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61" r:id="rId9"/>
    <p:sldId id="262" r:id="rId10"/>
    <p:sldId id="264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6E393D-429B-4765-9E9C-E3F4939D9F52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D37861-C23E-4B90-A4C9-76584D36C7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112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Number of refugees </a:t>
            </a:r>
            <a:r>
              <a:rPr lang="en-US" dirty="0" smtClean="0"/>
              <a:t>by end of June 13 and</a:t>
            </a:r>
            <a:r>
              <a:rPr lang="en-US" baseline="0" dirty="0" smtClean="0"/>
              <a:t> </a:t>
            </a:r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of June 14,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D37861-C23E-4B90-A4C9-76584D36C79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3933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Agreement on regions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D37861-C23E-4B90-A4C9-76584D36C79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750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Problme</a:t>
            </a:r>
            <a:r>
              <a:rPr lang="en-US" baseline="0" dirty="0" smtClean="0"/>
              <a:t> of different type of assistance received, winterization…of time of </a:t>
            </a:r>
            <a:r>
              <a:rPr lang="en-US" baseline="0" dirty="0" err="1" smtClean="0"/>
              <a:t>reinclusion</a:t>
            </a:r>
            <a:r>
              <a:rPr lang="en-US" baseline="0" dirty="0" smtClean="0"/>
              <a:t>….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D37861-C23E-4B90-A4C9-76584D36C79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750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Problme</a:t>
            </a:r>
            <a:r>
              <a:rPr lang="en-US" baseline="0" dirty="0" smtClean="0"/>
              <a:t> of different type of assistance received, winterization…of time of </a:t>
            </a:r>
            <a:r>
              <a:rPr lang="en-US" baseline="0" dirty="0" err="1" smtClean="0"/>
              <a:t>reinclusion</a:t>
            </a:r>
            <a:r>
              <a:rPr lang="en-US" baseline="0" dirty="0" smtClean="0"/>
              <a:t>….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D37861-C23E-4B90-A4C9-76584D36C79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750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Problme</a:t>
            </a:r>
            <a:r>
              <a:rPr lang="en-US" baseline="0" dirty="0" smtClean="0"/>
              <a:t> of different type of assistance received, winterization…of time of </a:t>
            </a:r>
            <a:r>
              <a:rPr lang="en-US" baseline="0" dirty="0" err="1" smtClean="0"/>
              <a:t>reinclusion</a:t>
            </a:r>
            <a:r>
              <a:rPr lang="en-US" baseline="0" dirty="0" smtClean="0"/>
              <a:t>….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D37861-C23E-4B90-A4C9-76584D36C79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750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6146" name="Picture 2" descr="C:\Users\WFP\Pictures\wfp_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152400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F7021EA-5A64-4E65-91FF-BBFED59BFF17}" type="datetimeFigureOut">
              <a:rPr lang="en-US" smtClean="0"/>
              <a:t>6/13/2014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F9C15E5-5DD2-4E93-A268-211CF3E0446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usana.moreno@wfp.or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FP\Pictures\winter is coming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60960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572000"/>
            <a:ext cx="5637010" cy="882119"/>
          </a:xfrm>
        </p:spPr>
        <p:txBody>
          <a:bodyPr/>
          <a:lstStyle/>
          <a:p>
            <a:r>
              <a:rPr lang="en-US" dirty="0" smtClean="0"/>
              <a:t>I. Presentation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24200"/>
            <a:ext cx="7175351" cy="1793167"/>
          </a:xfrm>
        </p:spPr>
        <p:txBody>
          <a:bodyPr/>
          <a:lstStyle/>
          <a:p>
            <a:r>
              <a:rPr lang="en-US" dirty="0" err="1" smtClean="0"/>
              <a:t>VASyR</a:t>
            </a:r>
            <a:r>
              <a:rPr lang="en-US" dirty="0" smtClean="0"/>
              <a:t> 2014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488873" y="5867400"/>
            <a:ext cx="4648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2"/>
                </a:solidFill>
              </a:rPr>
              <a:t>Susana Moreno Romero</a:t>
            </a:r>
          </a:p>
          <a:p>
            <a:pPr algn="ctr"/>
            <a:r>
              <a:rPr lang="en-US" sz="14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Food Security Expert - WFP </a:t>
            </a:r>
            <a:r>
              <a:rPr lang="en-US" sz="14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Lebanon CO</a:t>
            </a:r>
            <a:endParaRPr lang="en-US" sz="1400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s</a:t>
            </a:r>
            <a:r>
              <a:rPr 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usana.moreno@wfp.org</a:t>
            </a:r>
            <a:r>
              <a:rPr 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en-US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170" name="Picture 2" descr="C:\Users\WFP\Pictures\wfp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99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624128" y="5562600"/>
            <a:ext cx="6512511" cy="1143000"/>
          </a:xfrm>
        </p:spPr>
        <p:txBody>
          <a:bodyPr/>
          <a:lstStyle/>
          <a:p>
            <a:r>
              <a:rPr lang="en-US" dirty="0" smtClean="0"/>
              <a:t>Rational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304800" y="533400"/>
            <a:ext cx="6400800" cy="5871210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/>
              <a:t>Last multi-sectorial survey representative              at national level: </a:t>
            </a:r>
            <a:r>
              <a:rPr lang="en-US" sz="2000" dirty="0" err="1" smtClean="0">
                <a:solidFill>
                  <a:schemeClr val="accent6">
                    <a:lumMod val="50000"/>
                  </a:schemeClr>
                </a:solidFill>
              </a:rPr>
              <a:t>VASyR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</a:rPr>
              <a:t> 2013</a:t>
            </a:r>
          </a:p>
          <a:p>
            <a:pPr marL="45720" indent="0">
              <a:buNone/>
            </a:pPr>
            <a:endParaRPr lang="en-US" dirty="0" smtClean="0"/>
          </a:p>
          <a:p>
            <a:r>
              <a:rPr lang="en-US" sz="2000" dirty="0" smtClean="0"/>
              <a:t>Significant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</a:rPr>
              <a:t>changes in context </a:t>
            </a:r>
            <a:r>
              <a:rPr lang="en-US" sz="2000" dirty="0" smtClean="0"/>
              <a:t>2013-2014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sz="2000" dirty="0" smtClean="0"/>
              <a:t>What is the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</a:rPr>
              <a:t>impact</a:t>
            </a:r>
            <a:r>
              <a:rPr lang="en-US" sz="2000" dirty="0" smtClean="0"/>
              <a:t> of these factors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</a:rPr>
              <a:t>on</a:t>
            </a:r>
            <a:r>
              <a:rPr lang="en-US" sz="2000" dirty="0" smtClean="0"/>
              <a:t>                     the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</a:rPr>
              <a:t>vulnerability and living conditions</a:t>
            </a:r>
            <a:r>
              <a:rPr lang="en-US" sz="2000" dirty="0" smtClean="0"/>
              <a:t>                    of Syrian refugees in Lebanon?</a:t>
            </a:r>
          </a:p>
          <a:p>
            <a:pPr marL="45720" indent="0">
              <a:buNone/>
            </a:pPr>
            <a:endParaRPr lang="en-US" sz="2000" dirty="0" smtClean="0"/>
          </a:p>
          <a:p>
            <a:r>
              <a:rPr lang="en-US" sz="2000" dirty="0" smtClean="0"/>
              <a:t>UNHCR, UNICEF and WFP joint exercise </a:t>
            </a:r>
          </a:p>
          <a:p>
            <a:pPr marL="45720" indent="0">
              <a:buNone/>
            </a:pP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2089542"/>
              </p:ext>
            </p:extLst>
          </p:nvPr>
        </p:nvGraphicFramePr>
        <p:xfrm>
          <a:off x="152399" y="2057400"/>
          <a:ext cx="5562601" cy="2209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43201"/>
                <a:gridCol w="1428751"/>
                <a:gridCol w="1390649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2013</a:t>
                      </a:r>
                      <a:endParaRPr lang="en-US" sz="2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kern="12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  <a:endParaRPr lang="en-US" sz="2400" b="1" kern="120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 smtClean="0"/>
                        <a:t>Number of refugees</a:t>
                      </a:r>
                      <a:endParaRPr lang="en-US" i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423,495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1,087,814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 smtClean="0"/>
                        <a:t>Targeting</a:t>
                      </a:r>
                      <a:endParaRPr lang="en-US" i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Yes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 smtClean="0"/>
                        <a:t>Time after the conflict started</a:t>
                      </a:r>
                      <a:endParaRPr lang="en-US" i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 years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 years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380017" y="4790696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UNHCR </a:t>
            </a:r>
            <a:r>
              <a:rPr lang="en-US" sz="1400" dirty="0"/>
              <a:t>5</a:t>
            </a:r>
            <a:r>
              <a:rPr lang="en-US" sz="1400" baseline="30000" dirty="0" smtClean="0"/>
              <a:t>th</a:t>
            </a:r>
            <a:r>
              <a:rPr lang="en-US" sz="1400" dirty="0" smtClean="0"/>
              <a:t> June 14</a:t>
            </a:r>
            <a:endParaRPr lang="en-US" sz="1400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1" t="6661" r="5352"/>
          <a:stretch/>
        </p:blipFill>
        <p:spPr bwMode="auto">
          <a:xfrm>
            <a:off x="5590307" y="152400"/>
            <a:ext cx="3602182" cy="4409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301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WFP\Pictures\4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7629"/>
            <a:ext cx="9152197" cy="609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5334000"/>
            <a:ext cx="6512511" cy="1143000"/>
          </a:xfrm>
        </p:spPr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731520"/>
            <a:ext cx="7924800" cy="4907280"/>
          </a:xfrm>
        </p:spPr>
        <p:txBody>
          <a:bodyPr>
            <a:normAutofit/>
          </a:bodyPr>
          <a:lstStyle/>
          <a:p>
            <a:r>
              <a:rPr lang="en-US" sz="28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GENERAL</a:t>
            </a:r>
            <a:r>
              <a:rPr lang="en-US" sz="34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 </a:t>
            </a:r>
          </a:p>
          <a:p>
            <a:pPr lvl="1">
              <a:spcAft>
                <a:spcPts val="1800"/>
              </a:spcAft>
            </a:pPr>
            <a:r>
              <a:rPr lang="en-US" dirty="0" smtClean="0"/>
              <a:t>To monitor and evaluate </a:t>
            </a:r>
            <a:r>
              <a:rPr lang="en-US" dirty="0"/>
              <a:t>the vulnerability situation of Syrian refugees in Lebanon one year after the original 2013 </a:t>
            </a:r>
            <a:r>
              <a:rPr lang="en-US" dirty="0" err="1"/>
              <a:t>VASyR</a:t>
            </a:r>
            <a:r>
              <a:rPr lang="en-US" dirty="0"/>
              <a:t>. </a:t>
            </a:r>
          </a:p>
          <a:p>
            <a:r>
              <a:rPr lang="en-US" sz="28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SPECIFICS</a:t>
            </a:r>
            <a:endParaRPr lang="en-US" sz="2800" b="1" dirty="0"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latin typeface="+mj-lt"/>
              <a:ea typeface="+mj-ea"/>
              <a:cs typeface="+mj-cs"/>
            </a:endParaRPr>
          </a:p>
          <a:p>
            <a:pPr lvl="1"/>
            <a:r>
              <a:rPr lang="en-US" dirty="0" smtClean="0"/>
              <a:t>Provide </a:t>
            </a:r>
            <a:r>
              <a:rPr lang="en-US" dirty="0"/>
              <a:t>a multi-sectorial overview </a:t>
            </a:r>
            <a:r>
              <a:rPr lang="en-US" dirty="0" smtClean="0"/>
              <a:t>                of </a:t>
            </a:r>
            <a:r>
              <a:rPr lang="en-US" dirty="0"/>
              <a:t>Syrian refugees’ living </a:t>
            </a:r>
            <a:r>
              <a:rPr lang="en-US" dirty="0" smtClean="0"/>
              <a:t>conditions. </a:t>
            </a:r>
          </a:p>
          <a:p>
            <a:pPr lvl="1"/>
            <a:r>
              <a:rPr lang="en-US" dirty="0" smtClean="0"/>
              <a:t>Analyze </a:t>
            </a:r>
            <a:r>
              <a:rPr lang="en-US" dirty="0"/>
              <a:t>the main changes </a:t>
            </a:r>
            <a:r>
              <a:rPr lang="en-US" dirty="0" smtClean="0"/>
              <a:t>found                    compared </a:t>
            </a:r>
            <a:r>
              <a:rPr lang="en-US" dirty="0"/>
              <a:t>to </a:t>
            </a:r>
            <a:r>
              <a:rPr lang="en-US" dirty="0" smtClean="0"/>
              <a:t>their situation last year  </a:t>
            </a:r>
          </a:p>
          <a:p>
            <a:pPr lvl="1"/>
            <a:r>
              <a:rPr lang="en-US" dirty="0" smtClean="0"/>
              <a:t>Discuss major drivers of these                        possible </a:t>
            </a:r>
            <a:r>
              <a:rPr lang="en-US" dirty="0"/>
              <a:t>changes (if any) </a:t>
            </a:r>
            <a:r>
              <a:rPr lang="en-US" dirty="0" smtClean="0"/>
              <a:t> 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ecommend </a:t>
            </a:r>
            <a:r>
              <a:rPr lang="en-US" dirty="0"/>
              <a:t>steps forward.    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09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5334000"/>
            <a:ext cx="6512511" cy="1143000"/>
          </a:xfrm>
        </p:spPr>
        <p:txBody>
          <a:bodyPr/>
          <a:lstStyle/>
          <a:p>
            <a:r>
              <a:rPr lang="en-US" dirty="0" smtClean="0"/>
              <a:t>Methodology 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010400" cy="4145280"/>
          </a:xfrm>
        </p:spPr>
        <p:txBody>
          <a:bodyPr>
            <a:normAutofit lnSpcReduction="10000"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Population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UNHCR registered and awaiting registration Syrian refugees </a:t>
            </a:r>
            <a:r>
              <a:rPr lang="en-US" dirty="0" smtClean="0">
                <a:solidFill>
                  <a:srgbClr val="C00000"/>
                </a:solidFill>
              </a:rPr>
              <a:t>-</a:t>
            </a:r>
            <a:r>
              <a:rPr lang="en-US" dirty="0" smtClean="0"/>
              <a:t> Included and excluded for assistance </a:t>
            </a:r>
          </a:p>
          <a:p>
            <a:pPr marL="365760" lvl="1" indent="0">
              <a:buNone/>
            </a:pPr>
            <a:endParaRPr lang="en-US" dirty="0" smtClean="0"/>
          </a:p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Sampling frame</a:t>
            </a:r>
          </a:p>
          <a:p>
            <a:pPr lvl="1"/>
            <a:r>
              <a:rPr lang="en-US" dirty="0" smtClean="0"/>
              <a:t>Representativeness at regional level:</a:t>
            </a:r>
          </a:p>
          <a:p>
            <a:pPr lvl="2"/>
            <a:r>
              <a:rPr lang="en-US" dirty="0"/>
              <a:t>Beirut - Mount Lebanon </a:t>
            </a:r>
          </a:p>
          <a:p>
            <a:pPr lvl="2"/>
            <a:r>
              <a:rPr lang="en-US" dirty="0" err="1" smtClean="0"/>
              <a:t>Bekaa</a:t>
            </a:r>
            <a:endParaRPr lang="en-US" dirty="0" smtClean="0"/>
          </a:p>
          <a:p>
            <a:pPr lvl="2"/>
            <a:r>
              <a:rPr lang="en-US" dirty="0" err="1" smtClean="0"/>
              <a:t>Akkar</a:t>
            </a:r>
            <a:endParaRPr lang="en-US" dirty="0" smtClean="0"/>
          </a:p>
          <a:p>
            <a:pPr lvl="2"/>
            <a:r>
              <a:rPr lang="en-US" dirty="0" smtClean="0"/>
              <a:t>T5</a:t>
            </a:r>
          </a:p>
          <a:p>
            <a:pPr lvl="2"/>
            <a:r>
              <a:rPr lang="en-US" dirty="0" smtClean="0"/>
              <a:t>South (including </a:t>
            </a:r>
            <a:r>
              <a:rPr lang="en-US" dirty="0" err="1" smtClean="0"/>
              <a:t>Nabatieh</a:t>
            </a:r>
            <a:r>
              <a:rPr lang="en-US" dirty="0" smtClean="0"/>
              <a:t>)</a:t>
            </a:r>
          </a:p>
          <a:p>
            <a:pPr lvl="2"/>
            <a:endParaRPr lang="en-US" dirty="0" smtClean="0"/>
          </a:p>
          <a:p>
            <a:pPr lvl="2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5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5638800"/>
            <a:ext cx="6512511" cy="1143000"/>
          </a:xfrm>
        </p:spPr>
        <p:txBody>
          <a:bodyPr/>
          <a:lstStyle/>
          <a:p>
            <a:r>
              <a:rPr lang="en-US" dirty="0" smtClean="0"/>
              <a:t>Methodology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731520"/>
            <a:ext cx="8077200" cy="4983480"/>
          </a:xfrm>
        </p:spPr>
        <p:txBody>
          <a:bodyPr>
            <a:normAutofit fontScale="70000" lnSpcReduction="20000"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Sample size </a:t>
            </a:r>
          </a:p>
          <a:p>
            <a:pPr lvl="1"/>
            <a:r>
              <a:rPr lang="en-US" dirty="0" smtClean="0"/>
              <a:t>1750 HH</a:t>
            </a:r>
          </a:p>
          <a:p>
            <a:pPr lvl="1"/>
            <a:r>
              <a:rPr lang="en-US" dirty="0" smtClean="0"/>
              <a:t>350 HH / region</a:t>
            </a:r>
          </a:p>
          <a:p>
            <a:pPr lvl="1"/>
            <a:r>
              <a:rPr lang="en-US" dirty="0" smtClean="0"/>
              <a:t>35 clusters (=locations=villages, towns, neighborhoods) / region</a:t>
            </a:r>
          </a:p>
          <a:p>
            <a:pPr lvl="1"/>
            <a:r>
              <a:rPr lang="en-US" dirty="0" smtClean="0"/>
              <a:t>10 HH / cluster </a:t>
            </a:r>
          </a:p>
          <a:p>
            <a:pPr lvl="1"/>
            <a:r>
              <a:rPr lang="en-US" dirty="0" smtClean="0"/>
              <a:t>Representative sample size per region based on parameters:</a:t>
            </a:r>
          </a:p>
          <a:p>
            <a:pPr lvl="2"/>
            <a:r>
              <a:rPr lang="en-US" dirty="0" smtClean="0"/>
              <a:t> Prevalence: 50%	Precision: 10%	Design effect: 3</a:t>
            </a:r>
          </a:p>
          <a:p>
            <a:pPr lvl="2"/>
            <a:endParaRPr lang="en-US" dirty="0" smtClean="0"/>
          </a:p>
          <a:p>
            <a:pPr marL="365760" lvl="1" indent="0">
              <a:buNone/>
            </a:pPr>
            <a:endParaRPr lang="en-US" dirty="0" smtClean="0"/>
          </a:p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Questionnaire</a:t>
            </a:r>
          </a:p>
          <a:p>
            <a:pPr lvl="1"/>
            <a:r>
              <a:rPr lang="en-US" dirty="0"/>
              <a:t>HH questionnaire</a:t>
            </a:r>
          </a:p>
          <a:p>
            <a:pPr lvl="2">
              <a:buFont typeface="Trebuchet MS" panose="020B0603020202020204" pitchFamily="34" charset="0"/>
              <a:buChar char="−"/>
            </a:pPr>
            <a:r>
              <a:rPr lang="en-US" dirty="0"/>
              <a:t>Based on </a:t>
            </a:r>
            <a:r>
              <a:rPr lang="en-US" dirty="0" err="1"/>
              <a:t>VASyR</a:t>
            </a:r>
            <a:r>
              <a:rPr lang="en-US" dirty="0"/>
              <a:t> 2013 to ensure comparability </a:t>
            </a:r>
          </a:p>
          <a:p>
            <a:pPr lvl="2">
              <a:buFont typeface="Trebuchet MS" panose="020B0603020202020204" pitchFamily="34" charset="0"/>
              <a:buChar char="−"/>
            </a:pPr>
            <a:r>
              <a:rPr lang="en-US" dirty="0"/>
              <a:t>Information needs identified by MSNA to be included</a:t>
            </a:r>
          </a:p>
          <a:p>
            <a:pPr lvl="1">
              <a:spcAft>
                <a:spcPts val="1800"/>
              </a:spcAft>
            </a:pPr>
            <a:r>
              <a:rPr lang="en-US" dirty="0" smtClean="0"/>
              <a:t>FGD (8/region)</a:t>
            </a:r>
          </a:p>
          <a:p>
            <a:r>
              <a:rPr lang="en-US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Training</a:t>
            </a:r>
          </a:p>
          <a:p>
            <a:pPr lvl="1">
              <a:spcAft>
                <a:spcPts val="1800"/>
              </a:spcAft>
            </a:pPr>
            <a:r>
              <a:rPr lang="en-US" dirty="0" err="1"/>
              <a:t>ToT</a:t>
            </a:r>
            <a:r>
              <a:rPr lang="en-US" dirty="0"/>
              <a:t> – minimum standard training to be repeated in each region.  </a:t>
            </a:r>
          </a:p>
          <a:p>
            <a:pPr marL="365760" lvl="1" indent="0">
              <a:spcAft>
                <a:spcPts val="1800"/>
              </a:spcAft>
              <a:buNone/>
            </a:pPr>
            <a:endParaRPr lang="en-US" dirty="0"/>
          </a:p>
          <a:p>
            <a:pPr marL="640080" lvl="2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361" y="2667000"/>
            <a:ext cx="334327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547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6200" y="5687291"/>
            <a:ext cx="9220200" cy="1143000"/>
          </a:xfrm>
        </p:spPr>
        <p:txBody>
          <a:bodyPr/>
          <a:lstStyle/>
          <a:p>
            <a:r>
              <a:rPr lang="en-US" dirty="0" smtClean="0"/>
              <a:t>Methodology III. </a:t>
            </a:r>
            <a:r>
              <a:rPr lang="en-US" sz="4000" dirty="0" smtClean="0"/>
              <a:t>Data collection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457200"/>
            <a:ext cx="8077200" cy="5059680"/>
          </a:xfrm>
        </p:spPr>
        <p:txBody>
          <a:bodyPr>
            <a:normAutofit lnSpcReduction="10000"/>
          </a:bodyPr>
          <a:lstStyle/>
          <a:p>
            <a:pPr lvl="1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When?</a:t>
            </a:r>
          </a:p>
          <a:p>
            <a:pPr marL="365760" lvl="1" indent="0">
              <a:spcAft>
                <a:spcPts val="1200"/>
              </a:spcAft>
              <a:buNone/>
            </a:pPr>
            <a:r>
              <a:rPr lang="en-US" dirty="0" smtClean="0"/>
              <a:t>26</a:t>
            </a:r>
            <a:r>
              <a:rPr lang="en-US" baseline="30000" dirty="0" smtClean="0"/>
              <a:t>th </a:t>
            </a:r>
            <a:r>
              <a:rPr lang="en-US" dirty="0" smtClean="0"/>
              <a:t>May – 13</a:t>
            </a:r>
            <a:r>
              <a:rPr lang="en-US" baseline="30000" dirty="0" smtClean="0"/>
              <a:t>th</a:t>
            </a:r>
            <a:r>
              <a:rPr lang="en-US" dirty="0" smtClean="0"/>
              <a:t> June (3 weeks)</a:t>
            </a:r>
          </a:p>
          <a:p>
            <a:pPr lvl="1"/>
            <a:r>
              <a:rPr lang="en-US" sz="2100" b="1" dirty="0">
                <a:solidFill>
                  <a:schemeClr val="accent6">
                    <a:lumMod val="50000"/>
                  </a:schemeClr>
                </a:solidFill>
              </a:rPr>
              <a:t>How?</a:t>
            </a:r>
          </a:p>
          <a:p>
            <a:pPr marL="365760" lvl="1" indent="0">
              <a:spcAft>
                <a:spcPts val="1200"/>
              </a:spcAft>
              <a:buNone/>
            </a:pPr>
            <a:r>
              <a:rPr lang="en-US" dirty="0"/>
              <a:t>Mobile </a:t>
            </a:r>
            <a:r>
              <a:rPr lang="en-US" dirty="0" smtClean="0"/>
              <a:t>devices-ODK</a:t>
            </a:r>
            <a:endParaRPr lang="en-US" dirty="0"/>
          </a:p>
          <a:p>
            <a:pPr lvl="1"/>
            <a:r>
              <a:rPr lang="en-US" sz="2100" b="1" dirty="0" smtClean="0">
                <a:solidFill>
                  <a:schemeClr val="accent6">
                    <a:lumMod val="50000"/>
                  </a:schemeClr>
                </a:solidFill>
              </a:rPr>
              <a:t>Team</a:t>
            </a:r>
            <a:r>
              <a:rPr lang="en-US" sz="2100" b="1" dirty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pPr lvl="1">
              <a:buFont typeface="Trebuchet MS" panose="020B0603020202020204" pitchFamily="34" charset="0"/>
              <a:buChar char="−"/>
            </a:pPr>
            <a:r>
              <a:rPr lang="en-US" dirty="0" smtClean="0"/>
              <a:t>2 enumerators (1 team) per HH visit or FGD</a:t>
            </a:r>
          </a:p>
          <a:p>
            <a:pPr lvl="1">
              <a:buFont typeface="Trebuchet MS" panose="020B0603020202020204" pitchFamily="34" charset="0"/>
              <a:buChar char="−"/>
            </a:pPr>
            <a:r>
              <a:rPr lang="en-US" dirty="0" smtClean="0"/>
              <a:t>5 HH visits /team / day</a:t>
            </a:r>
          </a:p>
          <a:p>
            <a:pPr lvl="1">
              <a:buFont typeface="Trebuchet MS" panose="020B0603020202020204" pitchFamily="34" charset="0"/>
              <a:buChar char="−"/>
            </a:pPr>
            <a:r>
              <a:rPr lang="en-US" dirty="0" smtClean="0"/>
              <a:t>8 teams (2 people) / region</a:t>
            </a:r>
          </a:p>
          <a:p>
            <a:pPr lvl="1">
              <a:buFont typeface="Trebuchet MS" panose="020B0603020202020204" pitchFamily="34" charset="0"/>
              <a:buChar char="−"/>
            </a:pPr>
            <a:r>
              <a:rPr lang="en-US" dirty="0" smtClean="0"/>
              <a:t>1 supervisor/ 4 teams</a:t>
            </a:r>
          </a:p>
          <a:p>
            <a:pPr lvl="1">
              <a:buFont typeface="Trebuchet MS" panose="020B0603020202020204" pitchFamily="34" charset="0"/>
              <a:buChar char="−"/>
            </a:pPr>
            <a:r>
              <a:rPr lang="en-US" dirty="0" smtClean="0"/>
              <a:t>1 coordinator per region</a:t>
            </a:r>
          </a:p>
          <a:p>
            <a:pPr lvl="1">
              <a:buFont typeface="Trebuchet MS" panose="020B0603020202020204" pitchFamily="34" charset="0"/>
              <a:buChar char="−"/>
            </a:pPr>
            <a:r>
              <a:rPr lang="en-US" dirty="0" smtClean="0"/>
              <a:t>1 global assessment coordinator</a:t>
            </a:r>
          </a:p>
          <a:p>
            <a:pPr lvl="1">
              <a:buFont typeface="Trebuchet MS" panose="020B0603020202020204" pitchFamily="34" charset="0"/>
              <a:buChar char="−"/>
            </a:pPr>
            <a:r>
              <a:rPr lang="en-US" dirty="0" smtClean="0"/>
              <a:t>Quality monitors 2/region approx.</a:t>
            </a:r>
          </a:p>
          <a:p>
            <a:pPr marL="365760" lvl="1" indent="0">
              <a:buNone/>
            </a:pPr>
            <a:endParaRPr lang="en-US" dirty="0" smtClean="0"/>
          </a:p>
          <a:p>
            <a:pPr lvl="2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39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6200" y="5687291"/>
            <a:ext cx="9220200" cy="1143000"/>
          </a:xfrm>
        </p:spPr>
        <p:txBody>
          <a:bodyPr/>
          <a:lstStyle/>
          <a:p>
            <a:r>
              <a:rPr lang="en-US" dirty="0" smtClean="0"/>
              <a:t>Methodology III. </a:t>
            </a:r>
            <a:r>
              <a:rPr lang="en-US" sz="4000" dirty="0" smtClean="0"/>
              <a:t>Data collection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457200"/>
            <a:ext cx="8077200" cy="5059680"/>
          </a:xfrm>
        </p:spPr>
        <p:txBody>
          <a:bodyPr>
            <a:normAutofit/>
          </a:bodyPr>
          <a:lstStyle/>
          <a:p>
            <a:pPr lvl="1"/>
            <a:endParaRPr lang="en-US" sz="21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1"/>
            <a:r>
              <a:rPr lang="en-US" sz="2100" b="1" dirty="0" smtClean="0">
                <a:solidFill>
                  <a:schemeClr val="accent6">
                    <a:lumMod val="50000"/>
                  </a:schemeClr>
                </a:solidFill>
              </a:rPr>
              <a:t>Who? </a:t>
            </a:r>
          </a:p>
          <a:p>
            <a:pPr marL="365760" lvl="1" indent="0">
              <a:spcAft>
                <a:spcPts val="1200"/>
              </a:spcAft>
              <a:buNone/>
            </a:pPr>
            <a:r>
              <a:rPr lang="en-US" dirty="0"/>
              <a:t>Field data collection by CPs and region</a:t>
            </a:r>
          </a:p>
          <a:p>
            <a:pPr marL="365760" lvl="1" indent="0">
              <a:spcAft>
                <a:spcPts val="1200"/>
              </a:spcAft>
              <a:buNone/>
            </a:pPr>
            <a:r>
              <a:rPr lang="en-US" b="1" i="1" u="sng" dirty="0" err="1" smtClean="0"/>
              <a:t>Akkar</a:t>
            </a:r>
            <a:r>
              <a:rPr lang="en-US" b="1" i="1" dirty="0" smtClean="0"/>
              <a:t>:</a:t>
            </a:r>
            <a:r>
              <a:rPr lang="en-US" dirty="0" smtClean="0"/>
              <a:t> REACH/ ACTED</a:t>
            </a:r>
          </a:p>
          <a:p>
            <a:pPr marL="365760" lvl="1" indent="0">
              <a:spcAft>
                <a:spcPts val="1200"/>
              </a:spcAft>
              <a:buNone/>
            </a:pPr>
            <a:r>
              <a:rPr lang="en-US" b="1" i="1" u="sng" dirty="0" smtClean="0"/>
              <a:t>Beirut/Mount Lebanon</a:t>
            </a:r>
            <a:r>
              <a:rPr lang="en-US" dirty="0" smtClean="0"/>
              <a:t>: REACH &amp; PU </a:t>
            </a:r>
          </a:p>
          <a:p>
            <a:pPr marL="365760" lvl="1" indent="0">
              <a:spcAft>
                <a:spcPts val="1200"/>
              </a:spcAft>
              <a:buNone/>
            </a:pPr>
            <a:r>
              <a:rPr lang="en-US" b="1" i="1" u="sng" dirty="0" err="1" smtClean="0"/>
              <a:t>Bekaa</a:t>
            </a:r>
            <a:r>
              <a:rPr lang="en-US" i="1" u="sng" dirty="0" smtClean="0"/>
              <a:t>: </a:t>
            </a:r>
            <a:r>
              <a:rPr lang="en-US" dirty="0" err="1" smtClean="0"/>
              <a:t>InterSOS</a:t>
            </a:r>
            <a:r>
              <a:rPr lang="en-US" dirty="0" smtClean="0"/>
              <a:t>, Mercy Corps &amp; </a:t>
            </a:r>
            <a:r>
              <a:rPr lang="en-US" dirty="0" err="1" smtClean="0"/>
              <a:t>WorldVision</a:t>
            </a:r>
            <a:r>
              <a:rPr lang="en-US" dirty="0" smtClean="0"/>
              <a:t>. </a:t>
            </a:r>
          </a:p>
          <a:p>
            <a:pPr marL="365760" lvl="1" indent="0">
              <a:spcAft>
                <a:spcPts val="1200"/>
              </a:spcAft>
              <a:buNone/>
            </a:pPr>
            <a:r>
              <a:rPr lang="en-US" b="1" i="1" u="sng" dirty="0"/>
              <a:t>South:</a:t>
            </a:r>
            <a:r>
              <a:rPr lang="en-US" b="1" dirty="0" smtClean="0"/>
              <a:t> </a:t>
            </a:r>
            <a:r>
              <a:rPr lang="en-US" dirty="0" smtClean="0"/>
              <a:t>ACF, NRC, </a:t>
            </a:r>
            <a:r>
              <a:rPr lang="en-US" dirty="0" err="1" smtClean="0"/>
              <a:t>Sheild</a:t>
            </a:r>
            <a:endParaRPr lang="en-US" dirty="0" smtClean="0"/>
          </a:p>
          <a:p>
            <a:pPr marL="365760" lvl="1" indent="0">
              <a:spcAft>
                <a:spcPts val="1200"/>
              </a:spcAft>
              <a:buNone/>
            </a:pPr>
            <a:r>
              <a:rPr lang="en-US" b="1" i="1" u="sng" dirty="0"/>
              <a:t>Tripoli 5:</a:t>
            </a:r>
            <a:r>
              <a:rPr lang="en-US" dirty="0" smtClean="0"/>
              <a:t> Care, NRC and </a:t>
            </a:r>
            <a:r>
              <a:rPr lang="en-US" dirty="0" err="1" smtClean="0"/>
              <a:t>Solidarite</a:t>
            </a:r>
            <a:r>
              <a:rPr lang="en-US" dirty="0" smtClean="0"/>
              <a:t> International</a:t>
            </a:r>
          </a:p>
          <a:p>
            <a:pPr marL="365760" lvl="1" indent="0">
              <a:spcAft>
                <a:spcPts val="1200"/>
              </a:spcAft>
              <a:buNone/>
            </a:pPr>
            <a:endParaRPr lang="en-US" dirty="0" smtClean="0"/>
          </a:p>
          <a:p>
            <a:pPr marL="365760" lvl="1" indent="0">
              <a:buNone/>
            </a:pPr>
            <a:endParaRPr lang="en-US" dirty="0" smtClean="0"/>
          </a:p>
          <a:p>
            <a:pPr lvl="2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5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5767248"/>
              </p:ext>
            </p:extLst>
          </p:nvPr>
        </p:nvGraphicFramePr>
        <p:xfrm>
          <a:off x="76196" y="228600"/>
          <a:ext cx="8915398" cy="6264409"/>
        </p:xfrm>
        <a:graphic>
          <a:graphicData uri="http://schemas.openxmlformats.org/drawingml/2006/table">
            <a:tbl>
              <a:tblPr/>
              <a:tblGrid>
                <a:gridCol w="1860458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  <a:gridCol w="352747"/>
              </a:tblGrid>
              <a:tr h="1770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MARCH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APRIL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MAY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JUNE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JULY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effectLst/>
                          <a:latin typeface="+mn-lt"/>
                        </a:rPr>
                        <a:t>Activities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8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10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11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12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10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11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12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Draft concpet note 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Presentation of the exercise to stakeholders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Methodology agreement among partners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Questionnaire discussions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Questionnaire finalized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Questionnaire field test (paper an electronic)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Households selection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FLAs with partners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Logistics preparation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Staff recruitment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Training 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Data collection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 smtClean="0">
                          <a:effectLst/>
                          <a:latin typeface="+mn-lt"/>
                        </a:rPr>
                        <a:t>FGD</a:t>
                      </a:r>
                      <a:endParaRPr lang="en-US" sz="1400" b="1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effectLst/>
                          <a:latin typeface="+mn-lt"/>
                        </a:rPr>
                        <a:t>x</a:t>
                      </a:r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effectLst/>
                        <a:latin typeface="+mn-lt"/>
                      </a:endParaRP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effectLst/>
                        <a:latin typeface="+mn-lt"/>
                      </a:endParaRP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effectLst/>
                          <a:latin typeface="+mn-lt"/>
                        </a:rPr>
                        <a:t>Data cleaning and preparation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effectLst/>
                          <a:latin typeface="+mn-lt"/>
                        </a:rPr>
                        <a:t>Analysis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effectLst/>
                          <a:latin typeface="+mn-lt"/>
                        </a:rPr>
                        <a:t>Reporting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20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effectLst/>
                          <a:latin typeface="+mn-lt"/>
                        </a:rPr>
                        <a:t>Presentation of results</a:t>
                      </a:r>
                    </a:p>
                  </a:txBody>
                  <a:tcPr marL="4051" marR="4051" marT="40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4051" marR="4051" marT="40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289" y="1447800"/>
            <a:ext cx="6512511" cy="1143000"/>
          </a:xfrm>
        </p:spPr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1219200"/>
            <a:ext cx="8229600" cy="45720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1800" dirty="0" smtClean="0"/>
              <a:t>Field data collection finished</a:t>
            </a:r>
          </a:p>
          <a:p>
            <a:pPr>
              <a:lnSpc>
                <a:spcPct val="200000"/>
              </a:lnSpc>
            </a:pPr>
            <a:r>
              <a:rPr lang="en-US" sz="1800" dirty="0" smtClean="0"/>
              <a:t>Analysis plan shared and comments received </a:t>
            </a:r>
          </a:p>
          <a:p>
            <a:pPr>
              <a:lnSpc>
                <a:spcPct val="200000"/>
              </a:lnSpc>
            </a:pPr>
            <a:r>
              <a:rPr lang="en-US" sz="1800" dirty="0" smtClean="0"/>
              <a:t>Data cleaning in process</a:t>
            </a:r>
          </a:p>
          <a:p>
            <a:pPr>
              <a:lnSpc>
                <a:spcPct val="200000"/>
              </a:lnSpc>
            </a:pPr>
            <a:r>
              <a:rPr lang="en-US" sz="1800" dirty="0" smtClean="0"/>
              <a:t>Preliminary results to be shared by the end of June</a:t>
            </a:r>
            <a:endParaRPr lang="en-US" sz="1800" dirty="0" smtClean="0"/>
          </a:p>
          <a:p>
            <a:pPr marL="365760" lvl="1" indent="0">
              <a:buNone/>
            </a:pPr>
            <a:endParaRPr lang="en-US" dirty="0" smtClean="0"/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867400"/>
            <a:ext cx="8493711" cy="969818"/>
          </a:xfrm>
        </p:spPr>
        <p:txBody>
          <a:bodyPr/>
          <a:lstStyle/>
          <a:p>
            <a:r>
              <a:rPr lang="en-US" sz="4000" dirty="0" smtClean="0"/>
              <a:t>Where we are and </a:t>
            </a:r>
            <a:r>
              <a:rPr lang="en-US" sz="4000" dirty="0"/>
              <a:t>s</a:t>
            </a:r>
            <a:r>
              <a:rPr lang="en-US" sz="4000" dirty="0" smtClean="0"/>
              <a:t>teps forward</a:t>
            </a:r>
            <a:endParaRPr lang="en-US" sz="4000" dirty="0"/>
          </a:p>
        </p:txBody>
      </p:sp>
      <p:pic>
        <p:nvPicPr>
          <p:cNvPr id="4098" name="Picture 2" descr="C:\Users\WFP\Pictures\nios 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038600"/>
            <a:ext cx="2619375" cy="17430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9220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FP\Pictures\ninios 1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18" y="-58616"/>
            <a:ext cx="9190718" cy="51640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33600" y="5486400"/>
            <a:ext cx="6512511" cy="1143000"/>
          </a:xfrm>
        </p:spPr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31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9" y="2286000"/>
            <a:ext cx="4572001" cy="1981200"/>
          </a:xfrm>
        </p:spPr>
        <p:txBody>
          <a:bodyPr/>
          <a:lstStyle/>
          <a:p>
            <a:r>
              <a:rPr lang="en-US" dirty="0" smtClean="0"/>
              <a:t>Questions &amp; comments</a:t>
            </a:r>
            <a:endParaRPr lang="en-US" dirty="0"/>
          </a:p>
        </p:txBody>
      </p:sp>
      <p:sp>
        <p:nvSpPr>
          <p:cNvPr id="4" name="AutoShape 4" descr="data:image/jpeg;base64,/9j/4AAQSkZJRgABAQAAAQABAAD/2wCEAAkGBwgHBgkIBwgKCgkLDRYPDQwMDRsUFRAWIB0iIiAdHx8kKDQsJCYxJx8fLT0tMTU3Ojo6Iys/RD84QzQ5OjcBCgoKDQwNGg8PGjclHyU3Nzc3Nzc3Nzc3Nzc3Nzc3Nzc3Nzc3Nzc3Nzc3Nzc3Nzc3Nzc3Nzc3Nzc3Nzc3Nzc3N//AABEIAMoAYAMBIgACEQEDEQH/xAAcAAACAgMBAQAAAAAAAAAAAAAABgQFAQcIAgP/xAA4EAABAwMDAgQFAgQGAwEAAAABAgMEAAURBhIhMUEHEyJRFDJhcYEVkUJSYqEIIzOiscE0gsIW/8QAFAEBAAAAAAAAAAAAAAAAAAAAAP/EABQRAQAAAAAAAAAAAAAAAAAAAAD/2gAMAwEAAhEDEQA/AN40UUUBRRRQFFeXHENIK3FpQgdVKOAKVbp4kaQtZWmRfYq1o6ojnzT9vTnmgbKK1XN8ddLskpjRbnIIPCg0hKT+6s/2qCfH607uLLO2+/mIzQbiorWNs8cNKS1BEpM6CT/E8yFJ/dJJ/tT7Z75ar2wXrTcY0xA+YsuhRT9x1H5oLGiiigKKKKDBNax8TfFdjS7irXZ225d1x/mKUctx/vjqr6fv7VW+NHiQ/Z3FaesTvlzFN5lSUqO5gEcJTjoog5z24/HP7i1uLUtxalqUSVKUckn3NBbX7VF71C8XLxcpEnP8ClYQPskYA/aqgnNYp08PfD+Zq+UhTrvwVuKij4pQSStQGSlCSQVHHcZxQJdFdO23wZ0dEbSJEWRNcHVb0hQz+E4FUesfBG2PQnH9KrXFlIGRGeWVtufQE8pP15H/ACA5+qXbbjMtcpEq3ynoz6OjjKyk/wBqjvNOMuLbdQULQopUlQ5SR1BrxQdKeFfig1qUItN6KWrwlPoc6IlYHJHsr3H5HsNn1w+y6tlxDjS1IcQoKStJwUkcgg9jXV/hTqV3VGjokuUrdLYJjyFE8qWkD1H7gpP5oHGvLq0ttLcWcJSkkn2Ar1VfqF9EWwXKQ4oJQ1EdWonoAEE0HHl+uTt4vM25Pklcp9bvJzgE8D8DAqvrJ7VigK2JoPxATo20OBqG1LlLfVhCjtKUlPB3c+ndj0jH3PbXdZAzQPUrxb1o/PMlN1DIzkMNsp8sfTBBz+TW+PC3U8jVulG7jObQiUh5bLpQMJWRg5A7cEfnNcxab09ctSXRqBaY5edUfUr+FtP8yj2FdPl60eGuh2g+rEeG0E+geqQ8euB7qVk+w+woNAeMlvZt3iHdUR9u15SXyAMYUtIKv75P5pJq01LepGob3Nuszh6U6V7R0QOgSPoBgVV0BW8f8NlzUTeLUonbhElA/wBqv/mtHVtv/DghZ1ZcXBnYm3lJ9slxGP8Ag0HRFVmp4yZum7rFXna9DebODjgoIqzrCkhSSlQyCMEUHDx6CsVa6ptDth1DcLW8CFRn1IGe6eqT+UkH81VUBV7ohhiVqeHHlRxIacKklspKs+k9glXP/qftVFU+x3Jy0XaLcWUBbkdwLCVKUkK+hKSD/eg6h1HdYvh/osXC12lpbTfloLTaQyMq4ClYSO5GeB17Vzbq7Vl21ZcfjLvIC9uQ0ygYbaB7JH/fWnXXmr9cXjSx/WbTGhWaYtCQtpvlRBC0gkqJHQdhWrKAooooM4zXQ3+HewrhWCZeXkFKp7oQ1nu2jPP5UVD8Vqbw70RN1ldwy3uat7JBlScfIn+VP9R7fvXV0KIxCiMxYjSWmGUBDbaRgJSBgAUH3ooooNVeNHh85qGKL3aG990jN7XGUj/yGx7f1Dt7jj2rnNaFJUQoEEHBB7Gu4CM1rvxC8KrZqtxydCWIF0UPU6E5Q8e29Pv/AFDn70HMNe2l7FpVxlJBGRkVsC4+DWsYefKiR5gB6xpA5/CttVFv0BqB6+w7bcbXNt7ciQllUl6Ory059lYwTjpzyaC11P4mOXrRzWnY9sTFQSlcl0ulfmKCt3pGBtBVg47dBxWvq6D1B4N6YtulZ8ht2d8VFjLeEhTgOSlJONuAOcYxSHZ/BfVtxCFyGosBtWCTIeyQPskHn74oNc4NPegPDK76scakOoVBteQVyXUkFxPs2O5+vT79K2zo/wAGbHZHm5d1cVdZSCFJDidjSD77O/5JH0rZgSlIASMAcADtQQLBZLfp+2NW61R0sRmhwByVHuonuT71Y0UUBRRRQFFFFAVQawWh2CzbPhhIkT3fLjgu+UELSC4F78EpKdm4YBOQKv6RNQXB+43g2mRGjONNzWUIhOx3C6+g7Sp9DgICAgKUcgH5CMgnAD66ah3C+x9uqJqpLluleW5GaS2GHHW9qkrJSMqwcccAHOU8cOoGK+EGHGgxW48NhDDKPlQhOAPf8/WpFAUUUUBRRRQFFFFAUVW3ye7bmIzrSG1hyWywsLURhLiwjIx3BUD+DS+1qmdJiw3YjLbynmoDi/KaUvAde2OkAHolIJz2xzmgcq87aQoGtbnJcQwq3OJdKGwpa4L6EpWtTQ7joPMVnnP+We1WDGsSXgJMdDDR25UvcCgbFurJBHZsNn7rx2oG8cUUrs6pdeuVvgN2xXnSFH4hKngDGTtKxnjlW3aVAfLuAycjLOOlBmiivDrzTKdzziG05AytQAyaD3RUFV3gpuibaXiZakFewIUQAPdWMA98E5qcOaAorBOKUHr3e7wq4I02Lc38NuQ38VvWp4hS0FQ2kJSAtCsAkk7educ0Et5K9TTlNK9FpgSk5ISCqS+2oK4PZCVDB7lQPQD1MTbbbaEobQlCQMBKRgD8VGtUBm229iFGz5bScZUclR6lRPckkknuTSnddRwLJfYcS6XK5Snn5aI4SwlCGGXFjKQvGCfSpJIJVwQccigd8DtXykxo8potSmW3m1dUuJCgfwa+o6UqX2+QrVeo0J/UT0STOUEssrYQtpB/hBO0FOT2Kue1B97vDZsUheoIcVtQaDi5iQCVlC9pcWg5+b0JJGOQnHHFMba0uIStCgpKhkEdCKxgFvChkY5GOtLFnnp07ANuuTElmLFfUzHk+US15O7/ACsqGdoCSE5OB6e1A1Usa2hm4m1wA422uVIdbQtxveAr4d4g4yOhAP4NMUqQzFjOSJDqGmWklbjizhKUgZJJ9qSpsSXfpsWQXno8p/1wUgYNvYB9TxGeXFjCcHIG7BBAVkFrXWn3Is5kTpaX48sKSXHWFqCeille0FI3KSMr6gBKUpTjdWztPP8AxNjgPB6O+Fx0EOxkFLauOqQeQPpXiPp61sgqVDafeV/qPyEBxxw+6lEZ/wCvbFWSUhCQlIASBgACgyaSrtEuej415vVnTBlRUtuSVR5IUhxsDctQS4M7k7itQSR1UeQKdq8uoS40ttxIUhSSFJPQg9qCPMlphwnJbiXFobRvWGk7lY7kDv78c8VWrsltuUj9QQ86tqSpt9aWXz5T5TjYogdeEp6cEAZzUKzSU6deZ0/cnCGSootkpxXpdRnKWVKPRxI4A6qSAeTnEz9MmWx9x6xuMll1RUuBIJS0FE8qQoAlBPUjBBPYEkkPtIcvnmPuRWYgZbJ8tl3cXH8f1A4Rk5xwe2faot40xGvDvnyH5LAdSkPtI8shwAEYO5Ktpwop3IKTjvwMSheZDeUy7PPbUO7SUvJV9ik5/cCvDs+6zEFu321cUk4+InFICfqEJJKj9Dt+9BZsyGHVussuoW4wQlxCTkoJAIB/BB/NJ1/uVvvLCl2yPMmy/hpENpHw60MDzdoUpxagAEjZ1z0zjJxU27yGNK2JUeO8XLhMK9jr6hlx1XzPOHgBCc7j0AAAHYVBiNG4WmLFYeYZ0rDY8t51xwhclLfCtxBBbTxuzkk87sDgh9GJiJkRmdPUTYLe22pl1eFfqDgwErACskbsbQR6iQR2q+sUR5KHLjPa2T5u1TqVYJZQPkayP5cnvjcpR71FtMY3RcadIYdYhR/VBivAhZOCA84DzuIJwDyM5PqOEsAGKDNFFFAUUUGg+E2LHmx1xpjLb7LgwptxIUCPtSdeFN6TSDbtRFhLaSv9Mm7pe9A67BnzU9euSBnp0xYSrjOvN4cttpV5dvj+mZNQopWVHOUtEoKSU4G7nPOOCK+mnW7MJB/SY3xKmypLtyCE7S4AEq9ZPJOOduRkc80C9bteahlpeTI0vDgusAKdTMvCWihJGd6klG4J9jjsfarWIrWN9hMv+fbrGy+kKw22qQ+EkA5yralKvuk4qZrSW3Agoebt7MuYonyC40lYZwkqU4ckcJAJ4Iz0yM1bWSU9Ns8GXJbLbz8ZtxxBTt2qUkEjHbk0EKHpm1QpiritkyJ2PVMlrLrgGOxVwkfRIAr4RGjqR9E98hVobWFwmMHEgjo8v3T3QOnRXJ27Z+qHVMaauzyCQpuE8oEDPIQal29sNQY7aRhKGkpA9sAUEiiiigKKKKArB6c9KzSxqy8XWztoVFbgrEh5LDAccUlQKhyo+4TgkgAnAoFS12p2Tpm9wbdJUxdZ7r6S4VFGHA4pS2kZyUjB5V8u5fA5q/0vLetTJgv2mVFabGQwzCVtQT/CjZlO0AYJySpRKsAVhzSMmPJZuNslB6UoIVLamOEokLSPSrcBkerBIxhW1ORxVhBZ1W0MPLtyx5SEguuqWQoZ3K4QnO4kcZ4xQJojX26m4XQNuy7dKjyWS1LlbQwUyFJWko525aQE4SP5s8k52ParixOtsSWja0mQwh1LalDKQoA4P70vW2wakh2WVbnbnanfiVvqKxDWnyy6tS1H58K5WcDA+9X0KxWuJDYit2+L5bLaW05ZT0AwO1BD1hJZ/wDz0lkupHxKmooIV0LriW8/7qu0KSR6CCPoahrstpWlKV2uEpKflBjoIH9qTtZbNKToU+2PJtceaREf+HjJILmSWiRsPBysE/UdcYoNgUVS6ZkyXYihcJ7cqTvPRsNlI7Ap6/XkDr0FXVAUUUUHlatqSokADqT2pJsjruqrz+suFxuE0FNxG0OuIBbJ/wBTclICispScBRG3bkZzV7rDyV2J6LIafeExSYyWmHNillZxjd/COuT7ZpetEF2yzo1unIdgNyAr4Z2HPU6hS0DOxe5tPq2gkdc7Ve1A9gYrNKrstpNmt9yXMuvkz3Y7aEhxAUgvKSlOcDsVDOD+9RYDki4rKmVSDF+IdbUXbqtLxS2taFKS2lPOSngZHFA6UUjWBxV5aW/Gc8xtTaihg3yQXkK4wlxI+U53A9duO/aTYYki4vzGrhHaZYivGOtDU+Q6pZ2pVncop49Xt+aBwqNcIbU+G9FfB8t1JSSOo9iD2IPI+opTQIDsC2/D2USJU8LcbZdkq2pQnkqK1ZOPlHA6qHTkiA7dbIw9aS7YgiNLD6ZizyqE404hsheDykLWQVDtz0zQSbVYUS45XGSiJdojyo015AG9xQUVFzJCvm3+Zz/ADYPU08NIS22lCPlSMDJzSK5ImsOqixmJcW3szJCHlWmPvcJAR5QUDuIBSokkDkpHTOC22KazNtjLjMpUopHluOrRsUVp4VuTgbVZByMDFBYUUUUFZqG2LutvDTD/wAPJadQ/He27ghxByMjuDjBHsTS3I0/qSdd41xkPwWRGfD3wQfdeafUE7N+SkFohKlelOQSec070UCtD0xKZehxn56XbRAkefEj+UQ4MD0IWrOClGTjjPCc9OYmntO3e0qUEw7C04qSt1ctKVuOuIW4pSgfSnBwdoOSOOnanSigXHLDLl3yPcJz0HZFfLrHkQ9rxGCAFOFR4AUegGfpVlbrYYL9xc89TgmyPP2lIHlnYlJA9/lzz71Y0UC2vTkmIxbDZ5yWpNvjKioXJZ8xC0K25ykEc5QkjBr1F0w2zKiOvvmSlqPJbeDyMl9b6kKWo84Ayj5cYwcdqYqKBet2koNqtht1rkT4jHnl4FuQdw9ITtyc+nAGB2xVra7dGtkQR4qVhO4rUpxZWpaiclSlHkk1MooCiiig/9k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6" descr="data:image/jpeg;base64,/9j/4AAQSkZJRgABAQAAAQABAAD/2wCEAAkGBwgHBgkIBwgKCgkLDRYPDQwMDRsUFRAWIB0iIiAdHx8kKDQsJCYxJx8fLT0tMTU3Ojo6Iys/RD84QzQ5OjcBCgoKDQwNGg8PGjclHyU3Nzc3Nzc3Nzc3Nzc3Nzc3Nzc3Nzc3Nzc3Nzc3Nzc3Nzc3Nzc3Nzc3Nzc3Nzc3Nzc3N//AABEIAMoAYAMBIgACEQEDEQH/xAAcAAACAgMBAQAAAAAAAAAAAAAABgQFAQcIAgP/xAA4EAABAwMDAgQFAgQGAwEAAAABAgMEAAURBhIhMUEHEyJRFDJhcYEVkUJSYqEIIzOiscE0gsIW/8QAFAEBAAAAAAAAAAAAAAAAAAAAAP/EABQRAQAAAAAAAAAAAAAAAAAAAAD/2gAMAwEAAhEDEQA/AN40UUUBRRRQFFeXHENIK3FpQgdVKOAKVbp4kaQtZWmRfYq1o6ojnzT9vTnmgbKK1XN8ddLskpjRbnIIPCg0hKT+6s/2qCfH607uLLO2+/mIzQbiorWNs8cNKS1BEpM6CT/E8yFJ/dJJ/tT7Z75ar2wXrTcY0xA+YsuhRT9x1H5oLGiiigKKKKDBNax8TfFdjS7irXZ225d1x/mKUctx/vjqr6fv7VW+NHiQ/Z3FaesTvlzFN5lSUqO5gEcJTjoog5z24/HP7i1uLUtxalqUSVKUckn3NBbX7VF71C8XLxcpEnP8ClYQPskYA/aqgnNYp08PfD+Zq+UhTrvwVuKij4pQSStQGSlCSQVHHcZxQJdFdO23wZ0dEbSJEWRNcHVb0hQz+E4FUesfBG2PQnH9KrXFlIGRGeWVtufQE8pP15H/ACA5+qXbbjMtcpEq3ynoz6OjjKyk/wBqjvNOMuLbdQULQopUlQ5SR1BrxQdKeFfig1qUItN6KWrwlPoc6IlYHJHsr3H5HsNn1w+y6tlxDjS1IcQoKStJwUkcgg9jXV/hTqV3VGjokuUrdLYJjyFE8qWkD1H7gpP5oHGvLq0ttLcWcJSkkn2Ar1VfqF9EWwXKQ4oJQ1EdWonoAEE0HHl+uTt4vM25Pklcp9bvJzgE8D8DAqvrJ7VigK2JoPxATo20OBqG1LlLfVhCjtKUlPB3c+ndj0jH3PbXdZAzQPUrxb1o/PMlN1DIzkMNsp8sfTBBz+TW+PC3U8jVulG7jObQiUh5bLpQMJWRg5A7cEfnNcxab09ctSXRqBaY5edUfUr+FtP8yj2FdPl60eGuh2g+rEeG0E+geqQ8euB7qVk+w+woNAeMlvZt3iHdUR9u15SXyAMYUtIKv75P5pJq01LepGob3Nuszh6U6V7R0QOgSPoBgVV0BW8f8NlzUTeLUonbhElA/wBqv/mtHVtv/DghZ1ZcXBnYm3lJ9slxGP8Ag0HRFVmp4yZum7rFXna9DebODjgoIqzrCkhSSlQyCMEUHDx6CsVa6ptDth1DcLW8CFRn1IGe6eqT+UkH81VUBV7ohhiVqeHHlRxIacKklspKs+k9glXP/qftVFU+x3Jy0XaLcWUBbkdwLCVKUkK+hKSD/eg6h1HdYvh/osXC12lpbTfloLTaQyMq4ClYSO5GeB17Vzbq7Vl21ZcfjLvIC9uQ0ygYbaB7JH/fWnXXmr9cXjSx/WbTGhWaYtCQtpvlRBC0gkqJHQdhWrKAooooM4zXQ3+HewrhWCZeXkFKp7oQ1nu2jPP5UVD8Vqbw70RN1ldwy3uat7JBlScfIn+VP9R7fvXV0KIxCiMxYjSWmGUBDbaRgJSBgAUH3ooooNVeNHh85qGKL3aG990jN7XGUj/yGx7f1Dt7jj2rnNaFJUQoEEHBB7Gu4CM1rvxC8KrZqtxydCWIF0UPU6E5Q8e29Pv/AFDn70HMNe2l7FpVxlJBGRkVsC4+DWsYefKiR5gB6xpA5/CttVFv0BqB6+w7bcbXNt7ciQllUl6Ory059lYwTjpzyaC11P4mOXrRzWnY9sTFQSlcl0ulfmKCt3pGBtBVg47dBxWvq6D1B4N6YtulZ8ht2d8VFjLeEhTgOSlJONuAOcYxSHZ/BfVtxCFyGosBtWCTIeyQPskHn74oNc4NPegPDK76scakOoVBteQVyXUkFxPs2O5+vT79K2zo/wAGbHZHm5d1cVdZSCFJDidjSD77O/5JH0rZgSlIASMAcADtQQLBZLfp+2NW61R0sRmhwByVHuonuT71Y0UUBRRRQFFFFAVQawWh2CzbPhhIkT3fLjgu+UELSC4F78EpKdm4YBOQKv6RNQXB+43g2mRGjONNzWUIhOx3C6+g7Sp9DgICAgKUcgH5CMgnAD66ah3C+x9uqJqpLluleW5GaS2GHHW9qkrJSMqwcccAHOU8cOoGK+EGHGgxW48NhDDKPlQhOAPf8/WpFAUUUUBRRRQFFFFAUVW3ye7bmIzrSG1hyWywsLURhLiwjIx3BUD+DS+1qmdJiw3YjLbynmoDi/KaUvAde2OkAHolIJz2xzmgcq87aQoGtbnJcQwq3OJdKGwpa4L6EpWtTQ7joPMVnnP+We1WDGsSXgJMdDDR25UvcCgbFurJBHZsNn7rx2oG8cUUrs6pdeuVvgN2xXnSFH4hKngDGTtKxnjlW3aVAfLuAycjLOOlBmiivDrzTKdzziG05AytQAyaD3RUFV3gpuibaXiZakFewIUQAPdWMA98E5qcOaAorBOKUHr3e7wq4I02Lc38NuQ38VvWp4hS0FQ2kJSAtCsAkk7educ0Et5K9TTlNK9FpgSk5ISCqS+2oK4PZCVDB7lQPQD1MTbbbaEobQlCQMBKRgD8VGtUBm229iFGz5bScZUclR6lRPckkknuTSnddRwLJfYcS6XK5Snn5aI4SwlCGGXFjKQvGCfSpJIJVwQccigd8DtXykxo8potSmW3m1dUuJCgfwa+o6UqX2+QrVeo0J/UT0STOUEssrYQtpB/hBO0FOT2Kue1B97vDZsUheoIcVtQaDi5iQCVlC9pcWg5+b0JJGOQnHHFMba0uIStCgpKhkEdCKxgFvChkY5GOtLFnnp07ANuuTElmLFfUzHk+US15O7/ACsqGdoCSE5OB6e1A1Usa2hm4m1wA422uVIdbQtxveAr4d4g4yOhAP4NMUqQzFjOSJDqGmWklbjizhKUgZJJ9qSpsSXfpsWQXno8p/1wUgYNvYB9TxGeXFjCcHIG7BBAVkFrXWn3Is5kTpaX48sKSXHWFqCeille0FI3KSMr6gBKUpTjdWztPP8AxNjgPB6O+Fx0EOxkFLauOqQeQPpXiPp61sgqVDafeV/qPyEBxxw+6lEZ/wCvbFWSUhCQlIASBgACgyaSrtEuej415vVnTBlRUtuSVR5IUhxsDctQS4M7k7itQSR1UeQKdq8uoS40ttxIUhSSFJPQg9qCPMlphwnJbiXFobRvWGk7lY7kDv78c8VWrsltuUj9QQ86tqSpt9aWXz5T5TjYogdeEp6cEAZzUKzSU6deZ0/cnCGSootkpxXpdRnKWVKPRxI4A6qSAeTnEz9MmWx9x6xuMll1RUuBIJS0FE8qQoAlBPUjBBPYEkkPtIcvnmPuRWYgZbJ8tl3cXH8f1A4Rk5xwe2faot40xGvDvnyH5LAdSkPtI8shwAEYO5Ktpwop3IKTjvwMSheZDeUy7PPbUO7SUvJV9ik5/cCvDs+6zEFu321cUk4+InFICfqEJJKj9Dt+9BZsyGHVussuoW4wQlxCTkoJAIB/BB/NJ1/uVvvLCl2yPMmy/hpENpHw60MDzdoUpxagAEjZ1z0zjJxU27yGNK2JUeO8XLhMK9jr6hlx1XzPOHgBCc7j0AAAHYVBiNG4WmLFYeYZ0rDY8t51xwhclLfCtxBBbTxuzkk87sDgh9GJiJkRmdPUTYLe22pl1eFfqDgwErACskbsbQR6iQR2q+sUR5KHLjPa2T5u1TqVYJZQPkayP5cnvjcpR71FtMY3RcadIYdYhR/VBivAhZOCA84DzuIJwDyM5PqOEsAGKDNFFFAUUUGg+E2LHmx1xpjLb7LgwptxIUCPtSdeFN6TSDbtRFhLaSv9Mm7pe9A67BnzU9euSBnp0xYSrjOvN4cttpV5dvj+mZNQopWVHOUtEoKSU4G7nPOOCK+mnW7MJB/SY3xKmypLtyCE7S4AEq9ZPJOOduRkc80C9bteahlpeTI0vDgusAKdTMvCWihJGd6klG4J9jjsfarWIrWN9hMv+fbrGy+kKw22qQ+EkA5yralKvuk4qZrSW3Agoebt7MuYonyC40lYZwkqU4ckcJAJ4Iz0yM1bWSU9Ns8GXJbLbz8ZtxxBTt2qUkEjHbk0EKHpm1QpiritkyJ2PVMlrLrgGOxVwkfRIAr4RGjqR9E98hVobWFwmMHEgjo8v3T3QOnRXJ27Z+qHVMaauzyCQpuE8oEDPIQal29sNQY7aRhKGkpA9sAUEiiiigKKKKArB6c9KzSxqy8XWztoVFbgrEh5LDAccUlQKhyo+4TgkgAnAoFS12p2Tpm9wbdJUxdZ7r6S4VFGHA4pS2kZyUjB5V8u5fA5q/0vLetTJgv2mVFabGQwzCVtQT/CjZlO0AYJySpRKsAVhzSMmPJZuNslB6UoIVLamOEokLSPSrcBkerBIxhW1ORxVhBZ1W0MPLtyx5SEguuqWQoZ3K4QnO4kcZ4xQJojX26m4XQNuy7dKjyWS1LlbQwUyFJWko525aQE4SP5s8k52ParixOtsSWja0mQwh1LalDKQoA4P70vW2wakh2WVbnbnanfiVvqKxDWnyy6tS1H58K5WcDA+9X0KxWuJDYit2+L5bLaW05ZT0AwO1BD1hJZ/wDz0lkupHxKmooIV0LriW8/7qu0KSR6CCPoahrstpWlKV2uEpKflBjoIH9qTtZbNKToU+2PJtceaREf+HjJILmSWiRsPBysE/UdcYoNgUVS6ZkyXYihcJ7cqTvPRsNlI7Ap6/XkDr0FXVAUUUUHlatqSokADqT2pJsjruqrz+suFxuE0FNxG0OuIBbJ/wBTclICispScBRG3bkZzV7rDyV2J6LIafeExSYyWmHNillZxjd/COuT7ZpetEF2yzo1unIdgNyAr4Z2HPU6hS0DOxe5tPq2gkdc7Ve1A9gYrNKrstpNmt9yXMuvkz3Y7aEhxAUgvKSlOcDsVDOD+9RYDki4rKmVSDF+IdbUXbqtLxS2taFKS2lPOSngZHFA6UUjWBxV5aW/Gc8xtTaihg3yQXkK4wlxI+U53A9duO/aTYYki4vzGrhHaZYivGOtDU+Q6pZ2pVncop49Xt+aBwqNcIbU+G9FfB8t1JSSOo9iD2IPI+opTQIDsC2/D2USJU8LcbZdkq2pQnkqK1ZOPlHA6qHTkiA7dbIw9aS7YgiNLD6ZizyqE404hsheDykLWQVDtz0zQSbVYUS45XGSiJdojyo015AG9xQUVFzJCvm3+Zz/ADYPU08NIS22lCPlSMDJzSK5ImsOqixmJcW3szJCHlWmPvcJAR5QUDuIBSokkDkpHTOC22KazNtjLjMpUopHluOrRsUVp4VuTgbVZByMDFBYUUUUFZqG2LutvDTD/wAPJadQ/He27ghxByMjuDjBHsTS3I0/qSdd41xkPwWRGfD3wQfdeafUE7N+SkFohKlelOQSec070UCtD0xKZehxn56XbRAkefEj+UQ4MD0IWrOClGTjjPCc9OYmntO3e0qUEw7C04qSt1ctKVuOuIW4pSgfSnBwdoOSOOnanSigXHLDLl3yPcJz0HZFfLrHkQ9rxGCAFOFR4AUegGfpVlbrYYL9xc89TgmyPP2lIHlnYlJA9/lzz71Y0UC2vTkmIxbDZ5yWpNvjKioXJZ8xC0K25ykEc5QkjBr1F0w2zKiOvvmSlqPJbeDyMl9b6kKWo84Ayj5cYwcdqYqKBet2koNqtht1rkT4jHnl4FuQdw9ITtyc+nAGB2xVra7dGtkQR4qVhO4rUpxZWpaiclSlHkk1MooCiiig/9k=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27" name="Picture 7" descr="C:\Users\WFP\Pictures\question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09600"/>
            <a:ext cx="2590800" cy="545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85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3765</TotalTime>
  <Words>546</Words>
  <Application>Microsoft Office PowerPoint</Application>
  <PresentationFormat>On-screen Show (4:3)</PresentationFormat>
  <Paragraphs>475</Paragraphs>
  <Slides>11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Slipstream</vt:lpstr>
      <vt:lpstr>VASyR 2014</vt:lpstr>
      <vt:lpstr>Rational </vt:lpstr>
      <vt:lpstr>Objectives</vt:lpstr>
      <vt:lpstr>Methodology I</vt:lpstr>
      <vt:lpstr>Methodology II</vt:lpstr>
      <vt:lpstr>Methodology III. Data collection</vt:lpstr>
      <vt:lpstr>Methodology III. Data collection</vt:lpstr>
      <vt:lpstr>Timeline</vt:lpstr>
      <vt:lpstr>Where we are and steps forward</vt:lpstr>
      <vt:lpstr>Thank you</vt:lpstr>
      <vt:lpstr>Questions &amp; comments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VASyR 2014</dc:title>
  <dc:creator>Susana Moreno Romero</dc:creator>
  <cp:lastModifiedBy>Susana Moreno Romero</cp:lastModifiedBy>
  <cp:revision>37</cp:revision>
  <cp:lastPrinted>2014-03-25T14:31:37Z</cp:lastPrinted>
  <dcterms:created xsi:type="dcterms:W3CDTF">2014-03-24T08:20:41Z</dcterms:created>
  <dcterms:modified xsi:type="dcterms:W3CDTF">2014-06-13T07:06:01Z</dcterms:modified>
</cp:coreProperties>
</file>