
<file path=[Content_Types].xml><?xml version="1.0" encoding="utf-8"?>
<Types xmlns="http://schemas.openxmlformats.org/package/2006/content-types">
  <Default Extension="xml" ContentType="application/xml"/>
  <Default Extension="wmf" ContentType="image/x-wmf"/>
  <Default Extension="jpeg" ContentType="image/jpeg"/>
  <Default Extension="rels" ContentType="application/vnd.openxmlformats-package.relationships+xml"/>
  <Default Extension="xlsx" ContentType="application/vnd.openxmlformats-officedocument.spreadsheetml.sheet"/>
  <Default Extension="bin" ContentType="application/vnd.openxmlformats-officedocument.presentationml.printerSettings"/>
  <Default Extension="pn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rts/chart1.xml" ContentType="application/vnd.openxmlformats-officedocument.drawingml.chart+xml"/>
  <Override PartName="/ppt/notesSlides/notesSlide4.xml" ContentType="application/vnd.openxmlformats-officedocument.presentationml.notesSlide+xml"/>
  <Override PartName="/ppt/charts/chart2.xml" ContentType="application/vnd.openxmlformats-officedocument.drawingml.chart+xml"/>
  <Override PartName="/ppt/notesSlides/notesSlide5.xml" ContentType="application/vnd.openxmlformats-officedocument.presentationml.notesSlide+xml"/>
  <Override PartName="/ppt/charts/chart3.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29"/>
  </p:notesMasterIdLst>
  <p:sldIdLst>
    <p:sldId id="256" r:id="rId2"/>
    <p:sldId id="261" r:id="rId3"/>
    <p:sldId id="258" r:id="rId4"/>
    <p:sldId id="265" r:id="rId5"/>
    <p:sldId id="285" r:id="rId6"/>
    <p:sldId id="264" r:id="rId7"/>
    <p:sldId id="266" r:id="rId8"/>
    <p:sldId id="272" r:id="rId9"/>
    <p:sldId id="259" r:id="rId10"/>
    <p:sldId id="269" r:id="rId11"/>
    <p:sldId id="277" r:id="rId12"/>
    <p:sldId id="286" r:id="rId13"/>
    <p:sldId id="284" r:id="rId14"/>
    <p:sldId id="280" r:id="rId15"/>
    <p:sldId id="282" r:id="rId16"/>
    <p:sldId id="270" r:id="rId17"/>
    <p:sldId id="276" r:id="rId18"/>
    <p:sldId id="274" r:id="rId19"/>
    <p:sldId id="275" r:id="rId20"/>
    <p:sldId id="278" r:id="rId21"/>
    <p:sldId id="263" r:id="rId22"/>
    <p:sldId id="279" r:id="rId23"/>
    <p:sldId id="283" r:id="rId24"/>
    <p:sldId id="287" r:id="rId25"/>
    <p:sldId id="281" r:id="rId26"/>
    <p:sldId id="260" r:id="rId27"/>
    <p:sldId id="268" r:id="rId28"/>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584D5"/>
    <a:srgbClr val="437ADC"/>
    <a:srgbClr val="4378D5"/>
  </p:clrMru>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80" d="100"/>
          <a:sy n="80" d="100"/>
        </p:scale>
        <p:origin x="-1784"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notesMaster" Target="notesMasters/notesMaster1.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30" Type="http://schemas.openxmlformats.org/officeDocument/2006/relationships/printerSettings" Target="printerSettings/printerSettings1.bin"/><Relationship Id="rId31" Type="http://schemas.openxmlformats.org/officeDocument/2006/relationships/presProps" Target="presProps.xml"/><Relationship Id="rId32" Type="http://schemas.openxmlformats.org/officeDocument/2006/relationships/viewProps" Target="viewProps.xml"/><Relationship Id="rId9" Type="http://schemas.openxmlformats.org/officeDocument/2006/relationships/slide" Target="slides/slide8.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33" Type="http://schemas.openxmlformats.org/officeDocument/2006/relationships/theme" Target="theme/theme1.xml"/><Relationship Id="rId34"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Sheet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Sheet2.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Sheet3.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18"/>
    </mc:Choice>
    <mc:Fallback>
      <c:style val="18"/>
    </mc:Fallback>
  </mc:AlternateContent>
  <c:chart>
    <c:autoTitleDeleted val="0"/>
    <c:plotArea>
      <c:layout/>
      <c:barChart>
        <c:barDir val="bar"/>
        <c:grouping val="clustered"/>
        <c:varyColors val="0"/>
        <c:ser>
          <c:idx val="0"/>
          <c:order val="0"/>
          <c:tx>
            <c:strRef>
              <c:f>Sheet1!$B$1</c:f>
              <c:strCache>
                <c:ptCount val="1"/>
                <c:pt idx="0">
                  <c:v>UNHCR</c:v>
                </c:pt>
              </c:strCache>
            </c:strRef>
          </c:tx>
          <c:invertIfNegative val="0"/>
          <c:cat>
            <c:strRef>
              <c:f>Sheet1!$A$2:$A$12</c:f>
              <c:strCache>
                <c:ptCount val="11"/>
                <c:pt idx="0">
                  <c:v>Physical Disability Moderate</c:v>
                </c:pt>
                <c:pt idx="1">
                  <c:v>Physical Disability Severe</c:v>
                </c:pt>
                <c:pt idx="2">
                  <c:v>Intellectual impairment strong</c:v>
                </c:pt>
                <c:pt idx="3">
                  <c:v>Intellectual Impairment mild</c:v>
                </c:pt>
                <c:pt idx="4">
                  <c:v>Hearing Impairment strong</c:v>
                </c:pt>
                <c:pt idx="5">
                  <c:v>Hearing Impairment mild</c:v>
                </c:pt>
                <c:pt idx="6">
                  <c:v>Visual impairment Strong</c:v>
                </c:pt>
                <c:pt idx="7">
                  <c:v>Visual impairment mild</c:v>
                </c:pt>
                <c:pt idx="8">
                  <c:v>Speech impairment Strong</c:v>
                </c:pt>
                <c:pt idx="9">
                  <c:v>Speech impairment mild</c:v>
                </c:pt>
                <c:pt idx="10">
                  <c:v>Unspecified</c:v>
                </c:pt>
              </c:strCache>
            </c:strRef>
          </c:cat>
          <c:val>
            <c:numRef>
              <c:f>Sheet1!$B$2:$B$12</c:f>
              <c:numCache>
                <c:formatCode>0%</c:formatCode>
                <c:ptCount val="11"/>
                <c:pt idx="0">
                  <c:v>0.36</c:v>
                </c:pt>
                <c:pt idx="1">
                  <c:v>0.15</c:v>
                </c:pt>
                <c:pt idx="2">
                  <c:v>0.11</c:v>
                </c:pt>
                <c:pt idx="3">
                  <c:v>0.1</c:v>
                </c:pt>
                <c:pt idx="4">
                  <c:v>0.02</c:v>
                </c:pt>
                <c:pt idx="10">
                  <c:v>0.23</c:v>
                </c:pt>
              </c:numCache>
            </c:numRef>
          </c:val>
        </c:ser>
        <c:ser>
          <c:idx val="1"/>
          <c:order val="1"/>
          <c:tx>
            <c:strRef>
              <c:f>Sheet1!$C$1</c:f>
              <c:strCache>
                <c:ptCount val="1"/>
                <c:pt idx="0">
                  <c:v>HI/HAI</c:v>
                </c:pt>
              </c:strCache>
            </c:strRef>
          </c:tx>
          <c:invertIfNegative val="0"/>
          <c:cat>
            <c:strRef>
              <c:f>Sheet1!$A$2:$A$12</c:f>
              <c:strCache>
                <c:ptCount val="11"/>
                <c:pt idx="0">
                  <c:v>Physical Disability Moderate</c:v>
                </c:pt>
                <c:pt idx="1">
                  <c:v>Physical Disability Severe</c:v>
                </c:pt>
                <c:pt idx="2">
                  <c:v>Intellectual impairment strong</c:v>
                </c:pt>
                <c:pt idx="3">
                  <c:v>Intellectual Impairment mild</c:v>
                </c:pt>
                <c:pt idx="4">
                  <c:v>Hearing Impairment strong</c:v>
                </c:pt>
                <c:pt idx="5">
                  <c:v>Hearing Impairment mild</c:v>
                </c:pt>
                <c:pt idx="6">
                  <c:v>Visual impairment Strong</c:v>
                </c:pt>
                <c:pt idx="7">
                  <c:v>Visual impairment mild</c:v>
                </c:pt>
                <c:pt idx="8">
                  <c:v>Speech impairment Strong</c:v>
                </c:pt>
                <c:pt idx="9">
                  <c:v>Speech impairment mild</c:v>
                </c:pt>
                <c:pt idx="10">
                  <c:v>Unspecified</c:v>
                </c:pt>
              </c:strCache>
            </c:strRef>
          </c:cat>
          <c:val>
            <c:numRef>
              <c:f>Sheet1!$C$2:$C$12</c:f>
              <c:numCache>
                <c:formatCode>0%</c:formatCode>
                <c:ptCount val="11"/>
                <c:pt idx="0">
                  <c:v>0.31</c:v>
                </c:pt>
                <c:pt idx="1">
                  <c:v>0.09</c:v>
                </c:pt>
                <c:pt idx="2">
                  <c:v>0.06</c:v>
                </c:pt>
                <c:pt idx="3">
                  <c:v>0.06</c:v>
                </c:pt>
                <c:pt idx="4">
                  <c:v>0.03</c:v>
                </c:pt>
                <c:pt idx="5">
                  <c:v>0.09</c:v>
                </c:pt>
                <c:pt idx="6">
                  <c:v>0.05</c:v>
                </c:pt>
                <c:pt idx="7">
                  <c:v>0.23</c:v>
                </c:pt>
                <c:pt idx="8">
                  <c:v>0.03</c:v>
                </c:pt>
                <c:pt idx="9">
                  <c:v>0.04</c:v>
                </c:pt>
              </c:numCache>
            </c:numRef>
          </c:val>
        </c:ser>
        <c:dLbls>
          <c:showLegendKey val="0"/>
          <c:showVal val="0"/>
          <c:showCatName val="0"/>
          <c:showSerName val="0"/>
          <c:showPercent val="0"/>
          <c:showBubbleSize val="0"/>
        </c:dLbls>
        <c:gapWidth val="150"/>
        <c:axId val="-2115535080"/>
        <c:axId val="-2093620504"/>
      </c:barChart>
      <c:catAx>
        <c:axId val="-2115535080"/>
        <c:scaling>
          <c:orientation val="minMax"/>
        </c:scaling>
        <c:delete val="0"/>
        <c:axPos val="l"/>
        <c:majorTickMark val="out"/>
        <c:minorTickMark val="none"/>
        <c:tickLblPos val="nextTo"/>
        <c:crossAx val="-2093620504"/>
        <c:crosses val="autoZero"/>
        <c:auto val="1"/>
        <c:lblAlgn val="ctr"/>
        <c:lblOffset val="100"/>
        <c:noMultiLvlLbl val="0"/>
      </c:catAx>
      <c:valAx>
        <c:axId val="-2093620504"/>
        <c:scaling>
          <c:orientation val="minMax"/>
        </c:scaling>
        <c:delete val="0"/>
        <c:axPos val="b"/>
        <c:majorGridlines/>
        <c:numFmt formatCode="0%" sourceLinked="1"/>
        <c:majorTickMark val="out"/>
        <c:minorTickMark val="none"/>
        <c:tickLblPos val="nextTo"/>
        <c:crossAx val="-2115535080"/>
        <c:crosses val="autoZero"/>
        <c:crossBetween val="between"/>
      </c:valAx>
    </c:plotArea>
    <c:legend>
      <c:legendPos val="r"/>
      <c:layout/>
      <c:overlay val="0"/>
    </c:legend>
    <c:plotVisOnly val="1"/>
    <c:dispBlanksAs val="gap"/>
    <c:showDLblsOverMax val="0"/>
  </c:chart>
  <c:txPr>
    <a:bodyPr/>
    <a:lstStyle/>
    <a:p>
      <a:pPr>
        <a:defRPr sz="1800"/>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16"/>
    </mc:Choice>
    <mc:Fallback>
      <c:style val="16"/>
    </mc:Fallback>
  </mc:AlternateContent>
  <c:chart>
    <c:autoTitleDeleted val="1"/>
    <c:plotArea>
      <c:layout/>
      <c:pieChart>
        <c:varyColors val="1"/>
        <c:ser>
          <c:idx val="0"/>
          <c:order val="0"/>
          <c:tx>
            <c:strRef>
              <c:f>Sheet1!$B$1</c:f>
              <c:strCache>
                <c:ptCount val="1"/>
                <c:pt idx="0">
                  <c:v>Sales</c:v>
                </c:pt>
              </c:strCache>
            </c:strRef>
          </c:tx>
          <c:dLbls>
            <c:dLbl>
              <c:idx val="2"/>
              <c:layout>
                <c:manualLayout>
                  <c:x val="0.0413883420822397"/>
                  <c:y val="0.101338598533071"/>
                </c:manualLayout>
              </c:layout>
              <c:showLegendKey val="0"/>
              <c:showVal val="1"/>
              <c:showCatName val="1"/>
              <c:showSerName val="0"/>
              <c:showPercent val="0"/>
              <c:showBubbleSize val="0"/>
            </c:dLbl>
            <c:showLegendKey val="0"/>
            <c:showVal val="1"/>
            <c:showCatName val="1"/>
            <c:showSerName val="0"/>
            <c:showPercent val="0"/>
            <c:showBubbleSize val="0"/>
            <c:showLeaderLines val="1"/>
          </c:dLbls>
          <c:cat>
            <c:strRef>
              <c:f>Sheet1!$A$2:$A$11</c:f>
              <c:strCache>
                <c:ptCount val="10"/>
                <c:pt idx="0">
                  <c:v>Hearing Impairment (strong)</c:v>
                </c:pt>
                <c:pt idx="1">
                  <c:v>Hearing Impairment (mild)</c:v>
                </c:pt>
                <c:pt idx="2">
                  <c:v>Visual Impairment (strong)</c:v>
                </c:pt>
                <c:pt idx="3">
                  <c:v>Visual Impairment (mild)</c:v>
                </c:pt>
                <c:pt idx="4">
                  <c:v>Speech Impairment (strong)</c:v>
                </c:pt>
                <c:pt idx="5">
                  <c:v>Speech Impairment (mild)</c:v>
                </c:pt>
                <c:pt idx="6">
                  <c:v>Intellectual Impairment (mild)</c:v>
                </c:pt>
                <c:pt idx="7">
                  <c:v>Intellectual Impairment (strong)</c:v>
                </c:pt>
                <c:pt idx="8">
                  <c:v>Physical Impairment (mild)</c:v>
                </c:pt>
                <c:pt idx="9">
                  <c:v>Physical Impairment (strong)</c:v>
                </c:pt>
              </c:strCache>
            </c:strRef>
          </c:cat>
          <c:val>
            <c:numRef>
              <c:f>Sheet1!$B$2:$B$11</c:f>
              <c:numCache>
                <c:formatCode>0%</c:formatCode>
                <c:ptCount val="10"/>
                <c:pt idx="0">
                  <c:v>0.03</c:v>
                </c:pt>
                <c:pt idx="1">
                  <c:v>0.09</c:v>
                </c:pt>
                <c:pt idx="2">
                  <c:v>0.05</c:v>
                </c:pt>
                <c:pt idx="3">
                  <c:v>0.23</c:v>
                </c:pt>
                <c:pt idx="4">
                  <c:v>0.03</c:v>
                </c:pt>
                <c:pt idx="5">
                  <c:v>0.04</c:v>
                </c:pt>
                <c:pt idx="6">
                  <c:v>0.06</c:v>
                </c:pt>
                <c:pt idx="7">
                  <c:v>0.06</c:v>
                </c:pt>
                <c:pt idx="8">
                  <c:v>0.32</c:v>
                </c:pt>
                <c:pt idx="9">
                  <c:v>0.09</c:v>
                </c:pt>
              </c:numCache>
            </c:numRef>
          </c:val>
        </c:ser>
        <c:dLbls>
          <c:showLegendKey val="0"/>
          <c:showVal val="1"/>
          <c:showCatName val="1"/>
          <c:showSerName val="0"/>
          <c:showPercent val="0"/>
          <c:showBubbleSize val="0"/>
          <c:showLeaderLines val="1"/>
        </c:dLbls>
        <c:firstSliceAng val="0"/>
      </c:pieChart>
    </c:plotArea>
    <c:plotVisOnly val="1"/>
    <c:dispBlanksAs val="gap"/>
    <c:showDLblsOverMax val="0"/>
  </c:chart>
  <c:txPr>
    <a:bodyPr/>
    <a:lstStyle/>
    <a:p>
      <a:pPr>
        <a:defRPr sz="18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16"/>
    </mc:Choice>
    <mc:Fallback>
      <c:style val="16"/>
    </mc:Fallback>
  </mc:AlternateContent>
  <c:chart>
    <c:autoTitleDeleted val="1"/>
    <c:plotArea>
      <c:layout/>
      <c:pieChart>
        <c:varyColors val="1"/>
        <c:ser>
          <c:idx val="0"/>
          <c:order val="0"/>
          <c:tx>
            <c:strRef>
              <c:f>Sheet1!$B$1</c:f>
              <c:strCache>
                <c:ptCount val="1"/>
                <c:pt idx="0">
                  <c:v>Injuries</c:v>
                </c:pt>
              </c:strCache>
            </c:strRef>
          </c:tx>
          <c:dLbls>
            <c:showLegendKey val="0"/>
            <c:showVal val="0"/>
            <c:showCatName val="0"/>
            <c:showSerName val="0"/>
            <c:showPercent val="1"/>
            <c:showBubbleSize val="0"/>
            <c:showLeaderLines val="1"/>
          </c:dLbls>
          <c:cat>
            <c:strRef>
              <c:f>Sheet1!$A$2:$A$7</c:f>
              <c:strCache>
                <c:ptCount val="6"/>
                <c:pt idx="0">
                  <c:v>Torture</c:v>
                </c:pt>
                <c:pt idx="1">
                  <c:v>Life Accident*</c:v>
                </c:pt>
                <c:pt idx="2">
                  <c:v>Bombing</c:v>
                </c:pt>
                <c:pt idx="3">
                  <c:v>Gun shot</c:v>
                </c:pt>
                <c:pt idx="4">
                  <c:v>Shrapnel</c:v>
                </c:pt>
                <c:pt idx="5">
                  <c:v>Others</c:v>
                </c:pt>
              </c:strCache>
            </c:strRef>
          </c:cat>
          <c:val>
            <c:numRef>
              <c:f>Sheet1!$B$2:$B$7</c:f>
              <c:numCache>
                <c:formatCode>0%</c:formatCode>
                <c:ptCount val="6"/>
                <c:pt idx="0">
                  <c:v>0.02</c:v>
                </c:pt>
                <c:pt idx="1">
                  <c:v>0.25</c:v>
                </c:pt>
                <c:pt idx="2">
                  <c:v>0.25</c:v>
                </c:pt>
                <c:pt idx="3">
                  <c:v>0.18</c:v>
                </c:pt>
                <c:pt idx="4">
                  <c:v>0.15</c:v>
                </c:pt>
                <c:pt idx="5">
                  <c:v>0.15</c:v>
                </c:pt>
              </c:numCache>
            </c:numRef>
          </c:val>
        </c:ser>
        <c:dLbls>
          <c:showLegendKey val="0"/>
          <c:showVal val="0"/>
          <c:showCatName val="0"/>
          <c:showSerName val="0"/>
          <c:showPercent val="1"/>
          <c:showBubbleSize val="0"/>
          <c:showLeaderLines val="1"/>
        </c:dLbls>
        <c:firstSliceAng val="0"/>
      </c:pieChart>
    </c:plotArea>
    <c:legend>
      <c:legendPos val="r"/>
      <c:layout/>
      <c:overlay val="0"/>
    </c:legend>
    <c:plotVisOnly val="1"/>
    <c:dispBlanksAs val="gap"/>
    <c:showDLblsOverMax val="0"/>
  </c:chart>
  <c:txPr>
    <a:bodyPr/>
    <a:lstStyle/>
    <a:p>
      <a:pPr>
        <a:defRPr sz="1800"/>
      </a:pPr>
      <a:endParaRPr lang="en-US"/>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CC76713-8EE0-CF42-8C72-3FE9C95D3E5A}" type="datetimeFigureOut">
              <a:rPr lang="en-US" smtClean="0"/>
              <a:t>8/19/14</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33FF6ED-69CD-7949-B317-99BB553E570B}" type="slidenum">
              <a:rPr lang="en-US" smtClean="0"/>
              <a:t>‹#›</a:t>
            </a:fld>
            <a:endParaRPr lang="en-US"/>
          </a:p>
        </p:txBody>
      </p:sp>
    </p:spTree>
    <p:extLst>
      <p:ext uri="{BB962C8B-B14F-4D97-AF65-F5344CB8AC3E}">
        <p14:creationId xmlns:p14="http://schemas.microsoft.com/office/powerpoint/2010/main" val="1937029939"/>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dirty="0" smtClean="0">
                <a:solidFill>
                  <a:srgbClr val="1584D5"/>
                </a:solidFill>
              </a:rPr>
              <a:t>The study described “Specific Needs” as; Syrian refugees affected by impairment, injury and chronic diseases.</a:t>
            </a:r>
          </a:p>
          <a:p>
            <a:endParaRPr lang="en-US" dirty="0"/>
          </a:p>
        </p:txBody>
      </p:sp>
      <p:sp>
        <p:nvSpPr>
          <p:cNvPr id="4" name="Slide Number Placeholder 3"/>
          <p:cNvSpPr>
            <a:spLocks noGrp="1"/>
          </p:cNvSpPr>
          <p:nvPr>
            <p:ph type="sldNum" sz="quarter" idx="10"/>
          </p:nvPr>
        </p:nvSpPr>
        <p:spPr/>
        <p:txBody>
          <a:bodyPr/>
          <a:lstStyle/>
          <a:p>
            <a:fld id="{833FF6ED-69CD-7949-B317-99BB553E570B}" type="slidenum">
              <a:rPr lang="en-US" smtClean="0"/>
              <a:t>2</a:t>
            </a:fld>
            <a:endParaRPr lang="en-US"/>
          </a:p>
        </p:txBody>
      </p:sp>
    </p:spTree>
    <p:extLst>
      <p:ext uri="{BB962C8B-B14F-4D97-AF65-F5344CB8AC3E}">
        <p14:creationId xmlns:p14="http://schemas.microsoft.com/office/powerpoint/2010/main" val="97292365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WHO and</a:t>
            </a:r>
            <a:r>
              <a:rPr lang="en-US" baseline="0" dirty="0" smtClean="0"/>
              <a:t> King’s College London (2011). The Humanitarian Emergency Setting Perceived Needs Scale (HESPER) provides a quick and scientific method of assessing the perceived needs of people affected by large-scale humanitarian emergencies such as war, conflict or major natural disaster.</a:t>
            </a:r>
            <a:endParaRPr lang="en-US" dirty="0"/>
          </a:p>
        </p:txBody>
      </p:sp>
      <p:sp>
        <p:nvSpPr>
          <p:cNvPr id="4" name="Slide Number Placeholder 3"/>
          <p:cNvSpPr>
            <a:spLocks noGrp="1"/>
          </p:cNvSpPr>
          <p:nvPr>
            <p:ph type="sldNum" sz="quarter" idx="10"/>
          </p:nvPr>
        </p:nvSpPr>
        <p:spPr/>
        <p:txBody>
          <a:bodyPr/>
          <a:lstStyle/>
          <a:p>
            <a:fld id="{833FF6ED-69CD-7949-B317-99BB553E570B}" type="slidenum">
              <a:rPr lang="en-US" smtClean="0"/>
              <a:t>4</a:t>
            </a:fld>
            <a:endParaRPr lang="en-US"/>
          </a:p>
        </p:txBody>
      </p:sp>
    </p:spTree>
    <p:extLst>
      <p:ext uri="{BB962C8B-B14F-4D97-AF65-F5344CB8AC3E}">
        <p14:creationId xmlns:p14="http://schemas.microsoft.com/office/powerpoint/2010/main" val="305281278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Jordan and Lebanon </a:t>
            </a:r>
            <a:endParaRPr lang="en-US" dirty="0"/>
          </a:p>
        </p:txBody>
      </p:sp>
      <p:sp>
        <p:nvSpPr>
          <p:cNvPr id="4" name="Slide Number Placeholder 3"/>
          <p:cNvSpPr>
            <a:spLocks noGrp="1"/>
          </p:cNvSpPr>
          <p:nvPr>
            <p:ph type="sldNum" sz="quarter" idx="10"/>
          </p:nvPr>
        </p:nvSpPr>
        <p:spPr/>
        <p:txBody>
          <a:bodyPr/>
          <a:lstStyle/>
          <a:p>
            <a:fld id="{833FF6ED-69CD-7949-B317-99BB553E570B}" type="slidenum">
              <a:rPr lang="en-US" smtClean="0"/>
              <a:t>10</a:t>
            </a:fld>
            <a:endParaRPr lang="en-US"/>
          </a:p>
        </p:txBody>
      </p:sp>
    </p:spTree>
    <p:extLst>
      <p:ext uri="{BB962C8B-B14F-4D97-AF65-F5344CB8AC3E}">
        <p14:creationId xmlns:p14="http://schemas.microsoft.com/office/powerpoint/2010/main" val="82638276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Hidden</a:t>
            </a:r>
            <a:r>
              <a:rPr lang="en-US" baseline="0" dirty="0" smtClean="0"/>
              <a:t> Victims of the Syrian Crisis (HelpAge International and Handicap International 2014)</a:t>
            </a:r>
            <a:endParaRPr lang="en-US" dirty="0"/>
          </a:p>
        </p:txBody>
      </p:sp>
      <p:sp>
        <p:nvSpPr>
          <p:cNvPr id="4" name="Slide Number Placeholder 3"/>
          <p:cNvSpPr>
            <a:spLocks noGrp="1"/>
          </p:cNvSpPr>
          <p:nvPr>
            <p:ph type="sldNum" sz="quarter" idx="10"/>
          </p:nvPr>
        </p:nvSpPr>
        <p:spPr/>
        <p:txBody>
          <a:bodyPr/>
          <a:lstStyle/>
          <a:p>
            <a:fld id="{DB7A87CD-1ACB-7B4A-9CBA-BAD8DFB8D367}" type="slidenum">
              <a:rPr lang="en-US" smtClean="0"/>
              <a:t>12</a:t>
            </a:fld>
            <a:endParaRPr lang="en-US"/>
          </a:p>
        </p:txBody>
      </p:sp>
    </p:spTree>
    <p:extLst>
      <p:ext uri="{BB962C8B-B14F-4D97-AF65-F5344CB8AC3E}">
        <p14:creationId xmlns:p14="http://schemas.microsoft.com/office/powerpoint/2010/main" val="154318804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Font typeface="+mj-lt"/>
              <a:buAutoNum type="arabicPeriod"/>
            </a:pPr>
            <a:r>
              <a:rPr lang="en-US" sz="1200" kern="1200" dirty="0" smtClean="0">
                <a:solidFill>
                  <a:schemeClr val="tx1"/>
                </a:solidFill>
                <a:latin typeface="+mn-lt"/>
                <a:ea typeface="+mn-ea"/>
                <a:cs typeface="+mn-cs"/>
              </a:rPr>
              <a:t>Life</a:t>
            </a:r>
            <a:r>
              <a:rPr lang="en-US" sz="1200" kern="1200" baseline="0" dirty="0" smtClean="0">
                <a:solidFill>
                  <a:schemeClr val="tx1"/>
                </a:solidFill>
                <a:latin typeface="+mn-lt"/>
                <a:ea typeface="+mn-ea"/>
                <a:cs typeface="+mn-cs"/>
              </a:rPr>
              <a:t> accidents for example; burns or falls. </a:t>
            </a:r>
            <a:endParaRPr lang="en-US" sz="1200" kern="1200" dirty="0" smtClean="0">
              <a:solidFill>
                <a:schemeClr val="tx1"/>
              </a:solidFill>
              <a:latin typeface="+mn-lt"/>
              <a:ea typeface="+mn-ea"/>
              <a:cs typeface="+mn-cs"/>
            </a:endParaRPr>
          </a:p>
          <a:p>
            <a:pPr marL="228600" indent="-228600">
              <a:buFont typeface="+mj-lt"/>
              <a:buAutoNum type="arabicPeriod"/>
            </a:pPr>
            <a:r>
              <a:rPr lang="en-US" sz="1200" kern="1200" dirty="0" smtClean="0">
                <a:solidFill>
                  <a:schemeClr val="tx1"/>
                </a:solidFill>
                <a:latin typeface="+mn-lt"/>
                <a:ea typeface="+mn-ea"/>
                <a:cs typeface="+mn-cs"/>
              </a:rPr>
              <a:t>“Injuries–resulting from traffic collisions, drowning, poisoning, falls or burns - and violence - from assault , self-inflicted violence or acts of war–kill more than five million people worldwide annually and cause harm to millions more. They account for 9% of global mortality, and are a threat to health in every country of the world. For every death, it is estimated that there are dozens of hospitalizations, hundreds of emergency department visits and thousands of doctors’ appointments. A large proportion of people surviving their injuries incurs temporary or permanent disabilities” (WHO 2014).</a:t>
            </a:r>
          </a:p>
          <a:p>
            <a:pPr marL="228600" indent="-228600">
              <a:buFont typeface="+mj-lt"/>
              <a:buAutoNum type="arabicPeriod"/>
            </a:pPr>
            <a:endParaRPr lang="en-US" dirty="0"/>
          </a:p>
        </p:txBody>
      </p:sp>
      <p:sp>
        <p:nvSpPr>
          <p:cNvPr id="4" name="Slide Number Placeholder 3"/>
          <p:cNvSpPr>
            <a:spLocks noGrp="1"/>
          </p:cNvSpPr>
          <p:nvPr>
            <p:ph type="sldNum" sz="quarter" idx="10"/>
          </p:nvPr>
        </p:nvSpPr>
        <p:spPr/>
        <p:txBody>
          <a:bodyPr/>
          <a:lstStyle/>
          <a:p>
            <a:fld id="{DB7A87CD-1ACB-7B4A-9CBA-BAD8DFB8D367}" type="slidenum">
              <a:rPr lang="en-US" smtClean="0"/>
              <a:t>13</a:t>
            </a:fld>
            <a:endParaRPr lang="en-US"/>
          </a:p>
        </p:txBody>
      </p:sp>
    </p:spTree>
    <p:extLst>
      <p:ext uri="{BB962C8B-B14F-4D97-AF65-F5344CB8AC3E}">
        <p14:creationId xmlns:p14="http://schemas.microsoft.com/office/powerpoint/2010/main" val="24121334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208FED94-29C4-DB47-B7A3-24DB906C5701}" type="datetimeFigureOut">
              <a:rPr lang="en-US" smtClean="0"/>
              <a:t>8/19/14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5E18F0C-D33D-DE44-A6BA-57252BFAD092}" type="slidenum">
              <a:rPr lang="en-US" smtClean="0"/>
              <a:t>‹#›</a:t>
            </a:fld>
            <a:endParaRPr lang="en-US"/>
          </a:p>
        </p:txBody>
      </p:sp>
    </p:spTree>
    <p:extLst>
      <p:ext uri="{BB962C8B-B14F-4D97-AF65-F5344CB8AC3E}">
        <p14:creationId xmlns:p14="http://schemas.microsoft.com/office/powerpoint/2010/main" val="19947793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08FED94-29C4-DB47-B7A3-24DB906C5701}" type="datetimeFigureOut">
              <a:rPr lang="en-US" smtClean="0"/>
              <a:t>8/19/14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5E18F0C-D33D-DE44-A6BA-57252BFAD092}" type="slidenum">
              <a:rPr lang="en-US" smtClean="0"/>
              <a:t>‹#›</a:t>
            </a:fld>
            <a:endParaRPr lang="en-US"/>
          </a:p>
        </p:txBody>
      </p:sp>
    </p:spTree>
    <p:extLst>
      <p:ext uri="{BB962C8B-B14F-4D97-AF65-F5344CB8AC3E}">
        <p14:creationId xmlns:p14="http://schemas.microsoft.com/office/powerpoint/2010/main" val="34253749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08FED94-29C4-DB47-B7A3-24DB906C5701}" type="datetimeFigureOut">
              <a:rPr lang="en-US" smtClean="0"/>
              <a:t>8/19/14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5E18F0C-D33D-DE44-A6BA-57252BFAD092}" type="slidenum">
              <a:rPr lang="en-US" smtClean="0"/>
              <a:t>‹#›</a:t>
            </a:fld>
            <a:endParaRPr lang="en-US"/>
          </a:p>
        </p:txBody>
      </p:sp>
    </p:spTree>
    <p:extLst>
      <p:ext uri="{BB962C8B-B14F-4D97-AF65-F5344CB8AC3E}">
        <p14:creationId xmlns:p14="http://schemas.microsoft.com/office/powerpoint/2010/main" val="42806898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208FED94-29C4-DB47-B7A3-24DB906C5701}" type="datetimeFigureOut">
              <a:rPr lang="en-US" smtClean="0"/>
              <a:t>8/19/14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5E18F0C-D33D-DE44-A6BA-57252BFAD092}" type="slidenum">
              <a:rPr lang="en-US" smtClean="0"/>
              <a:t>‹#›</a:t>
            </a:fld>
            <a:endParaRPr lang="en-US"/>
          </a:p>
        </p:txBody>
      </p:sp>
    </p:spTree>
    <p:extLst>
      <p:ext uri="{BB962C8B-B14F-4D97-AF65-F5344CB8AC3E}">
        <p14:creationId xmlns:p14="http://schemas.microsoft.com/office/powerpoint/2010/main" val="39099953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208FED94-29C4-DB47-B7A3-24DB906C5701}" type="datetimeFigureOut">
              <a:rPr lang="en-US" smtClean="0"/>
              <a:t>8/19/14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5E18F0C-D33D-DE44-A6BA-57252BFAD092}" type="slidenum">
              <a:rPr lang="en-US" smtClean="0"/>
              <a:t>‹#›</a:t>
            </a:fld>
            <a:endParaRPr lang="en-US"/>
          </a:p>
        </p:txBody>
      </p:sp>
    </p:spTree>
    <p:extLst>
      <p:ext uri="{BB962C8B-B14F-4D97-AF65-F5344CB8AC3E}">
        <p14:creationId xmlns:p14="http://schemas.microsoft.com/office/powerpoint/2010/main" val="5088578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208FED94-29C4-DB47-B7A3-24DB906C5701}" type="datetimeFigureOut">
              <a:rPr lang="en-US" smtClean="0"/>
              <a:t>8/19/14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5E18F0C-D33D-DE44-A6BA-57252BFAD092}" type="slidenum">
              <a:rPr lang="en-US" smtClean="0"/>
              <a:t>‹#›</a:t>
            </a:fld>
            <a:endParaRPr lang="en-US"/>
          </a:p>
        </p:txBody>
      </p:sp>
    </p:spTree>
    <p:extLst>
      <p:ext uri="{BB962C8B-B14F-4D97-AF65-F5344CB8AC3E}">
        <p14:creationId xmlns:p14="http://schemas.microsoft.com/office/powerpoint/2010/main" val="4679257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08FED94-29C4-DB47-B7A3-24DB906C5701}" type="datetimeFigureOut">
              <a:rPr lang="en-US" smtClean="0"/>
              <a:t>8/19/14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5E18F0C-D33D-DE44-A6BA-57252BFAD092}" type="slidenum">
              <a:rPr lang="en-US" smtClean="0"/>
              <a:t>‹#›</a:t>
            </a:fld>
            <a:endParaRPr lang="en-US"/>
          </a:p>
        </p:txBody>
      </p:sp>
    </p:spTree>
    <p:extLst>
      <p:ext uri="{BB962C8B-B14F-4D97-AF65-F5344CB8AC3E}">
        <p14:creationId xmlns:p14="http://schemas.microsoft.com/office/powerpoint/2010/main" val="34831289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08FED94-29C4-DB47-B7A3-24DB906C5701}" type="datetimeFigureOut">
              <a:rPr lang="en-US" smtClean="0"/>
              <a:t>8/19/14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5E18F0C-D33D-DE44-A6BA-57252BFAD092}" type="slidenum">
              <a:rPr lang="en-US" smtClean="0"/>
              <a:t>‹#›</a:t>
            </a:fld>
            <a:endParaRPr lang="en-US"/>
          </a:p>
        </p:txBody>
      </p:sp>
    </p:spTree>
    <p:extLst>
      <p:ext uri="{BB962C8B-B14F-4D97-AF65-F5344CB8AC3E}">
        <p14:creationId xmlns:p14="http://schemas.microsoft.com/office/powerpoint/2010/main" val="17899580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08FED94-29C4-DB47-B7A3-24DB906C5701}" type="datetimeFigureOut">
              <a:rPr lang="en-US" smtClean="0"/>
              <a:t>8/19/14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5E18F0C-D33D-DE44-A6BA-57252BFAD092}" type="slidenum">
              <a:rPr lang="en-US" smtClean="0"/>
              <a:t>‹#›</a:t>
            </a:fld>
            <a:endParaRPr lang="en-US"/>
          </a:p>
        </p:txBody>
      </p:sp>
    </p:spTree>
    <p:extLst>
      <p:ext uri="{BB962C8B-B14F-4D97-AF65-F5344CB8AC3E}">
        <p14:creationId xmlns:p14="http://schemas.microsoft.com/office/powerpoint/2010/main" val="33816547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08FED94-29C4-DB47-B7A3-24DB906C5701}" type="datetimeFigureOut">
              <a:rPr lang="en-US" smtClean="0"/>
              <a:t>8/19/14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5E18F0C-D33D-DE44-A6BA-57252BFAD092}" type="slidenum">
              <a:rPr lang="en-US" smtClean="0"/>
              <a:t>‹#›</a:t>
            </a:fld>
            <a:endParaRPr lang="en-US"/>
          </a:p>
        </p:txBody>
      </p:sp>
    </p:spTree>
    <p:extLst>
      <p:ext uri="{BB962C8B-B14F-4D97-AF65-F5344CB8AC3E}">
        <p14:creationId xmlns:p14="http://schemas.microsoft.com/office/powerpoint/2010/main" val="21789653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08FED94-29C4-DB47-B7A3-24DB906C5701}" type="datetimeFigureOut">
              <a:rPr lang="en-US" smtClean="0"/>
              <a:t>8/19/14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5E18F0C-D33D-DE44-A6BA-57252BFAD092}" type="slidenum">
              <a:rPr lang="en-US" smtClean="0"/>
              <a:t>‹#›</a:t>
            </a:fld>
            <a:endParaRPr lang="en-US"/>
          </a:p>
        </p:txBody>
      </p:sp>
    </p:spTree>
    <p:extLst>
      <p:ext uri="{BB962C8B-B14F-4D97-AF65-F5344CB8AC3E}">
        <p14:creationId xmlns:p14="http://schemas.microsoft.com/office/powerpoint/2010/main" val="1670064189"/>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08FED94-29C4-DB47-B7A3-24DB906C5701}" type="datetimeFigureOut">
              <a:rPr lang="en-US" smtClean="0"/>
              <a:t>8/19/14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5E18F0C-D33D-DE44-A6BA-57252BFAD092}" type="slidenum">
              <a:rPr lang="en-US" smtClean="0"/>
              <a:t>‹#›</a:t>
            </a:fld>
            <a:endParaRPr lang="en-US"/>
          </a:p>
        </p:txBody>
      </p:sp>
    </p:spTree>
    <p:extLst>
      <p:ext uri="{BB962C8B-B14F-4D97-AF65-F5344CB8AC3E}">
        <p14:creationId xmlns:p14="http://schemas.microsoft.com/office/powerpoint/2010/main" val="228309820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jpeg"/><Relationship Id="rId3"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4" Type="http://schemas.openxmlformats.org/officeDocument/2006/relationships/image" Target="../media/image2.png"/><Relationship Id="rId1" Type="http://schemas.openxmlformats.org/officeDocument/2006/relationships/slideLayout" Target="../slideLayouts/slideLayout2.xml"/><Relationship Id="rId2" Type="http://schemas.openxmlformats.org/officeDocument/2006/relationships/notesSlide" Target="../notesSlides/notesSlid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jpeg"/><Relationship Id="rId3"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4" Type="http://schemas.openxmlformats.org/officeDocument/2006/relationships/image" Target="../media/image2.png"/><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jpeg"/><Relationship Id="rId3" Type="http://schemas.openxmlformats.org/officeDocument/2006/relationships/image" Target="../media/image2.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jpeg"/><Relationship Id="rId3" Type="http://schemas.openxmlformats.org/officeDocument/2006/relationships/image" Target="../media/image2.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jpeg"/><Relationship Id="rId3" Type="http://schemas.openxmlformats.org/officeDocument/2006/relationships/image" Target="../media/image2.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jpeg"/><Relationship Id="rId3" Type="http://schemas.openxmlformats.org/officeDocument/2006/relationships/image" Target="../media/image2.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jpeg"/><Relationship Id="rId3" Type="http://schemas.openxmlformats.org/officeDocument/2006/relationships/image" Target="../media/image2.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chart" Target="../charts/char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jpeg"/><Relationship Id="rId3" Type="http://schemas.openxmlformats.org/officeDocument/2006/relationships/image" Target="../media/image2.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chart" Target="../charts/chart2.xml"/></Relationships>
</file>

<file path=ppt/slides/_rels/slide13.xml.rels><?xml version="1.0" encoding="UTF-8" standalone="yes"?>
<Relationships xmlns="http://schemas.openxmlformats.org/package/2006/relationships"><Relationship Id="rId3" Type="http://schemas.openxmlformats.org/officeDocument/2006/relationships/chart" Target="../charts/chart3.xml"/><Relationship Id="rId4" Type="http://schemas.openxmlformats.org/officeDocument/2006/relationships/image" Target="../media/image2.png"/><Relationship Id="rId5" Type="http://schemas.openxmlformats.org/officeDocument/2006/relationships/image" Target="../media/image1.jpeg"/><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jpeg"/><Relationship Id="rId3" Type="http://schemas.openxmlformats.org/officeDocument/2006/relationships/image" Target="../media/image2.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jpeg"/><Relationship Id="rId3" Type="http://schemas.openxmlformats.org/officeDocument/2006/relationships/image" Target="../media/image2.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jpeg"/><Relationship Id="rId3" Type="http://schemas.openxmlformats.org/officeDocument/2006/relationships/image" Target="../media/image2.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jpeg"/><Relationship Id="rId3" Type="http://schemas.openxmlformats.org/officeDocument/2006/relationships/image" Target="../media/image2.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wmf"/></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jpeg"/><Relationship Id="rId3" Type="http://schemas.openxmlformats.org/officeDocument/2006/relationships/image" Target="../media/image2.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jpeg"/><Relationship Id="rId3" Type="http://schemas.openxmlformats.org/officeDocument/2006/relationships/image" Target="../media/image2.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5.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jpeg"/><Relationship Id="rId3" Type="http://schemas.openxmlformats.org/officeDocument/2006/relationships/image" Target="../media/image2.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jpeg"/><Relationship Id="rId3" Type="http://schemas.openxmlformats.org/officeDocument/2006/relationships/image" Target="../media/image2.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jpeg"/><Relationship Id="rId3" Type="http://schemas.openxmlformats.org/officeDocument/2006/relationships/image" Target="../media/image2.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png"/><Relationship Id="rId3" Type="http://schemas.openxmlformats.org/officeDocument/2006/relationships/image" Target="../media/image1.jpe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jpeg"/><Relationship Id="rId3"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4689" y="242610"/>
            <a:ext cx="8270954" cy="1470027"/>
          </a:xfrm>
        </p:spPr>
        <p:txBody>
          <a:bodyPr>
            <a:normAutofit/>
          </a:bodyPr>
          <a:lstStyle/>
          <a:p>
            <a:r>
              <a:rPr lang="en-US" sz="3600" dirty="0" smtClean="0">
                <a:solidFill>
                  <a:srgbClr val="1584D5"/>
                </a:solidFill>
                <a:latin typeface="American Typewriter"/>
                <a:cs typeface="American Typewriter"/>
              </a:rPr>
              <a:t>Hidden Victims of the Syrian Crisis: </a:t>
            </a:r>
            <a:r>
              <a:rPr lang="en-US" sz="2800" i="1" dirty="0" smtClean="0">
                <a:solidFill>
                  <a:srgbClr val="1584D5"/>
                </a:solidFill>
              </a:rPr>
              <a:t>disabled, injured and older refugees </a:t>
            </a:r>
            <a:endParaRPr lang="en-US" sz="2800" i="1" dirty="0">
              <a:solidFill>
                <a:srgbClr val="1584D5"/>
              </a:solidFill>
            </a:endParaRPr>
          </a:p>
        </p:txBody>
      </p:sp>
      <p:sp>
        <p:nvSpPr>
          <p:cNvPr id="3" name="Subtitle 2"/>
          <p:cNvSpPr>
            <a:spLocks noGrp="1"/>
          </p:cNvSpPr>
          <p:nvPr>
            <p:ph type="subTitle" idx="1"/>
          </p:nvPr>
        </p:nvSpPr>
        <p:spPr>
          <a:xfrm>
            <a:off x="918995" y="2508250"/>
            <a:ext cx="7287839" cy="3240522"/>
          </a:xfrm>
        </p:spPr>
        <p:txBody>
          <a:bodyPr>
            <a:normAutofit/>
          </a:bodyPr>
          <a:lstStyle/>
          <a:p>
            <a:r>
              <a:rPr lang="en-US" dirty="0" smtClean="0">
                <a:solidFill>
                  <a:srgbClr val="FF6600"/>
                </a:solidFill>
              </a:rPr>
              <a:t>Presentation on the findings and recommendations</a:t>
            </a:r>
          </a:p>
          <a:p>
            <a:endParaRPr lang="en-US" dirty="0"/>
          </a:p>
          <a:p>
            <a:pPr algn="r"/>
            <a:endParaRPr lang="en-US" dirty="0" smtClean="0"/>
          </a:p>
          <a:p>
            <a:pPr algn="r"/>
            <a:r>
              <a:rPr lang="en-US" sz="2400" dirty="0" smtClean="0"/>
              <a:t>19</a:t>
            </a:r>
            <a:r>
              <a:rPr lang="en-US" sz="2400" baseline="30000" dirty="0" smtClean="0"/>
              <a:t>th</a:t>
            </a:r>
            <a:r>
              <a:rPr lang="en-US" sz="2400" dirty="0" smtClean="0"/>
              <a:t> August 2014</a:t>
            </a:r>
          </a:p>
          <a:p>
            <a:pPr algn="r"/>
            <a:r>
              <a:rPr lang="en-US" sz="2400" dirty="0" smtClean="0"/>
              <a:t> Becky Achan, Inclusion Technical Advisor</a:t>
            </a:r>
          </a:p>
        </p:txBody>
      </p:sp>
      <p:pic>
        <p:nvPicPr>
          <p:cNvPr id="4" name="Image 1" descr="Logo HI"/>
          <p:cNvPicPr/>
          <p:nvPr/>
        </p:nvPicPr>
        <p:blipFill>
          <a:blip r:embed="rId2"/>
          <a:srcRect/>
          <a:stretch>
            <a:fillRect/>
          </a:stretch>
        </p:blipFill>
        <p:spPr bwMode="auto">
          <a:xfrm>
            <a:off x="300762" y="5748772"/>
            <a:ext cx="1798320" cy="907572"/>
          </a:xfrm>
          <a:prstGeom prst="rect">
            <a:avLst/>
          </a:prstGeom>
          <a:noFill/>
          <a:ln w="9525">
            <a:noFill/>
            <a:miter lim="800000"/>
            <a:headEnd/>
            <a:tailEnd/>
          </a:ln>
        </p:spPr>
      </p:pic>
      <p:pic>
        <p:nvPicPr>
          <p:cNvPr id="5" name="Picture 4" descr="HelpAge-logo-RGB"/>
          <p:cNvPicPr/>
          <p:nvPr/>
        </p:nvPicPr>
        <p:blipFill>
          <a:blip r:embed="rId3">
            <a:extLst>
              <a:ext uri="{28A0092B-C50C-407E-A947-70E740481C1C}">
                <a14:useLocalDpi xmlns:a14="http://schemas.microsoft.com/office/drawing/2010/main" val="0"/>
              </a:ext>
            </a:extLst>
          </a:blip>
          <a:srcRect/>
          <a:stretch>
            <a:fillRect/>
          </a:stretch>
        </p:blipFill>
        <p:spPr bwMode="auto">
          <a:xfrm>
            <a:off x="7342040" y="5748772"/>
            <a:ext cx="1678940" cy="1018697"/>
          </a:xfrm>
          <a:prstGeom prst="rect">
            <a:avLst/>
          </a:prstGeom>
          <a:noFill/>
          <a:ln>
            <a:noFill/>
          </a:ln>
        </p:spPr>
      </p:pic>
    </p:spTree>
    <p:extLst>
      <p:ext uri="{BB962C8B-B14F-4D97-AF65-F5344CB8AC3E}">
        <p14:creationId xmlns:p14="http://schemas.microsoft.com/office/powerpoint/2010/main" val="1280733369"/>
      </p:ext>
    </p:extLst>
  </p:cSld>
  <p:clrMapOvr>
    <a:masterClrMapping/>
  </p:clrMapOvr>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77862"/>
          </a:xfrm>
        </p:spPr>
        <p:txBody>
          <a:bodyPr>
            <a:normAutofit fontScale="90000"/>
          </a:bodyPr>
          <a:lstStyle/>
          <a:p>
            <a:r>
              <a:rPr lang="en-US" b="1" dirty="0" smtClean="0">
                <a:solidFill>
                  <a:srgbClr val="FF6600"/>
                </a:solidFill>
              </a:rPr>
              <a:t>Purpose of the Survey</a:t>
            </a:r>
            <a:endParaRPr lang="en-US" b="1" dirty="0">
              <a:solidFill>
                <a:srgbClr val="FF6600"/>
              </a:solidFill>
            </a:endParaRPr>
          </a:p>
        </p:txBody>
      </p:sp>
      <p:sp>
        <p:nvSpPr>
          <p:cNvPr id="3" name="Content Placeholder 2"/>
          <p:cNvSpPr>
            <a:spLocks noGrp="1"/>
          </p:cNvSpPr>
          <p:nvPr>
            <p:ph idx="1"/>
          </p:nvPr>
        </p:nvSpPr>
        <p:spPr>
          <a:xfrm>
            <a:off x="457200" y="1143001"/>
            <a:ext cx="8229600" cy="4572000"/>
          </a:xfrm>
        </p:spPr>
        <p:txBody>
          <a:bodyPr>
            <a:normAutofit lnSpcReduction="10000"/>
          </a:bodyPr>
          <a:lstStyle/>
          <a:p>
            <a:pPr algn="ctr"/>
            <a:r>
              <a:rPr lang="en-US" dirty="0" smtClean="0">
                <a:solidFill>
                  <a:srgbClr val="1584D5"/>
                </a:solidFill>
              </a:rPr>
              <a:t>To provide robust evidence of the numbers and needs of older persons, and people with impairments, injuries and chronic diseases in Jordan and Lebanon.</a:t>
            </a:r>
          </a:p>
          <a:p>
            <a:pPr marL="0" indent="0" algn="ctr">
              <a:buNone/>
            </a:pPr>
            <a:endParaRPr lang="en-US" dirty="0" smtClean="0">
              <a:solidFill>
                <a:srgbClr val="1584D5"/>
              </a:solidFill>
            </a:endParaRPr>
          </a:p>
          <a:p>
            <a:pPr algn="ctr"/>
            <a:r>
              <a:rPr lang="en-US" dirty="0" smtClean="0">
                <a:solidFill>
                  <a:srgbClr val="1584D5"/>
                </a:solidFill>
              </a:rPr>
              <a:t>Findings of the study are intended to contribute to evidence based programming for humanitarian partners; to use for design and service delivery and advocacy.</a:t>
            </a:r>
          </a:p>
          <a:p>
            <a:pPr marL="0" indent="0" algn="ctr">
              <a:buNone/>
            </a:pPr>
            <a:endParaRPr lang="en-US" dirty="0" smtClean="0">
              <a:solidFill>
                <a:srgbClr val="1584D5"/>
              </a:solidFill>
            </a:endParaRPr>
          </a:p>
        </p:txBody>
      </p:sp>
      <p:pic>
        <p:nvPicPr>
          <p:cNvPr id="4" name="Image 1" descr="Logo HI"/>
          <p:cNvPicPr/>
          <p:nvPr/>
        </p:nvPicPr>
        <p:blipFill>
          <a:blip r:embed="rId3"/>
          <a:srcRect/>
          <a:stretch>
            <a:fillRect/>
          </a:stretch>
        </p:blipFill>
        <p:spPr bwMode="auto">
          <a:xfrm>
            <a:off x="300762" y="5748772"/>
            <a:ext cx="1798320" cy="907572"/>
          </a:xfrm>
          <a:prstGeom prst="rect">
            <a:avLst/>
          </a:prstGeom>
          <a:noFill/>
          <a:ln w="9525">
            <a:noFill/>
            <a:miter lim="800000"/>
            <a:headEnd/>
            <a:tailEnd/>
          </a:ln>
        </p:spPr>
      </p:pic>
      <p:pic>
        <p:nvPicPr>
          <p:cNvPr id="5" name="Picture 4" descr="HelpAge-logo-RGB"/>
          <p:cNvPicPr/>
          <p:nvPr/>
        </p:nvPicPr>
        <p:blipFill>
          <a:blip r:embed="rId4">
            <a:extLst>
              <a:ext uri="{28A0092B-C50C-407E-A947-70E740481C1C}">
                <a14:useLocalDpi xmlns:a14="http://schemas.microsoft.com/office/drawing/2010/main" val="0"/>
              </a:ext>
            </a:extLst>
          </a:blip>
          <a:srcRect/>
          <a:stretch>
            <a:fillRect/>
          </a:stretch>
        </p:blipFill>
        <p:spPr bwMode="auto">
          <a:xfrm>
            <a:off x="7175500" y="5748772"/>
            <a:ext cx="1845480" cy="1018697"/>
          </a:xfrm>
          <a:prstGeom prst="rect">
            <a:avLst/>
          </a:prstGeom>
          <a:noFill/>
          <a:ln>
            <a:noFill/>
          </a:ln>
        </p:spPr>
      </p:pic>
    </p:spTree>
    <p:extLst>
      <p:ext uri="{BB962C8B-B14F-4D97-AF65-F5344CB8AC3E}">
        <p14:creationId xmlns:p14="http://schemas.microsoft.com/office/powerpoint/2010/main" val="1596545857"/>
      </p:ext>
    </p:extLst>
  </p:cSld>
  <p:clrMapOvr>
    <a:masterClrMapping/>
  </p:clrMapOvr>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15888"/>
            <a:ext cx="8229600" cy="761478"/>
          </a:xfrm>
        </p:spPr>
        <p:txBody>
          <a:bodyPr>
            <a:normAutofit fontScale="90000"/>
          </a:bodyPr>
          <a:lstStyle/>
          <a:p>
            <a:r>
              <a:rPr lang="en-US" b="1" dirty="0" smtClean="0">
                <a:solidFill>
                  <a:srgbClr val="FF6600"/>
                </a:solidFill>
              </a:rPr>
              <a:t>Research Methodologies</a:t>
            </a:r>
            <a:endParaRPr lang="en-US" b="1" dirty="0">
              <a:solidFill>
                <a:srgbClr val="FF6600"/>
              </a:solidFill>
            </a:endParaRPr>
          </a:p>
        </p:txBody>
      </p:sp>
      <p:sp>
        <p:nvSpPr>
          <p:cNvPr id="3" name="Content Placeholder 2"/>
          <p:cNvSpPr>
            <a:spLocks noGrp="1"/>
          </p:cNvSpPr>
          <p:nvPr>
            <p:ph idx="1"/>
          </p:nvPr>
        </p:nvSpPr>
        <p:spPr>
          <a:xfrm>
            <a:off x="300762" y="877366"/>
            <a:ext cx="8386038" cy="4871406"/>
          </a:xfrm>
        </p:spPr>
        <p:txBody>
          <a:bodyPr>
            <a:normAutofit fontScale="92500" lnSpcReduction="10000"/>
          </a:bodyPr>
          <a:lstStyle/>
          <a:p>
            <a:r>
              <a:rPr lang="en-US" dirty="0">
                <a:solidFill>
                  <a:srgbClr val="1584D5"/>
                </a:solidFill>
              </a:rPr>
              <a:t>Q</a:t>
            </a:r>
            <a:r>
              <a:rPr lang="en-US" dirty="0" smtClean="0">
                <a:solidFill>
                  <a:srgbClr val="1584D5"/>
                </a:solidFill>
              </a:rPr>
              <a:t>ualitative and quantitative research methodologies were applied.</a:t>
            </a:r>
          </a:p>
          <a:p>
            <a:r>
              <a:rPr lang="en-US" dirty="0" smtClean="0">
                <a:solidFill>
                  <a:srgbClr val="1584D5"/>
                </a:solidFill>
              </a:rPr>
              <a:t>Random cluster sampling technique. </a:t>
            </a:r>
          </a:p>
          <a:p>
            <a:r>
              <a:rPr lang="en-US" dirty="0">
                <a:solidFill>
                  <a:srgbClr val="1584D5"/>
                </a:solidFill>
              </a:rPr>
              <a:t>30 clusters were </a:t>
            </a:r>
            <a:r>
              <a:rPr lang="en-US" dirty="0" smtClean="0">
                <a:solidFill>
                  <a:srgbClr val="1584D5"/>
                </a:solidFill>
              </a:rPr>
              <a:t>drawn out of 100, </a:t>
            </a:r>
            <a:r>
              <a:rPr lang="en-US" dirty="0">
                <a:solidFill>
                  <a:srgbClr val="1584D5"/>
                </a:solidFill>
              </a:rPr>
              <a:t>from each governorate.</a:t>
            </a:r>
          </a:p>
          <a:p>
            <a:r>
              <a:rPr lang="en-US" dirty="0">
                <a:solidFill>
                  <a:srgbClr val="1584D5"/>
                </a:solidFill>
              </a:rPr>
              <a:t>3,202 individuals </a:t>
            </a:r>
            <a:r>
              <a:rPr lang="en-US" dirty="0" smtClean="0">
                <a:solidFill>
                  <a:srgbClr val="1584D5"/>
                </a:solidFill>
              </a:rPr>
              <a:t>were selected and </a:t>
            </a:r>
            <a:r>
              <a:rPr lang="en-US" dirty="0">
                <a:solidFill>
                  <a:srgbClr val="1584D5"/>
                </a:solidFill>
              </a:rPr>
              <a:t>interviewed in Jordan and Lebanon.</a:t>
            </a:r>
          </a:p>
          <a:p>
            <a:r>
              <a:rPr lang="en-US" dirty="0">
                <a:solidFill>
                  <a:srgbClr val="1584D5"/>
                </a:solidFill>
              </a:rPr>
              <a:t>1,192 individuals were </a:t>
            </a:r>
            <a:r>
              <a:rPr lang="en-US" dirty="0" smtClean="0">
                <a:solidFill>
                  <a:srgbClr val="1584D5"/>
                </a:solidFill>
              </a:rPr>
              <a:t>interviewed </a:t>
            </a:r>
            <a:r>
              <a:rPr lang="en-US" dirty="0">
                <a:solidFill>
                  <a:srgbClr val="1584D5"/>
                </a:solidFill>
              </a:rPr>
              <a:t>from </a:t>
            </a:r>
            <a:r>
              <a:rPr lang="en-US" dirty="0" smtClean="0">
                <a:solidFill>
                  <a:srgbClr val="1584D5"/>
                </a:solidFill>
              </a:rPr>
              <a:t>Jordan.</a:t>
            </a:r>
          </a:p>
          <a:p>
            <a:r>
              <a:rPr lang="en-US" dirty="0" smtClean="0">
                <a:solidFill>
                  <a:srgbClr val="1584D5"/>
                </a:solidFill>
              </a:rPr>
              <a:t>Samples </a:t>
            </a:r>
            <a:r>
              <a:rPr lang="en-US" dirty="0">
                <a:solidFill>
                  <a:srgbClr val="1584D5"/>
                </a:solidFill>
              </a:rPr>
              <a:t>were extracted from UNHCR register and other databases of humanitarian agencies.</a:t>
            </a:r>
          </a:p>
          <a:p>
            <a:pPr marL="0" indent="0">
              <a:buNone/>
            </a:pPr>
            <a:endParaRPr lang="en-US" dirty="0" smtClean="0">
              <a:solidFill>
                <a:srgbClr val="1584D5"/>
              </a:solidFill>
            </a:endParaRPr>
          </a:p>
          <a:p>
            <a:endParaRPr lang="en-US" dirty="0" smtClean="0">
              <a:solidFill>
                <a:srgbClr val="1584D5"/>
              </a:solidFill>
            </a:endParaRPr>
          </a:p>
          <a:p>
            <a:pPr marL="0" indent="0">
              <a:buNone/>
            </a:pPr>
            <a:endParaRPr lang="en-US" dirty="0" smtClean="0"/>
          </a:p>
          <a:p>
            <a:endParaRPr lang="en-US" dirty="0" smtClean="0"/>
          </a:p>
          <a:p>
            <a:endParaRPr lang="en-US" dirty="0" smtClean="0"/>
          </a:p>
          <a:p>
            <a:endParaRPr lang="en-US" dirty="0" smtClean="0"/>
          </a:p>
          <a:p>
            <a:pPr marL="0" indent="0">
              <a:buNone/>
            </a:pPr>
            <a:endParaRPr lang="en-US" dirty="0" smtClean="0"/>
          </a:p>
          <a:p>
            <a:endParaRPr lang="en-US" dirty="0"/>
          </a:p>
        </p:txBody>
      </p:sp>
      <p:pic>
        <p:nvPicPr>
          <p:cNvPr id="4" name="Image 1" descr="Logo HI"/>
          <p:cNvPicPr/>
          <p:nvPr/>
        </p:nvPicPr>
        <p:blipFill>
          <a:blip r:embed="rId2"/>
          <a:srcRect/>
          <a:stretch>
            <a:fillRect/>
          </a:stretch>
        </p:blipFill>
        <p:spPr bwMode="auto">
          <a:xfrm>
            <a:off x="300762" y="5748772"/>
            <a:ext cx="1798320" cy="907572"/>
          </a:xfrm>
          <a:prstGeom prst="rect">
            <a:avLst/>
          </a:prstGeom>
          <a:noFill/>
          <a:ln w="9525">
            <a:noFill/>
            <a:miter lim="800000"/>
            <a:headEnd/>
            <a:tailEnd/>
          </a:ln>
        </p:spPr>
      </p:pic>
      <p:pic>
        <p:nvPicPr>
          <p:cNvPr id="5" name="Picture 4" descr="HelpAge-logo-RGB"/>
          <p:cNvPicPr/>
          <p:nvPr/>
        </p:nvPicPr>
        <p:blipFill>
          <a:blip r:embed="rId3">
            <a:extLst>
              <a:ext uri="{28A0092B-C50C-407E-A947-70E740481C1C}">
                <a14:useLocalDpi xmlns:a14="http://schemas.microsoft.com/office/drawing/2010/main" val="0"/>
              </a:ext>
            </a:extLst>
          </a:blip>
          <a:srcRect/>
          <a:stretch>
            <a:fillRect/>
          </a:stretch>
        </p:blipFill>
        <p:spPr bwMode="auto">
          <a:xfrm>
            <a:off x="7342040" y="5748772"/>
            <a:ext cx="1678940" cy="1018697"/>
          </a:xfrm>
          <a:prstGeom prst="rect">
            <a:avLst/>
          </a:prstGeom>
          <a:noFill/>
          <a:ln>
            <a:noFill/>
          </a:ln>
        </p:spPr>
      </p:pic>
    </p:spTree>
    <p:extLst>
      <p:ext uri="{BB962C8B-B14F-4D97-AF65-F5344CB8AC3E}">
        <p14:creationId xmlns:p14="http://schemas.microsoft.com/office/powerpoint/2010/main" val="2949597143"/>
      </p:ext>
    </p:extLst>
  </p:cSld>
  <p:clrMapOvr>
    <a:masterClrMapping/>
  </p:clrMapOvr>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04862"/>
          </a:xfrm>
        </p:spPr>
        <p:txBody>
          <a:bodyPr/>
          <a:lstStyle/>
          <a:p>
            <a:r>
              <a:rPr lang="en-US" b="1" dirty="0" smtClean="0">
                <a:solidFill>
                  <a:srgbClr val="FF6600"/>
                </a:solidFill>
              </a:rPr>
              <a:t>Data collection</a:t>
            </a:r>
            <a:endParaRPr lang="en-US" b="1" dirty="0">
              <a:solidFill>
                <a:srgbClr val="FF6600"/>
              </a:solidFill>
            </a:endParaRPr>
          </a:p>
        </p:txBody>
      </p:sp>
      <p:sp>
        <p:nvSpPr>
          <p:cNvPr id="3" name="Content Placeholder 2"/>
          <p:cNvSpPr>
            <a:spLocks noGrp="1"/>
          </p:cNvSpPr>
          <p:nvPr>
            <p:ph idx="1"/>
          </p:nvPr>
        </p:nvSpPr>
        <p:spPr>
          <a:xfrm>
            <a:off x="457200" y="1079500"/>
            <a:ext cx="8229600" cy="4669273"/>
          </a:xfrm>
        </p:spPr>
        <p:txBody>
          <a:bodyPr>
            <a:normAutofit fontScale="92500" lnSpcReduction="10000"/>
          </a:bodyPr>
          <a:lstStyle/>
          <a:p>
            <a:r>
              <a:rPr lang="en-US" dirty="0" smtClean="0">
                <a:solidFill>
                  <a:srgbClr val="1584D5"/>
                </a:solidFill>
              </a:rPr>
              <a:t>The questionnaire formats were designed using a range of recognized tools and approaches.</a:t>
            </a:r>
          </a:p>
          <a:p>
            <a:r>
              <a:rPr lang="en-US" dirty="0" smtClean="0">
                <a:solidFill>
                  <a:srgbClr val="1584D5"/>
                </a:solidFill>
              </a:rPr>
              <a:t>The HESPER scale was used to understand the expressed needs and problems of the Syrian refugees.</a:t>
            </a:r>
          </a:p>
          <a:p>
            <a:r>
              <a:rPr lang="en-US" dirty="0" smtClean="0">
                <a:solidFill>
                  <a:srgbClr val="1584D5"/>
                </a:solidFill>
              </a:rPr>
              <a:t>Two questionnaires were used. </a:t>
            </a:r>
          </a:p>
          <a:p>
            <a:r>
              <a:rPr lang="en-US" dirty="0" smtClean="0">
                <a:solidFill>
                  <a:srgbClr val="1584D5"/>
                </a:solidFill>
              </a:rPr>
              <a:t>One </a:t>
            </a:r>
            <a:r>
              <a:rPr lang="en-US" dirty="0">
                <a:solidFill>
                  <a:srgbClr val="1584D5"/>
                </a:solidFill>
              </a:rPr>
              <a:t>general and the other specific to </a:t>
            </a:r>
            <a:r>
              <a:rPr lang="en-US" dirty="0" smtClean="0">
                <a:solidFill>
                  <a:srgbClr val="1584D5"/>
                </a:solidFill>
              </a:rPr>
              <a:t>describe</a:t>
            </a:r>
            <a:r>
              <a:rPr lang="en-US" dirty="0">
                <a:solidFill>
                  <a:srgbClr val="1584D5"/>
                </a:solidFill>
              </a:rPr>
              <a:t> </a:t>
            </a:r>
            <a:r>
              <a:rPr lang="en-US" dirty="0" smtClean="0">
                <a:solidFill>
                  <a:srgbClr val="1584D5"/>
                </a:solidFill>
              </a:rPr>
              <a:t>the different categories of impairment</a:t>
            </a:r>
            <a:r>
              <a:rPr lang="en-US" dirty="0">
                <a:solidFill>
                  <a:srgbClr val="1584D5"/>
                </a:solidFill>
              </a:rPr>
              <a:t> </a:t>
            </a:r>
            <a:r>
              <a:rPr lang="en-US" dirty="0" smtClean="0">
                <a:solidFill>
                  <a:srgbClr val="1584D5"/>
                </a:solidFill>
              </a:rPr>
              <a:t>and analyze challenges in Activities of Daily Living (ADL)</a:t>
            </a:r>
          </a:p>
          <a:p>
            <a:endParaRPr lang="en-US" dirty="0"/>
          </a:p>
        </p:txBody>
      </p:sp>
      <p:pic>
        <p:nvPicPr>
          <p:cNvPr id="4" name="Image 1" descr="Logo HI"/>
          <p:cNvPicPr/>
          <p:nvPr/>
        </p:nvPicPr>
        <p:blipFill>
          <a:blip r:embed="rId3"/>
          <a:srcRect/>
          <a:stretch>
            <a:fillRect/>
          </a:stretch>
        </p:blipFill>
        <p:spPr bwMode="auto">
          <a:xfrm>
            <a:off x="300762" y="5748772"/>
            <a:ext cx="1798320" cy="907572"/>
          </a:xfrm>
          <a:prstGeom prst="rect">
            <a:avLst/>
          </a:prstGeom>
          <a:noFill/>
          <a:ln w="9525">
            <a:noFill/>
            <a:miter lim="800000"/>
            <a:headEnd/>
            <a:tailEnd/>
          </a:ln>
        </p:spPr>
      </p:pic>
      <p:pic>
        <p:nvPicPr>
          <p:cNvPr id="5" name="Picture 4" descr="HelpAge-logo-RGB"/>
          <p:cNvPicPr/>
          <p:nvPr/>
        </p:nvPicPr>
        <p:blipFill>
          <a:blip r:embed="rId4">
            <a:extLst>
              <a:ext uri="{28A0092B-C50C-407E-A947-70E740481C1C}">
                <a14:useLocalDpi xmlns:a14="http://schemas.microsoft.com/office/drawing/2010/main" val="0"/>
              </a:ext>
            </a:extLst>
          </a:blip>
          <a:srcRect/>
          <a:stretch>
            <a:fillRect/>
          </a:stretch>
        </p:blipFill>
        <p:spPr bwMode="auto">
          <a:xfrm>
            <a:off x="7342040" y="5748772"/>
            <a:ext cx="1678940" cy="1018697"/>
          </a:xfrm>
          <a:prstGeom prst="rect">
            <a:avLst/>
          </a:prstGeom>
          <a:noFill/>
          <a:ln>
            <a:noFill/>
          </a:ln>
        </p:spPr>
      </p:pic>
    </p:spTree>
    <p:extLst>
      <p:ext uri="{BB962C8B-B14F-4D97-AF65-F5344CB8AC3E}">
        <p14:creationId xmlns:p14="http://schemas.microsoft.com/office/powerpoint/2010/main" val="309404113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15888"/>
            <a:ext cx="8229600" cy="761478"/>
          </a:xfrm>
        </p:spPr>
        <p:txBody>
          <a:bodyPr>
            <a:normAutofit fontScale="90000"/>
          </a:bodyPr>
          <a:lstStyle/>
          <a:p>
            <a:r>
              <a:rPr lang="en-US" b="1" dirty="0" smtClean="0">
                <a:solidFill>
                  <a:srgbClr val="FF6600"/>
                </a:solidFill>
              </a:rPr>
              <a:t>Research Location</a:t>
            </a:r>
            <a:endParaRPr lang="en-US" b="1" dirty="0">
              <a:solidFill>
                <a:srgbClr val="FF6600"/>
              </a:solidFill>
            </a:endParaRPr>
          </a:p>
        </p:txBody>
      </p:sp>
      <p:sp>
        <p:nvSpPr>
          <p:cNvPr id="3" name="Content Placeholder 2"/>
          <p:cNvSpPr>
            <a:spLocks noGrp="1"/>
          </p:cNvSpPr>
          <p:nvPr>
            <p:ph idx="1"/>
          </p:nvPr>
        </p:nvSpPr>
        <p:spPr>
          <a:xfrm>
            <a:off x="300762" y="877366"/>
            <a:ext cx="8386038" cy="4871406"/>
          </a:xfrm>
        </p:spPr>
        <p:txBody>
          <a:bodyPr>
            <a:normAutofit/>
          </a:bodyPr>
          <a:lstStyle/>
          <a:p>
            <a:endParaRPr lang="en-US" dirty="0" smtClean="0">
              <a:solidFill>
                <a:srgbClr val="1584D5"/>
              </a:solidFill>
            </a:endParaRPr>
          </a:p>
          <a:p>
            <a:r>
              <a:rPr lang="en-US" dirty="0" smtClean="0">
                <a:solidFill>
                  <a:srgbClr val="1584D5"/>
                </a:solidFill>
              </a:rPr>
              <a:t>Survey was carried out in seven areas of Jordan and Lebanon.</a:t>
            </a:r>
          </a:p>
          <a:p>
            <a:r>
              <a:rPr lang="en-US" dirty="0" smtClean="0">
                <a:solidFill>
                  <a:srgbClr val="1584D5"/>
                </a:solidFill>
              </a:rPr>
              <a:t>Lebanon; North Lebanon, </a:t>
            </a:r>
            <a:r>
              <a:rPr lang="en-US" dirty="0" err="1" smtClean="0">
                <a:solidFill>
                  <a:srgbClr val="1584D5"/>
                </a:solidFill>
              </a:rPr>
              <a:t>Bekaa</a:t>
            </a:r>
            <a:r>
              <a:rPr lang="en-US" dirty="0" smtClean="0">
                <a:solidFill>
                  <a:srgbClr val="1584D5"/>
                </a:solidFill>
              </a:rPr>
              <a:t>, Beirut City and Mount Lebanon governorate.</a:t>
            </a:r>
          </a:p>
          <a:p>
            <a:r>
              <a:rPr lang="en-US" dirty="0" smtClean="0">
                <a:solidFill>
                  <a:srgbClr val="1584D5"/>
                </a:solidFill>
              </a:rPr>
              <a:t>Whereas in Jordan the locations were: Amman, Irbid and </a:t>
            </a:r>
            <a:r>
              <a:rPr lang="en-US" dirty="0" err="1" smtClean="0">
                <a:solidFill>
                  <a:srgbClr val="1584D5"/>
                </a:solidFill>
              </a:rPr>
              <a:t>Za’atari</a:t>
            </a:r>
            <a:r>
              <a:rPr lang="en-US" dirty="0" smtClean="0">
                <a:solidFill>
                  <a:srgbClr val="1584D5"/>
                </a:solidFill>
              </a:rPr>
              <a:t> Camp.</a:t>
            </a:r>
          </a:p>
          <a:p>
            <a:pPr marL="0" indent="0">
              <a:buNone/>
            </a:pPr>
            <a:endParaRPr lang="en-US" dirty="0" smtClean="0">
              <a:solidFill>
                <a:srgbClr val="1584D5"/>
              </a:solidFill>
            </a:endParaRPr>
          </a:p>
          <a:p>
            <a:pPr marL="0" indent="0">
              <a:buNone/>
            </a:pPr>
            <a:endParaRPr lang="en-US" dirty="0" smtClean="0">
              <a:solidFill>
                <a:srgbClr val="1584D5"/>
              </a:solidFill>
            </a:endParaRPr>
          </a:p>
          <a:p>
            <a:endParaRPr lang="en-US" dirty="0" smtClean="0">
              <a:solidFill>
                <a:srgbClr val="1584D5"/>
              </a:solidFill>
            </a:endParaRPr>
          </a:p>
          <a:p>
            <a:pPr marL="0" indent="0">
              <a:buNone/>
            </a:pPr>
            <a:endParaRPr lang="en-US" dirty="0" smtClean="0"/>
          </a:p>
          <a:p>
            <a:endParaRPr lang="en-US" dirty="0" smtClean="0"/>
          </a:p>
          <a:p>
            <a:endParaRPr lang="en-US" dirty="0" smtClean="0"/>
          </a:p>
          <a:p>
            <a:endParaRPr lang="en-US" dirty="0" smtClean="0"/>
          </a:p>
          <a:p>
            <a:pPr marL="0" indent="0">
              <a:buNone/>
            </a:pPr>
            <a:endParaRPr lang="en-US" dirty="0" smtClean="0"/>
          </a:p>
          <a:p>
            <a:endParaRPr lang="en-US" dirty="0"/>
          </a:p>
        </p:txBody>
      </p:sp>
      <p:pic>
        <p:nvPicPr>
          <p:cNvPr id="4" name="Image 1" descr="Logo HI"/>
          <p:cNvPicPr/>
          <p:nvPr/>
        </p:nvPicPr>
        <p:blipFill>
          <a:blip r:embed="rId2"/>
          <a:srcRect/>
          <a:stretch>
            <a:fillRect/>
          </a:stretch>
        </p:blipFill>
        <p:spPr bwMode="auto">
          <a:xfrm>
            <a:off x="300762" y="5748772"/>
            <a:ext cx="1798320" cy="907572"/>
          </a:xfrm>
          <a:prstGeom prst="rect">
            <a:avLst/>
          </a:prstGeom>
          <a:noFill/>
          <a:ln w="9525">
            <a:noFill/>
            <a:miter lim="800000"/>
            <a:headEnd/>
            <a:tailEnd/>
          </a:ln>
        </p:spPr>
      </p:pic>
      <p:pic>
        <p:nvPicPr>
          <p:cNvPr id="5" name="Picture 4" descr="HelpAge-logo-RGB"/>
          <p:cNvPicPr/>
          <p:nvPr/>
        </p:nvPicPr>
        <p:blipFill>
          <a:blip r:embed="rId3">
            <a:extLst>
              <a:ext uri="{28A0092B-C50C-407E-A947-70E740481C1C}">
                <a14:useLocalDpi xmlns:a14="http://schemas.microsoft.com/office/drawing/2010/main" val="0"/>
              </a:ext>
            </a:extLst>
          </a:blip>
          <a:srcRect/>
          <a:stretch>
            <a:fillRect/>
          </a:stretch>
        </p:blipFill>
        <p:spPr bwMode="auto">
          <a:xfrm>
            <a:off x="7342040" y="5748772"/>
            <a:ext cx="1678940" cy="1018697"/>
          </a:xfrm>
          <a:prstGeom prst="rect">
            <a:avLst/>
          </a:prstGeom>
          <a:noFill/>
          <a:ln>
            <a:noFill/>
          </a:ln>
        </p:spPr>
      </p:pic>
    </p:spTree>
    <p:extLst>
      <p:ext uri="{BB962C8B-B14F-4D97-AF65-F5344CB8AC3E}">
        <p14:creationId xmlns:p14="http://schemas.microsoft.com/office/powerpoint/2010/main" val="2476066765"/>
      </p:ext>
    </p:extLst>
  </p:cSld>
  <p:clrMapOvr>
    <a:masterClrMapping/>
  </p:clrMapOvr>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9"/>
            <a:ext cx="8229600" cy="377112"/>
          </a:xfrm>
        </p:spPr>
        <p:txBody>
          <a:bodyPr>
            <a:normAutofit fontScale="90000"/>
          </a:bodyPr>
          <a:lstStyle/>
          <a:p>
            <a:r>
              <a:rPr lang="en-US" b="1" dirty="0" smtClean="0">
                <a:solidFill>
                  <a:srgbClr val="FF6600"/>
                </a:solidFill>
              </a:rPr>
              <a:t>Data documentation and analysis</a:t>
            </a:r>
            <a:endParaRPr lang="en-US" b="1" dirty="0">
              <a:solidFill>
                <a:srgbClr val="FF6600"/>
              </a:solidFill>
            </a:endParaRPr>
          </a:p>
        </p:txBody>
      </p:sp>
      <p:sp>
        <p:nvSpPr>
          <p:cNvPr id="3" name="Content Placeholder 2"/>
          <p:cNvSpPr>
            <a:spLocks noGrp="1"/>
          </p:cNvSpPr>
          <p:nvPr>
            <p:ph idx="1"/>
          </p:nvPr>
        </p:nvSpPr>
        <p:spPr>
          <a:xfrm>
            <a:off x="457200" y="818866"/>
            <a:ext cx="8229600" cy="4929906"/>
          </a:xfrm>
        </p:spPr>
        <p:txBody>
          <a:bodyPr>
            <a:normAutofit fontScale="92500" lnSpcReduction="20000"/>
          </a:bodyPr>
          <a:lstStyle/>
          <a:p>
            <a:r>
              <a:rPr lang="en-US" dirty="0" smtClean="0">
                <a:solidFill>
                  <a:srgbClr val="1584D5"/>
                </a:solidFill>
              </a:rPr>
              <a:t>The research process was undertaken by a research consultant, Thomas </a:t>
            </a:r>
            <a:r>
              <a:rPr lang="en-US" dirty="0" err="1" smtClean="0">
                <a:solidFill>
                  <a:srgbClr val="1584D5"/>
                </a:solidFill>
              </a:rPr>
              <a:t>Calvot</a:t>
            </a:r>
            <a:r>
              <a:rPr lang="en-US" dirty="0" smtClean="0">
                <a:solidFill>
                  <a:srgbClr val="1584D5"/>
                </a:solidFill>
              </a:rPr>
              <a:t>, review and editing</a:t>
            </a:r>
            <a:r>
              <a:rPr lang="en-US" dirty="0">
                <a:solidFill>
                  <a:srgbClr val="1584D5"/>
                </a:solidFill>
              </a:rPr>
              <a:t> </a:t>
            </a:r>
            <a:r>
              <a:rPr lang="en-US" dirty="0" smtClean="0">
                <a:solidFill>
                  <a:srgbClr val="1584D5"/>
                </a:solidFill>
              </a:rPr>
              <a:t>was done by HI and HAI.</a:t>
            </a:r>
          </a:p>
          <a:p>
            <a:r>
              <a:rPr lang="en-US" dirty="0" smtClean="0">
                <a:solidFill>
                  <a:srgbClr val="1584D5"/>
                </a:solidFill>
              </a:rPr>
              <a:t>Survey teams were recruited and provided with trainings.</a:t>
            </a:r>
          </a:p>
          <a:p>
            <a:r>
              <a:rPr lang="en-US" dirty="0" smtClean="0">
                <a:solidFill>
                  <a:srgbClr val="1584D5"/>
                </a:solidFill>
              </a:rPr>
              <a:t>The findings represent findings from the survey as well as, information from key informants, secondary data view and reports from other sources.</a:t>
            </a:r>
          </a:p>
          <a:p>
            <a:r>
              <a:rPr lang="en-US" dirty="0" smtClean="0">
                <a:solidFill>
                  <a:srgbClr val="1584D5"/>
                </a:solidFill>
              </a:rPr>
              <a:t>The margin of error for governorate level in Jordan is </a:t>
            </a:r>
            <a:r>
              <a:rPr lang="en-GB" dirty="0">
                <a:solidFill>
                  <a:srgbClr val="1584D5"/>
                </a:solidFill>
              </a:rPr>
              <a:t>±4.6% </a:t>
            </a:r>
            <a:r>
              <a:rPr lang="en-GB" dirty="0" smtClean="0">
                <a:solidFill>
                  <a:srgbClr val="1584D5"/>
                </a:solidFill>
              </a:rPr>
              <a:t>whereas for country level it is </a:t>
            </a:r>
            <a:r>
              <a:rPr lang="en-GB" dirty="0">
                <a:solidFill>
                  <a:srgbClr val="1584D5"/>
                </a:solidFill>
              </a:rPr>
              <a:t>±2.7</a:t>
            </a:r>
            <a:r>
              <a:rPr lang="en-GB" dirty="0" smtClean="0">
                <a:solidFill>
                  <a:srgbClr val="1584D5"/>
                </a:solidFill>
              </a:rPr>
              <a:t>%.  </a:t>
            </a:r>
            <a:endParaRPr lang="en-US" dirty="0" smtClean="0">
              <a:solidFill>
                <a:srgbClr val="1584D5"/>
              </a:solidFill>
            </a:endParaRPr>
          </a:p>
          <a:p>
            <a:endParaRPr lang="en-US" dirty="0" smtClean="0"/>
          </a:p>
          <a:p>
            <a:endParaRPr lang="en-US" dirty="0"/>
          </a:p>
        </p:txBody>
      </p:sp>
      <p:pic>
        <p:nvPicPr>
          <p:cNvPr id="4" name="Image 1" descr="Logo HI"/>
          <p:cNvPicPr/>
          <p:nvPr/>
        </p:nvPicPr>
        <p:blipFill>
          <a:blip r:embed="rId2"/>
          <a:srcRect/>
          <a:stretch>
            <a:fillRect/>
          </a:stretch>
        </p:blipFill>
        <p:spPr bwMode="auto">
          <a:xfrm>
            <a:off x="300762" y="5748772"/>
            <a:ext cx="1798320" cy="907572"/>
          </a:xfrm>
          <a:prstGeom prst="rect">
            <a:avLst/>
          </a:prstGeom>
          <a:noFill/>
          <a:ln w="9525">
            <a:noFill/>
            <a:miter lim="800000"/>
            <a:headEnd/>
            <a:tailEnd/>
          </a:ln>
        </p:spPr>
      </p:pic>
      <p:pic>
        <p:nvPicPr>
          <p:cNvPr id="5" name="Picture 4" descr="HelpAge-logo-RGB"/>
          <p:cNvPicPr/>
          <p:nvPr/>
        </p:nvPicPr>
        <p:blipFill>
          <a:blip r:embed="rId3">
            <a:extLst>
              <a:ext uri="{28A0092B-C50C-407E-A947-70E740481C1C}">
                <a14:useLocalDpi xmlns:a14="http://schemas.microsoft.com/office/drawing/2010/main" val="0"/>
              </a:ext>
            </a:extLst>
          </a:blip>
          <a:srcRect/>
          <a:stretch>
            <a:fillRect/>
          </a:stretch>
        </p:blipFill>
        <p:spPr bwMode="auto">
          <a:xfrm>
            <a:off x="7342040" y="5748772"/>
            <a:ext cx="1678940" cy="1018697"/>
          </a:xfrm>
          <a:prstGeom prst="rect">
            <a:avLst/>
          </a:prstGeom>
          <a:noFill/>
          <a:ln>
            <a:noFill/>
          </a:ln>
        </p:spPr>
      </p:pic>
    </p:spTree>
    <p:extLst>
      <p:ext uri="{BB962C8B-B14F-4D97-AF65-F5344CB8AC3E}">
        <p14:creationId xmlns:p14="http://schemas.microsoft.com/office/powerpoint/2010/main" val="26823724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9"/>
            <a:ext cx="8229600" cy="677920"/>
          </a:xfrm>
        </p:spPr>
        <p:txBody>
          <a:bodyPr>
            <a:normAutofit fontScale="90000"/>
          </a:bodyPr>
          <a:lstStyle/>
          <a:p>
            <a:r>
              <a:rPr lang="en-US" b="1" dirty="0" smtClean="0">
                <a:solidFill>
                  <a:srgbClr val="FF6600"/>
                </a:solidFill>
              </a:rPr>
              <a:t>Ethical Considerations</a:t>
            </a:r>
            <a:endParaRPr lang="en-US" b="1" dirty="0">
              <a:solidFill>
                <a:srgbClr val="FF6600"/>
              </a:solidFill>
            </a:endParaRPr>
          </a:p>
        </p:txBody>
      </p:sp>
      <p:sp>
        <p:nvSpPr>
          <p:cNvPr id="3" name="Content Placeholder 2"/>
          <p:cNvSpPr>
            <a:spLocks noGrp="1"/>
          </p:cNvSpPr>
          <p:nvPr>
            <p:ph idx="1"/>
          </p:nvPr>
        </p:nvSpPr>
        <p:spPr>
          <a:xfrm>
            <a:off x="457200" y="1153099"/>
            <a:ext cx="8229600" cy="4595674"/>
          </a:xfrm>
        </p:spPr>
        <p:txBody>
          <a:bodyPr>
            <a:normAutofit lnSpcReduction="10000"/>
          </a:bodyPr>
          <a:lstStyle/>
          <a:p>
            <a:r>
              <a:rPr lang="en-US" dirty="0" smtClean="0">
                <a:solidFill>
                  <a:srgbClr val="1584D5"/>
                </a:solidFill>
              </a:rPr>
              <a:t>Primary data collectors explained the aim, objective and outcome of the study prior to obtaining consent from interviewees.</a:t>
            </a:r>
          </a:p>
          <a:p>
            <a:r>
              <a:rPr lang="en-US" dirty="0" smtClean="0">
                <a:solidFill>
                  <a:srgbClr val="1584D5"/>
                </a:solidFill>
              </a:rPr>
              <a:t>For young or intellectually impaired individuals consent was obtained from family.</a:t>
            </a:r>
          </a:p>
          <a:p>
            <a:r>
              <a:rPr lang="en-US" dirty="0" smtClean="0">
                <a:solidFill>
                  <a:srgbClr val="1584D5"/>
                </a:solidFill>
              </a:rPr>
              <a:t>Survey aim, objective and outcome was discussed with UNHCR and national authorities as well.</a:t>
            </a:r>
          </a:p>
          <a:p>
            <a:r>
              <a:rPr lang="en-US" dirty="0" smtClean="0">
                <a:solidFill>
                  <a:srgbClr val="1584D5"/>
                </a:solidFill>
              </a:rPr>
              <a:t>Questionnaires </a:t>
            </a:r>
            <a:r>
              <a:rPr lang="en-US" dirty="0">
                <a:solidFill>
                  <a:srgbClr val="1584D5"/>
                </a:solidFill>
              </a:rPr>
              <a:t>were translated into </a:t>
            </a:r>
            <a:r>
              <a:rPr lang="en-US" dirty="0" smtClean="0">
                <a:solidFill>
                  <a:srgbClr val="1584D5"/>
                </a:solidFill>
              </a:rPr>
              <a:t>Arabic.</a:t>
            </a:r>
            <a:endParaRPr lang="en-US" dirty="0">
              <a:solidFill>
                <a:srgbClr val="1584D5"/>
              </a:solidFill>
            </a:endParaRPr>
          </a:p>
          <a:p>
            <a:pPr marL="0" indent="0">
              <a:buNone/>
            </a:pPr>
            <a:endParaRPr lang="en-US" dirty="0"/>
          </a:p>
        </p:txBody>
      </p:sp>
      <p:pic>
        <p:nvPicPr>
          <p:cNvPr id="4" name="Image 1" descr="Logo HI"/>
          <p:cNvPicPr/>
          <p:nvPr/>
        </p:nvPicPr>
        <p:blipFill>
          <a:blip r:embed="rId2"/>
          <a:srcRect/>
          <a:stretch>
            <a:fillRect/>
          </a:stretch>
        </p:blipFill>
        <p:spPr bwMode="auto">
          <a:xfrm>
            <a:off x="300762" y="5748772"/>
            <a:ext cx="1798320" cy="907572"/>
          </a:xfrm>
          <a:prstGeom prst="rect">
            <a:avLst/>
          </a:prstGeom>
          <a:noFill/>
          <a:ln w="9525">
            <a:noFill/>
            <a:miter lim="800000"/>
            <a:headEnd/>
            <a:tailEnd/>
          </a:ln>
        </p:spPr>
      </p:pic>
      <p:pic>
        <p:nvPicPr>
          <p:cNvPr id="5" name="Picture 4" descr="HelpAge-logo-RGB"/>
          <p:cNvPicPr/>
          <p:nvPr/>
        </p:nvPicPr>
        <p:blipFill>
          <a:blip r:embed="rId3">
            <a:extLst>
              <a:ext uri="{28A0092B-C50C-407E-A947-70E740481C1C}">
                <a14:useLocalDpi xmlns:a14="http://schemas.microsoft.com/office/drawing/2010/main" val="0"/>
              </a:ext>
            </a:extLst>
          </a:blip>
          <a:srcRect/>
          <a:stretch>
            <a:fillRect/>
          </a:stretch>
        </p:blipFill>
        <p:spPr bwMode="auto">
          <a:xfrm>
            <a:off x="7342040" y="5748772"/>
            <a:ext cx="1678940" cy="1018697"/>
          </a:xfrm>
          <a:prstGeom prst="rect">
            <a:avLst/>
          </a:prstGeom>
          <a:noFill/>
          <a:ln>
            <a:noFill/>
          </a:ln>
        </p:spPr>
      </p:pic>
    </p:spTree>
    <p:extLst>
      <p:ext uri="{BB962C8B-B14F-4D97-AF65-F5344CB8AC3E}">
        <p14:creationId xmlns:p14="http://schemas.microsoft.com/office/powerpoint/2010/main" val="154617369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25310"/>
            <a:ext cx="8229600" cy="4989500"/>
          </a:xfrm>
        </p:spPr>
        <p:txBody>
          <a:bodyPr>
            <a:normAutofit/>
          </a:bodyPr>
          <a:lstStyle/>
          <a:p>
            <a:r>
              <a:rPr lang="en-US" b="1" dirty="0" smtClean="0">
                <a:solidFill>
                  <a:srgbClr val="1584D5"/>
                </a:solidFill>
              </a:rPr>
              <a:t>Key findings with special focus no Jordan</a:t>
            </a:r>
            <a:endParaRPr lang="en-US" b="1" dirty="0">
              <a:solidFill>
                <a:srgbClr val="1584D5"/>
              </a:solidFill>
            </a:endParaRPr>
          </a:p>
        </p:txBody>
      </p:sp>
      <p:pic>
        <p:nvPicPr>
          <p:cNvPr id="3" name="Image 1" descr="Logo HI"/>
          <p:cNvPicPr/>
          <p:nvPr/>
        </p:nvPicPr>
        <p:blipFill>
          <a:blip r:embed="rId2"/>
          <a:srcRect/>
          <a:stretch>
            <a:fillRect/>
          </a:stretch>
        </p:blipFill>
        <p:spPr bwMode="auto">
          <a:xfrm>
            <a:off x="300762" y="5748772"/>
            <a:ext cx="1798320" cy="907572"/>
          </a:xfrm>
          <a:prstGeom prst="rect">
            <a:avLst/>
          </a:prstGeom>
          <a:noFill/>
          <a:ln w="9525">
            <a:noFill/>
            <a:miter lim="800000"/>
            <a:headEnd/>
            <a:tailEnd/>
          </a:ln>
        </p:spPr>
      </p:pic>
      <p:pic>
        <p:nvPicPr>
          <p:cNvPr id="4" name="Picture 3" descr="HelpAge-logo-RGB"/>
          <p:cNvPicPr/>
          <p:nvPr/>
        </p:nvPicPr>
        <p:blipFill>
          <a:blip r:embed="rId3">
            <a:extLst>
              <a:ext uri="{28A0092B-C50C-407E-A947-70E740481C1C}">
                <a14:useLocalDpi xmlns:a14="http://schemas.microsoft.com/office/drawing/2010/main" val="0"/>
              </a:ext>
            </a:extLst>
          </a:blip>
          <a:srcRect/>
          <a:stretch>
            <a:fillRect/>
          </a:stretch>
        </p:blipFill>
        <p:spPr bwMode="auto">
          <a:xfrm>
            <a:off x="7342040" y="5748772"/>
            <a:ext cx="1678940" cy="1018697"/>
          </a:xfrm>
          <a:prstGeom prst="rect">
            <a:avLst/>
          </a:prstGeom>
          <a:noFill/>
          <a:ln>
            <a:noFill/>
          </a:ln>
        </p:spPr>
      </p:pic>
    </p:spTree>
    <p:extLst>
      <p:ext uri="{BB962C8B-B14F-4D97-AF65-F5344CB8AC3E}">
        <p14:creationId xmlns:p14="http://schemas.microsoft.com/office/powerpoint/2010/main" val="111682882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4544" y="229232"/>
            <a:ext cx="8229600" cy="744767"/>
          </a:xfrm>
        </p:spPr>
        <p:txBody>
          <a:bodyPr>
            <a:normAutofit fontScale="90000"/>
          </a:bodyPr>
          <a:lstStyle/>
          <a:p>
            <a:r>
              <a:rPr lang="en-US" b="1" dirty="0" smtClean="0">
                <a:solidFill>
                  <a:srgbClr val="FF6600"/>
                </a:solidFill>
              </a:rPr>
              <a:t>1. 	UNHCR Registration of PwS </a:t>
            </a:r>
            <a:endParaRPr lang="en-US" b="1" dirty="0">
              <a:solidFill>
                <a:srgbClr val="FF6600"/>
              </a:solidFill>
            </a:endParaRPr>
          </a:p>
        </p:txBody>
      </p:sp>
      <p:sp>
        <p:nvSpPr>
          <p:cNvPr id="3" name="Content Placeholder 2"/>
          <p:cNvSpPr>
            <a:spLocks noGrp="1"/>
          </p:cNvSpPr>
          <p:nvPr>
            <p:ph idx="1"/>
          </p:nvPr>
        </p:nvSpPr>
        <p:spPr>
          <a:xfrm>
            <a:off x="457200" y="974000"/>
            <a:ext cx="8229600" cy="5152164"/>
          </a:xfrm>
        </p:spPr>
        <p:txBody>
          <a:bodyPr/>
          <a:lstStyle/>
          <a:p>
            <a:pPr marL="0" indent="0" algn="ctr">
              <a:buNone/>
            </a:pPr>
            <a:r>
              <a:rPr lang="en-US" dirty="0" smtClean="0">
                <a:solidFill>
                  <a:srgbClr val="1584D5"/>
                </a:solidFill>
              </a:rPr>
              <a:t>UNHCR registration database does not capture detailed information on disabilities/impairments disaggregated by Sex, Age and Gender. Specifically </a:t>
            </a:r>
            <a:r>
              <a:rPr lang="en-US" dirty="0">
                <a:solidFill>
                  <a:srgbClr val="1584D5"/>
                </a:solidFill>
              </a:rPr>
              <a:t>s</a:t>
            </a:r>
            <a:r>
              <a:rPr lang="en-US" dirty="0" smtClean="0">
                <a:solidFill>
                  <a:srgbClr val="1584D5"/>
                </a:solidFill>
              </a:rPr>
              <a:t>ensory impairments. </a:t>
            </a:r>
          </a:p>
          <a:p>
            <a:pPr marL="0" indent="0" algn="ctr">
              <a:buNone/>
            </a:pPr>
            <a:endParaRPr lang="en-US" dirty="0">
              <a:solidFill>
                <a:srgbClr val="1584D5"/>
              </a:solidFill>
            </a:endParaRPr>
          </a:p>
          <a:p>
            <a:pPr marL="0" indent="0" algn="ctr">
              <a:buNone/>
            </a:pPr>
            <a:r>
              <a:rPr lang="en-US" dirty="0" smtClean="0">
                <a:solidFill>
                  <a:srgbClr val="1584D5"/>
                </a:solidFill>
              </a:rPr>
              <a:t>Thus; Speech, Visual and Hearing impairments as mild and severe.</a:t>
            </a:r>
          </a:p>
          <a:p>
            <a:pPr marL="514350" indent="-514350">
              <a:buAutoNum type="arabicPeriod"/>
            </a:pPr>
            <a:endParaRPr lang="en-US" dirty="0" smtClean="0"/>
          </a:p>
          <a:p>
            <a:pPr marL="0" indent="0">
              <a:buNone/>
            </a:pPr>
            <a:endParaRPr lang="en-US" dirty="0" smtClean="0"/>
          </a:p>
          <a:p>
            <a:pPr marL="0" indent="0">
              <a:buNone/>
            </a:pPr>
            <a:endParaRPr lang="en-US" dirty="0" smtClean="0"/>
          </a:p>
          <a:p>
            <a:endParaRPr lang="en-US" dirty="0" smtClean="0"/>
          </a:p>
          <a:p>
            <a:endParaRPr lang="en-US" dirty="0"/>
          </a:p>
        </p:txBody>
      </p:sp>
      <p:pic>
        <p:nvPicPr>
          <p:cNvPr id="4" name="Image 1" descr="Logo HI"/>
          <p:cNvPicPr/>
          <p:nvPr/>
        </p:nvPicPr>
        <p:blipFill>
          <a:blip r:embed="rId2"/>
          <a:srcRect/>
          <a:stretch>
            <a:fillRect/>
          </a:stretch>
        </p:blipFill>
        <p:spPr bwMode="auto">
          <a:xfrm>
            <a:off x="300762" y="5748772"/>
            <a:ext cx="1798320" cy="907572"/>
          </a:xfrm>
          <a:prstGeom prst="rect">
            <a:avLst/>
          </a:prstGeom>
          <a:noFill/>
          <a:ln w="9525">
            <a:noFill/>
            <a:miter lim="800000"/>
            <a:headEnd/>
            <a:tailEnd/>
          </a:ln>
        </p:spPr>
      </p:pic>
      <p:pic>
        <p:nvPicPr>
          <p:cNvPr id="5" name="Picture 4" descr="HelpAge-logo-RGB"/>
          <p:cNvPicPr/>
          <p:nvPr/>
        </p:nvPicPr>
        <p:blipFill>
          <a:blip r:embed="rId3">
            <a:extLst>
              <a:ext uri="{28A0092B-C50C-407E-A947-70E740481C1C}">
                <a14:useLocalDpi xmlns:a14="http://schemas.microsoft.com/office/drawing/2010/main" val="0"/>
              </a:ext>
            </a:extLst>
          </a:blip>
          <a:srcRect/>
          <a:stretch>
            <a:fillRect/>
          </a:stretch>
        </p:blipFill>
        <p:spPr bwMode="auto">
          <a:xfrm>
            <a:off x="7342040" y="5748772"/>
            <a:ext cx="1678940" cy="1018697"/>
          </a:xfrm>
          <a:prstGeom prst="rect">
            <a:avLst/>
          </a:prstGeom>
          <a:noFill/>
          <a:ln>
            <a:noFill/>
          </a:ln>
        </p:spPr>
      </p:pic>
    </p:spTree>
    <p:extLst>
      <p:ext uri="{BB962C8B-B14F-4D97-AF65-F5344CB8AC3E}">
        <p14:creationId xmlns:p14="http://schemas.microsoft.com/office/powerpoint/2010/main" val="369322678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3550646752"/>
              </p:ext>
            </p:extLst>
          </p:nvPr>
        </p:nvGraphicFramePr>
        <p:xfrm>
          <a:off x="457200" y="284096"/>
          <a:ext cx="8229600" cy="635038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57342273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11125"/>
            <a:ext cx="8229600" cy="1031875"/>
          </a:xfrm>
        </p:spPr>
        <p:txBody>
          <a:bodyPr>
            <a:normAutofit/>
          </a:bodyPr>
          <a:lstStyle/>
          <a:p>
            <a:r>
              <a:rPr lang="en-US" sz="3200" b="1" dirty="0" smtClean="0">
                <a:solidFill>
                  <a:srgbClr val="FF6600"/>
                </a:solidFill>
              </a:rPr>
              <a:t>2. Impairments </a:t>
            </a:r>
            <a:endParaRPr lang="en-US" sz="3200" b="1" dirty="0">
              <a:solidFill>
                <a:srgbClr val="FF6600"/>
              </a:solidFill>
            </a:endParaRPr>
          </a:p>
        </p:txBody>
      </p:sp>
      <p:sp>
        <p:nvSpPr>
          <p:cNvPr id="3" name="Content Placeholder 2"/>
          <p:cNvSpPr>
            <a:spLocks noGrp="1"/>
          </p:cNvSpPr>
          <p:nvPr>
            <p:ph idx="1"/>
          </p:nvPr>
        </p:nvSpPr>
        <p:spPr>
          <a:xfrm>
            <a:off x="457200" y="1143000"/>
            <a:ext cx="8229600" cy="4983163"/>
          </a:xfrm>
        </p:spPr>
        <p:txBody>
          <a:bodyPr/>
          <a:lstStyle/>
          <a:p>
            <a:r>
              <a:rPr lang="en-US" dirty="0" smtClean="0">
                <a:solidFill>
                  <a:srgbClr val="1584D5"/>
                </a:solidFill>
              </a:rPr>
              <a:t>22% of the 3,202 surveyed Syrian refugees have an impairment; 6% have a severe impairment.</a:t>
            </a:r>
          </a:p>
          <a:p>
            <a:r>
              <a:rPr lang="en-US" dirty="0" smtClean="0">
                <a:solidFill>
                  <a:srgbClr val="1584D5"/>
                </a:solidFill>
              </a:rPr>
              <a:t>26% for Jordan.</a:t>
            </a:r>
          </a:p>
          <a:p>
            <a:r>
              <a:rPr lang="en-US" dirty="0" smtClean="0">
                <a:solidFill>
                  <a:srgbClr val="1584D5"/>
                </a:solidFill>
              </a:rPr>
              <a:t>Where as, just 1.4% of UNHCR registered refugees are recorded as having a disability.</a:t>
            </a:r>
          </a:p>
          <a:p>
            <a:r>
              <a:rPr lang="en-US" dirty="0" smtClean="0">
                <a:solidFill>
                  <a:srgbClr val="1584D5"/>
                </a:solidFill>
              </a:rPr>
              <a:t>7% of the surveyed refugees were suffering from NCD and Impairments.</a:t>
            </a:r>
          </a:p>
          <a:p>
            <a:endParaRPr lang="en-US" dirty="0" smtClean="0"/>
          </a:p>
          <a:p>
            <a:endParaRPr lang="en-US" dirty="0"/>
          </a:p>
        </p:txBody>
      </p:sp>
      <p:pic>
        <p:nvPicPr>
          <p:cNvPr id="4" name="Image 1" descr="Logo HI"/>
          <p:cNvPicPr/>
          <p:nvPr/>
        </p:nvPicPr>
        <p:blipFill>
          <a:blip r:embed="rId2"/>
          <a:srcRect/>
          <a:stretch>
            <a:fillRect/>
          </a:stretch>
        </p:blipFill>
        <p:spPr bwMode="auto">
          <a:xfrm>
            <a:off x="300762" y="5748772"/>
            <a:ext cx="1798320" cy="907572"/>
          </a:xfrm>
          <a:prstGeom prst="rect">
            <a:avLst/>
          </a:prstGeom>
          <a:noFill/>
          <a:ln w="9525">
            <a:noFill/>
            <a:miter lim="800000"/>
            <a:headEnd/>
            <a:tailEnd/>
          </a:ln>
        </p:spPr>
      </p:pic>
      <p:pic>
        <p:nvPicPr>
          <p:cNvPr id="5" name="Picture 4" descr="HelpAge-logo-RGB"/>
          <p:cNvPicPr/>
          <p:nvPr/>
        </p:nvPicPr>
        <p:blipFill>
          <a:blip r:embed="rId3">
            <a:extLst>
              <a:ext uri="{28A0092B-C50C-407E-A947-70E740481C1C}">
                <a14:useLocalDpi xmlns:a14="http://schemas.microsoft.com/office/drawing/2010/main" val="0"/>
              </a:ext>
            </a:extLst>
          </a:blip>
          <a:srcRect/>
          <a:stretch>
            <a:fillRect/>
          </a:stretch>
        </p:blipFill>
        <p:spPr bwMode="auto">
          <a:xfrm>
            <a:off x="7342040" y="5748772"/>
            <a:ext cx="1678940" cy="1018697"/>
          </a:xfrm>
          <a:prstGeom prst="rect">
            <a:avLst/>
          </a:prstGeom>
          <a:noFill/>
          <a:ln>
            <a:noFill/>
          </a:ln>
        </p:spPr>
      </p:pic>
    </p:spTree>
    <p:extLst>
      <p:ext uri="{BB962C8B-B14F-4D97-AF65-F5344CB8AC3E}">
        <p14:creationId xmlns:p14="http://schemas.microsoft.com/office/powerpoint/2010/main" val="398145638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460670"/>
          </a:xfrm>
        </p:spPr>
        <p:txBody>
          <a:bodyPr>
            <a:noAutofit/>
          </a:bodyPr>
          <a:lstStyle/>
          <a:p>
            <a:r>
              <a:rPr lang="en-US" sz="3200" b="1" dirty="0" smtClean="0"/>
              <a:t>Statics on impairment in Jordan and Lebanon</a:t>
            </a:r>
            <a:endParaRPr lang="en-US" sz="3200" b="1"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893104675"/>
              </p:ext>
            </p:extLst>
          </p:nvPr>
        </p:nvGraphicFramePr>
        <p:xfrm>
          <a:off x="457200" y="852289"/>
          <a:ext cx="8229600" cy="5273874"/>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440042996"/>
      </p:ext>
    </p:extLst>
  </p:cSld>
  <p:clrMapOvr>
    <a:masterClrMapping/>
  </p:clrMapOvr>
  <p:timing>
    <p:tnLst>
      <p:par>
        <p:cTn xmlns:p14="http://schemas.microsoft.com/office/powerpoint/2010/mai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0404"/>
            <a:ext cx="8229600" cy="752019"/>
          </a:xfrm>
        </p:spPr>
        <p:txBody>
          <a:bodyPr>
            <a:normAutofit fontScale="90000"/>
          </a:bodyPr>
          <a:lstStyle/>
          <a:p>
            <a:r>
              <a:rPr lang="en-US" b="1" dirty="0" smtClean="0"/>
              <a:t>Causes of Injuries in the Syrian Crisis</a:t>
            </a:r>
            <a:endParaRPr lang="en-US" b="1" dirty="0"/>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2955627621"/>
              </p:ext>
            </p:extLst>
          </p:nvPr>
        </p:nvGraphicFramePr>
        <p:xfrm>
          <a:off x="457200" y="1119188"/>
          <a:ext cx="8229600" cy="5006975"/>
        </p:xfrm>
        <a:graphic>
          <a:graphicData uri="http://schemas.openxmlformats.org/drawingml/2006/chart">
            <c:chart xmlns:c="http://schemas.openxmlformats.org/drawingml/2006/chart" xmlns:r="http://schemas.openxmlformats.org/officeDocument/2006/relationships" r:id="rId3"/>
          </a:graphicData>
        </a:graphic>
      </p:graphicFrame>
      <p:pic>
        <p:nvPicPr>
          <p:cNvPr id="4" name="Picture 3" descr="HelpAge-logo-RGB"/>
          <p:cNvPicPr/>
          <p:nvPr/>
        </p:nvPicPr>
        <p:blipFill>
          <a:blip r:embed="rId4">
            <a:extLst>
              <a:ext uri="{28A0092B-C50C-407E-A947-70E740481C1C}">
                <a14:useLocalDpi xmlns:a14="http://schemas.microsoft.com/office/drawing/2010/main" val="0"/>
              </a:ext>
            </a:extLst>
          </a:blip>
          <a:srcRect/>
          <a:stretch>
            <a:fillRect/>
          </a:stretch>
        </p:blipFill>
        <p:spPr bwMode="auto">
          <a:xfrm>
            <a:off x="7342040" y="5853069"/>
            <a:ext cx="1678940" cy="914400"/>
          </a:xfrm>
          <a:prstGeom prst="rect">
            <a:avLst/>
          </a:prstGeom>
          <a:noFill/>
          <a:ln>
            <a:noFill/>
          </a:ln>
        </p:spPr>
      </p:pic>
      <p:pic>
        <p:nvPicPr>
          <p:cNvPr id="5" name="Image 1" descr="Logo HI"/>
          <p:cNvPicPr/>
          <p:nvPr/>
        </p:nvPicPr>
        <p:blipFill>
          <a:blip r:embed="rId5"/>
          <a:srcRect/>
          <a:stretch>
            <a:fillRect/>
          </a:stretch>
        </p:blipFill>
        <p:spPr bwMode="auto">
          <a:xfrm>
            <a:off x="300762" y="6113419"/>
            <a:ext cx="1798320" cy="654050"/>
          </a:xfrm>
          <a:prstGeom prst="rect">
            <a:avLst/>
          </a:prstGeom>
          <a:noFill/>
          <a:ln w="9525">
            <a:noFill/>
            <a:miter lim="800000"/>
            <a:headEnd/>
            <a:tailEnd/>
          </a:ln>
        </p:spPr>
      </p:pic>
    </p:spTree>
    <p:extLst>
      <p:ext uri="{BB962C8B-B14F-4D97-AF65-F5344CB8AC3E}">
        <p14:creationId xmlns:p14="http://schemas.microsoft.com/office/powerpoint/2010/main" val="1550973455"/>
      </p:ext>
    </p:extLst>
  </p:cSld>
  <p:clrMapOvr>
    <a:masterClrMapping/>
  </p:clrMapOvr>
  <p:timing>
    <p:tnLst>
      <p:par>
        <p:cTn xmlns:p14="http://schemas.microsoft.com/office/powerpoint/2010/mai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63513"/>
            <a:ext cx="8229600" cy="627785"/>
          </a:xfrm>
        </p:spPr>
        <p:txBody>
          <a:bodyPr>
            <a:normAutofit/>
          </a:bodyPr>
          <a:lstStyle/>
          <a:p>
            <a:r>
              <a:rPr lang="en-US" sz="3200" b="1" dirty="0" smtClean="0">
                <a:solidFill>
                  <a:srgbClr val="FF6600"/>
                </a:solidFill>
              </a:rPr>
              <a:t>Implications of the findings impairment</a:t>
            </a:r>
            <a:endParaRPr lang="en-US" sz="3200" b="1" dirty="0">
              <a:solidFill>
                <a:srgbClr val="FF6600"/>
              </a:solidFill>
            </a:endParaRPr>
          </a:p>
        </p:txBody>
      </p:sp>
      <p:sp>
        <p:nvSpPr>
          <p:cNvPr id="3" name="Content Placeholder 2"/>
          <p:cNvSpPr>
            <a:spLocks noGrp="1"/>
          </p:cNvSpPr>
          <p:nvPr>
            <p:ph idx="1"/>
          </p:nvPr>
        </p:nvSpPr>
        <p:spPr>
          <a:xfrm>
            <a:off x="457200" y="791299"/>
            <a:ext cx="8229600" cy="5334866"/>
          </a:xfrm>
        </p:spPr>
        <p:txBody>
          <a:bodyPr/>
          <a:lstStyle/>
          <a:p>
            <a:r>
              <a:rPr lang="en-US" dirty="0" smtClean="0">
                <a:solidFill>
                  <a:srgbClr val="1584D5"/>
                </a:solidFill>
              </a:rPr>
              <a:t>There is lack of a shared understanding on the definition of impairments</a:t>
            </a:r>
            <a:r>
              <a:rPr lang="en-US" dirty="0">
                <a:solidFill>
                  <a:srgbClr val="1584D5"/>
                </a:solidFill>
              </a:rPr>
              <a:t> </a:t>
            </a:r>
            <a:r>
              <a:rPr lang="en-US" dirty="0" smtClean="0">
                <a:solidFill>
                  <a:srgbClr val="1584D5"/>
                </a:solidFill>
              </a:rPr>
              <a:t>or disabilities as well as the categories, which affects detailed data collection by UNHCR.</a:t>
            </a:r>
          </a:p>
          <a:p>
            <a:r>
              <a:rPr lang="en-US" dirty="0" smtClean="0">
                <a:solidFill>
                  <a:srgbClr val="1584D5"/>
                </a:solidFill>
              </a:rPr>
              <a:t>The lack of data and information affects programming as well as initiation of projects specific to addressing the needs of PWS.</a:t>
            </a:r>
          </a:p>
          <a:p>
            <a:r>
              <a:rPr lang="en-US" dirty="0" smtClean="0">
                <a:solidFill>
                  <a:srgbClr val="1584D5"/>
                </a:solidFill>
              </a:rPr>
              <a:t>The absence of assistive device can increase the severity of disability.</a:t>
            </a:r>
          </a:p>
          <a:p>
            <a:pPr marL="0" indent="0">
              <a:buNone/>
            </a:pPr>
            <a:endParaRPr lang="en-US" dirty="0" smtClean="0"/>
          </a:p>
          <a:p>
            <a:endParaRPr lang="en-US" dirty="0"/>
          </a:p>
        </p:txBody>
      </p:sp>
      <p:pic>
        <p:nvPicPr>
          <p:cNvPr id="4" name="Image 1" descr="Logo HI"/>
          <p:cNvPicPr/>
          <p:nvPr/>
        </p:nvPicPr>
        <p:blipFill>
          <a:blip r:embed="rId2"/>
          <a:srcRect/>
          <a:stretch>
            <a:fillRect/>
          </a:stretch>
        </p:blipFill>
        <p:spPr bwMode="auto">
          <a:xfrm>
            <a:off x="300762" y="5748772"/>
            <a:ext cx="1798320" cy="907572"/>
          </a:xfrm>
          <a:prstGeom prst="rect">
            <a:avLst/>
          </a:prstGeom>
          <a:noFill/>
          <a:ln w="9525">
            <a:noFill/>
            <a:miter lim="800000"/>
            <a:headEnd/>
            <a:tailEnd/>
          </a:ln>
        </p:spPr>
      </p:pic>
      <p:pic>
        <p:nvPicPr>
          <p:cNvPr id="5" name="Picture 4" descr="HelpAge-logo-RGB"/>
          <p:cNvPicPr/>
          <p:nvPr/>
        </p:nvPicPr>
        <p:blipFill>
          <a:blip r:embed="rId3">
            <a:extLst>
              <a:ext uri="{28A0092B-C50C-407E-A947-70E740481C1C}">
                <a14:useLocalDpi xmlns:a14="http://schemas.microsoft.com/office/drawing/2010/main" val="0"/>
              </a:ext>
            </a:extLst>
          </a:blip>
          <a:srcRect/>
          <a:stretch>
            <a:fillRect/>
          </a:stretch>
        </p:blipFill>
        <p:spPr bwMode="auto">
          <a:xfrm>
            <a:off x="7342040" y="5748772"/>
            <a:ext cx="1678940" cy="1018697"/>
          </a:xfrm>
          <a:prstGeom prst="rect">
            <a:avLst/>
          </a:prstGeom>
          <a:noFill/>
          <a:ln>
            <a:noFill/>
          </a:ln>
        </p:spPr>
      </p:pic>
    </p:spTree>
    <p:extLst>
      <p:ext uri="{BB962C8B-B14F-4D97-AF65-F5344CB8AC3E}">
        <p14:creationId xmlns:p14="http://schemas.microsoft.com/office/powerpoint/2010/main" val="172999714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873127"/>
            <a:ext cx="8229600" cy="5000624"/>
          </a:xfrm>
        </p:spPr>
        <p:txBody>
          <a:bodyPr>
            <a:normAutofit fontScale="92500" lnSpcReduction="10000"/>
          </a:bodyPr>
          <a:lstStyle/>
          <a:p>
            <a:r>
              <a:rPr lang="en-US" dirty="0">
                <a:solidFill>
                  <a:srgbClr val="1584D5"/>
                </a:solidFill>
              </a:rPr>
              <a:t>15.6% of the 3,202 refugees surveyed </a:t>
            </a:r>
            <a:r>
              <a:rPr lang="en-US" dirty="0" smtClean="0">
                <a:solidFill>
                  <a:srgbClr val="1584D5"/>
                </a:solidFill>
              </a:rPr>
              <a:t>were </a:t>
            </a:r>
            <a:r>
              <a:rPr lang="en-US" dirty="0">
                <a:solidFill>
                  <a:srgbClr val="1584D5"/>
                </a:solidFill>
              </a:rPr>
              <a:t>affected by chronic diseases</a:t>
            </a:r>
            <a:r>
              <a:rPr lang="en-US" dirty="0" smtClean="0">
                <a:solidFill>
                  <a:srgbClr val="1584D5"/>
                </a:solidFill>
              </a:rPr>
              <a:t>.</a:t>
            </a:r>
            <a:endParaRPr lang="en-US" dirty="0">
              <a:solidFill>
                <a:srgbClr val="1584D5"/>
              </a:solidFill>
            </a:endParaRPr>
          </a:p>
          <a:p>
            <a:r>
              <a:rPr lang="en-US" dirty="0">
                <a:solidFill>
                  <a:srgbClr val="1584D5"/>
                </a:solidFill>
              </a:rPr>
              <a:t>2 out of 3 older people surveyed in Jordan were affected by chronic diseases</a:t>
            </a:r>
            <a:r>
              <a:rPr lang="en-US" dirty="0" smtClean="0">
                <a:solidFill>
                  <a:srgbClr val="1584D5"/>
                </a:solidFill>
              </a:rPr>
              <a:t>.</a:t>
            </a:r>
          </a:p>
          <a:p>
            <a:r>
              <a:rPr lang="en-US" dirty="0" smtClean="0">
                <a:solidFill>
                  <a:srgbClr val="1584D5"/>
                </a:solidFill>
              </a:rPr>
              <a:t>WHO pre-conflict data shows that NCD accounted for 74% of all deaths (52,000 out of 71,000 deaths) in Syria in 2002.</a:t>
            </a:r>
          </a:p>
          <a:p>
            <a:r>
              <a:rPr lang="en-US" dirty="0" smtClean="0">
                <a:solidFill>
                  <a:srgbClr val="1584D5"/>
                </a:solidFill>
              </a:rPr>
              <a:t>In Jordan comprehensive health coverage is good for refugees in camps, whereas the situation is difficult for out of camp refugees. (registered and unregistered refugees)</a:t>
            </a:r>
          </a:p>
          <a:p>
            <a:endParaRPr lang="en-US" dirty="0" smtClean="0"/>
          </a:p>
          <a:p>
            <a:endParaRPr lang="en-US" dirty="0"/>
          </a:p>
          <a:p>
            <a:pPr marL="0" indent="0">
              <a:buNone/>
            </a:pPr>
            <a:endParaRPr lang="en-US" dirty="0"/>
          </a:p>
        </p:txBody>
      </p:sp>
      <p:sp>
        <p:nvSpPr>
          <p:cNvPr id="4" name="Title 1"/>
          <p:cNvSpPr>
            <a:spLocks noGrp="1"/>
          </p:cNvSpPr>
          <p:nvPr>
            <p:ph type="title"/>
          </p:nvPr>
        </p:nvSpPr>
        <p:spPr>
          <a:xfrm>
            <a:off x="457200" y="200540"/>
            <a:ext cx="8229600" cy="672586"/>
          </a:xfrm>
        </p:spPr>
        <p:txBody>
          <a:bodyPr>
            <a:noAutofit/>
          </a:bodyPr>
          <a:lstStyle/>
          <a:p>
            <a:r>
              <a:rPr lang="en-US" sz="3200" b="1" dirty="0">
                <a:solidFill>
                  <a:srgbClr val="FF6600"/>
                </a:solidFill>
              </a:rPr>
              <a:t>3</a:t>
            </a:r>
            <a:r>
              <a:rPr lang="en-US" sz="3200" b="1" dirty="0" smtClean="0">
                <a:solidFill>
                  <a:srgbClr val="FF6600"/>
                </a:solidFill>
              </a:rPr>
              <a:t>. NCD findings </a:t>
            </a:r>
            <a:endParaRPr lang="en-US" sz="3200" b="1" dirty="0">
              <a:solidFill>
                <a:srgbClr val="FF6600"/>
              </a:solidFill>
            </a:endParaRPr>
          </a:p>
        </p:txBody>
      </p:sp>
      <p:pic>
        <p:nvPicPr>
          <p:cNvPr id="5" name="Image 1" descr="Logo HI"/>
          <p:cNvPicPr/>
          <p:nvPr/>
        </p:nvPicPr>
        <p:blipFill>
          <a:blip r:embed="rId2"/>
          <a:srcRect/>
          <a:stretch>
            <a:fillRect/>
          </a:stretch>
        </p:blipFill>
        <p:spPr bwMode="auto">
          <a:xfrm>
            <a:off x="300762" y="5748772"/>
            <a:ext cx="1798320" cy="907572"/>
          </a:xfrm>
          <a:prstGeom prst="rect">
            <a:avLst/>
          </a:prstGeom>
          <a:noFill/>
          <a:ln w="9525">
            <a:noFill/>
            <a:miter lim="800000"/>
            <a:headEnd/>
            <a:tailEnd/>
          </a:ln>
        </p:spPr>
      </p:pic>
      <p:pic>
        <p:nvPicPr>
          <p:cNvPr id="6" name="Picture 5" descr="HelpAge-logo-RGB"/>
          <p:cNvPicPr/>
          <p:nvPr/>
        </p:nvPicPr>
        <p:blipFill>
          <a:blip r:embed="rId3">
            <a:extLst>
              <a:ext uri="{28A0092B-C50C-407E-A947-70E740481C1C}">
                <a14:useLocalDpi xmlns:a14="http://schemas.microsoft.com/office/drawing/2010/main" val="0"/>
              </a:ext>
            </a:extLst>
          </a:blip>
          <a:srcRect/>
          <a:stretch>
            <a:fillRect/>
          </a:stretch>
        </p:blipFill>
        <p:spPr bwMode="auto">
          <a:xfrm>
            <a:off x="7342040" y="5748772"/>
            <a:ext cx="1678940" cy="1018697"/>
          </a:xfrm>
          <a:prstGeom prst="rect">
            <a:avLst/>
          </a:prstGeom>
          <a:noFill/>
          <a:ln>
            <a:noFill/>
          </a:ln>
        </p:spPr>
      </p:pic>
    </p:spTree>
    <p:extLst>
      <p:ext uri="{BB962C8B-B14F-4D97-AF65-F5344CB8AC3E}">
        <p14:creationId xmlns:p14="http://schemas.microsoft.com/office/powerpoint/2010/main" val="140802435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00540"/>
            <a:ext cx="8229600" cy="736086"/>
          </a:xfrm>
        </p:spPr>
        <p:txBody>
          <a:bodyPr>
            <a:noAutofit/>
          </a:bodyPr>
          <a:lstStyle/>
          <a:p>
            <a:r>
              <a:rPr lang="en-US" sz="2800" b="1" dirty="0">
                <a:solidFill>
                  <a:srgbClr val="FF6600"/>
                </a:solidFill>
              </a:rPr>
              <a:t>3</a:t>
            </a:r>
            <a:r>
              <a:rPr lang="en-US" sz="2800" b="1" dirty="0" smtClean="0">
                <a:solidFill>
                  <a:srgbClr val="FF6600"/>
                </a:solidFill>
              </a:rPr>
              <a:t>. Gaps in the quality of NCD management specifically Chronic Illnesses</a:t>
            </a:r>
            <a:endParaRPr lang="en-US" sz="2800" b="1" dirty="0">
              <a:solidFill>
                <a:srgbClr val="FF6600"/>
              </a:solidFill>
            </a:endParaRPr>
          </a:p>
        </p:txBody>
      </p:sp>
      <p:sp>
        <p:nvSpPr>
          <p:cNvPr id="3" name="Content Placeholder 2"/>
          <p:cNvSpPr>
            <a:spLocks noGrp="1"/>
          </p:cNvSpPr>
          <p:nvPr>
            <p:ph idx="1"/>
          </p:nvPr>
        </p:nvSpPr>
        <p:spPr>
          <a:xfrm>
            <a:off x="457200" y="1111251"/>
            <a:ext cx="8229600" cy="4794249"/>
          </a:xfrm>
        </p:spPr>
        <p:txBody>
          <a:bodyPr>
            <a:normAutofit fontScale="85000" lnSpcReduction="10000"/>
          </a:bodyPr>
          <a:lstStyle/>
          <a:p>
            <a:r>
              <a:rPr lang="en-US" dirty="0" smtClean="0">
                <a:solidFill>
                  <a:srgbClr val="1584D5"/>
                </a:solidFill>
              </a:rPr>
              <a:t>Lack of health education to patients affected by NCD.</a:t>
            </a:r>
          </a:p>
          <a:p>
            <a:r>
              <a:rPr lang="en-US" dirty="0" smtClean="0">
                <a:solidFill>
                  <a:srgbClr val="1584D5"/>
                </a:solidFill>
              </a:rPr>
              <a:t>Limited capacity of staff to properly assess patients with NCD.</a:t>
            </a:r>
          </a:p>
          <a:p>
            <a:r>
              <a:rPr lang="en-US" dirty="0" smtClean="0">
                <a:solidFill>
                  <a:srgbClr val="1584D5"/>
                </a:solidFill>
              </a:rPr>
              <a:t>Limited services to support early screening for NCDs such diabetes and hypertensions.</a:t>
            </a:r>
          </a:p>
          <a:p>
            <a:r>
              <a:rPr lang="en-US" dirty="0" smtClean="0">
                <a:solidFill>
                  <a:srgbClr val="1584D5"/>
                </a:solidFill>
              </a:rPr>
              <a:t>No proper monitoring (laboratory tests) or follow up.</a:t>
            </a:r>
          </a:p>
          <a:p>
            <a:r>
              <a:rPr lang="en-US" dirty="0" smtClean="0">
                <a:solidFill>
                  <a:srgbClr val="1584D5"/>
                </a:solidFill>
              </a:rPr>
              <a:t>Some gaps in the quantity of NCD drugs or in absolute availability (especially insulin).</a:t>
            </a:r>
          </a:p>
          <a:p>
            <a:r>
              <a:rPr lang="en-US" dirty="0" smtClean="0">
                <a:solidFill>
                  <a:srgbClr val="1584D5"/>
                </a:solidFill>
              </a:rPr>
              <a:t>Cost of managing NCD of individuals on HH income (diet, NFIs)</a:t>
            </a:r>
          </a:p>
          <a:p>
            <a:endParaRPr lang="en-US" dirty="0"/>
          </a:p>
        </p:txBody>
      </p:sp>
      <p:pic>
        <p:nvPicPr>
          <p:cNvPr id="4" name="Image 1" descr="Logo HI"/>
          <p:cNvPicPr/>
          <p:nvPr/>
        </p:nvPicPr>
        <p:blipFill>
          <a:blip r:embed="rId2"/>
          <a:srcRect/>
          <a:stretch>
            <a:fillRect/>
          </a:stretch>
        </p:blipFill>
        <p:spPr bwMode="auto">
          <a:xfrm>
            <a:off x="300762" y="5748772"/>
            <a:ext cx="1798320" cy="907572"/>
          </a:xfrm>
          <a:prstGeom prst="rect">
            <a:avLst/>
          </a:prstGeom>
          <a:noFill/>
          <a:ln w="9525">
            <a:noFill/>
            <a:miter lim="800000"/>
            <a:headEnd/>
            <a:tailEnd/>
          </a:ln>
        </p:spPr>
      </p:pic>
      <p:pic>
        <p:nvPicPr>
          <p:cNvPr id="5" name="Picture 4" descr="HelpAge-logo-RGB"/>
          <p:cNvPicPr/>
          <p:nvPr/>
        </p:nvPicPr>
        <p:blipFill>
          <a:blip r:embed="rId3">
            <a:extLst>
              <a:ext uri="{28A0092B-C50C-407E-A947-70E740481C1C}">
                <a14:useLocalDpi xmlns:a14="http://schemas.microsoft.com/office/drawing/2010/main" val="0"/>
              </a:ext>
            </a:extLst>
          </a:blip>
          <a:srcRect/>
          <a:stretch>
            <a:fillRect/>
          </a:stretch>
        </p:blipFill>
        <p:spPr bwMode="auto">
          <a:xfrm>
            <a:off x="7342040" y="5748772"/>
            <a:ext cx="1678940" cy="1018697"/>
          </a:xfrm>
          <a:prstGeom prst="rect">
            <a:avLst/>
          </a:prstGeom>
          <a:noFill/>
          <a:ln>
            <a:noFill/>
          </a:ln>
        </p:spPr>
      </p:pic>
    </p:spTree>
    <p:extLst>
      <p:ext uri="{BB962C8B-B14F-4D97-AF65-F5344CB8AC3E}">
        <p14:creationId xmlns:p14="http://schemas.microsoft.com/office/powerpoint/2010/main" val="339194358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09612"/>
          </a:xfrm>
        </p:spPr>
        <p:txBody>
          <a:bodyPr>
            <a:normAutofit fontScale="90000"/>
          </a:bodyPr>
          <a:lstStyle/>
          <a:p>
            <a:r>
              <a:rPr lang="en-US" sz="3600" b="1" dirty="0">
                <a:solidFill>
                  <a:srgbClr val="FF6600"/>
                </a:solidFill>
              </a:rPr>
              <a:t>4</a:t>
            </a:r>
            <a:r>
              <a:rPr lang="en-US" sz="3600" b="1" dirty="0" smtClean="0">
                <a:solidFill>
                  <a:srgbClr val="FF6600"/>
                </a:solidFill>
              </a:rPr>
              <a:t>. Relationship between NCD and Disability</a:t>
            </a:r>
            <a:endParaRPr lang="en-US" sz="3600" b="1" dirty="0">
              <a:solidFill>
                <a:srgbClr val="FF6600"/>
              </a:solidFill>
            </a:endParaRPr>
          </a:p>
        </p:txBody>
      </p:sp>
      <p:sp>
        <p:nvSpPr>
          <p:cNvPr id="4" name="Title 1"/>
          <p:cNvSpPr>
            <a:spLocks noGrp="1"/>
          </p:cNvSpPr>
          <p:nvPr>
            <p:ph idx="1"/>
          </p:nvPr>
        </p:nvSpPr>
        <p:spPr>
          <a:xfrm>
            <a:off x="457200" y="1063626"/>
            <a:ext cx="8229600" cy="5062538"/>
          </a:xfrm>
        </p:spPr>
        <p:txBody>
          <a:bodyPr>
            <a:normAutofit fontScale="97500"/>
          </a:bodyPr>
          <a:lstStyle/>
          <a:p>
            <a:r>
              <a:rPr lang="en-US" dirty="0">
                <a:solidFill>
                  <a:srgbClr val="1584D5"/>
                </a:solidFill>
              </a:rPr>
              <a:t>Untreated Chronic diseases often lead to severe </a:t>
            </a:r>
            <a:r>
              <a:rPr lang="en-US" dirty="0" smtClean="0">
                <a:solidFill>
                  <a:srgbClr val="1584D5"/>
                </a:solidFill>
              </a:rPr>
              <a:t>complications. Such as:</a:t>
            </a:r>
          </a:p>
          <a:p>
            <a:r>
              <a:rPr lang="en-US" dirty="0" smtClean="0">
                <a:solidFill>
                  <a:srgbClr val="1584D5"/>
                </a:solidFill>
              </a:rPr>
              <a:t>Stroke</a:t>
            </a:r>
            <a:r>
              <a:rPr lang="en-US" dirty="0">
                <a:solidFill>
                  <a:srgbClr val="1584D5"/>
                </a:solidFill>
              </a:rPr>
              <a:t>, diabetic complication such as </a:t>
            </a:r>
            <a:r>
              <a:rPr lang="en-US" dirty="0" smtClean="0">
                <a:solidFill>
                  <a:srgbClr val="1584D5"/>
                </a:solidFill>
              </a:rPr>
              <a:t>gangrene, Kidney problems and blindness.</a:t>
            </a:r>
          </a:p>
          <a:p>
            <a:r>
              <a:rPr lang="en-US" dirty="0" smtClean="0">
                <a:solidFill>
                  <a:srgbClr val="1584D5"/>
                </a:solidFill>
              </a:rPr>
              <a:t>Survey findings established that 7% of others interviewed were affected by both chronic disease and disability.</a:t>
            </a:r>
            <a:endParaRPr lang="en-US" dirty="0">
              <a:solidFill>
                <a:srgbClr val="1584D5"/>
              </a:solidFill>
            </a:endParaRPr>
          </a:p>
          <a:p>
            <a:pPr marL="0" indent="0">
              <a:buNone/>
            </a:pPr>
            <a:endParaRPr lang="en-US" dirty="0"/>
          </a:p>
        </p:txBody>
      </p:sp>
      <p:pic>
        <p:nvPicPr>
          <p:cNvPr id="5" name="Image 1" descr="Logo HI"/>
          <p:cNvPicPr/>
          <p:nvPr/>
        </p:nvPicPr>
        <p:blipFill>
          <a:blip r:embed="rId2"/>
          <a:srcRect/>
          <a:stretch>
            <a:fillRect/>
          </a:stretch>
        </p:blipFill>
        <p:spPr bwMode="auto">
          <a:xfrm>
            <a:off x="300762" y="5748772"/>
            <a:ext cx="1798320" cy="907572"/>
          </a:xfrm>
          <a:prstGeom prst="rect">
            <a:avLst/>
          </a:prstGeom>
          <a:noFill/>
          <a:ln w="9525">
            <a:noFill/>
            <a:miter lim="800000"/>
            <a:headEnd/>
            <a:tailEnd/>
          </a:ln>
        </p:spPr>
      </p:pic>
      <p:pic>
        <p:nvPicPr>
          <p:cNvPr id="6" name="Picture 5" descr="HelpAge-logo-RGB"/>
          <p:cNvPicPr/>
          <p:nvPr/>
        </p:nvPicPr>
        <p:blipFill>
          <a:blip r:embed="rId3">
            <a:extLst>
              <a:ext uri="{28A0092B-C50C-407E-A947-70E740481C1C}">
                <a14:useLocalDpi xmlns:a14="http://schemas.microsoft.com/office/drawing/2010/main" val="0"/>
              </a:ext>
            </a:extLst>
          </a:blip>
          <a:srcRect/>
          <a:stretch>
            <a:fillRect/>
          </a:stretch>
        </p:blipFill>
        <p:spPr bwMode="auto">
          <a:xfrm>
            <a:off x="7342040" y="5748772"/>
            <a:ext cx="1678940" cy="1018697"/>
          </a:xfrm>
          <a:prstGeom prst="rect">
            <a:avLst/>
          </a:prstGeom>
          <a:noFill/>
          <a:ln>
            <a:noFill/>
          </a:ln>
        </p:spPr>
      </p:pic>
    </p:spTree>
    <p:extLst>
      <p:ext uri="{BB962C8B-B14F-4D97-AF65-F5344CB8AC3E}">
        <p14:creationId xmlns:p14="http://schemas.microsoft.com/office/powerpoint/2010/main" val="287562538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Content Placeholder 9"/>
          <p:cNvPicPr>
            <a:picLocks noGrp="1"/>
          </p:cNvPicPr>
          <p:nvPr>
            <p:ph idx="1"/>
          </p:nvPr>
        </p:nvPicPr>
        <p:blipFill>
          <a:blip r:embed="rId2"/>
          <a:srcRect t="18161" b="18161"/>
          <a:stretch>
            <a:fillRect/>
          </a:stretch>
        </p:blipFill>
        <p:spPr bwMode="auto">
          <a:xfrm>
            <a:off x="150381" y="-217047"/>
            <a:ext cx="8871967" cy="6316555"/>
          </a:xfrm>
          <a:prstGeom prst="rect">
            <a:avLst/>
          </a:prstGeom>
          <a:noFill/>
          <a:ln w="9525">
            <a:noFill/>
            <a:miter lim="800000"/>
            <a:headEnd/>
            <a:tailEnd/>
          </a:ln>
        </p:spPr>
      </p:pic>
      <p:sp>
        <p:nvSpPr>
          <p:cNvPr id="11" name="TextBox 10"/>
          <p:cNvSpPr txBox="1"/>
          <p:nvPr/>
        </p:nvSpPr>
        <p:spPr>
          <a:xfrm>
            <a:off x="7485120" y="2941231"/>
            <a:ext cx="1537228" cy="1477328"/>
          </a:xfrm>
          <a:prstGeom prst="rect">
            <a:avLst/>
          </a:prstGeom>
          <a:noFill/>
        </p:spPr>
        <p:txBody>
          <a:bodyPr wrap="square" rtlCol="0">
            <a:spAutoFit/>
          </a:bodyPr>
          <a:lstStyle/>
          <a:p>
            <a:r>
              <a:rPr lang="en-US" b="1" i="1" dirty="0" smtClean="0">
                <a:solidFill>
                  <a:schemeClr val="tx2">
                    <a:lumMod val="60000"/>
                    <a:lumOff val="40000"/>
                  </a:schemeClr>
                </a:solidFill>
              </a:rPr>
              <a:t>NCD/ Chronic Disease 501 % of total survey pop 15.6%</a:t>
            </a:r>
            <a:endParaRPr lang="en-US" b="1" i="1" dirty="0">
              <a:solidFill>
                <a:schemeClr val="tx2">
                  <a:lumMod val="60000"/>
                  <a:lumOff val="40000"/>
                </a:schemeClr>
              </a:solidFill>
            </a:endParaRPr>
          </a:p>
        </p:txBody>
      </p:sp>
      <p:sp>
        <p:nvSpPr>
          <p:cNvPr id="12" name="TextBox 11"/>
          <p:cNvSpPr txBox="1"/>
          <p:nvPr/>
        </p:nvSpPr>
        <p:spPr>
          <a:xfrm>
            <a:off x="484561" y="2941231"/>
            <a:ext cx="1845252" cy="923330"/>
          </a:xfrm>
          <a:prstGeom prst="rect">
            <a:avLst/>
          </a:prstGeom>
          <a:noFill/>
        </p:spPr>
        <p:txBody>
          <a:bodyPr wrap="none" rtlCol="0">
            <a:spAutoFit/>
          </a:bodyPr>
          <a:lstStyle/>
          <a:p>
            <a:r>
              <a:rPr lang="en-US" b="1" i="1" dirty="0" smtClean="0">
                <a:solidFill>
                  <a:srgbClr val="FF0000"/>
                </a:solidFill>
              </a:rPr>
              <a:t>Injuries 183</a:t>
            </a:r>
          </a:p>
          <a:p>
            <a:r>
              <a:rPr lang="en-US" b="1" i="1" dirty="0" smtClean="0">
                <a:solidFill>
                  <a:srgbClr val="FF0000"/>
                </a:solidFill>
              </a:rPr>
              <a:t>% of total survey </a:t>
            </a:r>
          </a:p>
          <a:p>
            <a:r>
              <a:rPr lang="en-US" b="1" i="1" dirty="0" smtClean="0">
                <a:solidFill>
                  <a:srgbClr val="FF0000"/>
                </a:solidFill>
              </a:rPr>
              <a:t>Pop 5.7%</a:t>
            </a:r>
            <a:endParaRPr lang="en-US" b="1" i="1" dirty="0">
              <a:solidFill>
                <a:srgbClr val="FF0000"/>
              </a:solidFill>
            </a:endParaRPr>
          </a:p>
        </p:txBody>
      </p:sp>
    </p:spTree>
    <p:extLst>
      <p:ext uri="{BB962C8B-B14F-4D97-AF65-F5344CB8AC3E}">
        <p14:creationId xmlns:p14="http://schemas.microsoft.com/office/powerpoint/2010/main" val="43179636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33641"/>
          </a:xfrm>
        </p:spPr>
        <p:txBody>
          <a:bodyPr>
            <a:normAutofit fontScale="90000"/>
          </a:bodyPr>
          <a:lstStyle/>
          <a:p>
            <a:r>
              <a:rPr lang="en-US" b="1" dirty="0">
                <a:solidFill>
                  <a:srgbClr val="FF6600"/>
                </a:solidFill>
              </a:rPr>
              <a:t>5</a:t>
            </a:r>
            <a:r>
              <a:rPr lang="en-US" b="1" dirty="0" smtClean="0">
                <a:solidFill>
                  <a:srgbClr val="FF6600"/>
                </a:solidFill>
              </a:rPr>
              <a:t>. Injuries</a:t>
            </a:r>
            <a:endParaRPr lang="en-US" b="1" dirty="0">
              <a:solidFill>
                <a:srgbClr val="FF6600"/>
              </a:solidFill>
            </a:endParaRPr>
          </a:p>
        </p:txBody>
      </p:sp>
      <p:sp>
        <p:nvSpPr>
          <p:cNvPr id="3" name="Content Placeholder 2"/>
          <p:cNvSpPr>
            <a:spLocks noGrp="1"/>
          </p:cNvSpPr>
          <p:nvPr>
            <p:ph idx="1"/>
          </p:nvPr>
        </p:nvSpPr>
        <p:spPr>
          <a:xfrm>
            <a:off x="457200" y="808280"/>
            <a:ext cx="8229600" cy="5317884"/>
          </a:xfrm>
        </p:spPr>
        <p:txBody>
          <a:bodyPr>
            <a:normAutofit lnSpcReduction="10000"/>
          </a:bodyPr>
          <a:lstStyle/>
          <a:p>
            <a:r>
              <a:rPr lang="en-US" dirty="0" smtClean="0">
                <a:solidFill>
                  <a:srgbClr val="1584D5"/>
                </a:solidFill>
              </a:rPr>
              <a:t>Survey findings established that 5.7% of 3,202 surveyed Syrian Refugees were injured.</a:t>
            </a:r>
          </a:p>
          <a:p>
            <a:r>
              <a:rPr lang="en-US" dirty="0" smtClean="0">
                <a:solidFill>
                  <a:srgbClr val="1584D5"/>
                </a:solidFill>
              </a:rPr>
              <a:t>90% of these injuries in Jordan were caused by direct consequences of the war in Syria.</a:t>
            </a:r>
          </a:p>
          <a:p>
            <a:r>
              <a:rPr lang="en-US" dirty="0" smtClean="0">
                <a:solidFill>
                  <a:srgbClr val="1584D5"/>
                </a:solidFill>
              </a:rPr>
              <a:t>Henceforth, 1 in 15 Syrian Refugees in Jordan has been injured, because of the war.</a:t>
            </a:r>
          </a:p>
          <a:p>
            <a:r>
              <a:rPr lang="en-US" dirty="0" smtClean="0">
                <a:solidFill>
                  <a:srgbClr val="1584D5"/>
                </a:solidFill>
              </a:rPr>
              <a:t>Men accounted for 72% of the injured persons where women accounted for 28%.</a:t>
            </a:r>
          </a:p>
          <a:p>
            <a:r>
              <a:rPr lang="en-US" dirty="0" smtClean="0">
                <a:solidFill>
                  <a:srgbClr val="1584D5"/>
                </a:solidFill>
              </a:rPr>
              <a:t>Highest proportion of injuries were found amongst those age 30 to 50 years</a:t>
            </a:r>
            <a:r>
              <a:rPr lang="en-US" dirty="0" smtClean="0"/>
              <a:t>.</a:t>
            </a:r>
            <a:endParaRPr lang="en-US" dirty="0"/>
          </a:p>
        </p:txBody>
      </p:sp>
      <p:pic>
        <p:nvPicPr>
          <p:cNvPr id="4" name="Image 1" descr="Logo HI"/>
          <p:cNvPicPr/>
          <p:nvPr/>
        </p:nvPicPr>
        <p:blipFill>
          <a:blip r:embed="rId2"/>
          <a:srcRect/>
          <a:stretch>
            <a:fillRect/>
          </a:stretch>
        </p:blipFill>
        <p:spPr bwMode="auto">
          <a:xfrm>
            <a:off x="300762" y="5748772"/>
            <a:ext cx="1798320" cy="907572"/>
          </a:xfrm>
          <a:prstGeom prst="rect">
            <a:avLst/>
          </a:prstGeom>
          <a:noFill/>
          <a:ln w="9525">
            <a:noFill/>
            <a:miter lim="800000"/>
            <a:headEnd/>
            <a:tailEnd/>
          </a:ln>
        </p:spPr>
      </p:pic>
      <p:pic>
        <p:nvPicPr>
          <p:cNvPr id="5" name="Picture 4" descr="HelpAge-logo-RGB"/>
          <p:cNvPicPr/>
          <p:nvPr/>
        </p:nvPicPr>
        <p:blipFill>
          <a:blip r:embed="rId3">
            <a:extLst>
              <a:ext uri="{28A0092B-C50C-407E-A947-70E740481C1C}">
                <a14:useLocalDpi xmlns:a14="http://schemas.microsoft.com/office/drawing/2010/main" val="0"/>
              </a:ext>
            </a:extLst>
          </a:blip>
          <a:srcRect/>
          <a:stretch>
            <a:fillRect/>
          </a:stretch>
        </p:blipFill>
        <p:spPr bwMode="auto">
          <a:xfrm>
            <a:off x="7342040" y="5748772"/>
            <a:ext cx="1678940" cy="1018697"/>
          </a:xfrm>
          <a:prstGeom prst="rect">
            <a:avLst/>
          </a:prstGeom>
          <a:noFill/>
          <a:ln>
            <a:noFill/>
          </a:ln>
        </p:spPr>
      </p:pic>
    </p:spTree>
    <p:extLst>
      <p:ext uri="{BB962C8B-B14F-4D97-AF65-F5344CB8AC3E}">
        <p14:creationId xmlns:p14="http://schemas.microsoft.com/office/powerpoint/2010/main" val="49915524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p:cNvPicPr>
          <p:nvPr>
            <p:ph idx="1"/>
          </p:nvPr>
        </p:nvPicPr>
        <p:blipFill>
          <a:blip r:embed="rId2"/>
          <a:srcRect l="2872" r="2872"/>
          <a:stretch>
            <a:fillRect/>
          </a:stretch>
        </p:blipFill>
        <p:spPr bwMode="auto">
          <a:xfrm>
            <a:off x="334963" y="300038"/>
            <a:ext cx="8351837" cy="6334125"/>
          </a:xfrm>
          <a:prstGeom prst="rect">
            <a:avLst/>
          </a:prstGeom>
          <a:noFill/>
        </p:spPr>
      </p:pic>
    </p:spTree>
    <p:extLst>
      <p:ext uri="{BB962C8B-B14F-4D97-AF65-F5344CB8AC3E}">
        <p14:creationId xmlns:p14="http://schemas.microsoft.com/office/powerpoint/2010/main" val="156630484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99623"/>
          </a:xfrm>
        </p:spPr>
        <p:txBody>
          <a:bodyPr>
            <a:normAutofit fontScale="90000"/>
          </a:bodyPr>
          <a:lstStyle/>
          <a:p>
            <a:r>
              <a:rPr lang="en-US" sz="3600" b="1" dirty="0" smtClean="0">
                <a:solidFill>
                  <a:srgbClr val="FF6600"/>
                </a:solidFill>
              </a:rPr>
              <a:t>Implications of the findings on Injuries</a:t>
            </a:r>
            <a:endParaRPr lang="en-US" sz="3600" b="1" dirty="0">
              <a:solidFill>
                <a:srgbClr val="FF6600"/>
              </a:solidFill>
            </a:endParaRPr>
          </a:p>
        </p:txBody>
      </p:sp>
      <p:sp>
        <p:nvSpPr>
          <p:cNvPr id="3" name="Content Placeholder 2"/>
          <p:cNvSpPr>
            <a:spLocks noGrp="1"/>
          </p:cNvSpPr>
          <p:nvPr>
            <p:ph idx="1"/>
          </p:nvPr>
        </p:nvSpPr>
        <p:spPr>
          <a:xfrm>
            <a:off x="457200" y="874261"/>
            <a:ext cx="8229600" cy="5251903"/>
          </a:xfrm>
        </p:spPr>
        <p:txBody>
          <a:bodyPr>
            <a:normAutofit fontScale="92500" lnSpcReduction="10000"/>
          </a:bodyPr>
          <a:lstStyle/>
          <a:p>
            <a:r>
              <a:rPr lang="en-US" dirty="0" smtClean="0">
                <a:solidFill>
                  <a:srgbClr val="1584D5"/>
                </a:solidFill>
              </a:rPr>
              <a:t>Continued need for immediate health care as well as rehabilitation services to prevent impairment.</a:t>
            </a:r>
          </a:p>
          <a:p>
            <a:r>
              <a:rPr lang="en-US" dirty="0" smtClean="0">
                <a:solidFill>
                  <a:srgbClr val="1584D5"/>
                </a:solidFill>
              </a:rPr>
              <a:t>Rehabilitation services should not be limited to provision of assistive devices. </a:t>
            </a:r>
          </a:p>
          <a:p>
            <a:r>
              <a:rPr lang="en-US" dirty="0" smtClean="0">
                <a:solidFill>
                  <a:srgbClr val="1584D5"/>
                </a:solidFill>
              </a:rPr>
              <a:t>The impact of injuries on the men of productive age (30 to 50 years) increases HH vulnerability.</a:t>
            </a:r>
          </a:p>
          <a:p>
            <a:r>
              <a:rPr lang="en-US" dirty="0" smtClean="0">
                <a:solidFill>
                  <a:srgbClr val="1584D5"/>
                </a:solidFill>
              </a:rPr>
              <a:t>The numbers of Syrian refugees with injuries in Jordan are higher because of the free and full health care coverage and minimal backlog in registration when compared to Lebanon.</a:t>
            </a:r>
          </a:p>
          <a:p>
            <a:endParaRPr lang="en-US" dirty="0" smtClean="0"/>
          </a:p>
          <a:p>
            <a:endParaRPr lang="en-US" dirty="0"/>
          </a:p>
        </p:txBody>
      </p:sp>
      <p:pic>
        <p:nvPicPr>
          <p:cNvPr id="4" name="Image 1" descr="Logo HI"/>
          <p:cNvPicPr/>
          <p:nvPr/>
        </p:nvPicPr>
        <p:blipFill>
          <a:blip r:embed="rId2"/>
          <a:srcRect/>
          <a:stretch>
            <a:fillRect/>
          </a:stretch>
        </p:blipFill>
        <p:spPr bwMode="auto">
          <a:xfrm>
            <a:off x="300762" y="5748772"/>
            <a:ext cx="1798320" cy="907572"/>
          </a:xfrm>
          <a:prstGeom prst="rect">
            <a:avLst/>
          </a:prstGeom>
          <a:noFill/>
          <a:ln w="9525">
            <a:noFill/>
            <a:miter lim="800000"/>
            <a:headEnd/>
            <a:tailEnd/>
          </a:ln>
        </p:spPr>
      </p:pic>
      <p:pic>
        <p:nvPicPr>
          <p:cNvPr id="5" name="Picture 4" descr="HelpAge-logo-RGB"/>
          <p:cNvPicPr/>
          <p:nvPr/>
        </p:nvPicPr>
        <p:blipFill>
          <a:blip r:embed="rId3">
            <a:extLst>
              <a:ext uri="{28A0092B-C50C-407E-A947-70E740481C1C}">
                <a14:useLocalDpi xmlns:a14="http://schemas.microsoft.com/office/drawing/2010/main" val="0"/>
              </a:ext>
            </a:extLst>
          </a:blip>
          <a:srcRect/>
          <a:stretch>
            <a:fillRect/>
          </a:stretch>
        </p:blipFill>
        <p:spPr bwMode="auto">
          <a:xfrm>
            <a:off x="7342040" y="5748772"/>
            <a:ext cx="1678940" cy="1018697"/>
          </a:xfrm>
          <a:prstGeom prst="rect">
            <a:avLst/>
          </a:prstGeom>
          <a:noFill/>
          <a:ln>
            <a:noFill/>
          </a:ln>
        </p:spPr>
      </p:pic>
    </p:spTree>
    <p:extLst>
      <p:ext uri="{BB962C8B-B14F-4D97-AF65-F5344CB8AC3E}">
        <p14:creationId xmlns:p14="http://schemas.microsoft.com/office/powerpoint/2010/main" val="20545222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9"/>
            <a:ext cx="8229600" cy="510804"/>
          </a:xfrm>
        </p:spPr>
        <p:txBody>
          <a:bodyPr>
            <a:normAutofit fontScale="90000"/>
          </a:bodyPr>
          <a:lstStyle/>
          <a:p>
            <a:r>
              <a:rPr lang="en-US" b="1" dirty="0" smtClean="0">
                <a:solidFill>
                  <a:srgbClr val="FF6600"/>
                </a:solidFill>
              </a:rPr>
              <a:t>6. Psychological Distress</a:t>
            </a:r>
            <a:endParaRPr lang="en-US" b="1" dirty="0">
              <a:solidFill>
                <a:srgbClr val="FF6600"/>
              </a:solidFill>
            </a:endParaRPr>
          </a:p>
        </p:txBody>
      </p:sp>
      <p:pic>
        <p:nvPicPr>
          <p:cNvPr id="4" name="Content Placeholder 3"/>
          <p:cNvPicPr>
            <a:picLocks noGrp="1"/>
          </p:cNvPicPr>
          <p:nvPr>
            <p:ph idx="1"/>
          </p:nvPr>
        </p:nvPicPr>
        <p:blipFill>
          <a:blip r:embed="rId2"/>
          <a:srcRect t="17671" b="17671"/>
          <a:stretch>
            <a:fillRect/>
          </a:stretch>
        </p:blipFill>
        <p:spPr bwMode="auto">
          <a:xfrm>
            <a:off x="457200" y="1069539"/>
            <a:ext cx="8229600" cy="4913194"/>
          </a:xfrm>
          <a:prstGeom prst="rect">
            <a:avLst/>
          </a:prstGeom>
          <a:noFill/>
        </p:spPr>
      </p:pic>
      <p:sp>
        <p:nvSpPr>
          <p:cNvPr id="5" name="TextBox 4"/>
          <p:cNvSpPr txBox="1"/>
          <p:nvPr/>
        </p:nvSpPr>
        <p:spPr>
          <a:xfrm>
            <a:off x="2890657" y="5982733"/>
            <a:ext cx="2691016" cy="369332"/>
          </a:xfrm>
          <a:prstGeom prst="rect">
            <a:avLst/>
          </a:prstGeom>
          <a:noFill/>
        </p:spPr>
        <p:txBody>
          <a:bodyPr wrap="square" rtlCol="0">
            <a:spAutoFit/>
          </a:bodyPr>
          <a:lstStyle/>
          <a:p>
            <a:pPr algn="ctr"/>
            <a:r>
              <a:rPr lang="en-US" b="1" i="1" dirty="0" smtClean="0"/>
              <a:t>Relational difficulties</a:t>
            </a:r>
            <a:endParaRPr lang="en-US" b="1" i="1" dirty="0"/>
          </a:p>
        </p:txBody>
      </p:sp>
    </p:spTree>
    <p:extLst>
      <p:ext uri="{BB962C8B-B14F-4D97-AF65-F5344CB8AC3E}">
        <p14:creationId xmlns:p14="http://schemas.microsoft.com/office/powerpoint/2010/main" val="173097210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solidFill>
                  <a:srgbClr val="FF6600"/>
                </a:solidFill>
              </a:rPr>
              <a:t>Gaps related to </a:t>
            </a:r>
            <a:r>
              <a:rPr lang="en-US" b="1" dirty="0">
                <a:solidFill>
                  <a:srgbClr val="FF6600"/>
                </a:solidFill>
              </a:rPr>
              <a:t>Psychological Distress</a:t>
            </a:r>
            <a:endParaRPr lang="en-US" dirty="0">
              <a:solidFill>
                <a:srgbClr val="FF6600"/>
              </a:solidFill>
            </a:endParaRPr>
          </a:p>
        </p:txBody>
      </p:sp>
      <p:sp>
        <p:nvSpPr>
          <p:cNvPr id="3" name="Content Placeholder 2"/>
          <p:cNvSpPr>
            <a:spLocks noGrp="1"/>
          </p:cNvSpPr>
          <p:nvPr>
            <p:ph idx="1"/>
          </p:nvPr>
        </p:nvSpPr>
        <p:spPr>
          <a:xfrm>
            <a:off x="457200" y="1417638"/>
            <a:ext cx="8229600" cy="4708525"/>
          </a:xfrm>
        </p:spPr>
        <p:txBody>
          <a:bodyPr/>
          <a:lstStyle/>
          <a:p>
            <a:r>
              <a:rPr lang="en-US" dirty="0" smtClean="0">
                <a:solidFill>
                  <a:srgbClr val="1584D5"/>
                </a:solidFill>
              </a:rPr>
              <a:t>Gaps in psychosocial services for older, women and children with disabilities.</a:t>
            </a:r>
          </a:p>
          <a:p>
            <a:r>
              <a:rPr lang="en-US" dirty="0" smtClean="0">
                <a:solidFill>
                  <a:srgbClr val="1584D5"/>
                </a:solidFill>
              </a:rPr>
              <a:t>Specifically social spaces for older persons, and children with disabilities. </a:t>
            </a:r>
          </a:p>
          <a:p>
            <a:r>
              <a:rPr lang="en-US" dirty="0" smtClean="0">
                <a:solidFill>
                  <a:srgbClr val="1584D5"/>
                </a:solidFill>
              </a:rPr>
              <a:t>Gaps in community-based psychosocial support initiatives.</a:t>
            </a:r>
          </a:p>
          <a:p>
            <a:endParaRPr lang="en-US" dirty="0" smtClean="0">
              <a:solidFill>
                <a:srgbClr val="1584D5"/>
              </a:solidFill>
            </a:endParaRPr>
          </a:p>
          <a:p>
            <a:pPr marL="0" indent="0">
              <a:buNone/>
            </a:pPr>
            <a:endParaRPr lang="en-US" dirty="0" smtClean="0"/>
          </a:p>
          <a:p>
            <a:pPr marL="0" indent="0">
              <a:buNone/>
            </a:pPr>
            <a:endParaRPr lang="en-US" dirty="0"/>
          </a:p>
        </p:txBody>
      </p:sp>
      <p:pic>
        <p:nvPicPr>
          <p:cNvPr id="4" name="Image 1" descr="Logo HI"/>
          <p:cNvPicPr/>
          <p:nvPr/>
        </p:nvPicPr>
        <p:blipFill>
          <a:blip r:embed="rId2"/>
          <a:srcRect/>
          <a:stretch>
            <a:fillRect/>
          </a:stretch>
        </p:blipFill>
        <p:spPr bwMode="auto">
          <a:xfrm>
            <a:off x="300762" y="5748772"/>
            <a:ext cx="1798320" cy="907572"/>
          </a:xfrm>
          <a:prstGeom prst="rect">
            <a:avLst/>
          </a:prstGeom>
          <a:noFill/>
          <a:ln w="9525">
            <a:noFill/>
            <a:miter lim="800000"/>
            <a:headEnd/>
            <a:tailEnd/>
          </a:ln>
        </p:spPr>
      </p:pic>
      <p:pic>
        <p:nvPicPr>
          <p:cNvPr id="5" name="Picture 4" descr="HelpAge-logo-RGB"/>
          <p:cNvPicPr/>
          <p:nvPr/>
        </p:nvPicPr>
        <p:blipFill>
          <a:blip r:embed="rId3">
            <a:extLst>
              <a:ext uri="{28A0092B-C50C-407E-A947-70E740481C1C}">
                <a14:useLocalDpi xmlns:a14="http://schemas.microsoft.com/office/drawing/2010/main" val="0"/>
              </a:ext>
            </a:extLst>
          </a:blip>
          <a:srcRect/>
          <a:stretch>
            <a:fillRect/>
          </a:stretch>
        </p:blipFill>
        <p:spPr bwMode="auto">
          <a:xfrm>
            <a:off x="7342040" y="5748772"/>
            <a:ext cx="1678940" cy="1018697"/>
          </a:xfrm>
          <a:prstGeom prst="rect">
            <a:avLst/>
          </a:prstGeom>
          <a:noFill/>
          <a:ln>
            <a:noFill/>
          </a:ln>
        </p:spPr>
      </p:pic>
    </p:spTree>
    <p:extLst>
      <p:ext uri="{BB962C8B-B14F-4D97-AF65-F5344CB8AC3E}">
        <p14:creationId xmlns:p14="http://schemas.microsoft.com/office/powerpoint/2010/main" val="134803974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66737"/>
          </a:xfrm>
        </p:spPr>
        <p:txBody>
          <a:bodyPr>
            <a:normAutofit fontScale="90000"/>
          </a:bodyPr>
          <a:lstStyle/>
          <a:p>
            <a:r>
              <a:rPr lang="en-US" b="1" dirty="0" smtClean="0">
                <a:solidFill>
                  <a:srgbClr val="FF6600"/>
                </a:solidFill>
              </a:rPr>
              <a:t>Needs and Challenges</a:t>
            </a:r>
            <a:endParaRPr lang="en-US" dirty="0">
              <a:solidFill>
                <a:srgbClr val="FF6600"/>
              </a:solidFill>
            </a:endParaRPr>
          </a:p>
        </p:txBody>
      </p:sp>
      <p:sp>
        <p:nvSpPr>
          <p:cNvPr id="3" name="Content Placeholder 2"/>
          <p:cNvSpPr>
            <a:spLocks noGrp="1"/>
          </p:cNvSpPr>
          <p:nvPr>
            <p:ph idx="1"/>
          </p:nvPr>
        </p:nvSpPr>
        <p:spPr>
          <a:xfrm>
            <a:off x="457200" y="952500"/>
            <a:ext cx="8229600" cy="5173663"/>
          </a:xfrm>
        </p:spPr>
        <p:txBody>
          <a:bodyPr/>
          <a:lstStyle/>
          <a:p>
            <a:pPr marL="0" indent="0">
              <a:buNone/>
            </a:pPr>
            <a:endParaRPr lang="en-US" dirty="0" smtClean="0">
              <a:solidFill>
                <a:srgbClr val="1584D5"/>
              </a:solidFill>
            </a:endParaRPr>
          </a:p>
          <a:p>
            <a:pPr marL="0" indent="0">
              <a:buNone/>
            </a:pPr>
            <a:endParaRPr lang="en-US" dirty="0" smtClean="0"/>
          </a:p>
          <a:p>
            <a:pPr marL="0" indent="0">
              <a:buNone/>
            </a:pPr>
            <a:endParaRPr lang="en-US" dirty="0"/>
          </a:p>
        </p:txBody>
      </p:sp>
      <p:pic>
        <p:nvPicPr>
          <p:cNvPr id="4" name="Image 1" descr="Logo HI"/>
          <p:cNvPicPr/>
          <p:nvPr/>
        </p:nvPicPr>
        <p:blipFill>
          <a:blip r:embed="rId2"/>
          <a:srcRect/>
          <a:stretch>
            <a:fillRect/>
          </a:stretch>
        </p:blipFill>
        <p:spPr bwMode="auto">
          <a:xfrm>
            <a:off x="300762" y="5748772"/>
            <a:ext cx="1798320" cy="907572"/>
          </a:xfrm>
          <a:prstGeom prst="rect">
            <a:avLst/>
          </a:prstGeom>
          <a:noFill/>
          <a:ln w="9525">
            <a:noFill/>
            <a:miter lim="800000"/>
            <a:headEnd/>
            <a:tailEnd/>
          </a:ln>
        </p:spPr>
      </p:pic>
      <p:pic>
        <p:nvPicPr>
          <p:cNvPr id="5" name="Picture 4" descr="HelpAge-logo-RGB"/>
          <p:cNvPicPr/>
          <p:nvPr/>
        </p:nvPicPr>
        <p:blipFill>
          <a:blip r:embed="rId3">
            <a:extLst>
              <a:ext uri="{28A0092B-C50C-407E-A947-70E740481C1C}">
                <a14:useLocalDpi xmlns:a14="http://schemas.microsoft.com/office/drawing/2010/main" val="0"/>
              </a:ext>
            </a:extLst>
          </a:blip>
          <a:srcRect/>
          <a:stretch>
            <a:fillRect/>
          </a:stretch>
        </p:blipFill>
        <p:spPr bwMode="auto">
          <a:xfrm>
            <a:off x="7342040" y="5748772"/>
            <a:ext cx="1678940" cy="1018697"/>
          </a:xfrm>
          <a:prstGeom prst="rect">
            <a:avLst/>
          </a:prstGeom>
          <a:noFill/>
          <a:ln>
            <a:noFill/>
          </a:ln>
        </p:spPr>
      </p:pic>
      <p:graphicFrame>
        <p:nvGraphicFramePr>
          <p:cNvPr id="6" name="Table 5"/>
          <p:cNvGraphicFramePr>
            <a:graphicFrameLocks noGrp="1"/>
          </p:cNvGraphicFramePr>
          <p:nvPr>
            <p:extLst>
              <p:ext uri="{D42A27DB-BD31-4B8C-83A1-F6EECF244321}">
                <p14:modId xmlns:p14="http://schemas.microsoft.com/office/powerpoint/2010/main" val="123508462"/>
              </p:ext>
            </p:extLst>
          </p:nvPr>
        </p:nvGraphicFramePr>
        <p:xfrm>
          <a:off x="706288" y="952498"/>
          <a:ext cx="7643962" cy="4651376"/>
        </p:xfrm>
        <a:graphic>
          <a:graphicData uri="http://schemas.openxmlformats.org/drawingml/2006/table">
            <a:tbl>
              <a:tblPr firstRow="1" bandRow="1">
                <a:tableStyleId>{5C22544A-7EE6-4342-B048-85BDC9FD1C3A}</a:tableStyleId>
              </a:tblPr>
              <a:tblGrid>
                <a:gridCol w="3821981"/>
                <a:gridCol w="3821981"/>
              </a:tblGrid>
              <a:tr h="581422">
                <a:tc>
                  <a:txBody>
                    <a:bodyPr/>
                    <a:lstStyle/>
                    <a:p>
                      <a:r>
                        <a:rPr lang="en-US" dirty="0" smtClean="0"/>
                        <a:t>Concerns</a:t>
                      </a:r>
                      <a:endParaRPr lang="en-US" dirty="0"/>
                    </a:p>
                  </a:txBody>
                  <a:tcPr/>
                </a:tc>
                <a:tc>
                  <a:txBody>
                    <a:bodyPr/>
                    <a:lstStyle/>
                    <a:p>
                      <a:r>
                        <a:rPr lang="en-US" dirty="0" smtClean="0"/>
                        <a:t>Identified</a:t>
                      </a:r>
                      <a:r>
                        <a:rPr lang="en-US" baseline="0" dirty="0" smtClean="0"/>
                        <a:t> priority</a:t>
                      </a:r>
                      <a:endParaRPr lang="en-US" dirty="0"/>
                    </a:p>
                  </a:txBody>
                  <a:tcPr/>
                </a:tc>
              </a:tr>
              <a:tr h="581422">
                <a:tc>
                  <a:txBody>
                    <a:bodyPr/>
                    <a:lstStyle/>
                    <a:p>
                      <a:r>
                        <a:rPr lang="en-US" dirty="0" smtClean="0"/>
                        <a:t>Income, livelihood</a:t>
                      </a:r>
                      <a:endParaRPr lang="en-US" dirty="0"/>
                    </a:p>
                  </a:txBody>
                  <a:tcPr/>
                </a:tc>
                <a:tc>
                  <a:txBody>
                    <a:bodyPr/>
                    <a:lstStyle/>
                    <a:p>
                      <a:r>
                        <a:rPr lang="en-US" dirty="0" smtClean="0"/>
                        <a:t>25.6%</a:t>
                      </a:r>
                      <a:endParaRPr lang="en-US" dirty="0"/>
                    </a:p>
                  </a:txBody>
                  <a:tcPr/>
                </a:tc>
              </a:tr>
              <a:tr h="581422">
                <a:tc>
                  <a:txBody>
                    <a:bodyPr/>
                    <a:lstStyle/>
                    <a:p>
                      <a:r>
                        <a:rPr lang="en-US" dirty="0" smtClean="0"/>
                        <a:t>Shelter</a:t>
                      </a:r>
                      <a:endParaRPr lang="en-US" dirty="0"/>
                    </a:p>
                  </a:txBody>
                  <a:tcPr/>
                </a:tc>
                <a:tc>
                  <a:txBody>
                    <a:bodyPr/>
                    <a:lstStyle/>
                    <a:p>
                      <a:r>
                        <a:rPr lang="en-US" dirty="0" smtClean="0"/>
                        <a:t>11.4%</a:t>
                      </a:r>
                      <a:endParaRPr lang="en-US" dirty="0"/>
                    </a:p>
                  </a:txBody>
                  <a:tcPr/>
                </a:tc>
              </a:tr>
              <a:tr h="581422">
                <a:tc>
                  <a:txBody>
                    <a:bodyPr/>
                    <a:lstStyle/>
                    <a:p>
                      <a:r>
                        <a:rPr lang="en-US" dirty="0" smtClean="0"/>
                        <a:t>Essential,</a:t>
                      </a:r>
                      <a:r>
                        <a:rPr lang="en-US" baseline="0" dirty="0" smtClean="0"/>
                        <a:t> non-food items</a:t>
                      </a:r>
                      <a:endParaRPr lang="en-US" dirty="0"/>
                    </a:p>
                  </a:txBody>
                  <a:tcPr/>
                </a:tc>
                <a:tc>
                  <a:txBody>
                    <a:bodyPr/>
                    <a:lstStyle/>
                    <a:p>
                      <a:r>
                        <a:rPr lang="en-US" dirty="0" smtClean="0"/>
                        <a:t>10.1%</a:t>
                      </a:r>
                      <a:endParaRPr lang="en-US" dirty="0"/>
                    </a:p>
                  </a:txBody>
                  <a:tcPr/>
                </a:tc>
              </a:tr>
              <a:tr h="581422">
                <a:tc>
                  <a:txBody>
                    <a:bodyPr/>
                    <a:lstStyle/>
                    <a:p>
                      <a:r>
                        <a:rPr lang="en-US" dirty="0" smtClean="0"/>
                        <a:t>Water</a:t>
                      </a:r>
                      <a:endParaRPr lang="en-US" dirty="0"/>
                    </a:p>
                  </a:txBody>
                  <a:tcPr/>
                </a:tc>
                <a:tc>
                  <a:txBody>
                    <a:bodyPr/>
                    <a:lstStyle/>
                    <a:p>
                      <a:r>
                        <a:rPr lang="en-US" dirty="0" smtClean="0"/>
                        <a:t>9.3%</a:t>
                      </a:r>
                      <a:endParaRPr lang="en-US" dirty="0"/>
                    </a:p>
                  </a:txBody>
                  <a:tcPr/>
                </a:tc>
              </a:tr>
              <a:tr h="581422">
                <a:tc>
                  <a:txBody>
                    <a:bodyPr/>
                    <a:lstStyle/>
                    <a:p>
                      <a:r>
                        <a:rPr lang="en-US" dirty="0" smtClean="0"/>
                        <a:t>Healthcare</a:t>
                      </a:r>
                      <a:endParaRPr lang="en-US" dirty="0"/>
                    </a:p>
                  </a:txBody>
                  <a:tcPr/>
                </a:tc>
                <a:tc>
                  <a:txBody>
                    <a:bodyPr/>
                    <a:lstStyle/>
                    <a:p>
                      <a:r>
                        <a:rPr lang="en-US" dirty="0" smtClean="0"/>
                        <a:t>8.6%</a:t>
                      </a:r>
                      <a:endParaRPr lang="en-US" dirty="0"/>
                    </a:p>
                  </a:txBody>
                  <a:tcPr/>
                </a:tc>
              </a:tr>
              <a:tr h="581422">
                <a:tc>
                  <a:txBody>
                    <a:bodyPr/>
                    <a:lstStyle/>
                    <a:p>
                      <a:r>
                        <a:rPr lang="en-US" dirty="0" smtClean="0"/>
                        <a:t>Food</a:t>
                      </a:r>
                      <a:endParaRPr lang="en-US" dirty="0"/>
                    </a:p>
                  </a:txBody>
                  <a:tcPr/>
                </a:tc>
                <a:tc>
                  <a:txBody>
                    <a:bodyPr/>
                    <a:lstStyle/>
                    <a:p>
                      <a:r>
                        <a:rPr lang="en-US" dirty="0" smtClean="0"/>
                        <a:t>7.9%</a:t>
                      </a:r>
                      <a:endParaRPr lang="en-US" dirty="0"/>
                    </a:p>
                  </a:txBody>
                  <a:tcPr/>
                </a:tc>
              </a:tr>
              <a:tr h="581422">
                <a:tc>
                  <a:txBody>
                    <a:bodyPr/>
                    <a:lstStyle/>
                    <a:p>
                      <a:endParaRPr lang="en-US" dirty="0"/>
                    </a:p>
                  </a:txBody>
                  <a:tcPr/>
                </a:tc>
                <a:tc>
                  <a:txBody>
                    <a:bodyPr/>
                    <a:lstStyle/>
                    <a:p>
                      <a:endParaRPr lang="en-US" dirty="0"/>
                    </a:p>
                  </a:txBody>
                  <a:tcPr/>
                </a:tc>
              </a:tr>
            </a:tbl>
          </a:graphicData>
        </a:graphic>
      </p:graphicFrame>
    </p:spTree>
    <p:extLst>
      <p:ext uri="{BB962C8B-B14F-4D97-AF65-F5344CB8AC3E}">
        <p14:creationId xmlns:p14="http://schemas.microsoft.com/office/powerpoint/2010/main" val="71566804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28324"/>
          </a:xfrm>
        </p:spPr>
        <p:txBody>
          <a:bodyPr/>
          <a:lstStyle/>
          <a:p>
            <a:r>
              <a:rPr lang="en-US" b="1" dirty="0" smtClean="0">
                <a:solidFill>
                  <a:srgbClr val="FF6600"/>
                </a:solidFill>
              </a:rPr>
              <a:t>Recommendations</a:t>
            </a:r>
            <a:endParaRPr lang="en-US" b="1" dirty="0">
              <a:solidFill>
                <a:srgbClr val="FF6600"/>
              </a:solidFill>
            </a:endParaRPr>
          </a:p>
        </p:txBody>
      </p:sp>
      <p:sp>
        <p:nvSpPr>
          <p:cNvPr id="3" name="Content Placeholder 2"/>
          <p:cNvSpPr>
            <a:spLocks noGrp="1"/>
          </p:cNvSpPr>
          <p:nvPr>
            <p:ph idx="1"/>
          </p:nvPr>
        </p:nvSpPr>
        <p:spPr>
          <a:xfrm>
            <a:off x="457200" y="1102962"/>
            <a:ext cx="8229600" cy="5023201"/>
          </a:xfrm>
        </p:spPr>
        <p:txBody>
          <a:bodyPr/>
          <a:lstStyle/>
          <a:p>
            <a:r>
              <a:rPr lang="en-US" dirty="0" smtClean="0">
                <a:solidFill>
                  <a:srgbClr val="1584D5"/>
                </a:solidFill>
              </a:rPr>
              <a:t>Collect analyse and use sex, age and disability disaggregated data (SADDD).</a:t>
            </a:r>
          </a:p>
          <a:p>
            <a:r>
              <a:rPr lang="en-US" dirty="0" smtClean="0">
                <a:solidFill>
                  <a:srgbClr val="1584D5"/>
                </a:solidFill>
              </a:rPr>
              <a:t>Build capacities of partners to identify and include persons with specific needs in humanitarian response.</a:t>
            </a:r>
          </a:p>
          <a:p>
            <a:pPr lvl="0"/>
            <a:r>
              <a:rPr lang="en-US" dirty="0">
                <a:solidFill>
                  <a:srgbClr val="1584D5"/>
                </a:solidFill>
              </a:rPr>
              <a:t>Ensure medical assistance addresses the need for post-operatory care of patients (to avoid creation of disabilities.</a:t>
            </a:r>
          </a:p>
          <a:p>
            <a:pPr marL="0" indent="0">
              <a:buNone/>
            </a:pPr>
            <a:endParaRPr lang="en-US" dirty="0"/>
          </a:p>
        </p:txBody>
      </p:sp>
      <p:pic>
        <p:nvPicPr>
          <p:cNvPr id="4" name="Image 1" descr="Logo HI"/>
          <p:cNvPicPr/>
          <p:nvPr/>
        </p:nvPicPr>
        <p:blipFill>
          <a:blip r:embed="rId2"/>
          <a:srcRect/>
          <a:stretch>
            <a:fillRect/>
          </a:stretch>
        </p:blipFill>
        <p:spPr bwMode="auto">
          <a:xfrm>
            <a:off x="300762" y="5748772"/>
            <a:ext cx="1798320" cy="907572"/>
          </a:xfrm>
          <a:prstGeom prst="rect">
            <a:avLst/>
          </a:prstGeom>
          <a:noFill/>
          <a:ln w="9525">
            <a:noFill/>
            <a:miter lim="800000"/>
            <a:headEnd/>
            <a:tailEnd/>
          </a:ln>
        </p:spPr>
      </p:pic>
      <p:pic>
        <p:nvPicPr>
          <p:cNvPr id="5" name="Picture 4" descr="HelpAge-logo-RGB"/>
          <p:cNvPicPr/>
          <p:nvPr/>
        </p:nvPicPr>
        <p:blipFill>
          <a:blip r:embed="rId3">
            <a:extLst>
              <a:ext uri="{28A0092B-C50C-407E-A947-70E740481C1C}">
                <a14:useLocalDpi xmlns:a14="http://schemas.microsoft.com/office/drawing/2010/main" val="0"/>
              </a:ext>
            </a:extLst>
          </a:blip>
          <a:srcRect/>
          <a:stretch>
            <a:fillRect/>
          </a:stretch>
        </p:blipFill>
        <p:spPr bwMode="auto">
          <a:xfrm>
            <a:off x="7342040" y="5748772"/>
            <a:ext cx="1678940" cy="1018697"/>
          </a:xfrm>
          <a:prstGeom prst="rect">
            <a:avLst/>
          </a:prstGeom>
          <a:noFill/>
          <a:ln>
            <a:noFill/>
          </a:ln>
        </p:spPr>
      </p:pic>
    </p:spTree>
    <p:extLst>
      <p:ext uri="{BB962C8B-B14F-4D97-AF65-F5344CB8AC3E}">
        <p14:creationId xmlns:p14="http://schemas.microsoft.com/office/powerpoint/2010/main" val="140706519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44228"/>
          </a:xfrm>
        </p:spPr>
        <p:txBody>
          <a:bodyPr>
            <a:normAutofit fontScale="90000"/>
          </a:bodyPr>
          <a:lstStyle/>
          <a:p>
            <a:r>
              <a:rPr lang="en-US" dirty="0" smtClean="0"/>
              <a:t> </a:t>
            </a:r>
            <a:r>
              <a:rPr lang="en-US" b="1" dirty="0" smtClean="0">
                <a:solidFill>
                  <a:srgbClr val="FF6600"/>
                </a:solidFill>
              </a:rPr>
              <a:t>Recommendations</a:t>
            </a:r>
            <a:endParaRPr lang="en-US" b="1" dirty="0">
              <a:solidFill>
                <a:srgbClr val="FF6600"/>
              </a:solidFill>
            </a:endParaRPr>
          </a:p>
        </p:txBody>
      </p:sp>
      <p:sp>
        <p:nvSpPr>
          <p:cNvPr id="3" name="Content Placeholder 2"/>
          <p:cNvSpPr>
            <a:spLocks noGrp="1"/>
          </p:cNvSpPr>
          <p:nvPr>
            <p:ph idx="1"/>
          </p:nvPr>
        </p:nvSpPr>
        <p:spPr>
          <a:xfrm>
            <a:off x="457200" y="1002693"/>
            <a:ext cx="8229600" cy="5548231"/>
          </a:xfrm>
        </p:spPr>
        <p:txBody>
          <a:bodyPr>
            <a:normAutofit/>
          </a:bodyPr>
          <a:lstStyle/>
          <a:p>
            <a:pPr lvl="0"/>
            <a:r>
              <a:rPr lang="en-US" dirty="0" smtClean="0">
                <a:solidFill>
                  <a:srgbClr val="1584D5"/>
                </a:solidFill>
              </a:rPr>
              <a:t>Address gaps in the quality of primary health care services for those with chronic disease.</a:t>
            </a:r>
          </a:p>
          <a:p>
            <a:pPr lvl="0"/>
            <a:r>
              <a:rPr lang="en-US" dirty="0" smtClean="0">
                <a:solidFill>
                  <a:srgbClr val="1584D5"/>
                </a:solidFill>
              </a:rPr>
              <a:t>Ensure adequate provision on NCD drugs at primary health care level.</a:t>
            </a:r>
          </a:p>
          <a:p>
            <a:pPr lvl="0"/>
            <a:r>
              <a:rPr lang="en-US" dirty="0" smtClean="0">
                <a:solidFill>
                  <a:srgbClr val="1584D5"/>
                </a:solidFill>
              </a:rPr>
              <a:t>Improve access to laboratory tests at primary health care level.</a:t>
            </a:r>
          </a:p>
          <a:p>
            <a:pPr lvl="0"/>
            <a:r>
              <a:rPr lang="en-US" dirty="0" smtClean="0">
                <a:solidFill>
                  <a:srgbClr val="1584D5"/>
                </a:solidFill>
              </a:rPr>
              <a:t>Improve access to primary care services.</a:t>
            </a:r>
          </a:p>
        </p:txBody>
      </p:sp>
      <p:pic>
        <p:nvPicPr>
          <p:cNvPr id="4" name="Picture 3" descr="HelpAge-logo-RGB"/>
          <p:cNvPicPr/>
          <p:nvPr/>
        </p:nvPicPr>
        <p:blipFill>
          <a:blip r:embed="rId2">
            <a:extLst>
              <a:ext uri="{28A0092B-C50C-407E-A947-70E740481C1C}">
                <a14:useLocalDpi xmlns:a14="http://schemas.microsoft.com/office/drawing/2010/main" val="0"/>
              </a:ext>
            </a:extLst>
          </a:blip>
          <a:srcRect/>
          <a:stretch>
            <a:fillRect/>
          </a:stretch>
        </p:blipFill>
        <p:spPr bwMode="auto">
          <a:xfrm>
            <a:off x="7342040" y="5748772"/>
            <a:ext cx="1678940" cy="1018697"/>
          </a:xfrm>
          <a:prstGeom prst="rect">
            <a:avLst/>
          </a:prstGeom>
          <a:noFill/>
          <a:ln>
            <a:noFill/>
          </a:ln>
        </p:spPr>
      </p:pic>
      <p:pic>
        <p:nvPicPr>
          <p:cNvPr id="5" name="Image 1" descr="Logo HI"/>
          <p:cNvPicPr/>
          <p:nvPr/>
        </p:nvPicPr>
        <p:blipFill>
          <a:blip r:embed="rId3"/>
          <a:srcRect/>
          <a:stretch>
            <a:fillRect/>
          </a:stretch>
        </p:blipFill>
        <p:spPr bwMode="auto">
          <a:xfrm>
            <a:off x="300762" y="5748772"/>
            <a:ext cx="1798320" cy="907572"/>
          </a:xfrm>
          <a:prstGeom prst="rect">
            <a:avLst/>
          </a:prstGeom>
          <a:noFill/>
          <a:ln w="9525">
            <a:noFill/>
            <a:miter lim="800000"/>
            <a:headEnd/>
            <a:tailEnd/>
          </a:ln>
        </p:spPr>
      </p:pic>
    </p:spTree>
    <p:extLst>
      <p:ext uri="{BB962C8B-B14F-4D97-AF65-F5344CB8AC3E}">
        <p14:creationId xmlns:p14="http://schemas.microsoft.com/office/powerpoint/2010/main" val="15968510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solidFill>
                  <a:srgbClr val="FF6600"/>
                </a:solidFill>
              </a:rPr>
              <a:t>Acknowledgements</a:t>
            </a:r>
            <a:r>
              <a:rPr lang="en-US" dirty="0" smtClean="0">
                <a:solidFill>
                  <a:srgbClr val="FF6600"/>
                </a:solidFill>
              </a:rPr>
              <a:t> </a:t>
            </a:r>
            <a:endParaRPr lang="en-US" dirty="0">
              <a:solidFill>
                <a:srgbClr val="FF6600"/>
              </a:solidFill>
            </a:endParaRPr>
          </a:p>
        </p:txBody>
      </p:sp>
      <p:sp>
        <p:nvSpPr>
          <p:cNvPr id="3" name="Content Placeholder 2"/>
          <p:cNvSpPr>
            <a:spLocks noGrp="1"/>
          </p:cNvSpPr>
          <p:nvPr>
            <p:ph idx="1"/>
          </p:nvPr>
        </p:nvSpPr>
        <p:spPr/>
        <p:txBody>
          <a:bodyPr>
            <a:normAutofit/>
          </a:bodyPr>
          <a:lstStyle/>
          <a:p>
            <a:pPr marL="0" indent="0" algn="ctr">
              <a:buNone/>
            </a:pPr>
            <a:r>
              <a:rPr lang="en-US" sz="4400" dirty="0" smtClean="0">
                <a:solidFill>
                  <a:srgbClr val="1584D5"/>
                </a:solidFill>
              </a:rPr>
              <a:t>Syrian Refugees in Jordan and Lebanon.</a:t>
            </a:r>
          </a:p>
          <a:p>
            <a:pPr marL="0" indent="0" algn="ctr">
              <a:buNone/>
            </a:pPr>
            <a:endParaRPr lang="en-US" sz="4400" dirty="0" smtClean="0">
              <a:solidFill>
                <a:srgbClr val="1584D5"/>
              </a:solidFill>
            </a:endParaRPr>
          </a:p>
          <a:p>
            <a:pPr marL="0" indent="0" algn="ctr">
              <a:buNone/>
            </a:pPr>
            <a:r>
              <a:rPr lang="en-US" sz="4400" dirty="0" smtClean="0">
                <a:solidFill>
                  <a:srgbClr val="1584D5"/>
                </a:solidFill>
              </a:rPr>
              <a:t>UNHCR, ACTED, CARE, NRC, ICRC</a:t>
            </a:r>
            <a:endParaRPr lang="en-US" sz="4400" dirty="0">
              <a:solidFill>
                <a:srgbClr val="1584D5"/>
              </a:solidFill>
            </a:endParaRPr>
          </a:p>
        </p:txBody>
      </p:sp>
      <p:pic>
        <p:nvPicPr>
          <p:cNvPr id="4" name="Image 1" descr="Logo HI"/>
          <p:cNvPicPr/>
          <p:nvPr/>
        </p:nvPicPr>
        <p:blipFill>
          <a:blip r:embed="rId2"/>
          <a:srcRect/>
          <a:stretch>
            <a:fillRect/>
          </a:stretch>
        </p:blipFill>
        <p:spPr bwMode="auto">
          <a:xfrm>
            <a:off x="300762" y="5748772"/>
            <a:ext cx="1798320" cy="907572"/>
          </a:xfrm>
          <a:prstGeom prst="rect">
            <a:avLst/>
          </a:prstGeom>
          <a:noFill/>
          <a:ln w="9525">
            <a:noFill/>
            <a:miter lim="800000"/>
            <a:headEnd/>
            <a:tailEnd/>
          </a:ln>
        </p:spPr>
      </p:pic>
      <p:pic>
        <p:nvPicPr>
          <p:cNvPr id="5" name="Picture 4" descr="HelpAge-logo-RGB"/>
          <p:cNvPicPr/>
          <p:nvPr/>
        </p:nvPicPr>
        <p:blipFill>
          <a:blip r:embed="rId3">
            <a:extLst>
              <a:ext uri="{28A0092B-C50C-407E-A947-70E740481C1C}">
                <a14:useLocalDpi xmlns:a14="http://schemas.microsoft.com/office/drawing/2010/main" val="0"/>
              </a:ext>
            </a:extLst>
          </a:blip>
          <a:srcRect/>
          <a:stretch>
            <a:fillRect/>
          </a:stretch>
        </p:blipFill>
        <p:spPr bwMode="auto">
          <a:xfrm>
            <a:off x="7342040" y="5748772"/>
            <a:ext cx="1678940" cy="1018697"/>
          </a:xfrm>
          <a:prstGeom prst="rect">
            <a:avLst/>
          </a:prstGeom>
          <a:noFill/>
          <a:ln>
            <a:noFill/>
          </a:ln>
        </p:spPr>
      </p:pic>
    </p:spTree>
    <p:extLst>
      <p:ext uri="{BB962C8B-B14F-4D97-AF65-F5344CB8AC3E}">
        <p14:creationId xmlns:p14="http://schemas.microsoft.com/office/powerpoint/2010/main" val="115690137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1012</TotalTime>
  <Words>1399</Words>
  <Application>Microsoft Macintosh PowerPoint</Application>
  <PresentationFormat>On-screen Show (4:3)</PresentationFormat>
  <Paragraphs>149</Paragraphs>
  <Slides>27</Slides>
  <Notes>5</Notes>
  <HiddenSlides>0</HiddenSlides>
  <MMClips>0</MMClips>
  <ScaleCrop>false</ScaleCrop>
  <HeadingPairs>
    <vt:vector size="4" baseType="variant">
      <vt:variant>
        <vt:lpstr>Theme</vt:lpstr>
      </vt:variant>
      <vt:variant>
        <vt:i4>1</vt:i4>
      </vt:variant>
      <vt:variant>
        <vt:lpstr>Slide Titles</vt:lpstr>
      </vt:variant>
      <vt:variant>
        <vt:i4>27</vt:i4>
      </vt:variant>
    </vt:vector>
  </HeadingPairs>
  <TitlesOfParts>
    <vt:vector size="28" baseType="lpstr">
      <vt:lpstr>Office Theme</vt:lpstr>
      <vt:lpstr>Hidden Victims of the Syrian Crisis: disabled, injured and older refugees </vt:lpstr>
      <vt:lpstr>Purpose of the Survey</vt:lpstr>
      <vt:lpstr>Research Methodologies</vt:lpstr>
      <vt:lpstr>Data collection</vt:lpstr>
      <vt:lpstr>Research Location</vt:lpstr>
      <vt:lpstr>Data documentation and analysis</vt:lpstr>
      <vt:lpstr>Ethical Considerations</vt:lpstr>
      <vt:lpstr>Key findings with special focus no Jordan</vt:lpstr>
      <vt:lpstr>1.  UNHCR Registration of PwS </vt:lpstr>
      <vt:lpstr>PowerPoint Presentation</vt:lpstr>
      <vt:lpstr>2. Impairments </vt:lpstr>
      <vt:lpstr>Statics on impairment in Jordan and Lebanon</vt:lpstr>
      <vt:lpstr>Causes of Injuries in the Syrian Crisis</vt:lpstr>
      <vt:lpstr>Implications of the findings impairment</vt:lpstr>
      <vt:lpstr>3. NCD findings </vt:lpstr>
      <vt:lpstr>3. Gaps in the quality of NCD management specifically Chronic Illnesses</vt:lpstr>
      <vt:lpstr>4. Relationship between NCD and Disability</vt:lpstr>
      <vt:lpstr>PowerPoint Presentation</vt:lpstr>
      <vt:lpstr>5. Injuries</vt:lpstr>
      <vt:lpstr>PowerPoint Presentation</vt:lpstr>
      <vt:lpstr>Implications of the findings on Injuries</vt:lpstr>
      <vt:lpstr>6. Psychological Distress</vt:lpstr>
      <vt:lpstr>Gaps related to Psychological Distress</vt:lpstr>
      <vt:lpstr>Needs and Challenges</vt:lpstr>
      <vt:lpstr>Recommendations</vt:lpstr>
      <vt:lpstr> Recommendations</vt:lpstr>
      <vt:lpstr>Acknowledgements </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Situation of vulnerable refugees in Jordan</dc:title>
  <dc:creator>BECKY ACHAN</dc:creator>
  <cp:lastModifiedBy>BECKY ACHAN</cp:lastModifiedBy>
  <cp:revision>64</cp:revision>
  <dcterms:created xsi:type="dcterms:W3CDTF">2014-03-17T09:21:14Z</dcterms:created>
  <dcterms:modified xsi:type="dcterms:W3CDTF">2014-08-19T06:07:10Z</dcterms:modified>
</cp:coreProperties>
</file>