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 id="267" r:id="rId7"/>
    <p:sldId id="262" r:id="rId8"/>
    <p:sldId id="268" r:id="rId9"/>
    <p:sldId id="263"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02-Sep-14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02-Sep-14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dirty="0"/>
              <a:pPr/>
              <a:t>02-Sep-14</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02-Sep-14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02-Sep-14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02-Sep-14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02-Sep-14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02-Sep-14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02-Sep-14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02-Sep-14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96DFF08F-DC6B-4601-B491-B0F83F6DD2DA}" type="datetimeFigureOut">
              <a:rPr lang="en-US" dirty="0"/>
              <a:t>02-Sep-14</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6DFF08F-DC6B-4601-B491-B0F83F6DD2DA}" type="datetimeFigureOut">
              <a:rPr lang="en-US" dirty="0"/>
              <a:pPr/>
              <a:t>02-Sep-14</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0217" y="2114848"/>
            <a:ext cx="11471565" cy="1739347"/>
          </a:xfrm>
        </p:spPr>
        <p:txBody>
          <a:bodyPr>
            <a:normAutofit/>
          </a:bodyPr>
          <a:lstStyle/>
          <a:p>
            <a:r>
              <a:rPr lang="en-US" sz="4000" b="1" dirty="0" smtClean="0">
                <a:latin typeface="Calibri" panose="020F0502020204030204" pitchFamily="34" charset="0"/>
              </a:rPr>
              <a:t>Unaccompanied and separated children</a:t>
            </a:r>
            <a:br>
              <a:rPr lang="en-US" sz="4000" b="1" dirty="0" smtClean="0">
                <a:latin typeface="Calibri" panose="020F0502020204030204" pitchFamily="34" charset="0"/>
              </a:rPr>
            </a:br>
            <a:r>
              <a:rPr lang="en-US" sz="4000" b="1" dirty="0" smtClean="0">
                <a:latin typeface="Calibri" panose="020F0502020204030204" pitchFamily="34" charset="0"/>
              </a:rPr>
              <a:t>trend analysis</a:t>
            </a:r>
            <a:br>
              <a:rPr lang="en-US" sz="4000" b="1" dirty="0" smtClean="0">
                <a:latin typeface="Calibri" panose="020F0502020204030204" pitchFamily="34" charset="0"/>
              </a:rPr>
            </a:br>
            <a:r>
              <a:rPr lang="en-US" sz="4000" b="1" dirty="0" smtClean="0">
                <a:latin typeface="Calibri" panose="020F0502020204030204" pitchFamily="34" charset="0"/>
              </a:rPr>
              <a:t>January to June 2014</a:t>
            </a:r>
            <a:endParaRPr lang="en-US" sz="4000" b="1" dirty="0">
              <a:latin typeface="Calibri" panose="020F0502020204030204" pitchFamily="34" charset="0"/>
            </a:endParaRPr>
          </a:p>
        </p:txBody>
      </p:sp>
    </p:spTree>
    <p:extLst>
      <p:ext uri="{BB962C8B-B14F-4D97-AF65-F5344CB8AC3E}">
        <p14:creationId xmlns:p14="http://schemas.microsoft.com/office/powerpoint/2010/main" val="20104979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OVERVIEW</a:t>
            </a:r>
            <a:endParaRPr lang="en-US" dirty="0">
              <a:latin typeface="Calibri" panose="020F0502020204030204" pitchFamily="34" charset="0"/>
            </a:endParaRPr>
          </a:p>
        </p:txBody>
      </p:sp>
      <p:sp>
        <p:nvSpPr>
          <p:cNvPr id="3" name="Content Placeholder 2"/>
          <p:cNvSpPr>
            <a:spLocks noGrp="1"/>
          </p:cNvSpPr>
          <p:nvPr>
            <p:ph idx="1"/>
          </p:nvPr>
        </p:nvSpPr>
        <p:spPr/>
        <p:txBody>
          <a:bodyPr/>
          <a:lstStyle/>
          <a:p>
            <a:r>
              <a:rPr lang="en-US" dirty="0" smtClean="0">
                <a:latin typeface="Calibri" panose="020F0502020204030204" pitchFamily="34" charset="0"/>
              </a:rPr>
              <a:t>Identification and registration of Syrian Unaccompanied and Separated children (UASC) in Jordan being supported jointly by </a:t>
            </a:r>
            <a:r>
              <a:rPr lang="en-US" b="1" dirty="0" smtClean="0">
                <a:latin typeface="Calibri" panose="020F0502020204030204" pitchFamily="34" charset="0"/>
              </a:rPr>
              <a:t>UNHCR</a:t>
            </a:r>
            <a:r>
              <a:rPr lang="en-US" dirty="0" smtClean="0">
                <a:latin typeface="Calibri" panose="020F0502020204030204" pitchFamily="34" charset="0"/>
              </a:rPr>
              <a:t> and </a:t>
            </a:r>
            <a:r>
              <a:rPr lang="en-US" b="1" dirty="0" smtClean="0">
                <a:latin typeface="Calibri" panose="020F0502020204030204" pitchFamily="34" charset="0"/>
              </a:rPr>
              <a:t>UNICEF</a:t>
            </a:r>
            <a:r>
              <a:rPr lang="en-US" dirty="0" smtClean="0">
                <a:latin typeface="Calibri" panose="020F0502020204030204" pitchFamily="34" charset="0"/>
              </a:rPr>
              <a:t> through </a:t>
            </a:r>
            <a:r>
              <a:rPr lang="en-US" b="1" dirty="0" smtClean="0">
                <a:latin typeface="Calibri" panose="020F0502020204030204" pitchFamily="34" charset="0"/>
              </a:rPr>
              <a:t>International Medical Corps </a:t>
            </a:r>
            <a:r>
              <a:rPr lang="en-US" dirty="0" smtClean="0">
                <a:latin typeface="Calibri" panose="020F0502020204030204" pitchFamily="34" charset="0"/>
              </a:rPr>
              <a:t>(IMC) and </a:t>
            </a:r>
            <a:r>
              <a:rPr lang="en-US" b="1" dirty="0" smtClean="0">
                <a:latin typeface="Calibri" panose="020F0502020204030204" pitchFamily="34" charset="0"/>
              </a:rPr>
              <a:t>International Rescue Committee </a:t>
            </a:r>
            <a:r>
              <a:rPr lang="en-US" dirty="0" smtClean="0">
                <a:latin typeface="Calibri" panose="020F0502020204030204" pitchFamily="34" charset="0"/>
              </a:rPr>
              <a:t>(IRC).</a:t>
            </a:r>
          </a:p>
          <a:p>
            <a:r>
              <a:rPr lang="en-US" dirty="0" smtClean="0">
                <a:latin typeface="Calibri" panose="020F0502020204030204" pitchFamily="34" charset="0"/>
              </a:rPr>
              <a:t>IRC and IMC are providing case management to UASC, guided by the Best Interests of the Child, which includes documentation of the children, family tracing, verification and family reunification, Best Interests Determination (BID) processes and alternative care arrangements in addition to providing access to services needed by the child.</a:t>
            </a:r>
          </a:p>
          <a:p>
            <a:r>
              <a:rPr lang="en-US" dirty="0" smtClean="0">
                <a:latin typeface="Calibri" panose="020F0502020204030204" pitchFamily="34" charset="0"/>
              </a:rPr>
              <a:t>Data used for this trend analysis come from Activity Info, UNHCR’s Inter-Agency Information Sharing Portal, monthly reports and causes of separation monitoring sheet</a:t>
            </a:r>
            <a:endParaRPr lang="en-US" dirty="0">
              <a:latin typeface="Calibri" panose="020F0502020204030204" pitchFamily="34" charset="0"/>
            </a:endParaRPr>
          </a:p>
        </p:txBody>
      </p:sp>
    </p:spTree>
    <p:extLst>
      <p:ext uri="{BB962C8B-B14F-4D97-AF65-F5344CB8AC3E}">
        <p14:creationId xmlns:p14="http://schemas.microsoft.com/office/powerpoint/2010/main" val="3855172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General trends relating to UASC</a:t>
            </a:r>
            <a:endParaRPr lang="en-US" dirty="0">
              <a:latin typeface="Calibri" panose="020F0502020204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05233827"/>
              </p:ext>
            </p:extLst>
          </p:nvPr>
        </p:nvGraphicFramePr>
        <p:xfrm>
          <a:off x="1030222" y="2446987"/>
          <a:ext cx="10188597" cy="3387143"/>
        </p:xfrm>
        <a:graphic>
          <a:graphicData uri="http://schemas.openxmlformats.org/drawingml/2006/table">
            <a:tbl>
              <a:tblPr firstRow="1" bandRow="1">
                <a:tableStyleId>{616DA210-FB5B-4158-B5E0-FEB733F419BA}</a:tableStyleId>
              </a:tblPr>
              <a:tblGrid>
                <a:gridCol w="3396199"/>
                <a:gridCol w="3396199"/>
                <a:gridCol w="3396199"/>
              </a:tblGrid>
              <a:tr h="553791">
                <a:tc>
                  <a:txBody>
                    <a:bodyPr/>
                    <a:lstStyle/>
                    <a:p>
                      <a:endParaRPr lang="en-US" dirty="0">
                        <a:latin typeface="Calibri" panose="020F0502020204030204" pitchFamily="34" charset="0"/>
                      </a:endParaRPr>
                    </a:p>
                  </a:txBody>
                  <a:tcPr/>
                </a:tc>
                <a:tc>
                  <a:txBody>
                    <a:bodyPr/>
                    <a:lstStyle/>
                    <a:p>
                      <a:r>
                        <a:rPr lang="en-US" dirty="0" smtClean="0">
                          <a:latin typeface="Calibri" panose="020F0502020204030204" pitchFamily="34" charset="0"/>
                        </a:rPr>
                        <a:t>2013 (year)</a:t>
                      </a:r>
                      <a:endParaRPr lang="en-US" dirty="0">
                        <a:latin typeface="Calibri" panose="020F0502020204030204" pitchFamily="34" charset="0"/>
                      </a:endParaRPr>
                    </a:p>
                  </a:txBody>
                  <a:tcPr/>
                </a:tc>
                <a:tc>
                  <a:txBody>
                    <a:bodyPr/>
                    <a:lstStyle/>
                    <a:p>
                      <a:r>
                        <a:rPr lang="en-US" dirty="0" smtClean="0">
                          <a:latin typeface="Calibri" panose="020F0502020204030204" pitchFamily="34" charset="0"/>
                        </a:rPr>
                        <a:t>2014 (six months)</a:t>
                      </a:r>
                      <a:endParaRPr lang="en-US" dirty="0">
                        <a:latin typeface="Calibri" panose="020F0502020204030204" pitchFamily="34" charset="0"/>
                      </a:endParaRPr>
                    </a:p>
                  </a:txBody>
                  <a:tcPr/>
                </a:tc>
              </a:tr>
              <a:tr h="592428">
                <a:tc>
                  <a:txBody>
                    <a:bodyPr/>
                    <a:lstStyle/>
                    <a:p>
                      <a:r>
                        <a:rPr lang="en-US" dirty="0" smtClean="0">
                          <a:latin typeface="Calibri" panose="020F0502020204030204" pitchFamily="34" charset="0"/>
                        </a:rPr>
                        <a:t>#of Unaccompanied</a:t>
                      </a:r>
                      <a:r>
                        <a:rPr lang="en-US" baseline="0" dirty="0" smtClean="0">
                          <a:latin typeface="Calibri" panose="020F0502020204030204" pitchFamily="34" charset="0"/>
                        </a:rPr>
                        <a:t> children</a:t>
                      </a:r>
                      <a:endParaRPr lang="en-US" dirty="0">
                        <a:latin typeface="Calibri" panose="020F0502020204030204" pitchFamily="34" charset="0"/>
                      </a:endParaRPr>
                    </a:p>
                  </a:txBody>
                  <a:tcPr/>
                </a:tc>
                <a:tc>
                  <a:txBody>
                    <a:bodyPr/>
                    <a:lstStyle/>
                    <a:p>
                      <a:r>
                        <a:rPr lang="en-US" b="1" dirty="0" smtClean="0">
                          <a:latin typeface="Calibri" panose="020F0502020204030204" pitchFamily="34" charset="0"/>
                        </a:rPr>
                        <a:t>472</a:t>
                      </a:r>
                      <a:endParaRPr lang="en-US" b="1" dirty="0">
                        <a:latin typeface="Calibri" panose="020F0502020204030204" pitchFamily="34" charset="0"/>
                      </a:endParaRPr>
                    </a:p>
                  </a:txBody>
                  <a:tcPr/>
                </a:tc>
                <a:tc>
                  <a:txBody>
                    <a:bodyPr/>
                    <a:lstStyle/>
                    <a:p>
                      <a:r>
                        <a:rPr lang="en-US" b="1" dirty="0" smtClean="0">
                          <a:latin typeface="Calibri" panose="020F0502020204030204" pitchFamily="34" charset="0"/>
                        </a:rPr>
                        <a:t>538</a:t>
                      </a:r>
                      <a:endParaRPr lang="en-US" b="1" dirty="0">
                        <a:latin typeface="Calibri" panose="020F0502020204030204" pitchFamily="34" charset="0"/>
                      </a:endParaRPr>
                    </a:p>
                  </a:txBody>
                  <a:tcPr/>
                </a:tc>
              </a:tr>
              <a:tr h="528034">
                <a:tc>
                  <a:txBody>
                    <a:bodyPr/>
                    <a:lstStyle/>
                    <a:p>
                      <a:r>
                        <a:rPr lang="en-US" dirty="0" smtClean="0">
                          <a:latin typeface="Calibri" panose="020F0502020204030204" pitchFamily="34" charset="0"/>
                        </a:rPr>
                        <a:t># of Separated children</a:t>
                      </a:r>
                      <a:endParaRPr lang="en-US" dirty="0">
                        <a:latin typeface="Calibri" panose="020F0502020204030204" pitchFamily="34" charset="0"/>
                      </a:endParaRPr>
                    </a:p>
                  </a:txBody>
                  <a:tcPr/>
                </a:tc>
                <a:tc>
                  <a:txBody>
                    <a:bodyPr/>
                    <a:lstStyle/>
                    <a:p>
                      <a:r>
                        <a:rPr lang="en-US" b="1" dirty="0" smtClean="0">
                          <a:latin typeface="Calibri" panose="020F0502020204030204" pitchFamily="34" charset="0"/>
                        </a:rPr>
                        <a:t>1,185</a:t>
                      </a:r>
                      <a:endParaRPr lang="en-US" b="1" dirty="0">
                        <a:latin typeface="Calibri" panose="020F0502020204030204" pitchFamily="34" charset="0"/>
                      </a:endParaRPr>
                    </a:p>
                  </a:txBody>
                  <a:tcPr/>
                </a:tc>
                <a:tc>
                  <a:txBody>
                    <a:bodyPr/>
                    <a:lstStyle/>
                    <a:p>
                      <a:r>
                        <a:rPr lang="en-US" b="1" dirty="0" smtClean="0">
                          <a:latin typeface="Calibri" panose="020F0502020204030204" pitchFamily="34" charset="0"/>
                        </a:rPr>
                        <a:t>829</a:t>
                      </a:r>
                      <a:endParaRPr lang="en-US" b="1" dirty="0">
                        <a:latin typeface="Calibri" panose="020F0502020204030204" pitchFamily="34" charset="0"/>
                      </a:endParaRPr>
                    </a:p>
                  </a:txBody>
                  <a:tcPr/>
                </a:tc>
              </a:tr>
              <a:tr h="592428">
                <a:tc>
                  <a:txBody>
                    <a:bodyPr/>
                    <a:lstStyle/>
                    <a:p>
                      <a:r>
                        <a:rPr lang="en-US" dirty="0" smtClean="0">
                          <a:latin typeface="Calibri" panose="020F0502020204030204" pitchFamily="34" charset="0"/>
                        </a:rPr>
                        <a:t>Girls (%)</a:t>
                      </a:r>
                      <a:endParaRPr lang="en-US" dirty="0">
                        <a:latin typeface="Calibri" panose="020F0502020204030204" pitchFamily="34" charset="0"/>
                      </a:endParaRPr>
                    </a:p>
                  </a:txBody>
                  <a:tcPr/>
                </a:tc>
                <a:tc>
                  <a:txBody>
                    <a:bodyPr/>
                    <a:lstStyle/>
                    <a:p>
                      <a:r>
                        <a:rPr lang="en-US" b="1" dirty="0" smtClean="0">
                          <a:latin typeface="Calibri" panose="020F0502020204030204" pitchFamily="34" charset="0"/>
                        </a:rPr>
                        <a:t>37.6%</a:t>
                      </a:r>
                      <a:endParaRPr lang="en-US" b="1" dirty="0">
                        <a:latin typeface="Calibri" panose="020F0502020204030204" pitchFamily="34" charset="0"/>
                      </a:endParaRPr>
                    </a:p>
                  </a:txBody>
                  <a:tcPr/>
                </a:tc>
                <a:tc>
                  <a:txBody>
                    <a:bodyPr/>
                    <a:lstStyle/>
                    <a:p>
                      <a:r>
                        <a:rPr lang="en-US" b="1" dirty="0" smtClean="0">
                          <a:latin typeface="Calibri" panose="020F0502020204030204" pitchFamily="34" charset="0"/>
                        </a:rPr>
                        <a:t>44%</a:t>
                      </a:r>
                      <a:endParaRPr lang="en-US" b="1" dirty="0">
                        <a:latin typeface="Calibri" panose="020F0502020204030204" pitchFamily="34" charset="0"/>
                      </a:endParaRPr>
                    </a:p>
                  </a:txBody>
                  <a:tcPr/>
                </a:tc>
              </a:tr>
              <a:tr h="579549">
                <a:tc>
                  <a:txBody>
                    <a:bodyPr/>
                    <a:lstStyle/>
                    <a:p>
                      <a:r>
                        <a:rPr lang="en-US" dirty="0" smtClean="0">
                          <a:latin typeface="Calibri" panose="020F0502020204030204" pitchFamily="34" charset="0"/>
                        </a:rPr>
                        <a:t>Boys (%)</a:t>
                      </a:r>
                      <a:endParaRPr lang="en-US" dirty="0">
                        <a:latin typeface="Calibri" panose="020F0502020204030204" pitchFamily="34" charset="0"/>
                      </a:endParaRPr>
                    </a:p>
                  </a:txBody>
                  <a:tcPr/>
                </a:tc>
                <a:tc>
                  <a:txBody>
                    <a:bodyPr/>
                    <a:lstStyle/>
                    <a:p>
                      <a:r>
                        <a:rPr lang="en-US" b="1" dirty="0" smtClean="0">
                          <a:latin typeface="Calibri" panose="020F0502020204030204" pitchFamily="34" charset="0"/>
                        </a:rPr>
                        <a:t>62.5%</a:t>
                      </a:r>
                      <a:endParaRPr lang="en-US" b="1" dirty="0">
                        <a:latin typeface="Calibri" panose="020F0502020204030204" pitchFamily="34" charset="0"/>
                      </a:endParaRPr>
                    </a:p>
                  </a:txBody>
                  <a:tcPr/>
                </a:tc>
                <a:tc>
                  <a:txBody>
                    <a:bodyPr/>
                    <a:lstStyle/>
                    <a:p>
                      <a:r>
                        <a:rPr lang="en-US" b="1" dirty="0" smtClean="0">
                          <a:latin typeface="Calibri" panose="020F0502020204030204" pitchFamily="34" charset="0"/>
                        </a:rPr>
                        <a:t>56%</a:t>
                      </a:r>
                      <a:endParaRPr lang="en-US" b="1" dirty="0">
                        <a:latin typeface="Calibri" panose="020F0502020204030204" pitchFamily="34" charset="0"/>
                      </a:endParaRPr>
                    </a:p>
                  </a:txBody>
                  <a:tcPr/>
                </a:tc>
              </a:tr>
              <a:tr h="540913">
                <a:tc>
                  <a:txBody>
                    <a:bodyPr/>
                    <a:lstStyle/>
                    <a:p>
                      <a:r>
                        <a:rPr lang="en-US" dirty="0" smtClean="0">
                          <a:latin typeface="Calibri" panose="020F0502020204030204" pitchFamily="34" charset="0"/>
                        </a:rPr>
                        <a:t>Reunification rate (%)</a:t>
                      </a:r>
                      <a:endParaRPr lang="en-US" dirty="0">
                        <a:latin typeface="Calibri" panose="020F0502020204030204" pitchFamily="34" charset="0"/>
                      </a:endParaRPr>
                    </a:p>
                  </a:txBody>
                  <a:tcPr/>
                </a:tc>
                <a:tc>
                  <a:txBody>
                    <a:bodyPr/>
                    <a:lstStyle/>
                    <a:p>
                      <a:r>
                        <a:rPr lang="en-US" b="1" dirty="0" smtClean="0">
                          <a:latin typeface="Calibri" panose="020F0502020204030204" pitchFamily="34" charset="0"/>
                        </a:rPr>
                        <a:t>65 %</a:t>
                      </a:r>
                      <a:endParaRPr lang="en-US" b="1" dirty="0">
                        <a:latin typeface="Calibri" panose="020F0502020204030204" pitchFamily="34" charset="0"/>
                      </a:endParaRPr>
                    </a:p>
                  </a:txBody>
                  <a:tcPr/>
                </a:tc>
                <a:tc>
                  <a:txBody>
                    <a:bodyPr/>
                    <a:lstStyle/>
                    <a:p>
                      <a:r>
                        <a:rPr lang="en-US" b="1" dirty="0" smtClean="0">
                          <a:latin typeface="Calibri" panose="020F0502020204030204" pitchFamily="34" charset="0"/>
                        </a:rPr>
                        <a:t>89%</a:t>
                      </a:r>
                      <a:endParaRPr lang="en-US" b="1" dirty="0">
                        <a:latin typeface="Calibri" panose="020F0502020204030204" pitchFamily="34" charset="0"/>
                      </a:endParaRPr>
                    </a:p>
                  </a:txBody>
                  <a:tcPr/>
                </a:tc>
              </a:tr>
            </a:tbl>
          </a:graphicData>
        </a:graphic>
      </p:graphicFrame>
    </p:spTree>
    <p:extLst>
      <p:ext uri="{BB962C8B-B14F-4D97-AF65-F5344CB8AC3E}">
        <p14:creationId xmlns:p14="http://schemas.microsoft.com/office/powerpoint/2010/main" val="3179330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Trends in refugee Flows</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081824" y="2047226"/>
            <a:ext cx="9391045" cy="4585393"/>
          </a:xfrm>
          <a:prstGeom prst="rect">
            <a:avLst/>
          </a:prstGeom>
        </p:spPr>
      </p:pic>
    </p:spTree>
    <p:extLst>
      <p:ext uri="{BB962C8B-B14F-4D97-AF65-F5344CB8AC3E}">
        <p14:creationId xmlns:p14="http://schemas.microsoft.com/office/powerpoint/2010/main" val="2821560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Trends  in Refugee flows (2)</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202919" y="1991303"/>
            <a:ext cx="9579311" cy="4770106"/>
          </a:xfrm>
          <a:prstGeom prst="rect">
            <a:avLst/>
          </a:prstGeom>
        </p:spPr>
      </p:pic>
    </p:spTree>
    <p:extLst>
      <p:ext uri="{BB962C8B-B14F-4D97-AF65-F5344CB8AC3E}">
        <p14:creationId xmlns:p14="http://schemas.microsoft.com/office/powerpoint/2010/main" val="391064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Trend in refugee flows (3)</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506828" y="2005761"/>
            <a:ext cx="8538693" cy="4664657"/>
          </a:xfrm>
          <a:prstGeom prst="rect">
            <a:avLst/>
          </a:prstGeom>
        </p:spPr>
      </p:pic>
    </p:spTree>
    <p:extLst>
      <p:ext uri="{BB962C8B-B14F-4D97-AF65-F5344CB8AC3E}">
        <p14:creationId xmlns:p14="http://schemas.microsoft.com/office/powerpoint/2010/main" val="1770481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Reunification of unaccompanied children in Jordan</a:t>
            </a:r>
            <a:endParaRPr lang="en-US" dirty="0">
              <a:latin typeface="Calibri" panose="020F0502020204030204" pitchFamily="34" charset="0"/>
            </a:endParaRPr>
          </a:p>
        </p:txBody>
      </p:sp>
      <p:sp>
        <p:nvSpPr>
          <p:cNvPr id="6" name="Content Placeholder 5"/>
          <p:cNvSpPr>
            <a:spLocks noGrp="1"/>
          </p:cNvSpPr>
          <p:nvPr>
            <p:ph idx="1"/>
          </p:nvPr>
        </p:nvSpPr>
        <p:spPr/>
        <p:txBody>
          <a:bodyPr>
            <a:normAutofit lnSpcReduction="10000"/>
          </a:bodyPr>
          <a:lstStyle/>
          <a:p>
            <a:r>
              <a:rPr lang="en-US" dirty="0">
                <a:latin typeface="Calibri" panose="020F0502020204030204" pitchFamily="34" charset="0"/>
              </a:rPr>
              <a:t>out of the total 538 unaccompanied children, 479 (89%) have been reunified with a family member. The gender breakdown for reunification is 37.8% for girls and </a:t>
            </a:r>
            <a:r>
              <a:rPr lang="en-US" dirty="0" smtClean="0">
                <a:latin typeface="Calibri" panose="020F0502020204030204" pitchFamily="34" charset="0"/>
              </a:rPr>
              <a:t>62.2</a:t>
            </a:r>
            <a:r>
              <a:rPr lang="en-US" dirty="0">
                <a:latin typeface="Calibri" panose="020F0502020204030204" pitchFamily="34" charset="0"/>
              </a:rPr>
              <a:t>% for boys</a:t>
            </a:r>
            <a:r>
              <a:rPr lang="en-US" dirty="0" smtClean="0">
                <a:latin typeface="Calibri" panose="020F0502020204030204" pitchFamily="34" charset="0"/>
              </a:rPr>
              <a:t>.</a:t>
            </a:r>
          </a:p>
          <a:p>
            <a:r>
              <a:rPr lang="en-US" dirty="0">
                <a:latin typeface="Calibri" panose="020F0502020204030204" pitchFamily="34" charset="0"/>
              </a:rPr>
              <a:t>According to IRC, this high rate of reunification of unaccompanied children could be explained by the fact that children are unaccompanied during their trip to Jordan but most of them know the whereabouts of their family members living in </a:t>
            </a:r>
            <a:r>
              <a:rPr lang="en-US" dirty="0" smtClean="0">
                <a:latin typeface="Calibri" panose="020F0502020204030204" pitchFamily="34" charset="0"/>
              </a:rPr>
              <a:t>Jordan</a:t>
            </a:r>
          </a:p>
          <a:p>
            <a:r>
              <a:rPr lang="en-US" dirty="0">
                <a:latin typeface="Calibri" panose="020F0502020204030204" pitchFamily="34" charset="0"/>
              </a:rPr>
              <a:t>Social media and mobile phones have been seen as an asset to facilitate the reunification of children as children communicate with their parents through SMSs, email, WhatsApp or Facebook, etc. </a:t>
            </a:r>
            <a:endParaRPr lang="en-US" dirty="0" smtClean="0">
              <a:latin typeface="Calibri" panose="020F0502020204030204" pitchFamily="34" charset="0"/>
            </a:endParaRPr>
          </a:p>
          <a:p>
            <a:r>
              <a:rPr lang="en-US" dirty="0">
                <a:latin typeface="Calibri" panose="020F0502020204030204" pitchFamily="34" charset="0"/>
              </a:rPr>
              <a:t>Also contributing to the high reunification rates is the outreach work conducted by IMC and IRC in urban settings and camps. These outreach activities have helped IMC and IRC to identify the family members of UASC</a:t>
            </a:r>
          </a:p>
        </p:txBody>
      </p:sp>
    </p:spTree>
    <p:extLst>
      <p:ext uri="{BB962C8B-B14F-4D97-AF65-F5344CB8AC3E}">
        <p14:creationId xmlns:p14="http://schemas.microsoft.com/office/powerpoint/2010/main" val="3411270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Reunification of unaccompanied children in Jordan</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596980" y="1893185"/>
            <a:ext cx="9221274" cy="4874674"/>
          </a:xfrm>
          <a:prstGeom prst="rect">
            <a:avLst/>
          </a:prstGeom>
        </p:spPr>
      </p:pic>
    </p:spTree>
    <p:extLst>
      <p:ext uri="{BB962C8B-B14F-4D97-AF65-F5344CB8AC3E}">
        <p14:creationId xmlns:p14="http://schemas.microsoft.com/office/powerpoint/2010/main" val="2420037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Main causes of separation for boys and girls</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046440" y="1946678"/>
            <a:ext cx="9940559" cy="4801933"/>
          </a:xfrm>
          <a:prstGeom prst="rect">
            <a:avLst/>
          </a:prstGeom>
        </p:spPr>
      </p:pic>
    </p:spTree>
    <p:extLst>
      <p:ext uri="{BB962C8B-B14F-4D97-AF65-F5344CB8AC3E}">
        <p14:creationId xmlns:p14="http://schemas.microsoft.com/office/powerpoint/2010/main" val="3783192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Causes of separation for boys</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403065" y="1936359"/>
            <a:ext cx="9383787" cy="4773534"/>
          </a:xfrm>
          <a:prstGeom prst="rect">
            <a:avLst/>
          </a:prstGeom>
        </p:spPr>
      </p:pic>
    </p:spTree>
    <p:extLst>
      <p:ext uri="{BB962C8B-B14F-4D97-AF65-F5344CB8AC3E}">
        <p14:creationId xmlns:p14="http://schemas.microsoft.com/office/powerpoint/2010/main" val="1613742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Causes of separation for girls</a:t>
            </a:r>
            <a:endParaRPr lang="en-US" dirty="0">
              <a:latin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1202920" y="1915325"/>
            <a:ext cx="8967716" cy="4807447"/>
          </a:xfrm>
          <a:prstGeom prst="rect">
            <a:avLst/>
          </a:prstGeom>
        </p:spPr>
      </p:pic>
    </p:spTree>
    <p:extLst>
      <p:ext uri="{BB962C8B-B14F-4D97-AF65-F5344CB8AC3E}">
        <p14:creationId xmlns:p14="http://schemas.microsoft.com/office/powerpoint/2010/main" val="213064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libri" panose="020F0502020204030204" pitchFamily="34" charset="0"/>
              </a:rPr>
              <a:t>Conclusion</a:t>
            </a:r>
            <a:endParaRPr lang="en-US" dirty="0">
              <a:latin typeface="Calibri" panose="020F0502020204030204" pitchFamily="34" charset="0"/>
            </a:endParaRPr>
          </a:p>
        </p:txBody>
      </p:sp>
      <p:sp>
        <p:nvSpPr>
          <p:cNvPr id="3" name="Content Placeholder 2"/>
          <p:cNvSpPr>
            <a:spLocks noGrp="1"/>
          </p:cNvSpPr>
          <p:nvPr>
            <p:ph idx="1"/>
          </p:nvPr>
        </p:nvSpPr>
        <p:spPr>
          <a:xfrm>
            <a:off x="1202918" y="1908648"/>
            <a:ext cx="10336551" cy="4949351"/>
          </a:xfrm>
        </p:spPr>
        <p:txBody>
          <a:bodyPr>
            <a:noAutofit/>
          </a:bodyPr>
          <a:lstStyle/>
          <a:p>
            <a:r>
              <a:rPr lang="en-US" dirty="0">
                <a:latin typeface="Calibri" panose="020F0502020204030204" pitchFamily="34" charset="0"/>
              </a:rPr>
              <a:t>There has been an increase in UASC entering Jordan in the first six months of 2014 compared to 2013. </a:t>
            </a:r>
            <a:endParaRPr lang="en-US" dirty="0" smtClean="0">
              <a:latin typeface="Calibri" panose="020F0502020204030204" pitchFamily="34" charset="0"/>
            </a:endParaRPr>
          </a:p>
          <a:p>
            <a:r>
              <a:rPr lang="en-US" dirty="0" smtClean="0">
                <a:latin typeface="Calibri" panose="020F0502020204030204" pitchFamily="34" charset="0"/>
              </a:rPr>
              <a:t>The </a:t>
            </a:r>
            <a:r>
              <a:rPr lang="en-US" dirty="0">
                <a:latin typeface="Calibri" panose="020F0502020204030204" pitchFamily="34" charset="0"/>
              </a:rPr>
              <a:t>reunification rate of children changes from 63 % in 2013 to 89% in 2014 which shows improvements in the response to UASC. </a:t>
            </a:r>
            <a:endParaRPr lang="en-US" dirty="0" smtClean="0">
              <a:latin typeface="Calibri" panose="020F0502020204030204" pitchFamily="34" charset="0"/>
            </a:endParaRPr>
          </a:p>
          <a:p>
            <a:r>
              <a:rPr lang="en-US" dirty="0" smtClean="0">
                <a:latin typeface="Calibri" panose="020F0502020204030204" pitchFamily="34" charset="0"/>
              </a:rPr>
              <a:t>More </a:t>
            </a:r>
            <a:r>
              <a:rPr lang="en-US" dirty="0">
                <a:latin typeface="Calibri" panose="020F0502020204030204" pitchFamily="34" charset="0"/>
              </a:rPr>
              <a:t>girls are entering Jordan as unaccompanied in 2014 compared to last year’s caseload. </a:t>
            </a:r>
            <a:endParaRPr lang="en-US" dirty="0" smtClean="0">
              <a:latin typeface="Calibri" panose="020F0502020204030204" pitchFamily="34" charset="0"/>
            </a:endParaRPr>
          </a:p>
          <a:p>
            <a:r>
              <a:rPr lang="en-US" dirty="0" smtClean="0">
                <a:latin typeface="Calibri" panose="020F0502020204030204" pitchFamily="34" charset="0"/>
              </a:rPr>
              <a:t>The </a:t>
            </a:r>
            <a:r>
              <a:rPr lang="en-US" dirty="0">
                <a:latin typeface="Calibri" panose="020F0502020204030204" pitchFamily="34" charset="0"/>
              </a:rPr>
              <a:t>number of UASC has remained consistent despite the inconsistency of total refugees entering Jordan the past six months. </a:t>
            </a:r>
            <a:endParaRPr lang="en-US" dirty="0" smtClean="0">
              <a:latin typeface="Calibri" panose="020F0502020204030204" pitchFamily="34" charset="0"/>
            </a:endParaRPr>
          </a:p>
          <a:p>
            <a:r>
              <a:rPr lang="en-US" dirty="0" smtClean="0">
                <a:latin typeface="Calibri" panose="020F0502020204030204" pitchFamily="34" charset="0"/>
              </a:rPr>
              <a:t>The </a:t>
            </a:r>
            <a:r>
              <a:rPr lang="en-US" dirty="0">
                <a:latin typeface="Calibri" panose="020F0502020204030204" pitchFamily="34" charset="0"/>
              </a:rPr>
              <a:t>decrease in the number of refugees arriving to Jordan might impact the reunification process with a lesser chance of having a family member here in Jordan. </a:t>
            </a:r>
            <a:endParaRPr lang="en-US" dirty="0" smtClean="0">
              <a:latin typeface="Calibri" panose="020F0502020204030204" pitchFamily="34" charset="0"/>
            </a:endParaRPr>
          </a:p>
          <a:p>
            <a:r>
              <a:rPr lang="en-US" dirty="0" smtClean="0">
                <a:latin typeface="Calibri" panose="020F0502020204030204" pitchFamily="34" charset="0"/>
              </a:rPr>
              <a:t>The </a:t>
            </a:r>
            <a:r>
              <a:rPr lang="en-US" dirty="0">
                <a:latin typeface="Calibri" panose="020F0502020204030204" pitchFamily="34" charset="0"/>
              </a:rPr>
              <a:t>main causes of separation for UASC the past six months are </a:t>
            </a:r>
            <a:r>
              <a:rPr lang="en-US" b="1" u="sng" dirty="0">
                <a:latin typeface="Calibri" panose="020F0502020204030204" pitchFamily="34" charset="0"/>
              </a:rPr>
              <a:t>for safety</a:t>
            </a:r>
            <a:r>
              <a:rPr lang="en-US" dirty="0">
                <a:latin typeface="Calibri" panose="020F0502020204030204" pitchFamily="34" charset="0"/>
              </a:rPr>
              <a:t>, </a:t>
            </a:r>
            <a:r>
              <a:rPr lang="en-US" b="1" u="sng" dirty="0">
                <a:latin typeface="Calibri" panose="020F0502020204030204" pitchFamily="34" charset="0"/>
              </a:rPr>
              <a:t>family reunification</a:t>
            </a:r>
            <a:r>
              <a:rPr lang="en-US" dirty="0">
                <a:latin typeface="Calibri" panose="020F0502020204030204" pitchFamily="34" charset="0"/>
              </a:rPr>
              <a:t> and </a:t>
            </a:r>
            <a:r>
              <a:rPr lang="en-US" b="1" u="sng" dirty="0">
                <a:latin typeface="Calibri" panose="020F0502020204030204" pitchFamily="34" charset="0"/>
              </a:rPr>
              <a:t>death of the parents</a:t>
            </a:r>
            <a:r>
              <a:rPr lang="en-US" dirty="0">
                <a:latin typeface="Calibri" panose="020F0502020204030204" pitchFamily="34" charset="0"/>
              </a:rPr>
              <a:t>. </a:t>
            </a:r>
          </a:p>
        </p:txBody>
      </p:sp>
    </p:spTree>
    <p:extLst>
      <p:ext uri="{BB962C8B-B14F-4D97-AF65-F5344CB8AC3E}">
        <p14:creationId xmlns:p14="http://schemas.microsoft.com/office/powerpoint/2010/main" val="5892214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Banded</Template>
  <TotalTime>188</TotalTime>
  <Words>495</Words>
  <Application>Microsoft Office PowerPoint</Application>
  <PresentationFormat>Widescreen</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Corbel</vt:lpstr>
      <vt:lpstr>Wingdings</vt:lpstr>
      <vt:lpstr>Banded</vt:lpstr>
      <vt:lpstr>Unaccompanied and separated children trend analysis January to June 2014</vt:lpstr>
      <vt:lpstr>OVERVIEW</vt:lpstr>
      <vt:lpstr>General trends relating to UASC</vt:lpstr>
      <vt:lpstr>Trends in refugee Flows</vt:lpstr>
      <vt:lpstr>Trends  in Refugee flows (2)</vt:lpstr>
      <vt:lpstr>Trend in refugee flows (3)</vt:lpstr>
      <vt:lpstr>Reunification of unaccompanied children in Jordan</vt:lpstr>
      <vt:lpstr>Reunification of unaccompanied children in Jordan</vt:lpstr>
      <vt:lpstr>Main causes of separation for boys and girls</vt:lpstr>
      <vt:lpstr>Causes of separation for boys</vt:lpstr>
      <vt:lpstr>Causes of separation for girls</vt:lpstr>
      <vt:lpstr>Conclusion</vt:lpstr>
    </vt:vector>
  </TitlesOfParts>
  <Company>UNICEF</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Unaccompanied and separated children trend analysis January to June 2014</dc:title>
  <dc:creator>Audrey Bollier</dc:creator>
  <cp:lastModifiedBy>Audrey Bollier</cp:lastModifiedBy>
  <cp:revision>21</cp:revision>
  <dcterms:created xsi:type="dcterms:W3CDTF">2014-08-26T11:11:16Z</dcterms:created>
  <dcterms:modified xsi:type="dcterms:W3CDTF">2014-09-02T05:40:48Z</dcterms:modified>
</cp:coreProperties>
</file>