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2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rawings/drawing1.xml" ContentType="application/vnd.openxmlformats-officedocument.drawingml.chartshapes+xml"/>
  <Override PartName="/ppt/charts/chart6.xml" ContentType="application/vnd.openxmlformats-officedocument.drawingml.chart+xml"/>
  <Override PartName="/ppt/drawings/drawing2.xml" ContentType="application/vnd.openxmlformats-officedocument.drawingml.chartshapes+xml"/>
  <Override PartName="/ppt/charts/chart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1"/>
    <p:sldMasterId id="2147484120" r:id="rId2"/>
    <p:sldMasterId id="2147484143" r:id="rId3"/>
  </p:sldMasterIdLst>
  <p:notesMasterIdLst>
    <p:notesMasterId r:id="rId21"/>
  </p:notesMasterIdLst>
  <p:sldIdLst>
    <p:sldId id="297" r:id="rId4"/>
    <p:sldId id="370" r:id="rId5"/>
    <p:sldId id="356" r:id="rId6"/>
    <p:sldId id="357" r:id="rId7"/>
    <p:sldId id="358" r:id="rId8"/>
    <p:sldId id="359" r:id="rId9"/>
    <p:sldId id="373" r:id="rId10"/>
    <p:sldId id="364" r:id="rId11"/>
    <p:sldId id="365" r:id="rId12"/>
    <p:sldId id="366" r:id="rId13"/>
    <p:sldId id="369" r:id="rId14"/>
    <p:sldId id="371" r:id="rId15"/>
    <p:sldId id="372" r:id="rId16"/>
    <p:sldId id="361" r:id="rId17"/>
    <p:sldId id="344" r:id="rId18"/>
    <p:sldId id="367" r:id="rId19"/>
    <p:sldId id="368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15" autoAdjust="0"/>
    <p:restoredTop sz="94799" autoAdjust="0"/>
  </p:normalViewPr>
  <p:slideViewPr>
    <p:cSldViewPr snapToGrid="0">
      <p:cViewPr varScale="1">
        <p:scale>
          <a:sx n="116" d="100"/>
          <a:sy n="116" d="100"/>
        </p:scale>
        <p:origin x="420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1"/>
              <c:showSerName val="0"/>
              <c:showPercent val="1"/>
              <c:showBubbleSize val="0"/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Syrians</c:v>
                </c:pt>
                <c:pt idx="1">
                  <c:v>Egyptians</c:v>
                </c:pt>
                <c:pt idx="2">
                  <c:v>Other migrants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11781</c:v>
                </c:pt>
                <c:pt idx="1">
                  <c:v>174937</c:v>
                </c:pt>
                <c:pt idx="2">
                  <c:v>108302</c:v>
                </c:pt>
              </c:numCache>
            </c:numRef>
          </c:val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800" dirty="0" smtClean="0"/>
              <a:t>Number</a:t>
            </a:r>
            <a:r>
              <a:rPr lang="en-US" sz="1800" baseline="0" dirty="0" smtClean="0"/>
              <a:t> of</a:t>
            </a:r>
            <a:r>
              <a:rPr lang="en-US" sz="1800" dirty="0" smtClean="0"/>
              <a:t> </a:t>
            </a:r>
            <a:r>
              <a:rPr lang="en-US" sz="1800" dirty="0"/>
              <a:t>Work Permits </a:t>
            </a:r>
            <a:r>
              <a:rPr lang="en-US" sz="1800" dirty="0" smtClean="0"/>
              <a:t>issued to Syrian workers,</a:t>
            </a:r>
            <a:r>
              <a:rPr lang="en-US" sz="1800" baseline="0" dirty="0" smtClean="0"/>
              <a:t> </a:t>
            </a:r>
            <a:r>
              <a:rPr lang="en-US" sz="1800" dirty="0" smtClean="0"/>
              <a:t>Desegregated </a:t>
            </a:r>
            <a:r>
              <a:rPr lang="en-US" sz="1800" dirty="0"/>
              <a:t>By Gender</a:t>
            </a:r>
          </a:p>
        </c:rich>
      </c:tx>
      <c:layout>
        <c:manualLayout>
          <c:xMode val="edge"/>
          <c:yMode val="edge"/>
          <c:x val="0.17610724251201701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7008288462469099"/>
          <c:y val="0.14298538304161501"/>
          <c:w val="0.49282414126416302"/>
          <c:h val="0.81952126437553896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Male</c:v>
                </c:pt>
                <c:pt idx="1">
                  <c:v>Female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11560</c:v>
                </c:pt>
                <c:pt idx="1">
                  <c:v>221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4189251640994"/>
          <c:y val="2.9259254992817899E-2"/>
          <c:w val="0.83585861458136701"/>
          <c:h val="0.4298614129685899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invertIfNegative val="0"/>
          <c:cat>
            <c:strRef>
              <c:f>Sheet1!$A$2:$A$14</c:f>
              <c:strCache>
                <c:ptCount val="13"/>
                <c:pt idx="0">
                  <c:v>Agriculture foresty and fishing</c:v>
                </c:pt>
                <c:pt idx="1">
                  <c:v>Manifacturing</c:v>
                </c:pt>
                <c:pt idx="2">
                  <c:v>Water supply, ploming, waste management</c:v>
                </c:pt>
                <c:pt idx="3">
                  <c:v>Construction</c:v>
                </c:pt>
                <c:pt idx="4">
                  <c:v>Whole sale, retail, trade and trade</c:v>
                </c:pt>
                <c:pt idx="5">
                  <c:v>Transportation and storage</c:v>
                </c:pt>
                <c:pt idx="6">
                  <c:v>Accomandation and food services</c:v>
                </c:pt>
                <c:pt idx="7">
                  <c:v>Adminstartion and support serivces</c:v>
                </c:pt>
                <c:pt idx="8">
                  <c:v>Education</c:v>
                </c:pt>
                <c:pt idx="9">
                  <c:v>Human health and social work</c:v>
                </c:pt>
                <c:pt idx="10">
                  <c:v>Other serives activities</c:v>
                </c:pt>
                <c:pt idx="11">
                  <c:v>Household activities</c:v>
                </c:pt>
                <c:pt idx="12">
                  <c:v>Professional, scientific and technical activities </c:v>
                </c:pt>
              </c:strCache>
            </c:strRef>
          </c:cat>
          <c:val>
            <c:numRef>
              <c:f>Sheet1!$B$2:$B$14</c:f>
              <c:numCache>
                <c:formatCode>General</c:formatCode>
                <c:ptCount val="13"/>
                <c:pt idx="0">
                  <c:v>1387</c:v>
                </c:pt>
                <c:pt idx="1">
                  <c:v>2389</c:v>
                </c:pt>
                <c:pt idx="2">
                  <c:v>77</c:v>
                </c:pt>
                <c:pt idx="3">
                  <c:v>1029</c:v>
                </c:pt>
                <c:pt idx="4">
                  <c:v>2590</c:v>
                </c:pt>
                <c:pt idx="5">
                  <c:v>435</c:v>
                </c:pt>
                <c:pt idx="6">
                  <c:v>2172</c:v>
                </c:pt>
                <c:pt idx="7">
                  <c:v>279</c:v>
                </c:pt>
                <c:pt idx="8">
                  <c:v>113</c:v>
                </c:pt>
                <c:pt idx="9">
                  <c:v>37</c:v>
                </c:pt>
                <c:pt idx="10">
                  <c:v>317</c:v>
                </c:pt>
                <c:pt idx="11">
                  <c:v>136</c:v>
                </c:pt>
                <c:pt idx="12">
                  <c:v>43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0"/>
        <c:axId val="152954744"/>
        <c:axId val="152954352"/>
      </c:barChart>
      <c:catAx>
        <c:axId val="15295474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sz="1800" b="1" i="0" u="none" strike="noStrike" baseline="0" dirty="0" smtClean="0">
                    <a:effectLst/>
                  </a:rPr>
                  <a:t>Number of Work Permits issued to Syrian workers, Desegregated By Economic Activity</a:t>
                </a:r>
                <a:endParaRPr lang="en-US" dirty="0"/>
              </a:p>
            </c:rich>
          </c:tx>
          <c:layout>
            <c:manualLayout>
              <c:xMode val="edge"/>
              <c:yMode val="edge"/>
              <c:x val="0.27093849748638499"/>
              <c:y val="0.92666667735977304"/>
            </c:manualLayout>
          </c:layout>
          <c:overlay val="0"/>
        </c:title>
        <c:numFmt formatCode="General" sourceLinked="0"/>
        <c:majorTickMark val="none"/>
        <c:minorTickMark val="none"/>
        <c:tickLblPos val="nextTo"/>
        <c:crossAx val="152954352"/>
        <c:crosses val="autoZero"/>
        <c:auto val="1"/>
        <c:lblAlgn val="ctr"/>
        <c:lblOffset val="100"/>
        <c:noMultiLvlLbl val="0"/>
      </c:catAx>
      <c:valAx>
        <c:axId val="152954352"/>
        <c:scaling>
          <c:orientation val="minMax"/>
        </c:scaling>
        <c:delete val="0"/>
        <c:axPos val="l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 smtClean="0"/>
                  <a:t>Number</a:t>
                </a:r>
                <a:r>
                  <a:rPr lang="en-US" baseline="0" dirty="0" smtClean="0"/>
                  <a:t> of work permits</a:t>
                </a:r>
                <a:endParaRPr lang="en-US" dirty="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529547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9.6652477034120707E-2"/>
          <c:y val="2.9259259259259301E-2"/>
          <c:w val="0.84127485236220501"/>
          <c:h val="0.7621790609507139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cat>
            <c:strRef>
              <c:f>Sheet1!$A$2:$A$13</c:f>
              <c:strCache>
                <c:ptCount val="12"/>
                <c:pt idx="0">
                  <c:v>Amman</c:v>
                </c:pt>
                <c:pt idx="1">
                  <c:v>Irbid</c:v>
                </c:pt>
                <c:pt idx="2">
                  <c:v>Zarka</c:v>
                </c:pt>
                <c:pt idx="3">
                  <c:v>Mafraq</c:v>
                </c:pt>
                <c:pt idx="4">
                  <c:v>Karak</c:v>
                </c:pt>
                <c:pt idx="5">
                  <c:v>Madaba</c:v>
                </c:pt>
                <c:pt idx="6">
                  <c:v>Sult</c:v>
                </c:pt>
                <c:pt idx="7">
                  <c:v>Maan</c:v>
                </c:pt>
                <c:pt idx="8">
                  <c:v>Ajlon</c:v>
                </c:pt>
                <c:pt idx="9">
                  <c:v>Jarash</c:v>
                </c:pt>
                <c:pt idx="10">
                  <c:v>Tafeilh</c:v>
                </c:pt>
                <c:pt idx="11">
                  <c:v>Aqaba 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5283</c:v>
                </c:pt>
                <c:pt idx="1">
                  <c:v>2016</c:v>
                </c:pt>
                <c:pt idx="2">
                  <c:v>1981</c:v>
                </c:pt>
                <c:pt idx="3">
                  <c:v>860</c:v>
                </c:pt>
                <c:pt idx="4">
                  <c:v>473</c:v>
                </c:pt>
                <c:pt idx="5">
                  <c:v>328</c:v>
                </c:pt>
                <c:pt idx="6">
                  <c:v>237</c:v>
                </c:pt>
                <c:pt idx="7">
                  <c:v>136</c:v>
                </c:pt>
                <c:pt idx="8">
                  <c:v>128</c:v>
                </c:pt>
                <c:pt idx="9">
                  <c:v>154</c:v>
                </c:pt>
                <c:pt idx="10">
                  <c:v>104</c:v>
                </c:pt>
                <c:pt idx="11">
                  <c:v>46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0"/>
        <c:axId val="152953568"/>
        <c:axId val="152953176"/>
      </c:barChart>
      <c:catAx>
        <c:axId val="15295356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sz="1800" b="1" i="0" u="none" strike="noStrike" baseline="0" dirty="0" smtClean="0">
                    <a:effectLst/>
                  </a:rPr>
                  <a:t>Number of Work Permits issued to Syrian workers, Desegregated By Governorate</a:t>
                </a:r>
                <a:endParaRPr lang="en-US" dirty="0"/>
              </a:p>
            </c:rich>
          </c:tx>
          <c:layout>
            <c:manualLayout>
              <c:xMode val="edge"/>
              <c:yMode val="edge"/>
              <c:x val="0.23222719816272999"/>
              <c:y val="0.91555555555555601"/>
            </c:manualLayout>
          </c:layout>
          <c:overlay val="0"/>
        </c:title>
        <c:numFmt formatCode="General" sourceLinked="0"/>
        <c:majorTickMark val="none"/>
        <c:minorTickMark val="none"/>
        <c:tickLblPos val="nextTo"/>
        <c:crossAx val="152953176"/>
        <c:crosses val="autoZero"/>
        <c:auto val="1"/>
        <c:lblAlgn val="ctr"/>
        <c:lblOffset val="100"/>
        <c:noMultiLvlLbl val="0"/>
      </c:catAx>
      <c:valAx>
        <c:axId val="152953176"/>
        <c:scaling>
          <c:orientation val="minMax"/>
        </c:scaling>
        <c:delete val="0"/>
        <c:axPos val="l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 smtClean="0"/>
                  <a:t>Number of work permits</a:t>
                </a:r>
                <a:endParaRPr lang="en-US" dirty="0"/>
              </a:p>
            </c:rich>
          </c:tx>
          <c:layout>
            <c:manualLayout>
              <c:xMode val="edge"/>
              <c:yMode val="edge"/>
              <c:x val="8.3333333333333297E-3"/>
              <c:y val="0.23387853601633099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1529535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807243806384902E-2"/>
          <c:y val="0.147685185185185"/>
          <c:w val="0.49494368488674101"/>
          <c:h val="0.82685185185185195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Sheet1!$A$2:$A$9</c:f>
              <c:strCache>
                <c:ptCount val="8"/>
                <c:pt idx="0">
                  <c:v>Agriculture</c:v>
                </c:pt>
                <c:pt idx="1">
                  <c:v>Manufacturing</c:v>
                </c:pt>
                <c:pt idx="2">
                  <c:v>Wholesale and retail</c:v>
                </c:pt>
                <c:pt idx="3">
                  <c:v>Accomandation and food serivce</c:v>
                </c:pt>
                <c:pt idx="4">
                  <c:v>Professional, scientific and technical activities</c:v>
                </c:pt>
                <c:pt idx="5">
                  <c:v>Human health and social work</c:v>
                </c:pt>
                <c:pt idx="6">
                  <c:v>Other services activities</c:v>
                </c:pt>
                <c:pt idx="7">
                  <c:v>Other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73</c:v>
                </c:pt>
                <c:pt idx="1">
                  <c:v>24</c:v>
                </c:pt>
                <c:pt idx="2">
                  <c:v>30</c:v>
                </c:pt>
                <c:pt idx="3">
                  <c:v>43</c:v>
                </c:pt>
                <c:pt idx="4">
                  <c:v>6</c:v>
                </c:pt>
                <c:pt idx="5">
                  <c:v>43</c:v>
                </c:pt>
                <c:pt idx="6">
                  <c:v>15</c:v>
                </c:pt>
                <c:pt idx="7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87652396447225"/>
          <c:y val="0.30562438028579803"/>
          <c:w val="0.412347603552775"/>
          <c:h val="0.58319568387284904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086040026246719"/>
          <c:y val="2.9606445027704872E-2"/>
          <c:w val="0.83335933398950135"/>
          <c:h val="0.83914041994750654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marker>
            <c:symbol val="none"/>
          </c:marker>
          <c:cat>
            <c:strRef>
              <c:f>Sheet1!$A$2:$A$10</c:f>
              <c:strCache>
                <c:ptCount val="9"/>
                <c:pt idx="0">
                  <c:v>September</c:v>
                </c:pt>
                <c:pt idx="1">
                  <c:v>October</c:v>
                </c:pt>
                <c:pt idx="2">
                  <c:v>December</c:v>
                </c:pt>
                <c:pt idx="3">
                  <c:v>January</c:v>
                </c:pt>
                <c:pt idx="4">
                  <c:v>February</c:v>
                </c:pt>
                <c:pt idx="5">
                  <c:v>March</c:v>
                </c:pt>
                <c:pt idx="6">
                  <c:v>April</c:v>
                </c:pt>
                <c:pt idx="7">
                  <c:v>May</c:v>
                </c:pt>
                <c:pt idx="8">
                  <c:v>June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5700</c:v>
                </c:pt>
                <c:pt idx="1">
                  <c:v>5700</c:v>
                </c:pt>
                <c:pt idx="2">
                  <c:v>5700</c:v>
                </c:pt>
                <c:pt idx="3">
                  <c:v>3000</c:v>
                </c:pt>
                <c:pt idx="4">
                  <c:v>3150</c:v>
                </c:pt>
                <c:pt idx="5">
                  <c:v>3200</c:v>
                </c:pt>
                <c:pt idx="6">
                  <c:v>3800</c:v>
                </c:pt>
                <c:pt idx="7">
                  <c:v>6468</c:v>
                </c:pt>
                <c:pt idx="8">
                  <c:v>11715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hiLowLines/>
        <c:smooth val="0"/>
        <c:axId val="211784312"/>
        <c:axId val="211784704"/>
      </c:lineChart>
      <c:dateAx>
        <c:axId val="21178431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211784704"/>
        <c:crosses val="autoZero"/>
        <c:auto val="0"/>
        <c:lblOffset val="100"/>
        <c:baseTimeUnit val="months"/>
      </c:dateAx>
      <c:valAx>
        <c:axId val="2117847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17843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Number</a:t>
            </a:r>
            <a:r>
              <a:rPr lang="en-US" baseline="0" dirty="0" smtClean="0"/>
              <a:t> Of Work Permits For Syrian Refugees in Agriculture and through cooperatives</a:t>
            </a:r>
            <a:endParaRPr lang="en-US" dirty="0"/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06155593832021"/>
          <c:y val="9.7629483814523202E-2"/>
          <c:w val="0.83446940616797904"/>
          <c:h val="0.8282532808398950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Total</c:v>
                </c:pt>
              </c:strCache>
            </c:strRef>
          </c:tx>
          <c:invertIfNegative val="0"/>
          <c:dLbls>
            <c:dLbl>
              <c:idx val="1"/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Sheet1!$A$2:$A$3</c:f>
              <c:numCache>
                <c:formatCode>mmm\-yy</c:formatCode>
                <c:ptCount val="2"/>
                <c:pt idx="0">
                  <c:v>42491</c:v>
                </c:pt>
                <c:pt idx="1">
                  <c:v>42522</c:v>
                </c:pt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6030</c:v>
                </c:pt>
                <c:pt idx="1">
                  <c:v>11781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Total Agriculture</c:v>
                </c:pt>
              </c:strCache>
            </c:strRef>
          </c:tx>
          <c:invertIfNegative val="0"/>
          <c:dLbls>
            <c:dLbl>
              <c:idx val="1"/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Sheet1!$A$2:$A$3</c:f>
              <c:numCache>
                <c:formatCode>mmm\-yy</c:formatCode>
                <c:ptCount val="2"/>
                <c:pt idx="0">
                  <c:v>42491</c:v>
                </c:pt>
                <c:pt idx="1">
                  <c:v>42522</c:v>
                </c:pt>
              </c:numCache>
            </c:numRef>
          </c:cat>
          <c:val>
            <c:numRef>
              <c:f>Sheet1!$C$2:$C$3</c:f>
              <c:numCache>
                <c:formatCode>General</c:formatCode>
                <c:ptCount val="2"/>
                <c:pt idx="0">
                  <c:v>139</c:v>
                </c:pt>
                <c:pt idx="1">
                  <c:v>1387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Cooperatives</c:v>
                </c:pt>
              </c:strCache>
            </c:strRef>
          </c:tx>
          <c:invertIfNegative val="0"/>
          <c:dLbls>
            <c:dLbl>
              <c:idx val="1"/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Sheet1!$A$2:$A$3</c:f>
              <c:numCache>
                <c:formatCode>mmm\-yy</c:formatCode>
                <c:ptCount val="2"/>
                <c:pt idx="0">
                  <c:v>42491</c:v>
                </c:pt>
                <c:pt idx="1">
                  <c:v>42522</c:v>
                </c:pt>
              </c:numCache>
            </c:numRef>
          </c:cat>
          <c:val>
            <c:numRef>
              <c:f>Sheet1!$D$2:$D$3</c:f>
              <c:numCache>
                <c:formatCode>General</c:formatCode>
                <c:ptCount val="2"/>
                <c:pt idx="0">
                  <c:v>0</c:v>
                </c:pt>
                <c:pt idx="1">
                  <c:v>556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211785488"/>
        <c:axId val="211785880"/>
      </c:barChart>
      <c:dateAx>
        <c:axId val="211785488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crossAx val="211785880"/>
        <c:crosses val="autoZero"/>
        <c:auto val="1"/>
        <c:lblOffset val="100"/>
        <c:baseTimeUnit val="months"/>
      </c:dateAx>
      <c:valAx>
        <c:axId val="21178588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 smtClean="0"/>
                  <a:t>Number of</a:t>
                </a:r>
                <a:r>
                  <a:rPr lang="en-US" baseline="0" dirty="0" smtClean="0"/>
                  <a:t> work permits</a:t>
                </a:r>
                <a:endParaRPr lang="en-US" dirty="0"/>
              </a:p>
            </c:rich>
          </c:tx>
          <c:overlay val="0"/>
        </c:title>
        <c:numFmt formatCode="General" sourceLinked="1"/>
        <c:majorTickMark val="none"/>
        <c:minorTickMark val="none"/>
        <c:tickLblPos val="nextTo"/>
        <c:crossAx val="2117854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0.09536</cdr:x>
      <cdr:y>0.03624</cdr:y>
    </cdr:from>
    <cdr:to>
      <cdr:x>0.89277</cdr:x>
      <cdr:y>0.10468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92530" y="248534"/>
          <a:ext cx="9135900" cy="46936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800" b="1" dirty="0" smtClean="0"/>
            <a:t>Number of Work Permits issued to Syrian women, </a:t>
          </a:r>
          <a:r>
            <a:rPr lang="en-US" sz="1800" b="1" i="0" u="none" strike="noStrike" baseline="0" dirty="0" smtClean="0">
              <a:effectLst/>
            </a:rPr>
            <a:t>Desegregated</a:t>
          </a:r>
          <a:r>
            <a:rPr lang="en-US" sz="1800" b="1" dirty="0" smtClean="0"/>
            <a:t> By </a:t>
          </a:r>
          <a:r>
            <a:rPr lang="en-US" sz="1800" b="1" dirty="0"/>
            <a:t>E</a:t>
          </a:r>
          <a:r>
            <a:rPr lang="en-US" sz="1800" b="1" dirty="0" smtClean="0"/>
            <a:t>conomic </a:t>
          </a:r>
          <a:r>
            <a:rPr lang="en-US" sz="1800" b="1" dirty="0"/>
            <a:t>A</a:t>
          </a:r>
          <a:r>
            <a:rPr lang="en-US" sz="1800" b="1" dirty="0" smtClean="0"/>
            <a:t>ctivities</a:t>
          </a:r>
          <a:endParaRPr lang="en-US" sz="18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0.71688</cdr:x>
      <cdr:y>0.68745</cdr:y>
    </cdr:from>
    <cdr:to>
      <cdr:x>0.92727</cdr:x>
      <cdr:y>0.7342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8740239" y="4714504"/>
          <a:ext cx="2565070" cy="32063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GB" sz="1100" dirty="0"/>
        </a:p>
      </cdr:txBody>
    </cdr:sp>
  </cdr:relSizeAnchor>
  <cdr:relSizeAnchor xmlns:cdr="http://schemas.openxmlformats.org/drawingml/2006/chartDrawing">
    <cdr:from>
      <cdr:x>0.43825</cdr:x>
      <cdr:y>0.23809</cdr:y>
    </cdr:from>
    <cdr:to>
      <cdr:x>0.78639</cdr:x>
      <cdr:y>0.29992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270860" y="1036027"/>
          <a:ext cx="1803903" cy="2690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400" b="1" dirty="0" smtClean="0"/>
            <a:t>Start of Grace Period</a:t>
          </a:r>
          <a:endParaRPr lang="en-GB" sz="1400" b="1" dirty="0"/>
        </a:p>
      </cdr:txBody>
    </cdr:sp>
  </cdr:relSizeAnchor>
  <cdr:relSizeAnchor xmlns:cdr="http://schemas.openxmlformats.org/drawingml/2006/chartDrawing">
    <cdr:from>
      <cdr:x>0.63385</cdr:x>
      <cdr:y>0.30704</cdr:y>
    </cdr:from>
    <cdr:to>
      <cdr:x>0.75349</cdr:x>
      <cdr:y>0.53143</cdr:y>
    </cdr:to>
    <cdr:cxnSp macro="">
      <cdr:nvCxnSpPr>
        <cdr:cNvPr id="6" name="Straight Arrow Connector 5"/>
        <cdr:cNvCxnSpPr/>
      </cdr:nvCxnSpPr>
      <cdr:spPr>
        <a:xfrm xmlns:a="http://schemas.openxmlformats.org/drawingml/2006/main">
          <a:off x="3284349" y="1336029"/>
          <a:ext cx="619932" cy="976393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accent2">
              <a:lumMod val="50000"/>
            </a:schemeClr>
          </a:solidFill>
          <a:tailEnd type="triangle"/>
        </a:ln>
      </cdr:spPr>
      <cdr:style>
        <a:lnRef xmlns:a="http://schemas.openxmlformats.org/drawingml/2006/main" idx="3">
          <a:schemeClr val="accent2"/>
        </a:lnRef>
        <a:fillRef xmlns:a="http://schemas.openxmlformats.org/drawingml/2006/main" idx="0">
          <a:schemeClr val="accent2"/>
        </a:fillRef>
        <a:effectRef xmlns:a="http://schemas.openxmlformats.org/drawingml/2006/main" idx="2">
          <a:schemeClr val="accent2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F79750-A983-45F0-BEE9-BB64389BB0C5}" type="datetimeFigureOut">
              <a:rPr lang="en-GB" smtClean="0"/>
              <a:t>16/06/2016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B2194F-F7C5-4681-88EB-213A9634F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217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47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lbum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9550400" y="137160"/>
            <a:ext cx="3048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 userDrawn="1"/>
        </p:nvSpPr>
        <p:spPr>
          <a:xfrm>
            <a:off x="9956800" y="133350"/>
            <a:ext cx="19304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304800" y="5467350"/>
            <a:ext cx="11563928" cy="1238250"/>
          </a:xfrm>
          <a:solidFill>
            <a:schemeClr val="accent1"/>
          </a:solidFill>
        </p:spPr>
        <p:txBody>
          <a:bodyPr vert="horz" anchor="ctr">
            <a:noAutofit/>
          </a:bodyPr>
          <a:lstStyle>
            <a:lvl1pPr marL="0" indent="0" algn="l">
              <a:buFontTx/>
              <a:buNone/>
              <a:defRPr lang="en-US" sz="4800" baseline="0" dirty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photo album title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304800" y="152400"/>
            <a:ext cx="9144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>
            <a:spLocks noGrp="1"/>
          </p:cNvSpPr>
          <p:nvPr>
            <p:ph type="ftr" sz="quarter" idx="14"/>
          </p:nvPr>
        </p:nvSpPr>
        <p:spPr>
          <a:xfrm rot="16200000">
            <a:off x="10217150" y="3638024"/>
            <a:ext cx="2933700" cy="486833"/>
          </a:xfrm>
        </p:spPr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8026400" y="2082800"/>
            <a:ext cx="5181600" cy="1320800"/>
          </a:xfrm>
        </p:spPr>
        <p:txBody>
          <a:bodyPr/>
          <a:lstStyle>
            <a:lvl1pPr marL="0" indent="0" algn="r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 smtClean="0"/>
              <a:t>Click to add date or details</a:t>
            </a:r>
          </a:p>
        </p:txBody>
      </p:sp>
    </p:spTree>
    <p:extLst>
      <p:ext uri="{BB962C8B-B14F-4D97-AF65-F5344CB8AC3E}">
        <p14:creationId xmlns:p14="http://schemas.microsoft.com/office/powerpoint/2010/main" val="4214148128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711200" y="218390"/>
            <a:ext cx="99568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 hasCustomPrompt="1"/>
          </p:nvPr>
        </p:nvSpPr>
        <p:spPr>
          <a:xfrm>
            <a:off x="711200" y="5943600"/>
            <a:ext cx="9956800" cy="762000"/>
          </a:xfrm>
        </p:spPr>
        <p:txBody>
          <a:bodyPr anchor="t" anchorCtr="0"/>
          <a:lstStyle>
            <a:lvl1pPr marL="0" marR="0" indent="0" algn="r">
              <a:buFontTx/>
              <a:buNone/>
              <a:defRPr sz="2400" i="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65477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trai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406400" y="228600"/>
            <a:ext cx="633984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 hasCustomPrompt="1"/>
          </p:nvPr>
        </p:nvSpPr>
        <p:spPr>
          <a:xfrm>
            <a:off x="6807200" y="228600"/>
            <a:ext cx="4267200" cy="3810000"/>
          </a:xfrm>
        </p:spPr>
        <p:txBody>
          <a:bodyPr tIns="91440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9830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ndscape 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</p:spPr>
        <p:txBody>
          <a:bodyPr anchor="t"/>
          <a:lstStyle>
            <a:lvl1pPr marL="0" marR="0" indent="0" algn="ctr">
              <a:buFontTx/>
              <a:buNone/>
              <a:defRPr/>
            </a:lvl1pPr>
            <a:extLst/>
          </a:lstStyle>
          <a:p>
            <a:pPr marL="0" marR="0" indent="0" algn="ctr">
              <a:buFontTx/>
              <a:buNone/>
            </a:pPr>
            <a:r>
              <a:rPr lang="en-US" i="0" dirty="0" smtClean="0"/>
              <a:t>Click icon to add full page picture</a:t>
            </a:r>
            <a:endParaRPr lang="en-US" i="0" baseline="0" dirty="0" smtClean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733718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lbum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 rot="16200000">
            <a:off x="8230412" y="3215640"/>
            <a:ext cx="6858000" cy="42672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 rot="16200000">
            <a:off x="8647176" y="3312443"/>
            <a:ext cx="6858000" cy="231648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11860999" y="-733"/>
            <a:ext cx="1016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580572" y="2146300"/>
            <a:ext cx="31496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 rot="10800000" flipV="1">
            <a:off x="580572" y="6172200"/>
            <a:ext cx="94488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580572" y="0"/>
            <a:ext cx="94488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80572" y="5791200"/>
            <a:ext cx="9448800" cy="381000"/>
          </a:xfrm>
          <a:solidFill>
            <a:schemeClr val="accent3"/>
          </a:solidFill>
        </p:spPr>
        <p:txBody>
          <a:bodyPr vert="horz" anchor="ctr"/>
          <a:lstStyle>
            <a:lvl1pPr marL="0" indent="0" algn="l">
              <a:buFontTx/>
              <a:buNone/>
              <a:defRPr sz="1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subtitle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580572" y="4495800"/>
            <a:ext cx="9448800" cy="1295400"/>
          </a:xfrm>
          <a:solidFill>
            <a:schemeClr val="accent6"/>
          </a:solidFill>
        </p:spPr>
        <p:txBody>
          <a:bodyPr vert="horz" anchor="ctr"/>
          <a:lstStyle>
            <a:lvl1pPr marL="0" indent="0" algn="l">
              <a:buFontTx/>
              <a:buNone/>
              <a:defRPr sz="3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section title</a:t>
            </a:r>
            <a:endParaRPr lang="en-US" dirty="0"/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3933372" y="2133600"/>
            <a:ext cx="29464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7082972" y="2133600"/>
            <a:ext cx="29464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469967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5788064" y="533401"/>
            <a:ext cx="4575137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914400" y="533400"/>
            <a:ext cx="4572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914400" y="5257800"/>
            <a:ext cx="4572000" cy="12192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5791200" y="5257800"/>
            <a:ext cx="4572000" cy="12192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074964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Landscape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5791200" y="1085850"/>
            <a:ext cx="53848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203200" y="1085850"/>
            <a:ext cx="53848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203200" y="4267200"/>
            <a:ext cx="5384800" cy="10668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 hasCustomPrompt="1"/>
          </p:nvPr>
        </p:nvSpPr>
        <p:spPr>
          <a:xfrm>
            <a:off x="5791200" y="4267200"/>
            <a:ext cx="5384800" cy="10668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388745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Mixed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6299201" y="225552"/>
            <a:ext cx="4925568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203201" y="222505"/>
            <a:ext cx="5824743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6299201" y="3124201"/>
            <a:ext cx="4925569" cy="2983987"/>
          </a:xfrm>
        </p:spPr>
        <p:txBody>
          <a:bodyPr anchor="t" anchorCtr="0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1435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304800" y="533400"/>
            <a:ext cx="34544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4064000" y="533400"/>
            <a:ext cx="34544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7823200" y="533400"/>
            <a:ext cx="34544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4343400"/>
            <a:ext cx="3454400" cy="1676400"/>
          </a:xfrm>
        </p:spPr>
        <p:txBody>
          <a:bodyPr anchor="t" anchorCtr="0">
            <a:noAutofit/>
          </a:bodyPr>
          <a:lstStyle>
            <a:lvl1pPr marL="0" marR="0" indent="0" algn="l">
              <a:buFontTx/>
              <a:buNone/>
              <a:defRPr sz="20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4064000" y="4343400"/>
            <a:ext cx="3454400" cy="1676400"/>
          </a:xfrm>
        </p:spPr>
        <p:txBody>
          <a:bodyPr anchor="t" anchorCtr="0">
            <a:noAutofit/>
          </a:bodyPr>
          <a:lstStyle>
            <a:lvl1pPr marL="0" marR="0" indent="0" algn="l">
              <a:buFontTx/>
              <a:buNone/>
              <a:defRPr sz="20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7823200" y="4343400"/>
            <a:ext cx="3454400" cy="1676400"/>
          </a:xfrm>
        </p:spPr>
        <p:txBody>
          <a:bodyPr anchor="t" anchorCtr="0">
            <a:noAutofit/>
          </a:bodyPr>
          <a:lstStyle>
            <a:lvl1pPr marL="0" marR="0" indent="0" algn="l">
              <a:buFontTx/>
              <a:buNone/>
              <a:defRPr sz="20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11852364" y="0"/>
            <a:ext cx="1016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86152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5791200" y="3352800"/>
            <a:ext cx="526288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304800" y="3352800"/>
            <a:ext cx="526288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5791200" y="228600"/>
            <a:ext cx="526288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304800" y="228600"/>
            <a:ext cx="5262880" cy="2960370"/>
          </a:xfrm>
        </p:spPr>
        <p:txBody>
          <a:bodyPr anchor="b" anchorCtr="0"/>
          <a:lstStyle>
            <a:lvl1pPr marL="0" marR="0" indent="0" algn="r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727899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Mix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6197600" y="3124962"/>
            <a:ext cx="4929632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304800" y="228600"/>
            <a:ext cx="566928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6197600" y="228600"/>
            <a:ext cx="489712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1389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2489200" y="228600"/>
            <a:ext cx="3048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2489200" y="3505200"/>
            <a:ext cx="3046952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5740400" y="228600"/>
            <a:ext cx="3048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5741448" y="3505200"/>
            <a:ext cx="3046952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203200" y="228600"/>
            <a:ext cx="2235200" cy="2743200"/>
          </a:xfrm>
        </p:spPr>
        <p:txBody>
          <a:bodyPr anchor="t" anchorCtr="0"/>
          <a:lstStyle>
            <a:lvl1pPr marL="0" marR="0" indent="0" algn="r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 hasCustomPrompt="1"/>
          </p:nvPr>
        </p:nvSpPr>
        <p:spPr>
          <a:xfrm>
            <a:off x="8839200" y="228600"/>
            <a:ext cx="2235200" cy="19050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 hasCustomPrompt="1"/>
          </p:nvPr>
        </p:nvSpPr>
        <p:spPr>
          <a:xfrm>
            <a:off x="203200" y="4724400"/>
            <a:ext cx="2235200" cy="1905000"/>
          </a:xfrm>
        </p:spPr>
        <p:txBody>
          <a:bodyPr anchor="b" anchorCtr="0"/>
          <a:lstStyle>
            <a:lvl1pPr marL="0" marR="0" indent="0" algn="r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 hasCustomPrompt="1"/>
          </p:nvPr>
        </p:nvSpPr>
        <p:spPr>
          <a:xfrm>
            <a:off x="8839200" y="4724400"/>
            <a:ext cx="2235200" cy="1905000"/>
          </a:xfrm>
        </p:spPr>
        <p:txBody>
          <a:bodyPr anchor="b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043553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 Landscape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711201" y="685800"/>
            <a:ext cx="4871063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711200" y="6324600"/>
            <a:ext cx="48768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5689600" y="685800"/>
            <a:ext cx="48768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711200" y="3505200"/>
            <a:ext cx="48768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5689600" y="3505200"/>
            <a:ext cx="48768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711200" y="304800"/>
            <a:ext cx="48768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5689600" y="6324600"/>
            <a:ext cx="48768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5689600" y="304800"/>
            <a:ext cx="48768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724038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 Portrait with Larg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304801" y="416356"/>
            <a:ext cx="2675535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5791201" y="416356"/>
            <a:ext cx="2675535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3048001" y="416356"/>
            <a:ext cx="2675535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8534401" y="416356"/>
            <a:ext cx="2675535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 hasCustomPrompt="1"/>
          </p:nvPr>
        </p:nvSpPr>
        <p:spPr>
          <a:xfrm>
            <a:off x="304800" y="3352800"/>
            <a:ext cx="10871200" cy="3048000"/>
          </a:xfrm>
        </p:spPr>
        <p:txBody>
          <a:bodyPr anchor="t" anchorCtr="0"/>
          <a:lstStyle>
            <a:lvl1pPr marL="0" marR="0" indent="0" algn="l">
              <a:buFontTx/>
              <a:buNone/>
              <a:defRPr sz="2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271395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: 1 Portrait with 3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57723" y="257665"/>
            <a:ext cx="6352517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7261787" y="257665"/>
            <a:ext cx="3560067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7261787" y="2432657"/>
            <a:ext cx="3560067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7261787" y="4607649"/>
            <a:ext cx="3560067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112020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-Up: 3 Landscape with 2 Portra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304800" y="3429000"/>
            <a:ext cx="2760205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3251200" y="228600"/>
            <a:ext cx="74168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304800" y="228600"/>
            <a:ext cx="2760205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7010400" y="4495800"/>
            <a:ext cx="36576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3251200" y="4495800"/>
            <a:ext cx="36576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554943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-Up: 2 Landscape with 3 Portra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304800" y="228600"/>
            <a:ext cx="347472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304800" y="3867150"/>
            <a:ext cx="52832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5892800" y="3867150"/>
            <a:ext cx="52832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4013200" y="228600"/>
            <a:ext cx="347472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7721600" y="228600"/>
            <a:ext cx="347472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866437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qua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844800" y="762000"/>
            <a:ext cx="6497779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Drag picture to placeholder or click icon to add</a:t>
            </a:r>
            <a:endParaRPr lang="en-US" sz="2400" i="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844800" y="5715000"/>
            <a:ext cx="6502400" cy="8382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0252469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Squa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6607032" y="1371600"/>
            <a:ext cx="4264169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Drag picture to placeholder or click icon to add</a:t>
            </a:r>
            <a:endParaRPr lang="en-US" sz="2400" i="0" dirty="0"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527032" y="1371600"/>
            <a:ext cx="4264169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Drag picture to placeholder or click icon to add</a:t>
            </a:r>
            <a:endParaRPr lang="en-US" sz="2400" i="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6604000" y="4648200"/>
            <a:ext cx="4267200" cy="12954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0" y="4648200"/>
            <a:ext cx="4267200" cy="12954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26058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304800" y="1524000"/>
            <a:ext cx="109728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0" algn="ctr" rtl="0" latinLnBrk="0">
              <a:spcBef>
                <a:spcPct val="20000"/>
              </a:spcBef>
              <a:buFontTx/>
              <a:buNone/>
              <a:defRPr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304800" y="4343400"/>
            <a:ext cx="10972800" cy="1676400"/>
          </a:xfrm>
        </p:spPr>
        <p:txBody>
          <a:bodyPr tIns="91440" rIns="9144" bIns="91440" anchor="t"/>
          <a:lstStyle>
            <a:lvl1pPr marL="0" marR="0" indent="0" algn="r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235771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8889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1026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lbum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9550400" y="137160"/>
            <a:ext cx="3048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 userDrawn="1"/>
        </p:nvSpPr>
        <p:spPr>
          <a:xfrm>
            <a:off x="9956800" y="133350"/>
            <a:ext cx="19304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304800" y="5467350"/>
            <a:ext cx="11563928" cy="1238250"/>
          </a:xfrm>
          <a:solidFill>
            <a:schemeClr val="accent1"/>
          </a:solidFill>
        </p:spPr>
        <p:txBody>
          <a:bodyPr vert="horz" anchor="ctr">
            <a:noAutofit/>
          </a:bodyPr>
          <a:lstStyle>
            <a:lvl1pPr marL="0" indent="0" algn="l">
              <a:buFontTx/>
              <a:buNone/>
              <a:defRPr lang="en-US" sz="4800" baseline="0" dirty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photo album title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304800" y="152400"/>
            <a:ext cx="9144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>
            <a:spLocks noGrp="1"/>
          </p:cNvSpPr>
          <p:nvPr>
            <p:ph type="ftr" sz="quarter" idx="14"/>
          </p:nvPr>
        </p:nvSpPr>
        <p:spPr>
          <a:xfrm rot="16200000">
            <a:off x="10217150" y="3638024"/>
            <a:ext cx="2933700" cy="486833"/>
          </a:xfrm>
        </p:spPr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8026400" y="2082800"/>
            <a:ext cx="5181600" cy="1320800"/>
          </a:xfrm>
        </p:spPr>
        <p:txBody>
          <a:bodyPr/>
          <a:lstStyle>
            <a:lvl1pPr marL="0" indent="0" algn="r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 smtClean="0"/>
              <a:t>Click to add date or details</a:t>
            </a:r>
          </a:p>
        </p:txBody>
      </p:sp>
    </p:spTree>
    <p:extLst>
      <p:ext uri="{BB962C8B-B14F-4D97-AF65-F5344CB8AC3E}">
        <p14:creationId xmlns:p14="http://schemas.microsoft.com/office/powerpoint/2010/main" val="537036720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711200" y="218390"/>
            <a:ext cx="99568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 hasCustomPrompt="1"/>
          </p:nvPr>
        </p:nvSpPr>
        <p:spPr>
          <a:xfrm>
            <a:off x="711200" y="5943600"/>
            <a:ext cx="9956800" cy="762000"/>
          </a:xfrm>
        </p:spPr>
        <p:txBody>
          <a:bodyPr anchor="t" anchorCtr="0"/>
          <a:lstStyle>
            <a:lvl1pPr marL="0" marR="0" indent="0" algn="r">
              <a:buFontTx/>
              <a:buNone/>
              <a:defRPr sz="2400" i="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925951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trai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406400" y="228600"/>
            <a:ext cx="633984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 hasCustomPrompt="1"/>
          </p:nvPr>
        </p:nvSpPr>
        <p:spPr>
          <a:xfrm>
            <a:off x="6807200" y="228600"/>
            <a:ext cx="4267200" cy="3810000"/>
          </a:xfrm>
        </p:spPr>
        <p:txBody>
          <a:bodyPr tIns="91440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575493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ndscape 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</p:spPr>
        <p:txBody>
          <a:bodyPr anchor="t"/>
          <a:lstStyle>
            <a:lvl1pPr marL="0" marR="0" indent="0" algn="ctr">
              <a:buFontTx/>
              <a:buNone/>
              <a:defRPr/>
            </a:lvl1pPr>
            <a:extLst/>
          </a:lstStyle>
          <a:p>
            <a:pPr marL="0" marR="0" indent="0" algn="ctr">
              <a:buFontTx/>
              <a:buNone/>
            </a:pPr>
            <a:r>
              <a:rPr lang="en-US" i="0" dirty="0" smtClean="0"/>
              <a:t>Click icon to add full page picture</a:t>
            </a:r>
            <a:endParaRPr lang="en-US" i="0" baseline="0" dirty="0" smtClean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706405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lbum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 rot="16200000">
            <a:off x="8230412" y="3215640"/>
            <a:ext cx="6858000" cy="42672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 rot="16200000">
            <a:off x="8647176" y="3312443"/>
            <a:ext cx="6858000" cy="231648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11860999" y="-733"/>
            <a:ext cx="1016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580572" y="2146300"/>
            <a:ext cx="31496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 rot="10800000" flipV="1">
            <a:off x="580572" y="6172200"/>
            <a:ext cx="94488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580572" y="0"/>
            <a:ext cx="94488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80572" y="5791200"/>
            <a:ext cx="9448800" cy="381000"/>
          </a:xfrm>
          <a:solidFill>
            <a:schemeClr val="accent3"/>
          </a:solidFill>
        </p:spPr>
        <p:txBody>
          <a:bodyPr vert="horz" anchor="ctr"/>
          <a:lstStyle>
            <a:lvl1pPr marL="0" indent="0" algn="l">
              <a:buFontTx/>
              <a:buNone/>
              <a:defRPr sz="1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subtitle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580572" y="4495800"/>
            <a:ext cx="9448800" cy="1295400"/>
          </a:xfrm>
          <a:solidFill>
            <a:schemeClr val="accent6"/>
          </a:solidFill>
        </p:spPr>
        <p:txBody>
          <a:bodyPr vert="horz" anchor="ctr"/>
          <a:lstStyle>
            <a:lvl1pPr marL="0" indent="0" algn="l">
              <a:buFontTx/>
              <a:buNone/>
              <a:defRPr sz="3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section title</a:t>
            </a:r>
            <a:endParaRPr lang="en-US" dirty="0"/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3933372" y="2133600"/>
            <a:ext cx="29464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7082972" y="2133600"/>
            <a:ext cx="29464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174027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5788064" y="533401"/>
            <a:ext cx="4575137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914400" y="533400"/>
            <a:ext cx="4572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914400" y="5257800"/>
            <a:ext cx="4572000" cy="12192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5791200" y="5257800"/>
            <a:ext cx="4572000" cy="12192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175085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Landscape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5791200" y="1085850"/>
            <a:ext cx="53848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203200" y="1085850"/>
            <a:ext cx="53848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203200" y="4267200"/>
            <a:ext cx="5384800" cy="10668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 hasCustomPrompt="1"/>
          </p:nvPr>
        </p:nvSpPr>
        <p:spPr>
          <a:xfrm>
            <a:off x="5791200" y="4267200"/>
            <a:ext cx="5384800" cy="10668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448678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Mixed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6299201" y="225552"/>
            <a:ext cx="4925568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203201" y="222505"/>
            <a:ext cx="5824743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6299201" y="3124201"/>
            <a:ext cx="4925569" cy="2983987"/>
          </a:xfrm>
        </p:spPr>
        <p:txBody>
          <a:bodyPr anchor="t" anchorCtr="0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5754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304800" y="533400"/>
            <a:ext cx="34544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4064000" y="533400"/>
            <a:ext cx="34544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7823200" y="533400"/>
            <a:ext cx="34544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4343400"/>
            <a:ext cx="3454400" cy="1676400"/>
          </a:xfrm>
        </p:spPr>
        <p:txBody>
          <a:bodyPr anchor="t" anchorCtr="0">
            <a:noAutofit/>
          </a:bodyPr>
          <a:lstStyle>
            <a:lvl1pPr marL="0" marR="0" indent="0" algn="l">
              <a:buFontTx/>
              <a:buNone/>
              <a:defRPr sz="20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4064000" y="4343400"/>
            <a:ext cx="3454400" cy="1676400"/>
          </a:xfrm>
        </p:spPr>
        <p:txBody>
          <a:bodyPr anchor="t" anchorCtr="0">
            <a:noAutofit/>
          </a:bodyPr>
          <a:lstStyle>
            <a:lvl1pPr marL="0" marR="0" indent="0" algn="l">
              <a:buFontTx/>
              <a:buNone/>
              <a:defRPr sz="20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7823200" y="4343400"/>
            <a:ext cx="3454400" cy="1676400"/>
          </a:xfrm>
        </p:spPr>
        <p:txBody>
          <a:bodyPr anchor="t" anchorCtr="0">
            <a:noAutofit/>
          </a:bodyPr>
          <a:lstStyle>
            <a:lvl1pPr marL="0" marR="0" indent="0" algn="l">
              <a:buFontTx/>
              <a:buNone/>
              <a:defRPr sz="20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11852364" y="0"/>
            <a:ext cx="1016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466553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5791200" y="3352800"/>
            <a:ext cx="526288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304800" y="3352800"/>
            <a:ext cx="526288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5791200" y="228600"/>
            <a:ext cx="526288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304800" y="228600"/>
            <a:ext cx="5262880" cy="2960370"/>
          </a:xfrm>
        </p:spPr>
        <p:txBody>
          <a:bodyPr anchor="b" anchorCtr="0"/>
          <a:lstStyle>
            <a:lvl1pPr marL="0" marR="0" indent="0" algn="r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801090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Mix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6197600" y="3124962"/>
            <a:ext cx="4929632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304800" y="228600"/>
            <a:ext cx="566928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6197600" y="228600"/>
            <a:ext cx="489712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714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2489200" y="228600"/>
            <a:ext cx="3048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2489200" y="3505200"/>
            <a:ext cx="3046952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5740400" y="228600"/>
            <a:ext cx="3048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5741448" y="3505200"/>
            <a:ext cx="3046952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203200" y="228600"/>
            <a:ext cx="2235200" cy="2743200"/>
          </a:xfrm>
        </p:spPr>
        <p:txBody>
          <a:bodyPr anchor="t" anchorCtr="0"/>
          <a:lstStyle>
            <a:lvl1pPr marL="0" marR="0" indent="0" algn="r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 hasCustomPrompt="1"/>
          </p:nvPr>
        </p:nvSpPr>
        <p:spPr>
          <a:xfrm>
            <a:off x="8839200" y="228600"/>
            <a:ext cx="2235200" cy="19050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 hasCustomPrompt="1"/>
          </p:nvPr>
        </p:nvSpPr>
        <p:spPr>
          <a:xfrm>
            <a:off x="203200" y="4724400"/>
            <a:ext cx="2235200" cy="1905000"/>
          </a:xfrm>
        </p:spPr>
        <p:txBody>
          <a:bodyPr anchor="b" anchorCtr="0"/>
          <a:lstStyle>
            <a:lvl1pPr marL="0" marR="0" indent="0" algn="r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 hasCustomPrompt="1"/>
          </p:nvPr>
        </p:nvSpPr>
        <p:spPr>
          <a:xfrm>
            <a:off x="8839200" y="4724400"/>
            <a:ext cx="2235200" cy="1905000"/>
          </a:xfrm>
        </p:spPr>
        <p:txBody>
          <a:bodyPr anchor="b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036068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 Landscape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711201" y="685800"/>
            <a:ext cx="4871063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711200" y="6324600"/>
            <a:ext cx="48768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5689600" y="685800"/>
            <a:ext cx="48768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711200" y="3505200"/>
            <a:ext cx="48768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5689600" y="3505200"/>
            <a:ext cx="48768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711200" y="304800"/>
            <a:ext cx="48768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5689600" y="6324600"/>
            <a:ext cx="48768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5689600" y="304800"/>
            <a:ext cx="48768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096611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 Portrait with Larg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304801" y="416356"/>
            <a:ext cx="2675535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5791201" y="416356"/>
            <a:ext cx="2675535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3048001" y="416356"/>
            <a:ext cx="2675535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8534401" y="416356"/>
            <a:ext cx="2675535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 hasCustomPrompt="1"/>
          </p:nvPr>
        </p:nvSpPr>
        <p:spPr>
          <a:xfrm>
            <a:off x="304800" y="3352800"/>
            <a:ext cx="10871200" cy="3048000"/>
          </a:xfrm>
        </p:spPr>
        <p:txBody>
          <a:bodyPr anchor="t" anchorCtr="0"/>
          <a:lstStyle>
            <a:lvl1pPr marL="0" marR="0" indent="0" algn="l">
              <a:buFontTx/>
              <a:buNone/>
              <a:defRPr sz="2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998204"/>
      </p:ext>
    </p:extLst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: 1 Portrait with 3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57723" y="257665"/>
            <a:ext cx="6352517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7261787" y="257665"/>
            <a:ext cx="3560067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7261787" y="2432657"/>
            <a:ext cx="3560067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7261787" y="4607649"/>
            <a:ext cx="3560067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241739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-Up: 3 Landscape with 2 Portra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304800" y="3429000"/>
            <a:ext cx="2760205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3251200" y="228600"/>
            <a:ext cx="74168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304800" y="228600"/>
            <a:ext cx="2760205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7010400" y="4495800"/>
            <a:ext cx="36576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3251200" y="4495800"/>
            <a:ext cx="36576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950776"/>
      </p:ext>
    </p:extLst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-Up: 2 Landscape with 3 Portra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304800" y="228600"/>
            <a:ext cx="347472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304800" y="3867150"/>
            <a:ext cx="52832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5892800" y="3867150"/>
            <a:ext cx="52832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4013200" y="228600"/>
            <a:ext cx="347472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7721600" y="228600"/>
            <a:ext cx="347472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Drag picture to placeholder or click icon to add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849641"/>
      </p:ext>
    </p:extLst>
  </p:cSld>
  <p:clrMapOvr>
    <a:masterClrMapping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qua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844800" y="762000"/>
            <a:ext cx="6497779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Drag picture to placeholder or click icon to add</a:t>
            </a:r>
            <a:endParaRPr lang="en-US" sz="2400" i="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844800" y="5715000"/>
            <a:ext cx="6502400" cy="8382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956332"/>
      </p:ext>
    </p:extLst>
  </p:cSld>
  <p:clrMapOvr>
    <a:masterClrMapping/>
  </p:clrMapOvr>
  <p:transition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Squa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6607032" y="1371600"/>
            <a:ext cx="4264169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Drag picture to placeholder or click icon to add</a:t>
            </a:r>
            <a:endParaRPr lang="en-US" sz="2400" i="0" dirty="0"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527032" y="1371600"/>
            <a:ext cx="4264169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Drag picture to placeholder or click icon to add</a:t>
            </a:r>
            <a:endParaRPr lang="en-US" sz="2400" i="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6604000" y="4648200"/>
            <a:ext cx="4267200" cy="12954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0" y="4648200"/>
            <a:ext cx="4267200" cy="12954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005676"/>
      </p:ext>
    </p:extLst>
  </p:cSld>
  <p:clrMapOvr>
    <a:masterClrMapping/>
  </p:clrMapOvr>
  <p:transition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304800" y="1524000"/>
            <a:ext cx="109728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0" algn="ctr" rtl="0" latinLnBrk="0">
              <a:spcBef>
                <a:spcPct val="20000"/>
              </a:spcBef>
              <a:buFontTx/>
              <a:buNone/>
              <a:defRPr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304800" y="4343400"/>
            <a:ext cx="10972800" cy="1676400"/>
          </a:xfrm>
        </p:spPr>
        <p:txBody>
          <a:bodyPr tIns="91440" rIns="9144" bIns="91440" anchor="t"/>
          <a:lstStyle>
            <a:lvl1pPr marL="0" marR="0" indent="0" algn="r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56027"/>
      </p:ext>
    </p:extLst>
  </p:cSld>
  <p:clrMapOvr>
    <a:masterClrMapping/>
  </p:clrMapOvr>
  <p:transition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02831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88674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6E5F-8C3D-4D6B-AC8D-8ADF916552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16/06/2016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C4C7-98EC-4967-ADD5-78EC77F3C42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01026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6E5F-8C3D-4D6B-AC8D-8ADF916552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16/06/2016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C4C7-98EC-4967-ADD5-78EC77F3C42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559650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6E5F-8C3D-4D6B-AC8D-8ADF916552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16/06/2016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C4C7-98EC-4967-ADD5-78EC77F3C42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26420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6E5F-8C3D-4D6B-AC8D-8ADF916552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16/06/2016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C4C7-98EC-4967-ADD5-78EC77F3C42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73338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6E5F-8C3D-4D6B-AC8D-8ADF916552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16/06/2016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C4C7-98EC-4967-ADD5-78EC77F3C42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9140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6E5F-8C3D-4D6B-AC8D-8ADF916552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16/06/2016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C4C7-98EC-4967-ADD5-78EC77F3C42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64404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6E5F-8C3D-4D6B-AC8D-8ADF916552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16/06/2016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C4C7-98EC-4967-ADD5-78EC77F3C42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07132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6E5F-8C3D-4D6B-AC8D-8ADF916552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16/06/2016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C4C7-98EC-4967-ADD5-78EC77F3C42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075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6E5F-8C3D-4D6B-AC8D-8ADF916552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16/06/2016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C4C7-98EC-4967-ADD5-78EC77F3C42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65751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6E5F-8C3D-4D6B-AC8D-8ADF916552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16/06/2016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C4C7-98EC-4967-ADD5-78EC77F3C42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87780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6E5F-8C3D-4D6B-AC8D-8ADF916552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16/06/2016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C4C7-98EC-4967-ADD5-78EC77F3C42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888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25.xml"/><Relationship Id="rId21" Type="http://schemas.openxmlformats.org/officeDocument/2006/relationships/slideLayout" Target="../slideLayouts/slideLayout43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0" Type="http://schemas.openxmlformats.org/officeDocument/2006/relationships/slideLayout" Target="../slideLayouts/slideLayout42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32.xml"/><Relationship Id="rId19" Type="http://schemas.openxmlformats.org/officeDocument/2006/relationships/slideLayout" Target="../slideLayouts/slideLayout41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Relationship Id="rId22" Type="http://schemas.openxmlformats.org/officeDocument/2006/relationships/slideLayout" Target="../slideLayouts/slideLayout4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8230412" y="3215640"/>
            <a:ext cx="6858000" cy="42672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 rot="16200000">
            <a:off x="8647176" y="3312443"/>
            <a:ext cx="6858000" cy="231648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4648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2"/>
            <a:ext cx="10464800" cy="4525963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617200" y="951972"/>
            <a:ext cx="2133600" cy="486833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10083800" y="3771373"/>
            <a:ext cx="3200400" cy="486833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11199814" y="5901797"/>
            <a:ext cx="968375" cy="486833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  <a:extLst/>
          </a:lstStyle>
          <a:p>
            <a:fld id="{8A4431D5-1B33-458B-8AFD-CECCB0FA18CB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860999" y="-733"/>
            <a:ext cx="1016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885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  <p:sldLayoutId id="2147483702" r:id="rId19"/>
    <p:sldLayoutId id="2147483703" r:id="rId20"/>
    <p:sldLayoutId id="2147483704" r:id="rId21"/>
    <p:sldLayoutId id="2147483705" r:id="rId2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42900" indent="-342900" algn="l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8230412" y="3215640"/>
            <a:ext cx="6858000" cy="42672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 rot="16200000">
            <a:off x="8647176" y="3312443"/>
            <a:ext cx="6858000" cy="231648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4648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2"/>
            <a:ext cx="10464800" cy="4525963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617200" y="951972"/>
            <a:ext cx="2133600" cy="486833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  <a:extLst/>
          </a:lstStyle>
          <a:p>
            <a:fld id="{9668B50E-0B48-4566-8609-C51CF752A7DF}" type="datetimeFigureOut">
              <a:rPr lang="en-US" smtClean="0">
                <a:solidFill>
                  <a:prstClr val="white"/>
                </a:solidFill>
              </a:rPr>
              <a:pPr/>
              <a:t>6/16/2016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10083800" y="3771373"/>
            <a:ext cx="3200400" cy="486833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  <a:extLst/>
          </a:lstStyle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11199814" y="5901797"/>
            <a:ext cx="968375" cy="486833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  <a:extLst/>
          </a:lstStyle>
          <a:p>
            <a:fld id="{8A4431D5-1B33-458B-8AFD-CECCB0FA18CB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860999" y="-733"/>
            <a:ext cx="1016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774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1" r:id="rId1"/>
    <p:sldLayoutId id="2147484122" r:id="rId2"/>
    <p:sldLayoutId id="2147484123" r:id="rId3"/>
    <p:sldLayoutId id="2147484124" r:id="rId4"/>
    <p:sldLayoutId id="2147484125" r:id="rId5"/>
    <p:sldLayoutId id="2147484126" r:id="rId6"/>
    <p:sldLayoutId id="2147484127" r:id="rId7"/>
    <p:sldLayoutId id="2147484128" r:id="rId8"/>
    <p:sldLayoutId id="2147484129" r:id="rId9"/>
    <p:sldLayoutId id="2147484130" r:id="rId10"/>
    <p:sldLayoutId id="2147484131" r:id="rId11"/>
    <p:sldLayoutId id="2147484132" r:id="rId12"/>
    <p:sldLayoutId id="2147484133" r:id="rId13"/>
    <p:sldLayoutId id="2147484134" r:id="rId14"/>
    <p:sldLayoutId id="2147484135" r:id="rId15"/>
    <p:sldLayoutId id="2147484136" r:id="rId16"/>
    <p:sldLayoutId id="2147484137" r:id="rId17"/>
    <p:sldLayoutId id="2147484138" r:id="rId18"/>
    <p:sldLayoutId id="2147484139" r:id="rId19"/>
    <p:sldLayoutId id="2147484140" r:id="rId20"/>
    <p:sldLayoutId id="2147484141" r:id="rId21"/>
    <p:sldLayoutId id="2147484142" r:id="rId2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42900" indent="-342900" algn="l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86E5F-8C3D-4D6B-AC8D-8ADF916552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16/06/2016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5C4C7-98EC-4967-ADD5-78EC77F3C42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699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4" r:id="rId1"/>
    <p:sldLayoutId id="2147484145" r:id="rId2"/>
    <p:sldLayoutId id="2147484146" r:id="rId3"/>
    <p:sldLayoutId id="2147484147" r:id="rId4"/>
    <p:sldLayoutId id="2147484148" r:id="rId5"/>
    <p:sldLayoutId id="2147484149" r:id="rId6"/>
    <p:sldLayoutId id="2147484150" r:id="rId7"/>
    <p:sldLayoutId id="2147484151" r:id="rId8"/>
    <p:sldLayoutId id="2147484152" r:id="rId9"/>
    <p:sldLayoutId id="2147484153" r:id="rId10"/>
    <p:sldLayoutId id="214748415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11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/>
          </p:cNvSpPr>
          <p:nvPr>
            <p:ph type="body" sz="quarter" idx="15"/>
          </p:nvPr>
        </p:nvSpPr>
        <p:spPr>
          <a:xfrm rot="16200000" flipV="1">
            <a:off x="6362700" y="2705100"/>
            <a:ext cx="5181600" cy="76200"/>
          </a:xfrm>
        </p:spPr>
        <p:txBody>
          <a:bodyPr>
            <a:normAutofit fontScale="25000" lnSpcReduction="20000"/>
          </a:bodyPr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04799" y="5153891"/>
            <a:ext cx="9223171" cy="1440873"/>
          </a:xfrm>
        </p:spPr>
        <p:txBody>
          <a:bodyPr/>
          <a:lstStyle/>
          <a:p>
            <a:pPr algn="ctr"/>
            <a:r>
              <a:rPr lang="en-GB" sz="2000" b="1" dirty="0">
                <a:solidFill>
                  <a:srgbClr val="FFFFFF"/>
                </a:solidFill>
                <a:latin typeface="Arial-BoldMT"/>
              </a:rPr>
              <a:t>S</a:t>
            </a:r>
            <a:r>
              <a:rPr lang="en-GB" sz="2000" b="1" dirty="0" smtClean="0">
                <a:solidFill>
                  <a:srgbClr val="FFFFFF"/>
                </a:solidFill>
                <a:latin typeface="Arial-BoldMT"/>
              </a:rPr>
              <a:t>upport </a:t>
            </a:r>
            <a:r>
              <a:rPr lang="en-GB" sz="2000" b="1" dirty="0">
                <a:solidFill>
                  <a:srgbClr val="FFFFFF"/>
                </a:solidFill>
                <a:latin typeface="Arial-BoldMT"/>
              </a:rPr>
              <a:t>the Ministry of Labour in regulating </a:t>
            </a:r>
            <a:r>
              <a:rPr lang="en-GB" sz="2000" b="1" dirty="0" smtClean="0">
                <a:solidFill>
                  <a:srgbClr val="FFFFFF"/>
                </a:solidFill>
                <a:latin typeface="Arial-BoldMT"/>
              </a:rPr>
              <a:t>Syrian workers </a:t>
            </a:r>
            <a:r>
              <a:rPr lang="en-GB" sz="2000" b="1" dirty="0">
                <a:solidFill>
                  <a:srgbClr val="FFFFFF"/>
                </a:solidFill>
                <a:latin typeface="Arial-BoldMT"/>
              </a:rPr>
              <a:t>in the Agricultural and Construction </a:t>
            </a:r>
            <a:r>
              <a:rPr lang="en-GB" sz="2000" b="1" dirty="0" smtClean="0">
                <a:solidFill>
                  <a:srgbClr val="FFFFFF"/>
                </a:solidFill>
                <a:latin typeface="Arial-BoldMT"/>
              </a:rPr>
              <a:t>Sectors</a:t>
            </a:r>
          </a:p>
          <a:p>
            <a:pPr algn="ctr"/>
            <a:r>
              <a:rPr lang="en-US" sz="2000" b="1" dirty="0" smtClean="0"/>
              <a:t>Dr. Maha Kattaa</a:t>
            </a:r>
          </a:p>
          <a:p>
            <a:pPr algn="ctr"/>
            <a:r>
              <a:rPr lang="en-US" sz="2000" b="1" dirty="0" smtClean="0"/>
              <a:t>ILO Crisis response coordinator in Jordan</a:t>
            </a:r>
            <a:endParaRPr lang="en-US" sz="2000" dirty="0"/>
          </a:p>
        </p:txBody>
      </p:sp>
      <p:pic>
        <p:nvPicPr>
          <p:cNvPr id="8" name="Picture 7" descr="ILO English Logo with wording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56545" y="152400"/>
            <a:ext cx="923925" cy="1114425"/>
          </a:xfrm>
          <a:prstGeom prst="rect">
            <a:avLst/>
          </a:prstGeom>
          <a:noFill/>
        </p:spPr>
      </p:pic>
      <p:pic>
        <p:nvPicPr>
          <p:cNvPr id="6" name="Picture Placeholder 5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33" r="933"/>
          <a:stretch>
            <a:fillRect/>
          </a:stretch>
        </p:blipFill>
        <p:spPr>
          <a:xfrm>
            <a:off x="304800" y="152400"/>
            <a:ext cx="9112332" cy="4585855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0"/>
            <a:ext cx="9144001" cy="47382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99" y="1"/>
            <a:ext cx="9175671" cy="51538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15864" y="157257"/>
            <a:ext cx="926672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4206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Picture Placeholder 6"/>
          <p:cNvGraphicFramePr>
            <a:graphicFrameLocks noGrp="1"/>
          </p:cNvGraphicFramePr>
          <p:nvPr>
            <p:ph type="pic" sz="quarter" idx="10"/>
            <p:extLst>
              <p:ext uri="{D42A27DB-BD31-4B8C-83A1-F6EECF244321}">
                <p14:modId xmlns:p14="http://schemas.microsoft.com/office/powerpoint/2010/main" val="3479070527"/>
              </p:ext>
            </p:extLst>
          </p:nvPr>
        </p:nvGraphicFramePr>
        <p:xfrm>
          <a:off x="711199" y="219074"/>
          <a:ext cx="10772239" cy="6486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711200" y="6223378"/>
            <a:ext cx="9956800" cy="482221"/>
          </a:xfrm>
        </p:spPr>
        <p:txBody>
          <a:bodyPr/>
          <a:lstStyle/>
          <a:p>
            <a:r>
              <a:rPr lang="en-GB" dirty="0" smtClean="0"/>
              <a:t>Share </a:t>
            </a:r>
            <a:r>
              <a:rPr lang="en-GB" dirty="0"/>
              <a:t>of Syrians among </a:t>
            </a:r>
            <a:r>
              <a:rPr lang="en-GB" dirty="0" smtClean="0"/>
              <a:t>migrant workers </a:t>
            </a:r>
            <a:r>
              <a:rPr lang="en-GB" dirty="0"/>
              <a:t>having received a </a:t>
            </a:r>
            <a:r>
              <a:rPr lang="en-GB" dirty="0" smtClean="0"/>
              <a:t>work permit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37703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Picture Placeholder 2"/>
          <p:cNvGraphicFramePr>
            <a:graphicFrameLocks noGrp="1"/>
          </p:cNvGraphicFramePr>
          <p:nvPr>
            <p:ph type="pic" sz="quarter" idx="10"/>
            <p:extLst>
              <p:ext uri="{D42A27DB-BD31-4B8C-83A1-F6EECF244321}">
                <p14:modId xmlns:p14="http://schemas.microsoft.com/office/powerpoint/2010/main" val="1129955469"/>
              </p:ext>
            </p:extLst>
          </p:nvPr>
        </p:nvGraphicFramePr>
        <p:xfrm>
          <a:off x="607356" y="303726"/>
          <a:ext cx="10394087" cy="6250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691135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Picture Placeholder 2"/>
          <p:cNvGraphicFramePr>
            <a:graphicFrameLocks noGrp="1"/>
          </p:cNvGraphicFramePr>
          <p:nvPr>
            <p:ph type="pic" sz="quarter" idx="10"/>
            <p:extLst>
              <p:ext uri="{D42A27DB-BD31-4B8C-83A1-F6EECF244321}">
                <p14:modId xmlns:p14="http://schemas.microsoft.com/office/powerpoint/2010/main" val="565233227"/>
              </p:ext>
            </p:extLst>
          </p:nvPr>
        </p:nvGraphicFramePr>
        <p:xfrm>
          <a:off x="0" y="-1"/>
          <a:ext cx="11705425" cy="68580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248978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Picture Placeholder 2"/>
          <p:cNvGraphicFramePr>
            <a:graphicFrameLocks noGrp="1"/>
          </p:cNvGraphicFramePr>
          <p:nvPr>
            <p:ph type="pic" sz="quarter" idx="10"/>
            <p:extLst>
              <p:ext uri="{D42A27DB-BD31-4B8C-83A1-F6EECF244321}">
                <p14:modId xmlns:p14="http://schemas.microsoft.com/office/powerpoint/2010/main" val="265822247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375621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Picture Placeholder 2"/>
          <p:cNvGraphicFramePr>
            <a:graphicFrameLocks noGrp="1"/>
          </p:cNvGraphicFramePr>
          <p:nvPr>
            <p:ph type="pic" sz="quarter" idx="10"/>
            <p:extLst>
              <p:ext uri="{D42A27DB-BD31-4B8C-83A1-F6EECF244321}">
                <p14:modId xmlns:p14="http://schemas.microsoft.com/office/powerpoint/2010/main" val="2689278480"/>
              </p:ext>
            </p:extLst>
          </p:nvPr>
        </p:nvGraphicFramePr>
        <p:xfrm>
          <a:off x="0" y="0"/>
          <a:ext cx="1145696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114517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Working permits – towards 200,000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637508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Ministry of Labour actively seeking ways to increase number of Syrians with working permits</a:t>
            </a:r>
          </a:p>
          <a:p>
            <a:r>
              <a:rPr lang="en-GB" dirty="0" smtClean="0"/>
              <a:t>Grace period of 3 months for fees and no deportation of illegal workers to camps – probably prolonged.</a:t>
            </a:r>
          </a:p>
          <a:p>
            <a:r>
              <a:rPr lang="en-GB" dirty="0" smtClean="0"/>
              <a:t>Working permits in agriculture de-linked from employers &amp; active campaign with Cooperatives supported by ILO</a:t>
            </a:r>
          </a:p>
          <a:p>
            <a:r>
              <a:rPr lang="en-GB" dirty="0" smtClean="0"/>
              <a:t>Next – working permits to be replaced by social security numbers, ministry of interior cards?</a:t>
            </a:r>
            <a:endParaRPr lang="en-GB" dirty="0"/>
          </a:p>
        </p:txBody>
      </p:sp>
      <p:graphicFrame>
        <p:nvGraphicFramePr>
          <p:cNvPr id="7" name="Picture Placeholder 2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838200" y="1825625"/>
          <a:ext cx="5181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35184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464800" cy="930708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Work permits through</a:t>
            </a:r>
            <a:br>
              <a:rPr lang="en-US" dirty="0" smtClean="0"/>
            </a:br>
            <a:r>
              <a:rPr lang="en-US" dirty="0" smtClean="0"/>
              <a:t> agriculture cooperatives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357745"/>
            <a:ext cx="7079673" cy="532361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Conducting awareness raising campaigns for improved implementation of the regulatory </a:t>
            </a:r>
            <a:r>
              <a:rPr lang="en-GB" dirty="0" smtClean="0"/>
              <a:t>environment, and </a:t>
            </a:r>
            <a:r>
              <a:rPr lang="en-GB" dirty="0"/>
              <a:t>to support the Ministry of Labour in delivering work permits in a timely manner to a </a:t>
            </a:r>
            <a:r>
              <a:rPr lang="en-GB" dirty="0" smtClean="0"/>
              <a:t>greater number </a:t>
            </a:r>
            <a:r>
              <a:rPr lang="en-GB" dirty="0"/>
              <a:t>of Syrian workers; and</a:t>
            </a:r>
          </a:p>
          <a:p>
            <a:r>
              <a:rPr lang="en-GB" dirty="0" smtClean="0"/>
              <a:t>Supporting </a:t>
            </a:r>
            <a:r>
              <a:rPr lang="en-GB" dirty="0"/>
              <a:t>10,000 Syrian workers in obtaining work permits in the agricultural and construction </a:t>
            </a:r>
            <a:r>
              <a:rPr lang="en-GB" dirty="0" smtClean="0"/>
              <a:t>sectors in </a:t>
            </a:r>
            <a:r>
              <a:rPr lang="en-GB" dirty="0"/>
              <a:t>the targeted areas</a:t>
            </a:r>
            <a:r>
              <a:rPr lang="en-GB" dirty="0" smtClean="0"/>
              <a:t>;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9574" y="0"/>
            <a:ext cx="3883232" cy="3604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324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142018" cy="639762"/>
          </a:xfrm>
        </p:spPr>
        <p:txBody>
          <a:bodyPr>
            <a:normAutofit/>
          </a:bodyPr>
          <a:lstStyle/>
          <a:p>
            <a:r>
              <a:rPr lang="en-GB" sz="3200" dirty="0"/>
              <a:t> Advocacy and awareness raising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982" y="914400"/>
            <a:ext cx="7835734" cy="5907313"/>
          </a:xfrm>
        </p:spPr>
        <p:txBody>
          <a:bodyPr>
            <a:noAutofit/>
          </a:bodyPr>
          <a:lstStyle/>
          <a:p>
            <a:r>
              <a:rPr lang="en-US" sz="2000" dirty="0" smtClean="0"/>
              <a:t>Support the Ministry of </a:t>
            </a:r>
            <a:r>
              <a:rPr lang="en-US" sz="2000" dirty="0" err="1" smtClean="0"/>
              <a:t>labour</a:t>
            </a:r>
            <a:r>
              <a:rPr lang="en-US" sz="2000" dirty="0" smtClean="0"/>
              <a:t> on the implementation of the new work permits procedures and advocate for policy changes.</a:t>
            </a:r>
            <a:endParaRPr lang="en-GB" sz="2000" dirty="0" smtClean="0"/>
          </a:p>
          <a:p>
            <a:r>
              <a:rPr lang="en-GB" sz="2000" dirty="0" smtClean="0"/>
              <a:t>Hold </a:t>
            </a:r>
            <a:r>
              <a:rPr lang="en-GB" sz="2000" dirty="0"/>
              <a:t>awareness raising workshops for Syrian workers on the procedures to obtain work permits </a:t>
            </a:r>
            <a:r>
              <a:rPr lang="en-GB" sz="2000" dirty="0" smtClean="0"/>
              <a:t>.</a:t>
            </a:r>
            <a:endParaRPr lang="en-GB" sz="2000" dirty="0"/>
          </a:p>
          <a:p>
            <a:r>
              <a:rPr lang="en-GB" sz="2000" dirty="0" smtClean="0"/>
              <a:t>Hold </a:t>
            </a:r>
            <a:r>
              <a:rPr lang="en-GB" sz="2000" dirty="0"/>
              <a:t>awareness raising workshops for Syrian workers on the Jordanian labour </a:t>
            </a:r>
            <a:r>
              <a:rPr lang="en-GB" sz="2000" dirty="0" smtClean="0"/>
              <a:t>law.</a:t>
            </a:r>
            <a:endParaRPr lang="en-GB" sz="2000" dirty="0"/>
          </a:p>
          <a:p>
            <a:r>
              <a:rPr lang="en-GB" sz="2000" dirty="0" smtClean="0"/>
              <a:t>Conduct </a:t>
            </a:r>
            <a:r>
              <a:rPr lang="en-GB" sz="2000" dirty="0"/>
              <a:t>focus group discussions with Syrian refugee workers and employers to understand why </a:t>
            </a:r>
            <a:r>
              <a:rPr lang="en-GB" sz="2000" dirty="0" smtClean="0"/>
              <a:t>the latest </a:t>
            </a:r>
            <a:r>
              <a:rPr lang="en-GB" sz="2000" dirty="0"/>
              <a:t>government steps have not led to a greater number of registered Syrian workers.</a:t>
            </a:r>
          </a:p>
          <a:p>
            <a:r>
              <a:rPr lang="en-GB" sz="2000" dirty="0" smtClean="0"/>
              <a:t>Support the MOL to produce </a:t>
            </a:r>
            <a:r>
              <a:rPr lang="en-GB" sz="2000" dirty="0"/>
              <a:t>brochures on the procedures for </a:t>
            </a:r>
            <a:endParaRPr lang="en-GB" sz="2000" dirty="0" smtClean="0"/>
          </a:p>
          <a:p>
            <a:pPr marL="0" indent="0">
              <a:buNone/>
            </a:pPr>
            <a:r>
              <a:rPr lang="en-GB" sz="2000" dirty="0"/>
              <a:t> </a:t>
            </a:r>
            <a:r>
              <a:rPr lang="en-GB" sz="2000" dirty="0" smtClean="0"/>
              <a:t>     obtaining </a:t>
            </a:r>
            <a:r>
              <a:rPr lang="en-GB" sz="2000" dirty="0"/>
              <a:t>a work permit and distribute them among </a:t>
            </a:r>
            <a:r>
              <a:rPr lang="en-GB" sz="2000" dirty="0" smtClean="0"/>
              <a:t>Syrian workers</a:t>
            </a:r>
            <a:r>
              <a:rPr lang="en-GB" sz="2000" dirty="0"/>
              <a:t>.</a:t>
            </a:r>
          </a:p>
          <a:p>
            <a:r>
              <a:rPr lang="en-GB" sz="2000" dirty="0" smtClean="0"/>
              <a:t> </a:t>
            </a:r>
            <a:r>
              <a:rPr lang="en-GB" sz="2000" dirty="0"/>
              <a:t>Hold consultative meetings with labour directors and representatives </a:t>
            </a:r>
            <a:endParaRPr lang="en-GB" sz="2000" dirty="0" smtClean="0"/>
          </a:p>
          <a:p>
            <a:pPr marL="0" indent="0">
              <a:buNone/>
            </a:pPr>
            <a:r>
              <a:rPr lang="en-GB" sz="2000" dirty="0"/>
              <a:t> </a:t>
            </a:r>
            <a:r>
              <a:rPr lang="en-GB" sz="2000" dirty="0" smtClean="0"/>
              <a:t>      of </a:t>
            </a:r>
            <a:r>
              <a:rPr lang="en-GB" sz="2000" dirty="0"/>
              <a:t>the cooperatives on </a:t>
            </a:r>
            <a:r>
              <a:rPr lang="en-GB" sz="2000" dirty="0" smtClean="0"/>
              <a:t>the procedures </a:t>
            </a:r>
            <a:r>
              <a:rPr lang="en-GB" sz="2000" dirty="0"/>
              <a:t>for obtaining work permits, </a:t>
            </a:r>
          </a:p>
          <a:p>
            <a:r>
              <a:rPr lang="en-GB" sz="2000" dirty="0" smtClean="0"/>
              <a:t>Hold </a:t>
            </a:r>
            <a:r>
              <a:rPr lang="en-GB" sz="2000" dirty="0"/>
              <a:t>meetings with the farmers’ union to discuss the cooperation mechanisms.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13059" y="5442689"/>
            <a:ext cx="10539845" cy="1379024"/>
          </a:xfrm>
          <a:prstGeom prst="rect">
            <a:avLst/>
          </a:prstGeom>
        </p:spPr>
        <p:txBody>
          <a:bodyPr vert="horz" rtlCol="0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endParaRPr lang="en-GB" sz="2400" dirty="0">
              <a:solidFill>
                <a:srgbClr val="00B0F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2716" y="-594"/>
            <a:ext cx="4259283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58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19" y="0"/>
            <a:ext cx="10464801" cy="7620000"/>
          </a:xfrm>
        </p:spPr>
      </p:pic>
    </p:spTree>
    <p:extLst>
      <p:ext uri="{BB962C8B-B14F-4D97-AF65-F5344CB8AC3E}">
        <p14:creationId xmlns:p14="http://schemas.microsoft.com/office/powerpoint/2010/main" val="410023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464800" cy="761682"/>
          </a:xfrm>
        </p:spPr>
        <p:txBody>
          <a:bodyPr>
            <a:noAutofit/>
          </a:bodyPr>
          <a:lstStyle/>
          <a:p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b="1" dirty="0" smtClean="0"/>
              <a:t>Requirements </a:t>
            </a:r>
            <a:r>
              <a:rPr lang="en-GB" sz="2800" b="1" dirty="0"/>
              <a:t>for obtaining a work permit among Syrian workers in the agricultural </a:t>
            </a:r>
            <a:r>
              <a:rPr lang="en-GB" sz="2800" b="1" dirty="0" smtClean="0"/>
              <a:t>sector</a:t>
            </a:r>
            <a:r>
              <a:rPr lang="en-GB" sz="2800" dirty="0"/>
              <a:t/>
            </a:r>
            <a:br>
              <a:rPr lang="en-GB" sz="2800" dirty="0"/>
            </a:b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036320"/>
            <a:ext cx="10464800" cy="582168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dirty="0"/>
              <a:t>With respect to the employer, the requirements include:</a:t>
            </a:r>
          </a:p>
          <a:p>
            <a:r>
              <a:rPr lang="en-GB" dirty="0" smtClean="0"/>
              <a:t> </a:t>
            </a:r>
            <a:r>
              <a:rPr lang="en-GB" dirty="0"/>
              <a:t>A letter from the Governorate of Agriculture showing the area of land, type of ownership and the quality and nature of irrigation.</a:t>
            </a:r>
          </a:p>
          <a:p>
            <a:r>
              <a:rPr lang="en-GB" dirty="0"/>
              <a:t> </a:t>
            </a:r>
            <a:r>
              <a:rPr lang="en-GB" dirty="0" smtClean="0"/>
              <a:t>Two </a:t>
            </a:r>
            <a:r>
              <a:rPr lang="en-GB" dirty="0"/>
              <a:t>copies of the written work contract, which must be signed by both parties (the employer and the worker).</a:t>
            </a:r>
          </a:p>
          <a:p>
            <a:r>
              <a:rPr lang="en-GB" dirty="0"/>
              <a:t> </a:t>
            </a:r>
            <a:r>
              <a:rPr lang="en-GB" dirty="0" smtClean="0"/>
              <a:t>Application </a:t>
            </a:r>
            <a:r>
              <a:rPr lang="en-GB" dirty="0"/>
              <a:t>form for a work permit.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- </a:t>
            </a:r>
            <a:r>
              <a:rPr lang="en-GB" dirty="0"/>
              <a:t>With respect to the worker, the requirements include: </a:t>
            </a:r>
          </a:p>
          <a:p>
            <a:r>
              <a:rPr lang="en-GB" dirty="0" smtClean="0"/>
              <a:t>The presence of an employer or a representative (authorization should be certified by a bank or by a notary public).</a:t>
            </a:r>
          </a:p>
          <a:p>
            <a:r>
              <a:rPr lang="en-GB" dirty="0" smtClean="0"/>
              <a:t>Proof </a:t>
            </a:r>
            <a:r>
              <a:rPr lang="en-GB" dirty="0"/>
              <a:t>of worker’s medical examination.</a:t>
            </a:r>
          </a:p>
          <a:p>
            <a:r>
              <a:rPr lang="en-GB" dirty="0" smtClean="0"/>
              <a:t>Ministry of interior card </a:t>
            </a:r>
          </a:p>
          <a:p>
            <a:r>
              <a:rPr lang="en-GB" dirty="0" smtClean="0"/>
              <a:t>Personal photo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772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Work permits through cooperatives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 smtClean="0">
                <a:solidFill>
                  <a:srgbClr val="1F497D"/>
                </a:solidFill>
              </a:rPr>
              <a:t>Registration </a:t>
            </a:r>
            <a:r>
              <a:rPr lang="en-GB" sz="2800" b="1" dirty="0">
                <a:solidFill>
                  <a:srgbClr val="1F497D"/>
                </a:solidFill>
              </a:rPr>
              <a:t>certificate of the cooperative issued by the Jordanian Cooperative Establishment.</a:t>
            </a:r>
          </a:p>
          <a:p>
            <a:pPr lvl="0"/>
            <a:r>
              <a:rPr lang="en-GB" sz="2800" b="1" dirty="0">
                <a:solidFill>
                  <a:srgbClr val="1F497D"/>
                </a:solidFill>
              </a:rPr>
              <a:t>A letter from the cooperative  requesting the work permit. </a:t>
            </a:r>
            <a:endParaRPr lang="en-GB" sz="2800" b="1" dirty="0" smtClean="0">
              <a:solidFill>
                <a:srgbClr val="1F497D"/>
              </a:solidFill>
            </a:endParaRPr>
          </a:p>
          <a:p>
            <a:r>
              <a:rPr lang="en-GB" sz="2800" b="1" dirty="0" smtClean="0">
                <a:solidFill>
                  <a:srgbClr val="1F497D"/>
                </a:solidFill>
              </a:rPr>
              <a:t> Proof </a:t>
            </a:r>
            <a:r>
              <a:rPr lang="en-GB" sz="2800" b="1" dirty="0">
                <a:solidFill>
                  <a:srgbClr val="1F497D"/>
                </a:solidFill>
              </a:rPr>
              <a:t>of worker’s medical examination.</a:t>
            </a:r>
          </a:p>
          <a:p>
            <a:pPr lvl="0"/>
            <a:r>
              <a:rPr lang="en-GB" sz="2800" b="1" dirty="0">
                <a:solidFill>
                  <a:srgbClr val="1F497D"/>
                </a:solidFill>
              </a:rPr>
              <a:t>Ministry of interior card </a:t>
            </a:r>
          </a:p>
          <a:p>
            <a:pPr lvl="0"/>
            <a:r>
              <a:rPr lang="en-GB" sz="2800" b="1" dirty="0">
                <a:solidFill>
                  <a:srgbClr val="1F497D"/>
                </a:solidFill>
              </a:rPr>
              <a:t>Personal </a:t>
            </a:r>
            <a:r>
              <a:rPr lang="en-GB" sz="2800" b="1" dirty="0" smtClean="0">
                <a:solidFill>
                  <a:srgbClr val="1F497D"/>
                </a:solidFill>
              </a:rPr>
              <a:t>photo</a:t>
            </a:r>
          </a:p>
          <a:p>
            <a:pPr marL="0" lvl="0" indent="0">
              <a:buNone/>
            </a:pPr>
            <a:endParaRPr lang="en-GB" sz="2800" b="1" dirty="0">
              <a:solidFill>
                <a:srgbClr val="1F497D"/>
              </a:solidFill>
            </a:endParaRP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1253325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Advantages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Applying for work permits through cooperatives has the following advantages:</a:t>
            </a:r>
          </a:p>
          <a:p>
            <a:pPr marL="514350" indent="-514350">
              <a:buAutoNum type="arabicPeriod"/>
            </a:pPr>
            <a:r>
              <a:rPr lang="en-US" dirty="0" smtClean="0"/>
              <a:t>No need for an employer to apply for the work permits;</a:t>
            </a:r>
          </a:p>
          <a:p>
            <a:pPr marL="514350" indent="-514350">
              <a:buAutoNum type="arabicPeriod"/>
            </a:pPr>
            <a:r>
              <a:rPr lang="en-US" dirty="0" smtClean="0"/>
              <a:t>The freedom to work in agriculture sector for more than one employer and the possibility to move from employer to another.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Labour</a:t>
            </a:r>
            <a:r>
              <a:rPr lang="en-US" dirty="0" smtClean="0"/>
              <a:t> mobility from one governorate to another.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98199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Picture Placeholder 2"/>
          <p:cNvGraphicFramePr>
            <a:graphicFrameLocks noGrp="1"/>
          </p:cNvGraphicFramePr>
          <p:nvPr>
            <p:ph type="pic" sz="quarter" idx="10"/>
            <p:extLst>
              <p:ext uri="{D42A27DB-BD31-4B8C-83A1-F6EECF244321}">
                <p14:modId xmlns:p14="http://schemas.microsoft.com/office/powerpoint/2010/main" val="69447494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566561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93" y="1544782"/>
            <a:ext cx="3686061" cy="452596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3369" y="1544782"/>
            <a:ext cx="3851031" cy="45259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654" y="1544782"/>
            <a:ext cx="3740728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264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steps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rgbClr val="333333"/>
                </a:solidFill>
                <a:latin typeface="ArialMT"/>
              </a:rPr>
              <a:t>Ten cooperatives in each governorate will be trained and empowered to provide an innovative package </a:t>
            </a:r>
            <a:r>
              <a:rPr lang="en-GB" dirty="0" smtClean="0">
                <a:solidFill>
                  <a:srgbClr val="333333"/>
                </a:solidFill>
                <a:latin typeface="ArialMT"/>
              </a:rPr>
              <a:t>of services </a:t>
            </a:r>
            <a:r>
              <a:rPr lang="en-GB" dirty="0">
                <a:solidFill>
                  <a:srgbClr val="333333"/>
                </a:solidFill>
                <a:latin typeface="ArialMT"/>
              </a:rPr>
              <a:t>for jobseekers and aspiring </a:t>
            </a:r>
            <a:r>
              <a:rPr lang="en-GB" dirty="0" smtClean="0">
                <a:solidFill>
                  <a:srgbClr val="333333"/>
                </a:solidFill>
                <a:latin typeface="ArialMT"/>
              </a:rPr>
              <a:t>entrepreneurs from refugees and host communities, </a:t>
            </a:r>
            <a:r>
              <a:rPr lang="en-GB" dirty="0">
                <a:solidFill>
                  <a:srgbClr val="333333"/>
                </a:solidFill>
                <a:latin typeface="ArialMT"/>
              </a:rPr>
              <a:t>including:</a:t>
            </a:r>
          </a:p>
          <a:p>
            <a:r>
              <a:rPr lang="en-GB" b="1" dirty="0" smtClean="0">
                <a:solidFill>
                  <a:srgbClr val="004DFF"/>
                </a:solidFill>
                <a:latin typeface="Arial-BoldMT"/>
              </a:rPr>
              <a:t>REGISTERING </a:t>
            </a:r>
          </a:p>
          <a:p>
            <a:r>
              <a:rPr lang="en-GB" b="1" dirty="0" smtClean="0">
                <a:solidFill>
                  <a:srgbClr val="004DFF"/>
                </a:solidFill>
                <a:latin typeface="Arial-BoldMT"/>
              </a:rPr>
              <a:t>COUNSELLING </a:t>
            </a:r>
          </a:p>
          <a:p>
            <a:r>
              <a:rPr lang="en-GB" b="1" dirty="0" smtClean="0">
                <a:solidFill>
                  <a:srgbClr val="004DFF"/>
                </a:solidFill>
                <a:latin typeface="Arial-BoldMT"/>
              </a:rPr>
              <a:t>OUTREACH </a:t>
            </a:r>
          </a:p>
          <a:p>
            <a:r>
              <a:rPr lang="en-GB" b="1" dirty="0" smtClean="0">
                <a:solidFill>
                  <a:srgbClr val="004DFF"/>
                </a:solidFill>
                <a:latin typeface="Arial-BoldMT"/>
              </a:rPr>
              <a:t>REFERRALS </a:t>
            </a:r>
          </a:p>
          <a:p>
            <a:r>
              <a:rPr lang="en-GB" b="1" dirty="0" smtClean="0">
                <a:solidFill>
                  <a:srgbClr val="004DFF"/>
                </a:solidFill>
                <a:latin typeface="Arial-BoldMT"/>
              </a:rPr>
              <a:t>PLACEMENT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6947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7638"/>
            <a:ext cx="5596931" cy="4525963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6931" y="1417638"/>
            <a:ext cx="5719097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68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Contemporary Photo Albu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mporary Photo Albu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2808</TotalTime>
  <Words>621</Words>
  <Application>Microsoft Office PowerPoint</Application>
  <PresentationFormat>Widescreen</PresentationFormat>
  <Paragraphs>62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Arial-BoldMT</vt:lpstr>
      <vt:lpstr>ArialMT</vt:lpstr>
      <vt:lpstr>Calibri</vt:lpstr>
      <vt:lpstr>Calibri Light</vt:lpstr>
      <vt:lpstr>1_Contemporary Photo Album</vt:lpstr>
      <vt:lpstr>Contemporary Photo Album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Working permits – towards 200,000</vt:lpstr>
      <vt:lpstr>Work permits through  agriculture cooperatives</vt:lpstr>
      <vt:lpstr> Advocacy and awareness raising</vt:lpstr>
      <vt:lpstr>PowerPoint Presentation</vt:lpstr>
      <vt:lpstr> Requirements for obtaining a work permit among Syrian workers in the agricultural sector </vt:lpstr>
      <vt:lpstr> Work permits through cooperatives</vt:lpstr>
      <vt:lpstr>Advantages</vt:lpstr>
      <vt:lpstr>PowerPoint Presentation</vt:lpstr>
      <vt:lpstr>PowerPoint Presentation</vt:lpstr>
      <vt:lpstr>Next steps</vt:lpstr>
      <vt:lpstr>Thank you</vt:lpstr>
    </vt:vector>
  </TitlesOfParts>
  <Company>ILO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Maha Kattaa</dc:creator>
  <cp:lastModifiedBy>Anna Gaunt</cp:lastModifiedBy>
  <cp:revision>158</cp:revision>
  <dcterms:created xsi:type="dcterms:W3CDTF">2016-02-27T07:49:32Z</dcterms:created>
  <dcterms:modified xsi:type="dcterms:W3CDTF">2016-06-16T06:22:15Z</dcterms:modified>
</cp:coreProperties>
</file>