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8" r:id="rId9"/>
    <p:sldId id="269" r:id="rId10"/>
    <p:sldId id="270" r:id="rId11"/>
    <p:sldId id="271" r:id="rId12"/>
    <p:sldId id="265" r:id="rId13"/>
    <p:sldId id="266" r:id="rId14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313CC020-D1E0-4123-9AC8-1FFB45829A6F}">
  <a:tblStyle styleId="{313CC020-D1E0-4123-9AC8-1FFB45829A6F}" styleName="Table_0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6" autoAdjust="0"/>
    <p:restoredTop sz="94660"/>
  </p:normalViewPr>
  <p:slideViewPr>
    <p:cSldViewPr>
      <p:cViewPr>
        <p:scale>
          <a:sx n="76" d="100"/>
          <a:sy n="76" d="100"/>
        </p:scale>
        <p:origin x="-588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novo\Desktop\Stat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novo\Desktop\Stat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novo\Desktop\Stat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novo\Desktop\Stat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novo\Desktop\Stat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novo\Desktop\Stat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BZ"/>
  <c:style val="10"/>
  <c:chart>
    <c:title>
      <c:tx>
        <c:rich>
          <a:bodyPr/>
          <a:lstStyle/>
          <a:p>
            <a:pPr>
              <a:defRPr/>
            </a:pPr>
            <a:r>
              <a:rPr lang="en-BZ" u="sng"/>
              <a:t>STATUS OF REFERRAL</a:t>
            </a:r>
          </a:p>
        </c:rich>
      </c:tx>
      <c:layout/>
    </c:title>
    <c:plotArea>
      <c:layout/>
      <c:pieChart>
        <c:varyColors val="1"/>
        <c:ser>
          <c:idx val="0"/>
          <c:order val="0"/>
          <c:dLbls>
            <c:dLbl>
              <c:idx val="2"/>
              <c:layout>
                <c:manualLayout>
                  <c:x val="-0.18044106284467262"/>
                  <c:y val="9.6302517740837951E-2"/>
                </c:manualLayout>
              </c:layout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Sheet1!$E$15:$E$17</c:f>
              <c:strCache>
                <c:ptCount val="3"/>
                <c:pt idx="0">
                  <c:v>Received</c:v>
                </c:pt>
                <c:pt idx="1">
                  <c:v>Pending</c:v>
                </c:pt>
                <c:pt idx="2">
                  <c:v>Not attending </c:v>
                </c:pt>
              </c:strCache>
            </c:strRef>
          </c:cat>
          <c:val>
            <c:numRef>
              <c:f>Sheet1!$F$15:$F$17</c:f>
              <c:numCache>
                <c:formatCode>0%</c:formatCode>
                <c:ptCount val="3"/>
                <c:pt idx="0">
                  <c:v>0.49000000000000005</c:v>
                </c:pt>
                <c:pt idx="1">
                  <c:v>0.47000000000000003</c:v>
                </c:pt>
                <c:pt idx="2">
                  <c:v>4.0000000000000008E-2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BZ"/>
  <c:style val="10"/>
  <c:chart>
    <c:title>
      <c:tx>
        <c:rich>
          <a:bodyPr/>
          <a:lstStyle/>
          <a:p>
            <a:pPr>
              <a:defRPr/>
            </a:pPr>
            <a:r>
              <a:rPr lang="en-BZ" u="sng"/>
              <a:t>TYPE OF REFERRAL</a:t>
            </a:r>
          </a:p>
        </c:rich>
      </c:tx>
      <c:layout/>
    </c:title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1.4855643044619419E-2"/>
                  <c:y val="4.1434820647419074E-2"/>
                </c:manualLayout>
              </c:layout>
              <c:showCatName val="1"/>
              <c:showPercent val="1"/>
            </c:dLbl>
            <c:dLbl>
              <c:idx val="5"/>
              <c:layout>
                <c:manualLayout>
                  <c:x val="-5.3869860017497807E-2"/>
                  <c:y val="7.6380504520268303E-2"/>
                </c:manualLayout>
              </c:layout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Sheet1!$E$8:$E$13</c:f>
              <c:strCache>
                <c:ptCount val="6"/>
                <c:pt idx="0">
                  <c:v>Finance</c:v>
                </c:pt>
                <c:pt idx="1">
                  <c:v>Medical</c:v>
                </c:pt>
                <c:pt idx="2">
                  <c:v>Legal</c:v>
                </c:pt>
                <c:pt idx="3">
                  <c:v>MHPSS</c:v>
                </c:pt>
                <c:pt idx="4">
                  <c:v>Protection</c:v>
                </c:pt>
                <c:pt idx="5">
                  <c:v>Education</c:v>
                </c:pt>
              </c:strCache>
            </c:strRef>
          </c:cat>
          <c:val>
            <c:numRef>
              <c:f>Sheet1!$F$8:$F$13</c:f>
              <c:numCache>
                <c:formatCode>0.00%</c:formatCode>
                <c:ptCount val="6"/>
                <c:pt idx="0">
                  <c:v>7.1999999999999995E-2</c:v>
                </c:pt>
                <c:pt idx="1">
                  <c:v>0.28850000000000003</c:v>
                </c:pt>
                <c:pt idx="2">
                  <c:v>0.10850000000000001</c:v>
                </c:pt>
                <c:pt idx="3" formatCode="0%">
                  <c:v>8.0000000000000016E-2</c:v>
                </c:pt>
                <c:pt idx="4" formatCode="0%">
                  <c:v>0.2</c:v>
                </c:pt>
                <c:pt idx="5" formatCode="0%">
                  <c:v>4.0000000000000008E-2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BZ"/>
  <c:style val="11"/>
  <c:chart>
    <c:title>
      <c:tx>
        <c:rich>
          <a:bodyPr/>
          <a:lstStyle/>
          <a:p>
            <a:pPr>
              <a:defRPr/>
            </a:pPr>
            <a:r>
              <a:rPr lang="en-BZ" u="sng"/>
              <a:t>LEGAL ISSUES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cat>
            <c:strRef>
              <c:f>Sheet2!$H$7:$H$11</c:f>
              <c:strCache>
                <c:ptCount val="5"/>
                <c:pt idx="0">
                  <c:v>General documentation issues (birth registration, UNHCR registration, MOI card)</c:v>
                </c:pt>
                <c:pt idx="1">
                  <c:v>Cases of HHs with at least one member without UNCHR card</c:v>
                </c:pt>
                <c:pt idx="2">
                  <c:v>Cases of HHs with at least one member without MOI card</c:v>
                </c:pt>
                <c:pt idx="3">
                  <c:v>Cases of HHs with newborn not yet to beregistered </c:v>
                </c:pt>
                <c:pt idx="4">
                  <c:v>Cases of HHs with at least one member without Syrian ID</c:v>
                </c:pt>
              </c:strCache>
            </c:strRef>
          </c:cat>
          <c:val>
            <c:numRef>
              <c:f>Sheet2!$I$7:$I$11</c:f>
              <c:numCache>
                <c:formatCode>0%</c:formatCode>
                <c:ptCount val="5"/>
                <c:pt idx="0">
                  <c:v>9.0000000000000024E-2</c:v>
                </c:pt>
                <c:pt idx="1">
                  <c:v>7.0000000000000021E-2</c:v>
                </c:pt>
                <c:pt idx="2">
                  <c:v>7.0000000000000021E-2</c:v>
                </c:pt>
                <c:pt idx="3" formatCode="0.00%">
                  <c:v>7.5000000000000011E-2</c:v>
                </c:pt>
                <c:pt idx="4">
                  <c:v>0.21000000000000005</c:v>
                </c:pt>
              </c:numCache>
            </c:numRef>
          </c:val>
        </c:ser>
        <c:dLbls>
          <c:showVal val="1"/>
        </c:dLbls>
        <c:overlap val="-25"/>
        <c:axId val="121402112"/>
        <c:axId val="121403648"/>
      </c:barChart>
      <c:catAx>
        <c:axId val="121402112"/>
        <c:scaling>
          <c:orientation val="minMax"/>
        </c:scaling>
        <c:axPos val="b"/>
        <c:majorTickMark val="none"/>
        <c:tickLblPos val="nextTo"/>
        <c:crossAx val="121403648"/>
        <c:crosses val="autoZero"/>
        <c:auto val="1"/>
        <c:lblAlgn val="ctr"/>
        <c:lblOffset val="100"/>
      </c:catAx>
      <c:valAx>
        <c:axId val="121403648"/>
        <c:scaling>
          <c:orientation val="minMax"/>
        </c:scaling>
        <c:delete val="1"/>
        <c:axPos val="l"/>
        <c:numFmt formatCode="0%" sourceLinked="1"/>
        <c:majorTickMark val="none"/>
        <c:tickLblPos val="none"/>
        <c:crossAx val="121402112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BZ"/>
  <c:style val="10"/>
  <c:chart>
    <c:title>
      <c:tx>
        <c:rich>
          <a:bodyPr/>
          <a:lstStyle/>
          <a:p>
            <a:pPr>
              <a:defRPr/>
            </a:pPr>
            <a:r>
              <a:rPr lang="en-BZ" u="sng" dirty="0"/>
              <a:t>EXTERNAL ASSISTANCE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"/>
          <c:y val="0.21747703412073499"/>
          <c:w val="0.93888888888888922"/>
          <c:h val="0.6896912365121034"/>
        </c:manualLayout>
      </c:layout>
      <c:barChart>
        <c:barDir val="col"/>
        <c:grouping val="clustered"/>
        <c:ser>
          <c:idx val="0"/>
          <c:order val="0"/>
          <c:cat>
            <c:strRef>
              <c:f>Sheet2!$L$21:$L$22</c:f>
              <c:strCache>
                <c:ptCount val="2"/>
                <c:pt idx="0">
                  <c:v>Never received NFIs</c:v>
                </c:pt>
                <c:pt idx="1">
                  <c:v>Never received cash/rent assistance</c:v>
                </c:pt>
              </c:strCache>
            </c:strRef>
          </c:cat>
          <c:val>
            <c:numRef>
              <c:f>Sheet2!$M$21:$M$22</c:f>
              <c:numCache>
                <c:formatCode>0%</c:formatCode>
                <c:ptCount val="2"/>
                <c:pt idx="0">
                  <c:v>0.39000000000000007</c:v>
                </c:pt>
                <c:pt idx="1">
                  <c:v>0.4</c:v>
                </c:pt>
              </c:numCache>
            </c:numRef>
          </c:val>
        </c:ser>
        <c:dLbls>
          <c:showVal val="1"/>
        </c:dLbls>
        <c:overlap val="-25"/>
        <c:axId val="121436032"/>
        <c:axId val="121437568"/>
      </c:barChart>
      <c:catAx>
        <c:axId val="121436032"/>
        <c:scaling>
          <c:orientation val="minMax"/>
        </c:scaling>
        <c:axPos val="b"/>
        <c:majorTickMark val="none"/>
        <c:tickLblPos val="nextTo"/>
        <c:crossAx val="121437568"/>
        <c:crosses val="autoZero"/>
        <c:auto val="1"/>
        <c:lblAlgn val="ctr"/>
        <c:lblOffset val="100"/>
      </c:catAx>
      <c:valAx>
        <c:axId val="121437568"/>
        <c:scaling>
          <c:orientation val="minMax"/>
        </c:scaling>
        <c:delete val="1"/>
        <c:axPos val="l"/>
        <c:numFmt formatCode="0%" sourceLinked="1"/>
        <c:majorTickMark val="none"/>
        <c:tickLblPos val="none"/>
        <c:crossAx val="121436032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BZ"/>
  <c:style val="10"/>
  <c:chart>
    <c:title>
      <c:tx>
        <c:rich>
          <a:bodyPr/>
          <a:lstStyle/>
          <a:p>
            <a:pPr>
              <a:defRPr/>
            </a:pPr>
            <a:r>
              <a:rPr lang="en-BZ" u="sng"/>
              <a:t>FINANCIAL</a:t>
            </a:r>
            <a:r>
              <a:rPr lang="en-BZ" u="sng" baseline="0"/>
              <a:t> STATUS</a:t>
            </a:r>
            <a:endParaRPr lang="en-BZ" u="sng"/>
          </a:p>
        </c:rich>
      </c:tx>
      <c:layout/>
    </c:title>
    <c:plotArea>
      <c:layout/>
      <c:pieChart>
        <c:varyColors val="1"/>
        <c:ser>
          <c:idx val="0"/>
          <c:order val="0"/>
          <c:dLbls>
            <c:dLbl>
              <c:idx val="2"/>
              <c:layout>
                <c:manualLayout>
                  <c:x val="-0.12339013756336591"/>
                  <c:y val="0.16391914552347622"/>
                </c:manualLayout>
              </c:layout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Sheet2!$L$16:$L$18</c:f>
              <c:strCache>
                <c:ptCount val="3"/>
                <c:pt idx="0">
                  <c:v>Money borrowed from other people</c:v>
                </c:pt>
                <c:pt idx="1">
                  <c:v>Gifts received from other people</c:v>
                </c:pt>
                <c:pt idx="2">
                  <c:v>Sporadic illegal unskilled jobs</c:v>
                </c:pt>
              </c:strCache>
            </c:strRef>
          </c:cat>
          <c:val>
            <c:numRef>
              <c:f>Sheet2!$M$16:$M$18</c:f>
              <c:numCache>
                <c:formatCode>0%</c:formatCode>
                <c:ptCount val="3"/>
                <c:pt idx="0">
                  <c:v>0.45</c:v>
                </c:pt>
                <c:pt idx="1">
                  <c:v>0.39000000000000007</c:v>
                </c:pt>
                <c:pt idx="2">
                  <c:v>0.16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BZ"/>
  <c:style val="10"/>
  <c:chart>
    <c:title>
      <c:tx>
        <c:rich>
          <a:bodyPr/>
          <a:lstStyle/>
          <a:p>
            <a:pPr>
              <a:defRPr/>
            </a:pPr>
            <a:r>
              <a:rPr lang="en-BZ" u="sng"/>
              <a:t>AWARENESS</a:t>
            </a:r>
          </a:p>
        </c:rich>
      </c:tx>
      <c:layout/>
    </c:title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153631134599471"/>
                  <c:y val="0.20608023997000374"/>
                </c:manualLayout>
              </c:layout>
              <c:showCatName val="1"/>
              <c:showPercent val="1"/>
            </c:dLbl>
            <c:dLbl>
              <c:idx val="1"/>
              <c:layout>
                <c:manualLayout>
                  <c:x val="-0.16611157647847211"/>
                  <c:y val="-0.18226854976461276"/>
                </c:manualLayout>
              </c:layout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Sheet2!$L$7:$L$9</c:f>
              <c:strCache>
                <c:ptCount val="3"/>
                <c:pt idx="0">
                  <c:v>HHS not aware of UNHCR help desk</c:v>
                </c:pt>
                <c:pt idx="1">
                  <c:v>HHs not aware of UNHCR Health Services</c:v>
                </c:pt>
                <c:pt idx="2">
                  <c:v>HHs not aware of Legal Info Line - ARDD</c:v>
                </c:pt>
              </c:strCache>
            </c:strRef>
          </c:cat>
          <c:val>
            <c:numRef>
              <c:f>Sheet2!$M$7:$M$9</c:f>
              <c:numCache>
                <c:formatCode>0%</c:formatCode>
                <c:ptCount val="3"/>
                <c:pt idx="0">
                  <c:v>3.0000000000000002E-2</c:v>
                </c:pt>
                <c:pt idx="1">
                  <c:v>6.0000000000000005E-2</c:v>
                </c:pt>
                <c:pt idx="2">
                  <c:v>8.0000000000000016E-2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BZ"/>
  <c:style val="11"/>
  <c:chart>
    <c:title>
      <c:tx>
        <c:rich>
          <a:bodyPr/>
          <a:lstStyle/>
          <a:p>
            <a:pPr>
              <a:defRPr sz="1800" u="sng" baseline="0"/>
            </a:pPr>
            <a:r>
              <a:rPr lang="en-US" sz="1800" u="sng" baseline="0" dirty="0" smtClean="0"/>
              <a:t>Protection Issues </a:t>
            </a:r>
            <a:endParaRPr lang="en-US" sz="1800" u="sng" baseline="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1.526848711042406E-2"/>
          <c:y val="0.20784268469264705"/>
          <c:w val="0.97859898023556091"/>
          <c:h val="0.43105211286691336"/>
        </c:manualLayout>
      </c:layout>
      <c:barChart>
        <c:barDir val="col"/>
        <c:grouping val="clustered"/>
        <c:ser>
          <c:idx val="0"/>
          <c:order val="0"/>
          <c:spPr>
            <a:solidFill>
              <a:schemeClr val="accent1"/>
            </a:solidFill>
          </c:spPr>
          <c:dPt>
            <c:idx val="0"/>
            <c:spPr>
              <a:solidFill>
                <a:schemeClr val="accent1"/>
              </a:solidFill>
            </c:spPr>
          </c:dPt>
          <c:dPt>
            <c:idx val="1"/>
            <c:spPr>
              <a:solidFill>
                <a:schemeClr val="accent1"/>
              </a:solidFill>
            </c:spPr>
          </c:dPt>
          <c:dPt>
            <c:idx val="2"/>
            <c:spPr>
              <a:solidFill>
                <a:schemeClr val="accent1"/>
              </a:solidFill>
            </c:spPr>
          </c:dPt>
          <c:dPt>
            <c:idx val="3"/>
            <c:spPr>
              <a:solidFill>
                <a:schemeClr val="accent1"/>
              </a:solidFill>
            </c:spPr>
          </c:dPt>
          <c:dPt>
            <c:idx val="4"/>
            <c:spPr>
              <a:solidFill>
                <a:schemeClr val="accent1"/>
              </a:solidFill>
            </c:spPr>
          </c:dPt>
          <c:dPt>
            <c:idx val="5"/>
            <c:spPr>
              <a:solidFill>
                <a:schemeClr val="accent1"/>
              </a:solidFill>
            </c:spPr>
          </c:dPt>
          <c:dPt>
            <c:idx val="6"/>
            <c:spPr>
              <a:solidFill>
                <a:schemeClr val="accent1"/>
              </a:solidFill>
            </c:spPr>
          </c:dPt>
          <c:dPt>
            <c:idx val="7"/>
            <c:spPr>
              <a:solidFill>
                <a:schemeClr val="accent1"/>
              </a:solidFill>
            </c:spPr>
          </c:dPt>
          <c:dPt>
            <c:idx val="8"/>
            <c:spPr>
              <a:solidFill>
                <a:schemeClr val="accent1"/>
              </a:solidFill>
            </c:spPr>
          </c:dPt>
          <c:dLbls>
            <c:txPr>
              <a:bodyPr/>
              <a:lstStyle/>
              <a:p>
                <a:pPr>
                  <a:defRPr sz="1000" baseline="0"/>
                </a:pPr>
                <a:endParaRPr lang="en-US"/>
              </a:p>
            </c:txPr>
            <c:showVal val="1"/>
          </c:dLbls>
          <c:cat>
            <c:strRef>
              <c:f>Sheet1!$A$1:$J$1</c:f>
              <c:strCache>
                <c:ptCount val="10"/>
                <c:pt idx="0">
                  <c:v>Cases of Female HofHH</c:v>
                </c:pt>
                <c:pt idx="1">
                  <c:v>Cases of Household with more than 5 members</c:v>
                </c:pt>
                <c:pt idx="2">
                  <c:v>Cases of Household eviction</c:v>
                </c:pt>
                <c:pt idx="3">
                  <c:v>Cases of Household eviction (more then 4 times)</c:v>
                </c:pt>
                <c:pt idx="4">
                  <c:v>Cases of Child labour</c:v>
                </c:pt>
                <c:pt idx="5">
                  <c:v>Cases of illitterate adult individuals</c:v>
                </c:pt>
                <c:pt idx="6">
                  <c:v>Cases of Children not attending education activities</c:v>
                </c:pt>
                <c:pt idx="7">
                  <c:v>Elderly HoHH with minimum support</c:v>
                </c:pt>
                <c:pt idx="8">
                  <c:v>Cases of adult living with disabilities</c:v>
                </c:pt>
                <c:pt idx="9">
                  <c:v>Cases of Children living with disabilities</c:v>
                </c:pt>
              </c:strCache>
            </c:strRef>
          </c:cat>
          <c:val>
            <c:numRef>
              <c:f>Sheet1!$A$2:$J$2</c:f>
              <c:numCache>
                <c:formatCode>0%</c:formatCode>
                <c:ptCount val="10"/>
                <c:pt idx="0">
                  <c:v>0.28000000000000008</c:v>
                </c:pt>
                <c:pt idx="1">
                  <c:v>0.24000000000000002</c:v>
                </c:pt>
                <c:pt idx="2">
                  <c:v>0.34</c:v>
                </c:pt>
                <c:pt idx="3">
                  <c:v>8.0000000000000016E-2</c:v>
                </c:pt>
                <c:pt idx="4">
                  <c:v>3.0000000000000002E-2</c:v>
                </c:pt>
                <c:pt idx="5">
                  <c:v>0.21000000000000002</c:v>
                </c:pt>
                <c:pt idx="6">
                  <c:v>0.22</c:v>
                </c:pt>
                <c:pt idx="7">
                  <c:v>3.0000000000000002E-2</c:v>
                </c:pt>
                <c:pt idx="8">
                  <c:v>0.12000000000000001</c:v>
                </c:pt>
                <c:pt idx="9">
                  <c:v>4.0000000000000008E-2</c:v>
                </c:pt>
              </c:numCache>
            </c:numRef>
          </c:val>
        </c:ser>
        <c:ser>
          <c:idx val="1"/>
          <c:order val="1"/>
          <c:dLbls>
            <c:showVal val="1"/>
          </c:dLbls>
          <c:cat>
            <c:strRef>
              <c:f>Sheet1!$A$1:$J$1</c:f>
              <c:strCache>
                <c:ptCount val="10"/>
                <c:pt idx="0">
                  <c:v>Cases of Female HofHH</c:v>
                </c:pt>
                <c:pt idx="1">
                  <c:v>Cases of Household with more than 5 members</c:v>
                </c:pt>
                <c:pt idx="2">
                  <c:v>Cases of Household eviction</c:v>
                </c:pt>
                <c:pt idx="3">
                  <c:v>Cases of Household eviction (more then 4 times)</c:v>
                </c:pt>
                <c:pt idx="4">
                  <c:v>Cases of Child labour</c:v>
                </c:pt>
                <c:pt idx="5">
                  <c:v>Cases of illitterate adult individuals</c:v>
                </c:pt>
                <c:pt idx="6">
                  <c:v>Cases of Children not attending education activities</c:v>
                </c:pt>
                <c:pt idx="7">
                  <c:v>Elderly HoHH with minimum support</c:v>
                </c:pt>
                <c:pt idx="8">
                  <c:v>Cases of adult living with disabilities</c:v>
                </c:pt>
                <c:pt idx="9">
                  <c:v>Cases of Children living with disabilities</c:v>
                </c:pt>
              </c:strCache>
            </c:strRef>
          </c:cat>
          <c:val>
            <c:numRef>
              <c:f>Sheet1!$A$3:$J$3</c:f>
              <c:numCache>
                <c:formatCode>General</c:formatCode>
                <c:ptCount val="10"/>
              </c:numCache>
            </c:numRef>
          </c:val>
        </c:ser>
        <c:ser>
          <c:idx val="2"/>
          <c:order val="2"/>
          <c:dLbls>
            <c:showVal val="1"/>
          </c:dLbls>
          <c:cat>
            <c:strRef>
              <c:f>Sheet1!$A$1:$J$1</c:f>
              <c:strCache>
                <c:ptCount val="10"/>
                <c:pt idx="0">
                  <c:v>Cases of Female HofHH</c:v>
                </c:pt>
                <c:pt idx="1">
                  <c:v>Cases of Household with more than 5 members</c:v>
                </c:pt>
                <c:pt idx="2">
                  <c:v>Cases of Household eviction</c:v>
                </c:pt>
                <c:pt idx="3">
                  <c:v>Cases of Household eviction (more then 4 times)</c:v>
                </c:pt>
                <c:pt idx="4">
                  <c:v>Cases of Child labour</c:v>
                </c:pt>
                <c:pt idx="5">
                  <c:v>Cases of illitterate adult individuals</c:v>
                </c:pt>
                <c:pt idx="6">
                  <c:v>Cases of Children not attending education activities</c:v>
                </c:pt>
                <c:pt idx="7">
                  <c:v>Elderly HoHH with minimum support</c:v>
                </c:pt>
                <c:pt idx="8">
                  <c:v>Cases of adult living with disabilities</c:v>
                </c:pt>
                <c:pt idx="9">
                  <c:v>Cases of Children living with disabilities</c:v>
                </c:pt>
              </c:strCache>
            </c:strRef>
          </c:cat>
          <c:val>
            <c:numRef>
              <c:f>Sheet1!$A$4:$J$4</c:f>
              <c:numCache>
                <c:formatCode>General</c:formatCode>
                <c:ptCount val="10"/>
              </c:numCache>
            </c:numRef>
          </c:val>
        </c:ser>
        <c:ser>
          <c:idx val="3"/>
          <c:order val="3"/>
          <c:dLbls>
            <c:showVal val="1"/>
          </c:dLbls>
          <c:cat>
            <c:strRef>
              <c:f>Sheet1!$A$1:$J$1</c:f>
              <c:strCache>
                <c:ptCount val="10"/>
                <c:pt idx="0">
                  <c:v>Cases of Female HofHH</c:v>
                </c:pt>
                <c:pt idx="1">
                  <c:v>Cases of Household with more than 5 members</c:v>
                </c:pt>
                <c:pt idx="2">
                  <c:v>Cases of Household eviction</c:v>
                </c:pt>
                <c:pt idx="3">
                  <c:v>Cases of Household eviction (more then 4 times)</c:v>
                </c:pt>
                <c:pt idx="4">
                  <c:v>Cases of Child labour</c:v>
                </c:pt>
                <c:pt idx="5">
                  <c:v>Cases of illitterate adult individuals</c:v>
                </c:pt>
                <c:pt idx="6">
                  <c:v>Cases of Children not attending education activities</c:v>
                </c:pt>
                <c:pt idx="7">
                  <c:v>Elderly HoHH with minimum support</c:v>
                </c:pt>
                <c:pt idx="8">
                  <c:v>Cases of adult living with disabilities</c:v>
                </c:pt>
                <c:pt idx="9">
                  <c:v>Cases of Children living with disabilities</c:v>
                </c:pt>
              </c:strCache>
            </c:strRef>
          </c:cat>
          <c:val>
            <c:numRef>
              <c:f>Sheet1!$A$5:$J$5</c:f>
              <c:numCache>
                <c:formatCode>General</c:formatCode>
                <c:ptCount val="10"/>
              </c:numCache>
            </c:numRef>
          </c:val>
        </c:ser>
        <c:dLbls/>
        <c:gapWidth val="228"/>
        <c:overlap val="100"/>
        <c:axId val="124175872"/>
        <c:axId val="124177408"/>
      </c:barChart>
      <c:catAx>
        <c:axId val="124175872"/>
        <c:scaling>
          <c:orientation val="minMax"/>
        </c:scaling>
        <c:axPos val="b"/>
        <c:numFmt formatCode="0%" sourceLinked="1"/>
        <c:majorTickMark val="none"/>
        <c:tickLblPos val="nextTo"/>
        <c:txPr>
          <a:bodyPr rot="0" vert="horz"/>
          <a:lstStyle/>
          <a:p>
            <a:pPr>
              <a:defRPr sz="1000" baseline="0"/>
            </a:pPr>
            <a:endParaRPr lang="en-US"/>
          </a:p>
        </c:txPr>
        <c:crossAx val="124177408"/>
        <c:crosses val="autoZero"/>
        <c:lblAlgn val="ctr"/>
        <c:lblOffset val="100"/>
      </c:catAx>
      <c:valAx>
        <c:axId val="124177408"/>
        <c:scaling>
          <c:orientation val="minMax"/>
        </c:scaling>
        <c:delete val="1"/>
        <c:axPos val="l"/>
        <c:numFmt formatCode="0%" sourceLinked="1"/>
        <c:majorTickMark val="none"/>
        <c:tickLblPos val="none"/>
        <c:crossAx val="12417587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480005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1" name="Shape 13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8" name="Shape 10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19" name="Shape 11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66" name="Shape 16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4" name="Shape 17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4" name="Shape 17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4" name="Shape 17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4" name="Shape 17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4" name="Shape 17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96" name="Shape 19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204" name="Shape 20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400" cy="1161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400" cy="469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240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2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360"/>
              </a:spcBef>
              <a:buClr>
                <a:srgbClr val="888888"/>
              </a:buClr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320"/>
              </a:spcBef>
              <a:buClr>
                <a:srgbClr val="888888"/>
              </a:buClr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280"/>
              </a:spcBef>
              <a:buClr>
                <a:srgbClr val="888888"/>
              </a:buClr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3335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510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3335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00" cy="639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buClr>
                <a:schemeClr val="dk1"/>
              </a:buClr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360"/>
              </a:spcBef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5875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900" cy="639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480"/>
              </a:spcBef>
              <a:buClr>
                <a:schemeClr val="dk1"/>
              </a:buClr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360"/>
              </a:spcBef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320"/>
              </a:spcBef>
              <a:buClr>
                <a:schemeClr val="dk1"/>
              </a:buClr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5875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67" name="Shape 6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640"/>
              </a:spcBef>
              <a:buClr>
                <a:schemeClr val="dk1"/>
              </a:buClr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560"/>
              </a:spcBef>
              <a:buClr>
                <a:schemeClr val="dk1"/>
              </a:buClr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480"/>
              </a:spcBef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400"/>
              </a:spcBef>
              <a:buClr>
                <a:schemeClr val="dk1"/>
              </a:buClr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280"/>
              </a:spcBef>
              <a:buClr>
                <a:schemeClr val="dk1"/>
              </a:buClr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240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200"/>
              </a:spcBef>
              <a:buClr>
                <a:schemeClr val="dk1"/>
              </a:buClr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180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 rot="5400000">
            <a:off x="2308950" y="-251550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 rot="5400000">
            <a:off x="4732350" y="2171687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 rot="5400000">
            <a:off x="541350" y="190487"/>
            <a:ext cx="5851500" cy="6019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lvl="1" indent="-107950" algn="l" rtl="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lvl="2" indent="-762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lvl="3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lvl="4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s-MX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Shape 88"/>
          <p:cNvPicPr preferRelativeResize="0"/>
          <p:nvPr/>
        </p:nvPicPr>
        <p:blipFill rotWithShape="1">
          <a:blip r:embed="rId3">
            <a:alphaModFix/>
          </a:blip>
          <a:srcRect t="3642"/>
          <a:stretch/>
        </p:blipFill>
        <p:spPr>
          <a:xfrm>
            <a:off x="0" y="70699"/>
            <a:ext cx="9144000" cy="66348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Shape 89"/>
          <p:cNvSpPr txBox="1">
            <a:spLocks noGrp="1"/>
          </p:cNvSpPr>
          <p:nvPr>
            <p:ph type="body" idx="2"/>
          </p:nvPr>
        </p:nvSpPr>
        <p:spPr>
          <a:xfrm>
            <a:off x="3414175" y="4303400"/>
            <a:ext cx="5331300" cy="186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2CCDC"/>
              </a:buClr>
              <a:buSzPct val="25000"/>
              <a:buFont typeface="Arial"/>
              <a:buNone/>
            </a:pPr>
            <a:r>
              <a:rPr lang="es-MX" sz="1900" b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WINTERIZATION INTERVENTION </a:t>
            </a: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2CCDC"/>
              </a:buClr>
              <a:buSzPct val="25000"/>
              <a:buFont typeface="Arial"/>
              <a:buNone/>
            </a:pPr>
            <a:r>
              <a:rPr lang="es-MX" sz="1900" b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SUPPORT OF MOST VULNERABLE </a:t>
            </a: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2CCDC"/>
              </a:buClr>
              <a:buSzPct val="25000"/>
              <a:buFont typeface="Arial"/>
              <a:buNone/>
            </a:pPr>
            <a:r>
              <a:rPr lang="es-MX" sz="1900" b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SYRIAN AND JORDANIAN FAMILIES </a:t>
            </a: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92CCDC"/>
              </a:buClr>
              <a:buSzPct val="25000"/>
              <a:buFont typeface="Arial"/>
              <a:buNone/>
            </a:pPr>
            <a:r>
              <a:rPr lang="es-MX" sz="1900" b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LIVING IN CAMP AND NON-CAMP SETTINGS </a:t>
            </a:r>
          </a:p>
          <a:p>
            <a:pPr marL="0" marR="0" lvl="0" indent="0" algn="r" rtl="0">
              <a:spcBef>
                <a:spcPts val="380"/>
              </a:spcBef>
              <a:buClr>
                <a:srgbClr val="92CCDC"/>
              </a:buClr>
              <a:buSzPct val="25000"/>
              <a:buFont typeface="Arial"/>
              <a:buNone/>
            </a:pPr>
            <a:r>
              <a:rPr lang="es-MX" sz="1900" b="0" i="1" u="none" strike="noStrike" cap="none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2015-2016 ECHO FUNDED PROGRAM</a:t>
            </a:r>
          </a:p>
        </p:txBody>
      </p:sp>
      <p:sp>
        <p:nvSpPr>
          <p:cNvPr id="90" name="Shape 90"/>
          <p:cNvSpPr/>
          <p:nvPr/>
        </p:nvSpPr>
        <p:spPr>
          <a:xfrm>
            <a:off x="100" y="-27375"/>
            <a:ext cx="9144000" cy="115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91" name="Shape 9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40352" y="188640"/>
            <a:ext cx="1139700" cy="719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Shape 9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84103" y="332656"/>
            <a:ext cx="1882200" cy="4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Shape 9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83423" y="260647"/>
            <a:ext cx="1789199" cy="58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Shape 9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9600" y="185450"/>
            <a:ext cx="1060448" cy="735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Shape 9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780612" y="282437"/>
            <a:ext cx="1789100" cy="539633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Shape 96"/>
          <p:cNvSpPr/>
          <p:nvPr/>
        </p:nvSpPr>
        <p:spPr>
          <a:xfrm>
            <a:off x="0" y="6166400"/>
            <a:ext cx="9144000" cy="720000"/>
          </a:xfrm>
          <a:prstGeom prst="rect">
            <a:avLst/>
          </a:prstGeom>
          <a:solidFill>
            <a:srgbClr val="17179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97" name="Shape 97"/>
          <p:cNvSpPr txBox="1"/>
          <p:nvPr/>
        </p:nvSpPr>
        <p:spPr>
          <a:xfrm>
            <a:off x="0" y="6377225"/>
            <a:ext cx="9144000" cy="365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ct val="25000"/>
              <a:buFont typeface="Arial"/>
              <a:buNone/>
            </a:pPr>
            <a:r>
              <a:rPr lang="es-MX" sz="150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s-MX" sz="1500" i="0" u="none" strike="noStrike" cap="none" baseline="30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s-MX" sz="150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April 2016 - Basic Needs Working Group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title"/>
          </p:nvPr>
        </p:nvSpPr>
        <p:spPr>
          <a:xfrm>
            <a:off x="733650" y="465025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4500" b="1" i="0" u="none" strike="noStrike" cap="none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INTRODUCTION</a:t>
            </a:r>
          </a:p>
        </p:txBody>
      </p:sp>
      <p:sp>
        <p:nvSpPr>
          <p:cNvPr id="104" name="Shape 104"/>
          <p:cNvSpPr txBox="1">
            <a:spLocks noGrp="1"/>
          </p:cNvSpPr>
          <p:nvPr>
            <p:ph type="body" idx="2"/>
          </p:nvPr>
        </p:nvSpPr>
        <p:spPr>
          <a:xfrm>
            <a:off x="733650" y="1518975"/>
            <a:ext cx="7676700" cy="4971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i="0" u="none" strike="noStrike" cap="none">
                <a:solidFill>
                  <a:srgbClr val="171796"/>
                </a:solidFill>
                <a:latin typeface="Calibri"/>
                <a:ea typeface="Calibri"/>
                <a:cs typeface="Calibri"/>
                <a:sym typeface="Calibri"/>
              </a:rPr>
              <a:t>The Consortium</a:t>
            </a:r>
          </a:p>
          <a:p>
            <a:pPr marL="457200" marR="0" lvl="0" indent="-33020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INTERSOS - leading agency</a:t>
            </a:r>
          </a:p>
          <a:p>
            <a:pPr marL="457200" marR="0" lvl="0" indent="-33020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Save the Children (StC) Jordan</a:t>
            </a:r>
          </a:p>
          <a:p>
            <a:pPr marL="457200" marR="0" lvl="0" indent="-33020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International Catholic Migration Commission (ICMC)</a:t>
            </a:r>
          </a:p>
          <a:p>
            <a:pPr marL="457200" marR="0" lvl="0" indent="-33020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Norwegian Refugee Council (NRC)</a:t>
            </a: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i="0" u="none" strike="noStrike" cap="none">
                <a:solidFill>
                  <a:srgbClr val="171796"/>
                </a:solidFill>
                <a:latin typeface="Calibri"/>
                <a:ea typeface="Calibri"/>
                <a:cs typeface="Calibri"/>
                <a:sym typeface="Calibri"/>
              </a:rPr>
              <a:t>Added Value</a:t>
            </a:r>
          </a:p>
          <a:p>
            <a:pPr marL="457200" marR="0" lvl="0" indent="-33020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Extended geographical coverage</a:t>
            </a:r>
          </a:p>
          <a:p>
            <a:pPr marL="457200" marR="0" lvl="0" indent="-33020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Deep knowledge of needs and gaps in the targeted areas</a:t>
            </a:r>
          </a:p>
          <a:p>
            <a:pPr marL="457200" marR="0" lvl="0" indent="-33020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Coordination with relevant actors and bodies</a:t>
            </a:r>
          </a:p>
          <a:p>
            <a:pPr marL="457200" marR="0" lvl="0" indent="-33020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Capacity to operate in hosting communities and in refugee camps</a:t>
            </a: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i="0" u="none" strike="noStrike" cap="none">
                <a:solidFill>
                  <a:srgbClr val="171796"/>
                </a:solidFill>
                <a:latin typeface="Calibri"/>
                <a:ea typeface="Calibri"/>
                <a:cs typeface="Calibri"/>
                <a:sym typeface="Calibri"/>
              </a:rPr>
              <a:t>Objective of t</a:t>
            </a:r>
            <a:r>
              <a:rPr lang="es-MX" sz="2000" b="1">
                <a:solidFill>
                  <a:srgbClr val="171796"/>
                </a:solidFill>
              </a:rPr>
              <a:t>he Program</a:t>
            </a:r>
          </a:p>
          <a:p>
            <a:pPr marR="0" lvl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None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respond to winterization needs among Syrian and Jordanian most vulnerable families in camp and non-camp settings, including ITSs, with the objective of providing social protection and reducing economic vulnerability.</a:t>
            </a: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Shape 105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Shape 1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21422" y="2820549"/>
            <a:ext cx="614700" cy="495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Shape 1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34059" y="2438048"/>
            <a:ext cx="965100" cy="4023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Shape 135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6" name="Shape 136"/>
          <p:cNvSpPr txBox="1">
            <a:spLocks noGrp="1"/>
          </p:cNvSpPr>
          <p:nvPr>
            <p:ph type="title"/>
          </p:nvPr>
        </p:nvSpPr>
        <p:spPr>
          <a:xfrm>
            <a:off x="733650" y="418900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3000" dirty="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JORDAN: </a:t>
            </a:r>
            <a:r>
              <a:rPr lang="es-MX" sz="3000" dirty="0" smtClean="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AREAS </a:t>
            </a:r>
            <a:r>
              <a:rPr lang="es-MX" sz="3000" dirty="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OF INTERVENTION</a:t>
            </a:r>
          </a:p>
        </p:txBody>
      </p:sp>
      <p:sp>
        <p:nvSpPr>
          <p:cNvPr id="137" name="Shape 137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pic>
        <p:nvPicPr>
          <p:cNvPr id="138" name="Shape 1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19262" y="1258762"/>
            <a:ext cx="5305482" cy="54537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9" name="Shape 139"/>
          <p:cNvCxnSpPr/>
          <p:nvPr/>
        </p:nvCxnSpPr>
        <p:spPr>
          <a:xfrm>
            <a:off x="785300" y="2332600"/>
            <a:ext cx="2526000" cy="6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40" name="Shape 140"/>
          <p:cNvSpPr txBox="1">
            <a:spLocks noGrp="1"/>
          </p:cNvSpPr>
          <p:nvPr>
            <p:ph type="body" idx="2"/>
          </p:nvPr>
        </p:nvSpPr>
        <p:spPr>
          <a:xfrm>
            <a:off x="709100" y="1918900"/>
            <a:ext cx="793500" cy="495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>
                <a:solidFill>
                  <a:srgbClr val="000000"/>
                </a:solidFill>
              </a:rPr>
              <a:t>Irbid</a:t>
            </a:r>
          </a:p>
        </p:txBody>
      </p:sp>
      <p:pic>
        <p:nvPicPr>
          <p:cNvPr id="141" name="Shape 14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5294" y="2332598"/>
            <a:ext cx="1037775" cy="3130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2" name="Shape 142"/>
          <p:cNvCxnSpPr/>
          <p:nvPr/>
        </p:nvCxnSpPr>
        <p:spPr>
          <a:xfrm>
            <a:off x="5794875" y="2027800"/>
            <a:ext cx="2526000" cy="6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43" name="Shape 143"/>
          <p:cNvSpPr txBox="1">
            <a:spLocks noGrp="1"/>
          </p:cNvSpPr>
          <p:nvPr>
            <p:ph type="body" idx="2"/>
          </p:nvPr>
        </p:nvSpPr>
        <p:spPr>
          <a:xfrm>
            <a:off x="6872150" y="1614100"/>
            <a:ext cx="1527000" cy="495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>
                <a:solidFill>
                  <a:srgbClr val="000000"/>
                </a:solidFill>
              </a:rPr>
              <a:t>Al Mafraq</a:t>
            </a:r>
          </a:p>
        </p:txBody>
      </p:sp>
      <p:pic>
        <p:nvPicPr>
          <p:cNvPr id="144" name="Shape 14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20925" y="2109996"/>
            <a:ext cx="1015200" cy="297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5" name="Shape 145"/>
          <p:cNvCxnSpPr/>
          <p:nvPr/>
        </p:nvCxnSpPr>
        <p:spPr>
          <a:xfrm>
            <a:off x="4716650" y="3598350"/>
            <a:ext cx="2526000" cy="6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46" name="Shape 146"/>
          <p:cNvSpPr txBox="1">
            <a:spLocks noGrp="1"/>
          </p:cNvSpPr>
          <p:nvPr>
            <p:ph type="body" idx="2"/>
          </p:nvPr>
        </p:nvSpPr>
        <p:spPr>
          <a:xfrm>
            <a:off x="5793925" y="3184650"/>
            <a:ext cx="1527000" cy="495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>
                <a:solidFill>
                  <a:srgbClr val="000000"/>
                </a:solidFill>
              </a:rPr>
              <a:t>Az Zarqa</a:t>
            </a:r>
          </a:p>
        </p:txBody>
      </p:sp>
      <p:pic>
        <p:nvPicPr>
          <p:cNvPr id="147" name="Shape 14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42700" y="3680546"/>
            <a:ext cx="1015200" cy="297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8" name="Shape 148"/>
          <p:cNvCxnSpPr/>
          <p:nvPr/>
        </p:nvCxnSpPr>
        <p:spPr>
          <a:xfrm>
            <a:off x="785300" y="3094600"/>
            <a:ext cx="2526000" cy="6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49" name="Shape 149"/>
          <p:cNvSpPr txBox="1">
            <a:spLocks noGrp="1"/>
          </p:cNvSpPr>
          <p:nvPr>
            <p:ph type="body" idx="2"/>
          </p:nvPr>
        </p:nvSpPr>
        <p:spPr>
          <a:xfrm>
            <a:off x="709100" y="2680900"/>
            <a:ext cx="1284600" cy="495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>
                <a:solidFill>
                  <a:srgbClr val="000000"/>
                </a:solidFill>
              </a:rPr>
              <a:t>Al Balqa</a:t>
            </a:r>
          </a:p>
        </p:txBody>
      </p:sp>
      <p:pic>
        <p:nvPicPr>
          <p:cNvPr id="150" name="Shape 15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96587" y="3170796"/>
            <a:ext cx="1015200" cy="297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1" name="Shape 151"/>
          <p:cNvCxnSpPr/>
          <p:nvPr/>
        </p:nvCxnSpPr>
        <p:spPr>
          <a:xfrm>
            <a:off x="785300" y="3932800"/>
            <a:ext cx="3230400" cy="147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52" name="Shape 152"/>
          <p:cNvSpPr txBox="1">
            <a:spLocks noGrp="1"/>
          </p:cNvSpPr>
          <p:nvPr>
            <p:ph type="body" idx="2"/>
          </p:nvPr>
        </p:nvSpPr>
        <p:spPr>
          <a:xfrm>
            <a:off x="709100" y="3519100"/>
            <a:ext cx="1284600" cy="495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>
                <a:solidFill>
                  <a:srgbClr val="000000"/>
                </a:solidFill>
              </a:rPr>
              <a:t>Amman</a:t>
            </a:r>
          </a:p>
        </p:txBody>
      </p:sp>
      <p:pic>
        <p:nvPicPr>
          <p:cNvPr id="153" name="Shape 15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96587" y="4008996"/>
            <a:ext cx="1015200" cy="297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4" name="Shape 154"/>
          <p:cNvCxnSpPr/>
          <p:nvPr/>
        </p:nvCxnSpPr>
        <p:spPr>
          <a:xfrm>
            <a:off x="3450200" y="4442375"/>
            <a:ext cx="4870800" cy="4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55" name="Shape 155"/>
          <p:cNvSpPr txBox="1">
            <a:spLocks noGrp="1"/>
          </p:cNvSpPr>
          <p:nvPr>
            <p:ph type="body" idx="2"/>
          </p:nvPr>
        </p:nvSpPr>
        <p:spPr>
          <a:xfrm>
            <a:off x="6872150" y="4027000"/>
            <a:ext cx="1527000" cy="495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>
                <a:solidFill>
                  <a:srgbClr val="000000"/>
                </a:solidFill>
              </a:rPr>
              <a:t>Al Karak</a:t>
            </a:r>
          </a:p>
        </p:txBody>
      </p:sp>
      <p:pic>
        <p:nvPicPr>
          <p:cNvPr id="156" name="Shape 15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9632" y="4475398"/>
            <a:ext cx="1037775" cy="3130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7" name="Shape 157"/>
          <p:cNvCxnSpPr/>
          <p:nvPr/>
        </p:nvCxnSpPr>
        <p:spPr>
          <a:xfrm>
            <a:off x="3450200" y="5737775"/>
            <a:ext cx="4870800" cy="42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58" name="Shape 158"/>
          <p:cNvSpPr txBox="1">
            <a:spLocks noGrp="1"/>
          </p:cNvSpPr>
          <p:nvPr>
            <p:ph type="body" idx="2"/>
          </p:nvPr>
        </p:nvSpPr>
        <p:spPr>
          <a:xfrm>
            <a:off x="6872150" y="5322400"/>
            <a:ext cx="1527000" cy="495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>
                <a:solidFill>
                  <a:srgbClr val="000000"/>
                </a:solidFill>
              </a:rPr>
              <a:t>Ma’an</a:t>
            </a:r>
          </a:p>
        </p:txBody>
      </p:sp>
      <p:pic>
        <p:nvPicPr>
          <p:cNvPr id="159" name="Shape 15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09632" y="5770798"/>
            <a:ext cx="1037775" cy="31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Shape 1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45609" y="1982087"/>
            <a:ext cx="614700" cy="4959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Shape 161"/>
          <p:cNvSpPr txBox="1">
            <a:spLocks noGrp="1"/>
          </p:cNvSpPr>
          <p:nvPr>
            <p:ph type="body" idx="2"/>
          </p:nvPr>
        </p:nvSpPr>
        <p:spPr>
          <a:xfrm>
            <a:off x="3563879" y="1583625"/>
            <a:ext cx="1795200" cy="495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>
                <a:solidFill>
                  <a:srgbClr val="000000"/>
                </a:solidFill>
              </a:rPr>
              <a:t>Aljun &amp; Jarash</a:t>
            </a:r>
          </a:p>
        </p:txBody>
      </p:sp>
      <p:cxnSp>
        <p:nvCxnSpPr>
          <p:cNvPr id="162" name="Shape 162"/>
          <p:cNvCxnSpPr/>
          <p:nvPr/>
        </p:nvCxnSpPr>
        <p:spPr>
          <a:xfrm>
            <a:off x="3640062" y="1997325"/>
            <a:ext cx="1491300" cy="69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63" name="Shape 163"/>
          <p:cNvCxnSpPr/>
          <p:nvPr/>
        </p:nvCxnSpPr>
        <p:spPr>
          <a:xfrm rot="10800000" flipH="1">
            <a:off x="3340225" y="2002400"/>
            <a:ext cx="302700" cy="7353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</p:spPr>
      </p:cxn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title"/>
          </p:nvPr>
        </p:nvSpPr>
        <p:spPr>
          <a:xfrm>
            <a:off x="733650" y="418900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300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COMPONENTS OF THE PROGRAM</a:t>
            </a:r>
          </a:p>
        </p:txBody>
      </p:sp>
      <p:sp>
        <p:nvSpPr>
          <p:cNvPr id="112" name="Shape 112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body" idx="2"/>
          </p:nvPr>
        </p:nvSpPr>
        <p:spPr>
          <a:xfrm>
            <a:off x="733650" y="1130125"/>
            <a:ext cx="7676700" cy="976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>
                <a:solidFill>
                  <a:srgbClr val="171796"/>
                </a:solidFill>
              </a:rPr>
              <a:t>Host communities and rural areas</a:t>
            </a:r>
          </a:p>
          <a:p>
            <a:pPr marL="0" marR="0" lvl="0" indent="-88900" algn="l" rtl="0">
              <a:lnSpc>
                <a:spcPct val="90000"/>
              </a:lnSpc>
              <a:spcBef>
                <a:spcPts val="28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14" name="Shape 114"/>
          <p:cNvGraphicFramePr/>
          <p:nvPr/>
        </p:nvGraphicFramePr>
        <p:xfrm>
          <a:off x="824675" y="1679175"/>
          <a:ext cx="7530575" cy="2072520"/>
        </p:xfrm>
        <a:graphic>
          <a:graphicData uri="http://schemas.openxmlformats.org/drawingml/2006/table">
            <a:tbl>
              <a:tblPr>
                <a:noFill/>
                <a:tableStyleId>{313CC020-D1E0-4123-9AC8-1FFB45829A6F}</a:tableStyleId>
              </a:tblPr>
              <a:tblGrid>
                <a:gridCol w="4263100"/>
                <a:gridCol w="3267475"/>
              </a:tblGrid>
              <a:tr h="381000"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es-MX" sz="1600" b="1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Winterization </a:t>
                      </a:r>
                      <a:r>
                        <a:rPr lang="es-MX" sz="1600" b="1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unconditional</a:t>
                      </a:r>
                      <a:r>
                        <a:rPr lang="es-MX" sz="1600" b="1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cash </a:t>
                      </a:r>
                      <a:r>
                        <a:rPr lang="es-MX" sz="1600" b="1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assistance</a:t>
                      </a:r>
                      <a:endParaRPr lang="es-MX" sz="1600" b="1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es-MX" sz="1600" b="1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TOTAL: 6,944 </a:t>
                      </a:r>
                      <a:r>
                        <a:rPr lang="es-MX" sz="1600" b="1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households</a:t>
                      </a:r>
                      <a:endParaRPr lang="es-MX" sz="1600" b="1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INTERSOS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1,823 Syrian households and 775 Jordanian households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Save the Children Jordan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1,075 </a:t>
                      </a:r>
                      <a:r>
                        <a:rPr lang="es-MX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Syrian households and 460 Jordanian households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ICMC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Bef>
                          <a:spcPts val="0"/>
                        </a:spcBef>
                        <a:buClr>
                          <a:schemeClr val="dk1"/>
                        </a:buClr>
                        <a:buSzPct val="91666"/>
                        <a:buFont typeface="Arial"/>
                        <a:buNone/>
                      </a:pPr>
                      <a:r>
                        <a:rPr lang="es-MX" sz="1200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1,968 </a:t>
                      </a:r>
                      <a:r>
                        <a:rPr lang="es-MX" sz="1200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Syrian</a:t>
                      </a:r>
                      <a:r>
                        <a:rPr lang="es-MX" sz="1200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200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households</a:t>
                      </a:r>
                      <a:r>
                        <a:rPr lang="es-MX" sz="1200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and 843 </a:t>
                      </a:r>
                      <a:r>
                        <a:rPr lang="es-MX" sz="1200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Jordanian</a:t>
                      </a:r>
                      <a:r>
                        <a:rPr lang="es-MX" sz="1200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200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households</a:t>
                      </a:r>
                      <a:endParaRPr lang="es-MX" sz="1200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5" name="Shape 115"/>
          <p:cNvGraphicFramePr/>
          <p:nvPr/>
        </p:nvGraphicFramePr>
        <p:xfrm>
          <a:off x="817987" y="3921900"/>
          <a:ext cx="7508025" cy="807690"/>
        </p:xfrm>
        <a:graphic>
          <a:graphicData uri="http://schemas.openxmlformats.org/drawingml/2006/table">
            <a:tbl>
              <a:tblPr>
                <a:noFill/>
                <a:tableStyleId>{313CC020-D1E0-4123-9AC8-1FFB45829A6F}</a:tableStyleId>
              </a:tblPr>
              <a:tblGrid>
                <a:gridCol w="4250325"/>
                <a:gridCol w="3257700"/>
              </a:tblGrid>
              <a:tr h="3810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6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Provision of winter clothing kits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6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TOTAL: 8,741 children (0-17)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 gridSpan="2"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Save the Children Jordan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6" name="Shape 116"/>
          <p:cNvGraphicFramePr/>
          <p:nvPr/>
        </p:nvGraphicFramePr>
        <p:xfrm>
          <a:off x="817987" y="4911225"/>
          <a:ext cx="7508025" cy="1523910"/>
        </p:xfrm>
        <a:graphic>
          <a:graphicData uri="http://schemas.openxmlformats.org/drawingml/2006/table">
            <a:tbl>
              <a:tblPr>
                <a:noFill/>
                <a:tableStyleId>{313CC020-D1E0-4123-9AC8-1FFB45829A6F}</a:tableStyleId>
              </a:tblPr>
              <a:tblGrid>
                <a:gridCol w="4250325"/>
                <a:gridCol w="3257700"/>
              </a:tblGrid>
              <a:tr h="3810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600" b="1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Provision</a:t>
                      </a:r>
                      <a:r>
                        <a:rPr lang="es-MX" sz="1600" b="1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of </a:t>
                      </a:r>
                      <a:r>
                        <a:rPr lang="es-MX" sz="1600" b="1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emergency</a:t>
                      </a:r>
                      <a:r>
                        <a:rPr lang="es-MX" sz="1600" b="1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kits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6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TOTAL: 1,000 households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INTERSOS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20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 663 </a:t>
                      </a:r>
                      <a:r>
                        <a:rPr lang="es-MX" sz="1200" dirty="0" err="1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Syrian</a:t>
                      </a:r>
                      <a:r>
                        <a:rPr lang="es-MX" sz="120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200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households</a:t>
                      </a:r>
                      <a:r>
                        <a:rPr lang="es-MX" sz="12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20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and</a:t>
                      </a:r>
                      <a:r>
                        <a:rPr lang="es-MX" sz="1200" baseline="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53 </a:t>
                      </a:r>
                      <a:r>
                        <a:rPr lang="es-MX" sz="1200" dirty="0" err="1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Jordanian</a:t>
                      </a:r>
                      <a:r>
                        <a:rPr lang="es-MX" sz="1200" dirty="0" smtClean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200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households</a:t>
                      </a:r>
                      <a:endParaRPr lang="es-MX" sz="12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Save the Children Jordan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200" baseline="0" dirty="0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1,185 </a:t>
                      </a:r>
                      <a:r>
                        <a:rPr lang="es-MX" sz="1200" dirty="0" err="1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Syrian</a:t>
                      </a:r>
                      <a:r>
                        <a:rPr lang="es-MX" sz="1200" dirty="0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200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households</a:t>
                      </a:r>
                      <a:r>
                        <a:rPr lang="es-MX" sz="1200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200" dirty="0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and</a:t>
                      </a:r>
                      <a:r>
                        <a:rPr lang="es-MX" sz="1200" baseline="0" dirty="0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197 </a:t>
                      </a:r>
                      <a:r>
                        <a:rPr lang="es-MX" sz="1200" dirty="0" err="1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Jordanian</a:t>
                      </a:r>
                      <a:r>
                        <a:rPr lang="es-MX" sz="1200" dirty="0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200" dirty="0" err="1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households</a:t>
                      </a:r>
                      <a:endParaRPr lang="es-MX" sz="1200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title"/>
          </p:nvPr>
        </p:nvSpPr>
        <p:spPr>
          <a:xfrm>
            <a:off x="733650" y="418900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300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COMPONENTS OF THE PROGRAM</a:t>
            </a:r>
          </a:p>
        </p:txBody>
      </p:sp>
      <p:sp>
        <p:nvSpPr>
          <p:cNvPr id="123" name="Shape 123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body" idx="2"/>
          </p:nvPr>
        </p:nvSpPr>
        <p:spPr>
          <a:xfrm>
            <a:off x="733650" y="1282525"/>
            <a:ext cx="7676700" cy="976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dirty="0" err="1">
                <a:solidFill>
                  <a:srgbClr val="171796"/>
                </a:solidFill>
              </a:rPr>
              <a:t>Za’atari</a:t>
            </a:r>
            <a:r>
              <a:rPr lang="es-MX" sz="2000" b="1" dirty="0">
                <a:solidFill>
                  <a:srgbClr val="171796"/>
                </a:solidFill>
              </a:rPr>
              <a:t> </a:t>
            </a:r>
            <a:r>
              <a:rPr lang="es-MX" sz="2000" b="1" dirty="0" err="1" smtClean="0">
                <a:solidFill>
                  <a:srgbClr val="171796"/>
                </a:solidFill>
              </a:rPr>
              <a:t>refugee</a:t>
            </a:r>
            <a:r>
              <a:rPr lang="es-MX" sz="2000" b="1" dirty="0" smtClean="0">
                <a:solidFill>
                  <a:srgbClr val="171796"/>
                </a:solidFill>
              </a:rPr>
              <a:t> </a:t>
            </a:r>
            <a:r>
              <a:rPr lang="es-MX" sz="2000" b="1" dirty="0">
                <a:solidFill>
                  <a:srgbClr val="171796"/>
                </a:solidFill>
              </a:rPr>
              <a:t>camp</a:t>
            </a:r>
          </a:p>
          <a:p>
            <a:pPr marL="0" marR="0" lvl="0" indent="-88900" algn="l" rtl="0">
              <a:lnSpc>
                <a:spcPct val="90000"/>
              </a:lnSpc>
              <a:spcBef>
                <a:spcPts val="280"/>
              </a:spcBef>
              <a:buClr>
                <a:schemeClr val="dk1"/>
              </a:buClr>
              <a:buSzPct val="1000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25" name="Shape 125"/>
          <p:cNvGraphicFramePr/>
          <p:nvPr/>
        </p:nvGraphicFramePr>
        <p:xfrm>
          <a:off x="817975" y="5514800"/>
          <a:ext cx="7508025" cy="807690"/>
        </p:xfrm>
        <a:graphic>
          <a:graphicData uri="http://schemas.openxmlformats.org/drawingml/2006/table">
            <a:tbl>
              <a:tblPr>
                <a:noFill/>
                <a:tableStyleId>{313CC020-D1E0-4123-9AC8-1FFB45829A6F}</a:tableStyleId>
              </a:tblPr>
              <a:tblGrid>
                <a:gridCol w="4250325"/>
                <a:gridCol w="3257700"/>
              </a:tblGrid>
              <a:tr h="381000">
                <a:tc>
                  <a:txBody>
                    <a:bodyPr/>
                    <a:lstStyle/>
                    <a:p>
                      <a:pPr lvl="0" rtl="0">
                        <a:lnSpc>
                          <a:spcPct val="80000"/>
                        </a:lnSpc>
                        <a:spcBef>
                          <a:spcPts val="259"/>
                        </a:spcBef>
                        <a:buNone/>
                      </a:pPr>
                      <a:r>
                        <a:rPr lang="es-MX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Provision of winter clothing kits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6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TOTAL: </a:t>
                      </a:r>
                      <a:r>
                        <a:rPr lang="es-MX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9,749 children (0-17)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 gridSpan="2"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Save the Children Jordan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6" name="Shape 126"/>
          <p:cNvGraphicFramePr/>
          <p:nvPr/>
        </p:nvGraphicFramePr>
        <p:xfrm>
          <a:off x="824675" y="1831575"/>
          <a:ext cx="7530575" cy="1153892"/>
        </p:xfrm>
        <a:graphic>
          <a:graphicData uri="http://schemas.openxmlformats.org/drawingml/2006/table">
            <a:tbl>
              <a:tblPr>
                <a:noFill/>
                <a:tableStyleId>{313CC020-D1E0-4123-9AC8-1FFB45829A6F}</a:tableStyleId>
              </a:tblPr>
              <a:tblGrid>
                <a:gridCol w="4263100"/>
                <a:gridCol w="3267475"/>
              </a:tblGrid>
              <a:tr h="381000">
                <a:tc>
                  <a:txBody>
                    <a:bodyPr/>
                    <a:lstStyle/>
                    <a:p>
                      <a:pPr lvl="0" rtl="0">
                        <a:lnSpc>
                          <a:spcPct val="80000"/>
                        </a:lnSpc>
                        <a:spcBef>
                          <a:spcPts val="259"/>
                        </a:spcBef>
                        <a:buClr>
                          <a:schemeClr val="dk1"/>
                        </a:buClr>
                        <a:buSzPct val="25000"/>
                        <a:buFont typeface="Arial"/>
                        <a:buNone/>
                      </a:pPr>
                      <a:r>
                        <a:rPr lang="es-MX" sz="1600" b="1" dirty="0" err="1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Direct</a:t>
                      </a:r>
                      <a:r>
                        <a:rPr lang="es-MX" sz="1600" b="1" dirty="0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cash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assistance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600" b="1" dirty="0" err="1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</a:t>
                      </a:r>
                      <a:r>
                        <a:rPr lang="es-MX" sz="1600" b="1" dirty="0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600" b="1" dirty="0" err="1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purchasing</a:t>
                      </a:r>
                      <a:r>
                        <a:rPr lang="es-MX" sz="1600" b="1" dirty="0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multi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-use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items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(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silicon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sealant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insulation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tapes and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door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/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window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locks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)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small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600" b="1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shelter</a:t>
                      </a:r>
                      <a:r>
                        <a:rPr lang="es-MX" sz="1600" b="1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s-MX" sz="1600" b="1" dirty="0" err="1" smtClean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repairs</a:t>
                      </a:r>
                      <a:endParaRPr lang="es-MX" sz="1600" b="1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6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TOTAL: 72,989 individuals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 gridSpan="2"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2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NRC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7" name="Shape 127"/>
          <p:cNvGraphicFramePr/>
          <p:nvPr/>
        </p:nvGraphicFramePr>
        <p:xfrm>
          <a:off x="824675" y="3638325"/>
          <a:ext cx="7530575" cy="1051530"/>
        </p:xfrm>
        <a:graphic>
          <a:graphicData uri="http://schemas.openxmlformats.org/drawingml/2006/table">
            <a:tbl>
              <a:tblPr>
                <a:noFill/>
                <a:tableStyleId>{313CC020-D1E0-4123-9AC8-1FFB45829A6F}</a:tableStyleId>
              </a:tblPr>
              <a:tblGrid>
                <a:gridCol w="4263100"/>
                <a:gridCol w="3267475"/>
              </a:tblGrid>
              <a:tr h="381000">
                <a:tc>
                  <a:txBody>
                    <a:bodyPr/>
                    <a:lstStyle/>
                    <a:p>
                      <a:pPr lvl="0" rtl="0">
                        <a:lnSpc>
                          <a:spcPct val="80000"/>
                        </a:lnSpc>
                        <a:spcBef>
                          <a:spcPts val="259"/>
                        </a:spcBef>
                        <a:buNone/>
                      </a:pPr>
                      <a:r>
                        <a:rPr lang="es-MX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Winterization unconditional cash assistance 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6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TOTAL: </a:t>
                      </a:r>
                      <a:r>
                        <a:rPr lang="es-MX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1,820 families with at least one member affected by a disability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 gridSpan="2"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r>
                        <a:rPr lang="es-MX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Save the Children Jordan</a:t>
                      </a:r>
                    </a:p>
                  </a:txBody>
                  <a:tcPr marL="91425" marR="91425" marT="91425" marB="91425">
                    <a:lnL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1717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8" name="Shape 128"/>
          <p:cNvSpPr txBox="1">
            <a:spLocks noGrp="1"/>
          </p:cNvSpPr>
          <p:nvPr>
            <p:ph type="body" idx="2"/>
          </p:nvPr>
        </p:nvSpPr>
        <p:spPr>
          <a:xfrm>
            <a:off x="733625" y="5016318"/>
            <a:ext cx="7676700" cy="498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dirty="0" err="1">
                <a:solidFill>
                  <a:srgbClr val="171796"/>
                </a:solidFill>
              </a:rPr>
              <a:t>Azraq</a:t>
            </a:r>
            <a:r>
              <a:rPr lang="es-MX" sz="2000" b="1" dirty="0">
                <a:solidFill>
                  <a:srgbClr val="171796"/>
                </a:solidFill>
              </a:rPr>
              <a:t> </a:t>
            </a:r>
            <a:r>
              <a:rPr lang="es-MX" sz="2000" b="1" dirty="0" err="1" smtClean="0">
                <a:solidFill>
                  <a:srgbClr val="171796"/>
                </a:solidFill>
              </a:rPr>
              <a:t>refugee</a:t>
            </a:r>
            <a:r>
              <a:rPr lang="es-MX" sz="2000" b="1" dirty="0" smtClean="0">
                <a:solidFill>
                  <a:srgbClr val="171796"/>
                </a:solidFill>
              </a:rPr>
              <a:t> </a:t>
            </a:r>
            <a:r>
              <a:rPr lang="es-MX" sz="2000" b="1" dirty="0">
                <a:solidFill>
                  <a:srgbClr val="171796"/>
                </a:solidFill>
              </a:rPr>
              <a:t>camp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69" name="Shape 169"/>
          <p:cNvSpPr txBox="1">
            <a:spLocks noGrp="1"/>
          </p:cNvSpPr>
          <p:nvPr>
            <p:ph type="body" idx="2"/>
          </p:nvPr>
        </p:nvSpPr>
        <p:spPr>
          <a:xfrm>
            <a:off x="755576" y="1196752"/>
            <a:ext cx="7877700" cy="4971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dirty="0" err="1">
                <a:solidFill>
                  <a:srgbClr val="171796"/>
                </a:solidFill>
              </a:rPr>
              <a:t>Beneficiaries</a:t>
            </a:r>
            <a:r>
              <a:rPr lang="es-MX" sz="2000" b="1" dirty="0">
                <a:solidFill>
                  <a:srgbClr val="171796"/>
                </a:solidFill>
              </a:rPr>
              <a:t>’ </a:t>
            </a:r>
            <a:r>
              <a:rPr lang="es-MX" sz="2000" b="1" dirty="0" err="1">
                <a:solidFill>
                  <a:srgbClr val="171796"/>
                </a:solidFill>
              </a:rPr>
              <a:t>identification</a:t>
            </a:r>
            <a:endParaRPr lang="es-MX" sz="2000" b="1" dirty="0">
              <a:solidFill>
                <a:srgbClr val="171796"/>
              </a:solidFill>
            </a:endParaRPr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dirty="0" err="1"/>
              <a:t>Outreach</a:t>
            </a:r>
            <a:r>
              <a:rPr lang="es-MX" sz="1600" dirty="0"/>
              <a:t> </a:t>
            </a:r>
            <a:r>
              <a:rPr lang="es-MX" sz="1600" dirty="0" err="1" smtClean="0"/>
              <a:t>visits</a:t>
            </a:r>
            <a:r>
              <a:rPr lang="es-MX" sz="1600" dirty="0" smtClean="0"/>
              <a:t>. </a:t>
            </a:r>
            <a:endParaRPr lang="es-MX" sz="1600" dirty="0"/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dirty="0" err="1"/>
              <a:t>List</a:t>
            </a:r>
            <a:r>
              <a:rPr lang="es-MX" sz="1600" dirty="0"/>
              <a:t> </a:t>
            </a:r>
            <a:r>
              <a:rPr lang="es-MX" sz="1600" dirty="0" err="1"/>
              <a:t>provided</a:t>
            </a:r>
            <a:r>
              <a:rPr lang="es-MX" sz="1600" dirty="0"/>
              <a:t> </a:t>
            </a:r>
            <a:r>
              <a:rPr lang="es-MX" sz="1600" dirty="0" err="1"/>
              <a:t>by</a:t>
            </a:r>
            <a:r>
              <a:rPr lang="es-MX" sz="1600" dirty="0"/>
              <a:t> </a:t>
            </a:r>
            <a:r>
              <a:rPr lang="es-MX" sz="1600" dirty="0" err="1"/>
              <a:t>the</a:t>
            </a:r>
            <a:r>
              <a:rPr lang="es-MX" sz="1600" dirty="0"/>
              <a:t> </a:t>
            </a:r>
            <a:r>
              <a:rPr lang="es-MX" sz="1600" dirty="0" err="1"/>
              <a:t>MoSD</a:t>
            </a:r>
            <a:r>
              <a:rPr lang="es-MX" sz="1600" dirty="0"/>
              <a:t> </a:t>
            </a:r>
            <a:r>
              <a:rPr lang="es-MX" sz="1600" dirty="0" err="1"/>
              <a:t>through</a:t>
            </a:r>
            <a:r>
              <a:rPr lang="es-MX" sz="1600" dirty="0"/>
              <a:t> UNHCR (</a:t>
            </a:r>
            <a:r>
              <a:rPr lang="es-MX" sz="1600" dirty="0" err="1"/>
              <a:t>Jordanians</a:t>
            </a:r>
            <a:r>
              <a:rPr lang="es-MX" sz="1600" dirty="0" smtClean="0"/>
              <a:t>).</a:t>
            </a:r>
            <a:endParaRPr lang="es-MX" sz="1600" dirty="0"/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dirty="0" err="1"/>
              <a:t>List</a:t>
            </a:r>
            <a:r>
              <a:rPr lang="es-MX" sz="1600" dirty="0"/>
              <a:t> </a:t>
            </a:r>
            <a:r>
              <a:rPr lang="es-MX" sz="1600" dirty="0" err="1"/>
              <a:t>provided</a:t>
            </a:r>
            <a:r>
              <a:rPr lang="es-MX" sz="1600" dirty="0"/>
              <a:t> </a:t>
            </a:r>
            <a:r>
              <a:rPr lang="es-MX" sz="1600" dirty="0" err="1"/>
              <a:t>by</a:t>
            </a:r>
            <a:r>
              <a:rPr lang="es-MX" sz="1600" dirty="0"/>
              <a:t> </a:t>
            </a:r>
            <a:r>
              <a:rPr lang="es-MX" sz="1600" dirty="0" err="1"/>
              <a:t>Community</a:t>
            </a:r>
            <a:r>
              <a:rPr lang="es-MX" sz="1600" dirty="0"/>
              <a:t> </a:t>
            </a:r>
            <a:r>
              <a:rPr lang="es-MX" sz="1600" dirty="0" err="1"/>
              <a:t>Based</a:t>
            </a:r>
            <a:r>
              <a:rPr lang="es-MX" sz="1600" dirty="0"/>
              <a:t> </a:t>
            </a:r>
            <a:r>
              <a:rPr lang="es-MX" sz="1600" dirty="0" err="1"/>
              <a:t>Organizations</a:t>
            </a:r>
            <a:r>
              <a:rPr lang="es-MX" sz="1600" dirty="0"/>
              <a:t> (</a:t>
            </a:r>
            <a:r>
              <a:rPr lang="es-MX" sz="1600" dirty="0" err="1"/>
              <a:t>CBOs</a:t>
            </a:r>
            <a:r>
              <a:rPr lang="es-MX" sz="1600" dirty="0" smtClean="0"/>
              <a:t>). </a:t>
            </a:r>
            <a:endParaRPr lang="es-MX" sz="1600" dirty="0"/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dirty="0" err="1"/>
              <a:t>List</a:t>
            </a:r>
            <a:r>
              <a:rPr lang="es-MX" sz="1600" dirty="0"/>
              <a:t> </a:t>
            </a:r>
            <a:r>
              <a:rPr lang="es-MX" sz="1600" dirty="0" err="1"/>
              <a:t>provided</a:t>
            </a:r>
            <a:r>
              <a:rPr lang="es-MX" sz="1600" dirty="0"/>
              <a:t> </a:t>
            </a:r>
            <a:r>
              <a:rPr lang="es-MX" sz="1600" dirty="0" err="1"/>
              <a:t>by</a:t>
            </a:r>
            <a:r>
              <a:rPr lang="es-MX" sz="1600" dirty="0"/>
              <a:t> </a:t>
            </a:r>
            <a:r>
              <a:rPr lang="es-MX" sz="1600" dirty="0" err="1" smtClean="0"/>
              <a:t>Municipalities</a:t>
            </a:r>
            <a:r>
              <a:rPr lang="es-MX" sz="1600" dirty="0" smtClean="0"/>
              <a:t>.</a:t>
            </a:r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dirty="0" err="1" smtClean="0"/>
              <a:t>Coordination</a:t>
            </a:r>
            <a:r>
              <a:rPr lang="es-MX" sz="1600" dirty="0" smtClean="0"/>
              <a:t> </a:t>
            </a:r>
            <a:r>
              <a:rPr lang="es-MX" sz="1600" dirty="0" err="1" smtClean="0"/>
              <a:t>through</a:t>
            </a:r>
            <a:r>
              <a:rPr lang="es-MX" sz="1600" dirty="0" smtClean="0"/>
              <a:t> RAIS </a:t>
            </a:r>
            <a:r>
              <a:rPr lang="es-MX" sz="1600" dirty="0" err="1" smtClean="0"/>
              <a:t>to</a:t>
            </a:r>
            <a:r>
              <a:rPr lang="es-MX" sz="1600" dirty="0" smtClean="0"/>
              <a:t> </a:t>
            </a:r>
            <a:r>
              <a:rPr lang="es-MX" sz="1600" dirty="0" err="1" smtClean="0"/>
              <a:t>avoid</a:t>
            </a:r>
            <a:r>
              <a:rPr lang="es-MX" sz="1600" dirty="0" smtClean="0"/>
              <a:t> </a:t>
            </a:r>
            <a:r>
              <a:rPr lang="es-MX" sz="1600" dirty="0" err="1" smtClean="0"/>
              <a:t>duplication</a:t>
            </a:r>
            <a:r>
              <a:rPr lang="es-MX" sz="1600" dirty="0" smtClean="0"/>
              <a:t> in </a:t>
            </a:r>
            <a:r>
              <a:rPr lang="es-MX" sz="1600" dirty="0" err="1" smtClean="0"/>
              <a:t>the</a:t>
            </a:r>
            <a:r>
              <a:rPr lang="es-MX" sz="1600" dirty="0" smtClean="0"/>
              <a:t> </a:t>
            </a:r>
            <a:r>
              <a:rPr lang="es-MX" sz="1600" dirty="0" err="1" smtClean="0"/>
              <a:t>assistance</a:t>
            </a:r>
            <a:r>
              <a:rPr lang="es-MX" sz="1600" dirty="0" smtClean="0"/>
              <a:t>.</a:t>
            </a:r>
            <a:endParaRPr lang="es-MX" sz="1600" dirty="0" smtClean="0"/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dirty="0" err="1">
                <a:solidFill>
                  <a:srgbClr val="171796"/>
                </a:solidFill>
              </a:rPr>
              <a:t>Criteria</a:t>
            </a:r>
            <a:r>
              <a:rPr lang="es-MX" sz="2000" b="1" dirty="0">
                <a:solidFill>
                  <a:srgbClr val="171796"/>
                </a:solidFill>
              </a:rPr>
              <a:t> </a:t>
            </a:r>
            <a:r>
              <a:rPr lang="es-MX" sz="2000" b="1" dirty="0" err="1">
                <a:solidFill>
                  <a:srgbClr val="171796"/>
                </a:solidFill>
              </a:rPr>
              <a:t>for</a:t>
            </a:r>
            <a:r>
              <a:rPr lang="es-MX" sz="2000" b="1" dirty="0">
                <a:solidFill>
                  <a:srgbClr val="171796"/>
                </a:solidFill>
              </a:rPr>
              <a:t> </a:t>
            </a:r>
            <a:r>
              <a:rPr lang="es-MX" sz="2000" b="1" dirty="0" err="1">
                <a:solidFill>
                  <a:srgbClr val="171796"/>
                </a:solidFill>
              </a:rPr>
              <a:t>selection</a:t>
            </a:r>
            <a:endParaRPr lang="es-MX" sz="2000" b="1" dirty="0">
              <a:solidFill>
                <a:srgbClr val="171796"/>
              </a:solidFill>
            </a:endParaRPr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dirty="0" err="1"/>
              <a:t>Initial</a:t>
            </a:r>
            <a:r>
              <a:rPr lang="es-MX" sz="1600" dirty="0"/>
              <a:t> </a:t>
            </a:r>
            <a:r>
              <a:rPr lang="es-MX" sz="1600" dirty="0" err="1"/>
              <a:t>vulnerability</a:t>
            </a:r>
            <a:r>
              <a:rPr lang="es-MX" sz="1600" dirty="0"/>
              <a:t> </a:t>
            </a:r>
            <a:r>
              <a:rPr lang="es-MX" sz="1600" dirty="0" err="1"/>
              <a:t>assessment</a:t>
            </a:r>
            <a:r>
              <a:rPr lang="es-MX" sz="1600" dirty="0"/>
              <a:t>  </a:t>
            </a:r>
            <a:r>
              <a:rPr lang="es-MX" sz="1600" dirty="0" err="1"/>
              <a:t>tool</a:t>
            </a:r>
            <a:r>
              <a:rPr lang="es-MX" sz="1600" dirty="0"/>
              <a:t> (</a:t>
            </a:r>
            <a:r>
              <a:rPr lang="es-MX" sz="1600" dirty="0" err="1"/>
              <a:t>Household</a:t>
            </a:r>
            <a:r>
              <a:rPr lang="es-MX" sz="1600" dirty="0"/>
              <a:t> </a:t>
            </a:r>
            <a:r>
              <a:rPr lang="es-MX" sz="1600" dirty="0" err="1"/>
              <a:t>Initial</a:t>
            </a:r>
            <a:r>
              <a:rPr lang="es-MX" sz="1600" dirty="0"/>
              <a:t> </a:t>
            </a:r>
            <a:r>
              <a:rPr lang="es-MX" sz="1600" dirty="0" err="1"/>
              <a:t>Registration</a:t>
            </a:r>
            <a:r>
              <a:rPr lang="es-MX" sz="1600" dirty="0"/>
              <a:t> </a:t>
            </a:r>
            <a:r>
              <a:rPr lang="es-MX" sz="1600" dirty="0" err="1"/>
              <a:t>Form</a:t>
            </a:r>
            <a:r>
              <a:rPr lang="es-MX" sz="1600" dirty="0"/>
              <a:t>) </a:t>
            </a:r>
            <a:r>
              <a:rPr lang="es-MX" sz="1600" dirty="0" err="1"/>
              <a:t>jointly</a:t>
            </a:r>
            <a:r>
              <a:rPr lang="es-MX" sz="1600" dirty="0"/>
              <a:t> </a:t>
            </a:r>
            <a:r>
              <a:rPr lang="es-MX" sz="1600" dirty="0" err="1"/>
              <a:t>developed</a:t>
            </a:r>
            <a:r>
              <a:rPr lang="es-MX" sz="1600" dirty="0"/>
              <a:t> and </a:t>
            </a:r>
            <a:r>
              <a:rPr lang="es-MX" sz="1600" dirty="0" err="1"/>
              <a:t>designed</a:t>
            </a:r>
            <a:r>
              <a:rPr lang="es-MX" sz="1600" dirty="0"/>
              <a:t> </a:t>
            </a:r>
            <a:r>
              <a:rPr lang="es-MX" sz="1600" dirty="0" err="1"/>
              <a:t>by</a:t>
            </a:r>
            <a:r>
              <a:rPr lang="es-MX" sz="1600" dirty="0"/>
              <a:t> INTERSOS, ICMC and </a:t>
            </a:r>
            <a:r>
              <a:rPr lang="es-MX" sz="1600" dirty="0" err="1"/>
              <a:t>Save</a:t>
            </a:r>
            <a:r>
              <a:rPr lang="es-MX" sz="1600" dirty="0"/>
              <a:t> </a:t>
            </a:r>
            <a:r>
              <a:rPr lang="es-MX" sz="1600" dirty="0" err="1"/>
              <a:t>the</a:t>
            </a:r>
            <a:r>
              <a:rPr lang="es-MX" sz="1600" dirty="0"/>
              <a:t> </a:t>
            </a:r>
            <a:r>
              <a:rPr lang="es-MX" sz="1600" dirty="0" err="1"/>
              <a:t>Children</a:t>
            </a:r>
            <a:r>
              <a:rPr lang="es-MX" sz="1600" dirty="0"/>
              <a:t> </a:t>
            </a:r>
            <a:r>
              <a:rPr lang="es-MX" sz="1600" dirty="0" smtClean="0"/>
              <a:t>Jordan (</a:t>
            </a:r>
            <a:r>
              <a:rPr lang="es-MX" sz="1600" dirty="0" err="1" smtClean="0"/>
              <a:t>based</a:t>
            </a:r>
            <a:r>
              <a:rPr lang="es-MX" sz="1600" dirty="0" smtClean="0"/>
              <a:t> </a:t>
            </a:r>
            <a:r>
              <a:rPr lang="es-MX" sz="1600" dirty="0" err="1" smtClean="0"/>
              <a:t>on</a:t>
            </a:r>
            <a:r>
              <a:rPr lang="es-MX" sz="1600" dirty="0" smtClean="0"/>
              <a:t> VAF).</a:t>
            </a:r>
            <a:endParaRPr lang="es-MX" sz="1600" dirty="0"/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dirty="0" err="1"/>
              <a:t>Eligibility</a:t>
            </a:r>
            <a:r>
              <a:rPr lang="es-MX" sz="1600" dirty="0"/>
              <a:t> </a:t>
            </a:r>
            <a:r>
              <a:rPr lang="es-MX" sz="1600" dirty="0" err="1"/>
              <a:t>criteria</a:t>
            </a:r>
            <a:r>
              <a:rPr lang="es-MX" sz="1600" dirty="0"/>
              <a:t> </a:t>
            </a:r>
            <a:r>
              <a:rPr lang="es-MX" sz="1600" dirty="0" err="1"/>
              <a:t>for</a:t>
            </a:r>
            <a:r>
              <a:rPr lang="es-MX" sz="1600" dirty="0"/>
              <a:t> cash </a:t>
            </a:r>
            <a:r>
              <a:rPr lang="es-MX" sz="1600" dirty="0" err="1"/>
              <a:t>assistance</a:t>
            </a:r>
            <a:r>
              <a:rPr lang="es-MX" sz="1600" dirty="0"/>
              <a:t> </a:t>
            </a:r>
            <a:r>
              <a:rPr lang="es-MX" sz="1600" dirty="0" err="1"/>
              <a:t>based</a:t>
            </a:r>
            <a:r>
              <a:rPr lang="es-MX" sz="1600" dirty="0"/>
              <a:t> </a:t>
            </a:r>
            <a:r>
              <a:rPr lang="es-MX" sz="1600" dirty="0" err="1" smtClean="0"/>
              <a:t>on</a:t>
            </a:r>
            <a:r>
              <a:rPr lang="es-MX" sz="1600" dirty="0" smtClean="0"/>
              <a:t> </a:t>
            </a:r>
            <a:r>
              <a:rPr lang="es-MX" sz="1600" dirty="0" err="1"/>
              <a:t>vulnerability</a:t>
            </a:r>
            <a:r>
              <a:rPr lang="es-MX" sz="1600" dirty="0"/>
              <a:t> and </a:t>
            </a:r>
            <a:r>
              <a:rPr lang="es-MX" sz="1600" dirty="0" err="1"/>
              <a:t>protection</a:t>
            </a:r>
            <a:r>
              <a:rPr lang="es-MX" sz="1600" dirty="0"/>
              <a:t> score </a:t>
            </a:r>
            <a:r>
              <a:rPr lang="es-MX" sz="1600" dirty="0" err="1"/>
              <a:t>assigned</a:t>
            </a:r>
            <a:r>
              <a:rPr lang="es-MX" sz="1600" dirty="0"/>
              <a:t> </a:t>
            </a:r>
            <a:r>
              <a:rPr lang="es-MX" sz="1600" dirty="0" err="1"/>
              <a:t>to</a:t>
            </a:r>
            <a:r>
              <a:rPr lang="es-MX" sz="1600" dirty="0"/>
              <a:t> </a:t>
            </a:r>
            <a:r>
              <a:rPr lang="es-MX" sz="1600" dirty="0" err="1"/>
              <a:t>each</a:t>
            </a:r>
            <a:r>
              <a:rPr lang="es-MX" sz="1600" dirty="0"/>
              <a:t> case/</a:t>
            </a:r>
            <a:r>
              <a:rPr lang="es-MX" sz="1600" dirty="0" err="1"/>
              <a:t>household</a:t>
            </a:r>
            <a:r>
              <a:rPr lang="es-MX" sz="1600" dirty="0"/>
              <a:t> </a:t>
            </a:r>
            <a:r>
              <a:rPr lang="es-MX" sz="1600" dirty="0" err="1"/>
              <a:t>through</a:t>
            </a:r>
            <a:r>
              <a:rPr lang="es-MX" sz="1600" dirty="0"/>
              <a:t> </a:t>
            </a:r>
            <a:r>
              <a:rPr lang="es-MX" sz="1600" dirty="0" err="1"/>
              <a:t>the</a:t>
            </a:r>
            <a:r>
              <a:rPr lang="es-MX" sz="1600" dirty="0"/>
              <a:t> </a:t>
            </a:r>
            <a:r>
              <a:rPr lang="es-MX" sz="1600" dirty="0" err="1"/>
              <a:t>assessment</a:t>
            </a:r>
            <a:r>
              <a:rPr lang="es-MX" sz="1600" dirty="0"/>
              <a:t> </a:t>
            </a:r>
            <a:r>
              <a:rPr lang="es-MX" sz="1600" dirty="0" err="1"/>
              <a:t>conducted</a:t>
            </a:r>
            <a:r>
              <a:rPr lang="es-MX" sz="1600" dirty="0"/>
              <a:t> </a:t>
            </a:r>
            <a:r>
              <a:rPr lang="es-MX" sz="1600" dirty="0" err="1"/>
              <a:t>by</a:t>
            </a:r>
            <a:r>
              <a:rPr lang="es-MX" sz="1600" dirty="0"/>
              <a:t> </a:t>
            </a:r>
            <a:r>
              <a:rPr lang="es-MX" sz="1600" dirty="0" err="1"/>
              <a:t>trained</a:t>
            </a:r>
            <a:r>
              <a:rPr lang="es-MX" sz="1600" dirty="0"/>
              <a:t> social </a:t>
            </a:r>
            <a:r>
              <a:rPr lang="es-MX" sz="1600" dirty="0" err="1"/>
              <a:t>workers</a:t>
            </a:r>
            <a:r>
              <a:rPr lang="es-MX" sz="1600" dirty="0"/>
              <a:t>.</a:t>
            </a: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dirty="0" err="1">
                <a:solidFill>
                  <a:srgbClr val="171796"/>
                </a:solidFill>
              </a:rPr>
              <a:t>Some</a:t>
            </a:r>
            <a:r>
              <a:rPr lang="es-MX" sz="2000" b="1" dirty="0">
                <a:solidFill>
                  <a:srgbClr val="171796"/>
                </a:solidFill>
              </a:rPr>
              <a:t> data</a:t>
            </a:r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b="1" dirty="0" err="1"/>
              <a:t>Approximately</a:t>
            </a:r>
            <a:r>
              <a:rPr lang="es-MX" sz="1600" b="1" dirty="0"/>
              <a:t> 11,000 </a:t>
            </a:r>
            <a:r>
              <a:rPr lang="es-MX" sz="1600" b="1" dirty="0" err="1"/>
              <a:t>assessments</a:t>
            </a:r>
            <a:r>
              <a:rPr lang="es-MX" sz="1600" dirty="0"/>
              <a:t> </a:t>
            </a:r>
            <a:r>
              <a:rPr lang="es-MX" sz="1600" dirty="0" err="1"/>
              <a:t>conducted</a:t>
            </a:r>
            <a:r>
              <a:rPr lang="es-MX" sz="1600" dirty="0"/>
              <a:t> </a:t>
            </a:r>
            <a:r>
              <a:rPr lang="es-MX" sz="1600" dirty="0" err="1"/>
              <a:t>to</a:t>
            </a:r>
            <a:r>
              <a:rPr lang="es-MX" sz="1600" dirty="0"/>
              <a:t> </a:t>
            </a:r>
            <a:r>
              <a:rPr lang="es-MX" sz="1600" dirty="0" err="1"/>
              <a:t>households</a:t>
            </a:r>
            <a:r>
              <a:rPr lang="es-MX" sz="1600" dirty="0"/>
              <a:t> in host </a:t>
            </a:r>
            <a:r>
              <a:rPr lang="es-MX" sz="1600" dirty="0" err="1"/>
              <a:t>communities</a:t>
            </a:r>
            <a:r>
              <a:rPr lang="es-MX" sz="1600" dirty="0"/>
              <a:t> </a:t>
            </a:r>
            <a:r>
              <a:rPr lang="es-MX" sz="1600" dirty="0" err="1"/>
              <a:t>from</a:t>
            </a:r>
            <a:r>
              <a:rPr lang="es-MX" sz="1600" dirty="0"/>
              <a:t> </a:t>
            </a:r>
            <a:r>
              <a:rPr lang="es-MX" sz="1600" dirty="0" err="1"/>
              <a:t>October</a:t>
            </a:r>
            <a:r>
              <a:rPr lang="es-MX" sz="1600" dirty="0"/>
              <a:t> 2015 </a:t>
            </a:r>
            <a:r>
              <a:rPr lang="es-MX" sz="1600" dirty="0" err="1"/>
              <a:t>to</a:t>
            </a:r>
            <a:r>
              <a:rPr lang="es-MX" sz="1600" dirty="0"/>
              <a:t> </a:t>
            </a:r>
            <a:r>
              <a:rPr lang="es-MX" sz="1600" dirty="0" err="1"/>
              <a:t>January</a:t>
            </a:r>
            <a:r>
              <a:rPr lang="es-MX" sz="1600" dirty="0"/>
              <a:t> 2016.</a:t>
            </a:r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b="1" dirty="0"/>
              <a:t>42% </a:t>
            </a:r>
            <a:r>
              <a:rPr lang="es-MX" sz="1600" b="1" dirty="0" err="1"/>
              <a:t>Syrians</a:t>
            </a:r>
            <a:r>
              <a:rPr lang="es-MX" sz="1600" b="1" dirty="0"/>
              <a:t> (score 60+) and 82% </a:t>
            </a:r>
            <a:r>
              <a:rPr lang="es-MX" sz="1600" b="1" dirty="0" err="1"/>
              <a:t>Jordanians</a:t>
            </a:r>
            <a:r>
              <a:rPr lang="es-MX" sz="1600" b="1" dirty="0"/>
              <a:t> (score 37+) </a:t>
            </a:r>
            <a:r>
              <a:rPr lang="es-MX" sz="1600" dirty="0" err="1"/>
              <a:t>extremely</a:t>
            </a:r>
            <a:r>
              <a:rPr lang="es-MX" sz="1600" dirty="0"/>
              <a:t>  vulnerable cases </a:t>
            </a:r>
            <a:r>
              <a:rPr lang="es-MX" sz="1600" dirty="0" err="1"/>
              <a:t>identified</a:t>
            </a:r>
            <a:r>
              <a:rPr lang="es-MX" sz="1600" dirty="0"/>
              <a:t>.</a:t>
            </a:r>
          </a:p>
        </p:txBody>
      </p:sp>
      <p:sp>
        <p:nvSpPr>
          <p:cNvPr id="170" name="Shape 170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1" name="Shape 171"/>
          <p:cNvSpPr txBox="1">
            <a:spLocks noGrp="1"/>
          </p:cNvSpPr>
          <p:nvPr>
            <p:ph type="title"/>
          </p:nvPr>
        </p:nvSpPr>
        <p:spPr>
          <a:xfrm>
            <a:off x="733650" y="418900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300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ASSESSMENT METHODOLOGY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7" name="Shape 177"/>
          <p:cNvSpPr txBox="1">
            <a:spLocks noGrp="1"/>
          </p:cNvSpPr>
          <p:nvPr>
            <p:ph type="body" idx="2"/>
          </p:nvPr>
        </p:nvSpPr>
        <p:spPr>
          <a:xfrm>
            <a:off x="683568" y="1628800"/>
            <a:ext cx="7877700" cy="4971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dirty="0">
                <a:solidFill>
                  <a:srgbClr val="171796"/>
                </a:solidFill>
              </a:rPr>
              <a:t>In </a:t>
            </a:r>
            <a:r>
              <a:rPr lang="es-MX" sz="2000" b="1" dirty="0" err="1">
                <a:solidFill>
                  <a:srgbClr val="171796"/>
                </a:solidFill>
              </a:rPr>
              <a:t>refugee</a:t>
            </a:r>
            <a:r>
              <a:rPr lang="es-MX" sz="2000" b="1" dirty="0">
                <a:solidFill>
                  <a:srgbClr val="171796"/>
                </a:solidFill>
              </a:rPr>
              <a:t> </a:t>
            </a:r>
            <a:r>
              <a:rPr lang="es-MX" sz="2000" b="1" dirty="0" err="1">
                <a:solidFill>
                  <a:srgbClr val="171796"/>
                </a:solidFill>
              </a:rPr>
              <a:t>camps</a:t>
            </a:r>
            <a:endParaRPr lang="es-MX" sz="2000" b="1" dirty="0">
              <a:solidFill>
                <a:srgbClr val="171796"/>
              </a:solidFill>
            </a:endParaRPr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r>
              <a:rPr lang="es-MX" sz="1600" dirty="0" err="1" smtClean="0"/>
              <a:t>Blank</a:t>
            </a:r>
            <a:r>
              <a:rPr lang="es-MX" sz="1600" dirty="0" smtClean="0"/>
              <a:t> </a:t>
            </a:r>
            <a:r>
              <a:rPr lang="es-MX" sz="1600" dirty="0" err="1" smtClean="0"/>
              <a:t>distribution</a:t>
            </a:r>
            <a:r>
              <a:rPr lang="es-MX" sz="1600" dirty="0" smtClean="0"/>
              <a:t>. </a:t>
            </a:r>
            <a:endParaRPr lang="es-MX" sz="1600" dirty="0"/>
          </a:p>
          <a:p>
            <a:pPr marL="457200" indent="-330200">
              <a:spcBef>
                <a:spcPts val="0"/>
              </a:spcBef>
              <a:buFont typeface="Arial"/>
              <a:buChar char="●"/>
            </a:pPr>
            <a:r>
              <a:rPr lang="en-GB" sz="1600" b="1" dirty="0" smtClean="0"/>
              <a:t>Harmonization</a:t>
            </a:r>
            <a:r>
              <a:rPr lang="en-GB" sz="1600" dirty="0" smtClean="0"/>
              <a:t> of </a:t>
            </a:r>
            <a:r>
              <a:rPr lang="en-GB" sz="1600" dirty="0" smtClean="0"/>
              <a:t>cash assistance to cover in an equitable manner as many families as possible with the funds available. </a:t>
            </a:r>
            <a:endParaRPr lang="en-BZ" sz="1600" dirty="0" smtClean="0"/>
          </a:p>
          <a:p>
            <a:pPr marL="457200" lvl="0" indent="-330200">
              <a:spcBef>
                <a:spcPts val="0"/>
              </a:spcBef>
              <a:buChar char="●"/>
            </a:pPr>
            <a:r>
              <a:rPr lang="en-GB" sz="1600" dirty="0" smtClean="0"/>
              <a:t>Minimize </a:t>
            </a:r>
            <a:r>
              <a:rPr lang="en-GB" sz="1600" dirty="0" smtClean="0"/>
              <a:t>the </a:t>
            </a:r>
            <a:r>
              <a:rPr lang="en-GB" sz="1600" b="1" dirty="0" smtClean="0"/>
              <a:t>risk of tensions </a:t>
            </a:r>
            <a:r>
              <a:rPr lang="en-GB" sz="1600" dirty="0" smtClean="0"/>
              <a:t>between families receiving </a:t>
            </a:r>
            <a:r>
              <a:rPr lang="en-GB" sz="1600" dirty="0" smtClean="0"/>
              <a:t>assistance.</a:t>
            </a:r>
            <a:endParaRPr lang="es-MX" sz="1600" dirty="0"/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1400" b="0" i="0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dirty="0" smtClean="0"/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1400" b="0" i="0" u="none" strike="noStrike" cap="none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s-MX" sz="2000" b="1" dirty="0" smtClean="0">
                <a:solidFill>
                  <a:srgbClr val="171796"/>
                </a:solidFill>
              </a:rPr>
              <a:t>In </a:t>
            </a:r>
            <a:r>
              <a:rPr lang="es-MX" sz="2000" b="1" dirty="0">
                <a:solidFill>
                  <a:srgbClr val="171796"/>
                </a:solidFill>
              </a:rPr>
              <a:t>host </a:t>
            </a:r>
            <a:r>
              <a:rPr lang="es-MX" sz="2000" b="1" dirty="0" err="1">
                <a:solidFill>
                  <a:srgbClr val="171796"/>
                </a:solidFill>
              </a:rPr>
              <a:t>communities</a:t>
            </a:r>
            <a:endParaRPr lang="es-MX" sz="2000" b="1" dirty="0">
              <a:solidFill>
                <a:srgbClr val="171796"/>
              </a:solidFill>
            </a:endParaRPr>
          </a:p>
          <a:p>
            <a:pPr marL="457200" indent="-330200">
              <a:spcBef>
                <a:spcPts val="0"/>
              </a:spcBef>
              <a:buFont typeface="Arial"/>
              <a:buChar char="●"/>
            </a:pPr>
            <a:r>
              <a:rPr lang="en-GB" sz="1600" dirty="0" smtClean="0"/>
              <a:t>Assistance delivered through </a:t>
            </a:r>
            <a:r>
              <a:rPr lang="en-GB" sz="1600" b="1" dirty="0" smtClean="0"/>
              <a:t>“money transfer” </a:t>
            </a:r>
            <a:r>
              <a:rPr lang="en-GB" sz="1600" b="1" dirty="0" smtClean="0"/>
              <a:t>Companies.</a:t>
            </a:r>
            <a:endParaRPr lang="en-GB" sz="1600" b="1" dirty="0" smtClean="0"/>
          </a:p>
          <a:p>
            <a:pPr marL="457200" indent="-330200">
              <a:spcBef>
                <a:spcPts val="0"/>
              </a:spcBef>
              <a:buFont typeface="Arial"/>
              <a:buChar char="●"/>
            </a:pPr>
            <a:r>
              <a:rPr lang="en-GB" sz="1600" b="1" dirty="0" smtClean="0"/>
              <a:t>On-site </a:t>
            </a:r>
            <a:r>
              <a:rPr lang="en-GB" sz="1600" b="1" dirty="0" smtClean="0"/>
              <a:t>(87%) and </a:t>
            </a:r>
            <a:r>
              <a:rPr lang="en-GB" sz="1600" b="1" dirty="0" smtClean="0"/>
              <a:t>off-site </a:t>
            </a:r>
            <a:r>
              <a:rPr lang="en-GB" sz="1600" b="1" dirty="0" smtClean="0"/>
              <a:t>distribution (13%)</a:t>
            </a:r>
            <a:r>
              <a:rPr lang="en-GB" sz="1600" dirty="0" smtClean="0"/>
              <a:t>, </a:t>
            </a:r>
            <a:r>
              <a:rPr lang="en-GB" sz="1600" dirty="0" smtClean="0"/>
              <a:t>the latter  to </a:t>
            </a:r>
            <a:r>
              <a:rPr lang="en-US" sz="1600" dirty="0" smtClean="0"/>
              <a:t>support extremely </a:t>
            </a:r>
            <a:r>
              <a:rPr lang="en-US" sz="1600" dirty="0" smtClean="0"/>
              <a:t>vulnerable beneficiaries </a:t>
            </a:r>
            <a:r>
              <a:rPr lang="en-US" sz="1600" dirty="0" smtClean="0"/>
              <a:t>having difficulties in accessing money dealer’s </a:t>
            </a:r>
            <a:r>
              <a:rPr lang="en-US" sz="1600" dirty="0" smtClean="0"/>
              <a:t>branches. </a:t>
            </a:r>
            <a:endParaRPr lang="en-US" sz="1600" dirty="0" smtClean="0"/>
          </a:p>
          <a:p>
            <a:pPr marL="457200" indent="-330200">
              <a:spcBef>
                <a:spcPts val="0"/>
              </a:spcBef>
              <a:buFont typeface="Arial"/>
              <a:buChar char="●"/>
            </a:pPr>
            <a:r>
              <a:rPr lang="en-US" sz="1600" dirty="0" smtClean="0"/>
              <a:t>Set-up of a </a:t>
            </a:r>
            <a:r>
              <a:rPr lang="en-US" sz="1600" b="1" dirty="0" smtClean="0"/>
              <a:t>complaint mechanism </a:t>
            </a:r>
            <a:r>
              <a:rPr lang="en-US" sz="1600" dirty="0" smtClean="0"/>
              <a:t>to improve accountability of the entire </a:t>
            </a:r>
            <a:r>
              <a:rPr lang="en-US" sz="1600" dirty="0" smtClean="0"/>
              <a:t>process.</a:t>
            </a:r>
            <a:endParaRPr lang="en-US" sz="1600" dirty="0" smtClean="0"/>
          </a:p>
          <a:p>
            <a:pPr marL="457200" indent="-330200">
              <a:spcBef>
                <a:spcPts val="0"/>
              </a:spcBef>
              <a:buFont typeface="Arial"/>
              <a:buChar char="●"/>
            </a:pPr>
            <a:r>
              <a:rPr lang="en-US" sz="1600" b="1" dirty="0" smtClean="0"/>
              <a:t>Follow-up visits</a:t>
            </a:r>
            <a:r>
              <a:rPr lang="en-US" sz="1600" dirty="0" smtClean="0"/>
              <a:t> to monitor the relevance and effectiveness of the </a:t>
            </a:r>
            <a:r>
              <a:rPr lang="en-US" sz="1600" dirty="0" smtClean="0"/>
              <a:t>assistance.</a:t>
            </a:r>
          </a:p>
          <a:p>
            <a:pPr marL="457200" indent="-330200">
              <a:spcBef>
                <a:spcPts val="0"/>
              </a:spcBef>
              <a:buFont typeface="Arial"/>
              <a:buChar char="●"/>
            </a:pPr>
            <a:r>
              <a:rPr lang="en-US" sz="1600" dirty="0" smtClean="0"/>
              <a:t>Ad hoc visit from </a:t>
            </a:r>
            <a:r>
              <a:rPr lang="en-US" sz="1600" b="1" dirty="0" smtClean="0"/>
              <a:t>protection teams </a:t>
            </a:r>
            <a:r>
              <a:rPr lang="en-US" sz="1600" dirty="0" smtClean="0"/>
              <a:t>in case of specific protection </a:t>
            </a:r>
            <a:r>
              <a:rPr lang="en-US" sz="1600" dirty="0" smtClean="0"/>
              <a:t>concerns.</a:t>
            </a:r>
            <a:endParaRPr lang="en-US" sz="1600" dirty="0" smtClean="0"/>
          </a:p>
          <a:p>
            <a:pPr marL="457200" indent="-330200">
              <a:spcBef>
                <a:spcPts val="0"/>
              </a:spcBef>
              <a:buFont typeface="Arial"/>
              <a:buChar char="●"/>
            </a:pPr>
            <a:endParaRPr lang="en-US" sz="1600" dirty="0" smtClean="0"/>
          </a:p>
          <a:p>
            <a:pPr marL="457200" indent="-330200">
              <a:spcBef>
                <a:spcPts val="0"/>
              </a:spcBef>
              <a:buFont typeface="Arial"/>
              <a:buChar char="●"/>
            </a:pPr>
            <a:endParaRPr lang="en-BZ" sz="1600" dirty="0" smtClean="0"/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endParaRPr lang="es-MX" sz="1600" dirty="0"/>
          </a:p>
          <a:p>
            <a:pPr lvl="0">
              <a:buSzPct val="25000"/>
            </a:pPr>
            <a:endParaRPr lang="es-MX" sz="1600" dirty="0" smtClean="0"/>
          </a:p>
          <a:p>
            <a:pPr lvl="0">
              <a:buSzPct val="25000"/>
            </a:pPr>
            <a:endParaRPr lang="es-MX" sz="1600" dirty="0" smtClean="0"/>
          </a:p>
          <a:p>
            <a:pPr marL="457200" lvl="0" indent="-330200" rtl="0">
              <a:spcBef>
                <a:spcPts val="0"/>
              </a:spcBef>
              <a:buSzPct val="100000"/>
              <a:buChar char="●"/>
            </a:pPr>
            <a:endParaRPr lang="es-MX" sz="1600" dirty="0"/>
          </a:p>
        </p:txBody>
      </p:sp>
      <p:sp>
        <p:nvSpPr>
          <p:cNvPr id="178" name="Shape 178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733650" y="418900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3000" dirty="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MODALITIES OF ASSISTANCE 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8" name="Shape 178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733650" y="418900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3000" dirty="0" smtClean="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STATISTICS</a:t>
            </a:r>
            <a:endParaRPr lang="es-MX" sz="3000" dirty="0">
              <a:solidFill>
                <a:srgbClr val="F3F3F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4211960" y="2780928"/>
          <a:ext cx="4238625" cy="2571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/>
          <p:nvPr/>
        </p:nvGraphicFramePr>
        <p:xfrm>
          <a:off x="467544" y="278092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Rectangle 7"/>
          <p:cNvSpPr/>
          <p:nvPr/>
        </p:nvSpPr>
        <p:spPr>
          <a:xfrm>
            <a:off x="467544" y="1340768"/>
            <a:ext cx="12961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280"/>
              </a:spcBef>
              <a:buClr>
                <a:schemeClr val="dk1"/>
              </a:buClr>
              <a:buSzPct val="25000"/>
            </a:pPr>
            <a:r>
              <a:rPr lang="es-MX" sz="2000" b="1" dirty="0" err="1" smtClean="0">
                <a:solidFill>
                  <a:srgbClr val="171796"/>
                </a:solidFill>
              </a:rPr>
              <a:t>Referral</a:t>
            </a:r>
            <a:endParaRPr lang="es-MX" sz="2000" b="1" dirty="0">
              <a:solidFill>
                <a:srgbClr val="171796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1560" y="1844825"/>
            <a:ext cx="741682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280"/>
              </a:spcBef>
              <a:buClr>
                <a:schemeClr val="dk1"/>
              </a:buClr>
              <a:buSzPct val="25000"/>
            </a:pPr>
            <a:r>
              <a:rPr lang="en-BZ" sz="16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Referral to </a:t>
            </a:r>
            <a:r>
              <a:rPr lang="en-BZ" sz="16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other Organizations (Caritas, DRC, HI, ICMC, IMC, Save the Children, IRC, Legal Aid, MSF, UNHCR</a:t>
            </a:r>
            <a:r>
              <a:rPr lang="en-BZ" sz="16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): </a:t>
            </a:r>
            <a:r>
              <a:rPr lang="en-BZ" sz="16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105 cases.</a:t>
            </a:r>
            <a:endParaRPr lang="es-MX" sz="1600" b="1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8" name="Shape 178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733650" y="418900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3000" dirty="0" smtClean="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STATISTICS</a:t>
            </a:r>
            <a:endParaRPr lang="es-MX" sz="3000" dirty="0">
              <a:solidFill>
                <a:srgbClr val="F3F3F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8" name="Chart 7"/>
          <p:cNvGraphicFramePr/>
          <p:nvPr/>
        </p:nvGraphicFramePr>
        <p:xfrm>
          <a:off x="251520" y="1196752"/>
          <a:ext cx="4572000" cy="304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/>
          <p:nvPr/>
        </p:nvGraphicFramePr>
        <p:xfrm>
          <a:off x="4211960" y="3573016"/>
          <a:ext cx="4572000" cy="275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8" name="Shape 178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733650" y="418900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3000" dirty="0" smtClean="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STATISTICS</a:t>
            </a:r>
            <a:endParaRPr lang="es-MX" sz="3000" dirty="0">
              <a:solidFill>
                <a:srgbClr val="F3F3F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323528" y="1268760"/>
          <a:ext cx="458152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/>
          <p:nvPr/>
        </p:nvGraphicFramePr>
        <p:xfrm>
          <a:off x="3779912" y="3284984"/>
          <a:ext cx="4924425" cy="3000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8" name="Shape 178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733650" y="418900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3000" dirty="0" smtClean="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STATISTICS</a:t>
            </a:r>
            <a:endParaRPr lang="es-MX" sz="3000" dirty="0">
              <a:solidFill>
                <a:srgbClr val="F3F3F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xmlns="" val="3025554762"/>
              </p:ext>
            </p:extLst>
          </p:nvPr>
        </p:nvGraphicFramePr>
        <p:xfrm>
          <a:off x="323528" y="2276872"/>
          <a:ext cx="8249972" cy="24107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99" name="Shape 199"/>
          <p:cNvSpPr txBox="1">
            <a:spLocks noGrp="1"/>
          </p:cNvSpPr>
          <p:nvPr>
            <p:ph type="title"/>
          </p:nvPr>
        </p:nvSpPr>
        <p:spPr>
          <a:xfrm>
            <a:off x="733650" y="465025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4500" dirty="0" smtClean="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MAIN CHALLENGES</a:t>
            </a:r>
            <a:endParaRPr lang="es-MX" sz="4500" dirty="0">
              <a:solidFill>
                <a:srgbClr val="F3F3F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Shape 200"/>
          <p:cNvSpPr txBox="1">
            <a:spLocks noGrp="1"/>
          </p:cNvSpPr>
          <p:nvPr>
            <p:ph type="body" idx="2"/>
          </p:nvPr>
        </p:nvSpPr>
        <p:spPr>
          <a:xfrm>
            <a:off x="733650" y="1518975"/>
            <a:ext cx="7676700" cy="4971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indent="-12700">
              <a:lnSpc>
                <a:spcPct val="90000"/>
              </a:lnSpc>
            </a:pPr>
            <a:r>
              <a:rPr lang="es-MX" sz="2000" b="1" dirty="0" err="1" smtClean="0">
                <a:solidFill>
                  <a:srgbClr val="171796"/>
                </a:solidFill>
              </a:rPr>
              <a:t>Approval</a:t>
            </a:r>
            <a:r>
              <a:rPr lang="es-MX" sz="2000" b="1" dirty="0" smtClean="0">
                <a:solidFill>
                  <a:srgbClr val="171796"/>
                </a:solidFill>
              </a:rPr>
              <a:t> </a:t>
            </a:r>
            <a:r>
              <a:rPr lang="es-MX" sz="2000" b="1" dirty="0" err="1" smtClean="0">
                <a:solidFill>
                  <a:srgbClr val="171796"/>
                </a:solidFill>
              </a:rPr>
              <a:t>Process</a:t>
            </a:r>
            <a:endParaRPr lang="es-MX" sz="2000" b="1" dirty="0" smtClean="0">
              <a:solidFill>
                <a:srgbClr val="171796"/>
              </a:solidFill>
            </a:endParaRPr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r>
              <a:rPr lang="en-BZ" sz="1600" dirty="0" smtClean="0"/>
              <a:t> MOPIC approval process  </a:t>
            </a:r>
            <a:r>
              <a:rPr lang="en-BZ" sz="1600" dirty="0" smtClean="0"/>
              <a:t>(different line ministries for each partner</a:t>
            </a:r>
            <a:r>
              <a:rPr lang="en-BZ" sz="1600" dirty="0" smtClean="0"/>
              <a:t>).</a:t>
            </a:r>
            <a:endParaRPr lang="en-BZ" sz="1600" dirty="0" smtClean="0"/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r>
              <a:rPr lang="en-BZ" sz="1600" dirty="0" smtClean="0"/>
              <a:t> </a:t>
            </a:r>
            <a:r>
              <a:rPr lang="en-BZ" sz="1600" dirty="0" smtClean="0"/>
              <a:t>Bank system (new policies and regulations) </a:t>
            </a:r>
            <a:r>
              <a:rPr lang="en-BZ" sz="1600" dirty="0" smtClean="0"/>
              <a:t>cause of </a:t>
            </a:r>
            <a:r>
              <a:rPr lang="en-BZ" sz="1600" dirty="0" smtClean="0"/>
              <a:t>delay.</a:t>
            </a:r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endParaRPr lang="en-US" sz="1600" dirty="0" smtClean="0"/>
          </a:p>
          <a:p>
            <a:pPr indent="-12700">
              <a:lnSpc>
                <a:spcPct val="90000"/>
              </a:lnSpc>
            </a:pPr>
            <a:endParaRPr lang="es-MX" sz="2000" b="1" dirty="0" smtClean="0">
              <a:solidFill>
                <a:srgbClr val="171796"/>
              </a:solidFill>
            </a:endParaRPr>
          </a:p>
          <a:p>
            <a:pPr indent="-12700">
              <a:lnSpc>
                <a:spcPct val="90000"/>
              </a:lnSpc>
            </a:pPr>
            <a:r>
              <a:rPr lang="es-MX" sz="2000" b="1" dirty="0" err="1" smtClean="0">
                <a:solidFill>
                  <a:srgbClr val="171796"/>
                </a:solidFill>
              </a:rPr>
              <a:t>Implementation</a:t>
            </a:r>
            <a:r>
              <a:rPr lang="es-MX" sz="2000" b="1" dirty="0" smtClean="0">
                <a:solidFill>
                  <a:srgbClr val="171796"/>
                </a:solidFill>
              </a:rPr>
              <a:t> </a:t>
            </a:r>
            <a:endParaRPr lang="es-MX" sz="2000" b="1" dirty="0" smtClean="0">
              <a:solidFill>
                <a:srgbClr val="171796"/>
              </a:solidFill>
            </a:endParaRPr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r>
              <a:rPr lang="en-BZ" sz="1600" dirty="0" smtClean="0"/>
              <a:t> </a:t>
            </a:r>
            <a:r>
              <a:rPr lang="en-BZ" sz="1600" b="1" dirty="0" smtClean="0"/>
              <a:t>Re-contact </a:t>
            </a:r>
            <a:r>
              <a:rPr lang="en-BZ" sz="1600" b="1" dirty="0" smtClean="0"/>
              <a:t>beneficiaries </a:t>
            </a:r>
            <a:r>
              <a:rPr lang="en-BZ" sz="1600" dirty="0" smtClean="0"/>
              <a:t>and relocation/movement </a:t>
            </a:r>
            <a:r>
              <a:rPr lang="en-BZ" sz="1600" dirty="0" smtClean="0"/>
              <a:t>of people from areas/governorates, </a:t>
            </a:r>
            <a:r>
              <a:rPr lang="en-BZ" sz="1600" dirty="0" smtClean="0"/>
              <a:t> </a:t>
            </a:r>
          </a:p>
          <a:p>
            <a:pPr lvl="0" indent="-12700">
              <a:lnSpc>
                <a:spcPct val="90000"/>
              </a:lnSpc>
            </a:pPr>
            <a:r>
              <a:rPr lang="en-BZ" sz="1600" dirty="0" smtClean="0"/>
              <a:t> </a:t>
            </a:r>
            <a:r>
              <a:rPr lang="en-BZ" sz="1600" dirty="0" smtClean="0"/>
              <a:t>  specially </a:t>
            </a:r>
            <a:r>
              <a:rPr lang="en-BZ" sz="1600" dirty="0" smtClean="0"/>
              <a:t>on a large scale </a:t>
            </a:r>
            <a:r>
              <a:rPr lang="en-BZ" sz="1600" dirty="0" smtClean="0"/>
              <a:t>program.  </a:t>
            </a:r>
            <a:endParaRPr lang="en-BZ" sz="1600" dirty="0" smtClean="0"/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r>
              <a:rPr lang="en-BZ" sz="1600" dirty="0" smtClean="0"/>
              <a:t> </a:t>
            </a:r>
            <a:r>
              <a:rPr lang="en-BZ" sz="1600" b="1" dirty="0" smtClean="0"/>
              <a:t>Hard </a:t>
            </a:r>
            <a:r>
              <a:rPr lang="en-BZ" sz="1600" b="1" dirty="0" smtClean="0"/>
              <a:t>to reach </a:t>
            </a:r>
            <a:r>
              <a:rPr lang="en-BZ" sz="1600" dirty="0" smtClean="0"/>
              <a:t>areas </a:t>
            </a:r>
            <a:r>
              <a:rPr lang="en-BZ" sz="1600" b="1" dirty="0" smtClean="0"/>
              <a:t>not easily accessible </a:t>
            </a:r>
            <a:r>
              <a:rPr lang="en-BZ" sz="1600" dirty="0" smtClean="0"/>
              <a:t>during storms/bad weather conditions.</a:t>
            </a:r>
            <a:endParaRPr lang="en-BZ" sz="1600" dirty="0" smtClean="0"/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r>
              <a:rPr lang="en-BZ" sz="1600" dirty="0" smtClean="0"/>
              <a:t> </a:t>
            </a:r>
            <a:r>
              <a:rPr lang="en-BZ" sz="1600" b="1" dirty="0" smtClean="0"/>
              <a:t>Coordination </a:t>
            </a:r>
            <a:r>
              <a:rPr lang="en-BZ" sz="1600" b="1" dirty="0" smtClean="0"/>
              <a:t>in camp setting</a:t>
            </a:r>
            <a:r>
              <a:rPr lang="en-BZ" sz="1600" dirty="0" smtClean="0"/>
              <a:t> (I.E. gulf actors/PDM/Distribution priorities</a:t>
            </a:r>
            <a:r>
              <a:rPr lang="en-BZ" sz="1600" dirty="0" smtClean="0"/>
              <a:t>).</a:t>
            </a:r>
            <a:endParaRPr lang="en-BZ" sz="1600" dirty="0" smtClean="0"/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endParaRPr lang="en-US" sz="1600" dirty="0" smtClean="0"/>
          </a:p>
          <a:p>
            <a:pPr indent="-12700">
              <a:lnSpc>
                <a:spcPct val="90000"/>
              </a:lnSpc>
            </a:pPr>
            <a:endParaRPr lang="es-MX" sz="2000" b="1" dirty="0" smtClean="0">
              <a:solidFill>
                <a:srgbClr val="171796"/>
              </a:solidFill>
            </a:endParaRPr>
          </a:p>
          <a:p>
            <a:pPr indent="-12700">
              <a:lnSpc>
                <a:spcPct val="90000"/>
              </a:lnSpc>
            </a:pPr>
            <a:r>
              <a:rPr lang="es-MX" sz="2000" b="1" dirty="0" err="1" smtClean="0">
                <a:solidFill>
                  <a:srgbClr val="171796"/>
                </a:solidFill>
              </a:rPr>
              <a:t>Consortium</a:t>
            </a:r>
            <a:r>
              <a:rPr lang="es-MX" sz="1600" b="1" dirty="0" smtClean="0">
                <a:solidFill>
                  <a:srgbClr val="171796"/>
                </a:solidFill>
              </a:rPr>
              <a:t> </a:t>
            </a:r>
            <a:endParaRPr lang="en-BZ" sz="1600" dirty="0" smtClean="0"/>
          </a:p>
          <a:p>
            <a:pPr lvl="0" indent="-12700">
              <a:lnSpc>
                <a:spcPct val="90000"/>
              </a:lnSpc>
              <a:buFont typeface="Arial" pitchFamily="34" charset="0"/>
              <a:buChar char="•"/>
            </a:pPr>
            <a:r>
              <a:rPr lang="en-BZ" sz="1600" dirty="0" smtClean="0"/>
              <a:t> </a:t>
            </a:r>
            <a:r>
              <a:rPr lang="en-BZ" sz="1600" b="1" dirty="0" smtClean="0"/>
              <a:t>Coordination</a:t>
            </a:r>
            <a:r>
              <a:rPr lang="en-BZ" sz="1600" dirty="0" smtClean="0"/>
              <a:t> </a:t>
            </a:r>
            <a:r>
              <a:rPr lang="en-BZ" sz="1600" dirty="0" smtClean="0"/>
              <a:t>may represent an </a:t>
            </a:r>
            <a:r>
              <a:rPr lang="en-BZ" sz="1600" b="1" dirty="0" smtClean="0"/>
              <a:t>additional burden </a:t>
            </a:r>
            <a:r>
              <a:rPr lang="en-BZ" sz="1600" dirty="0" smtClean="0"/>
              <a:t>to consortium members already </a:t>
            </a:r>
            <a:endParaRPr lang="en-BZ" sz="1600" dirty="0" smtClean="0"/>
          </a:p>
          <a:p>
            <a:pPr lvl="0" indent="-12700">
              <a:lnSpc>
                <a:spcPct val="90000"/>
              </a:lnSpc>
            </a:pPr>
            <a:r>
              <a:rPr lang="en-BZ" sz="1600" dirty="0" smtClean="0"/>
              <a:t> </a:t>
            </a:r>
            <a:r>
              <a:rPr lang="en-BZ" sz="1600" dirty="0" smtClean="0"/>
              <a:t>  overloaded </a:t>
            </a:r>
            <a:r>
              <a:rPr lang="en-BZ" sz="1600" dirty="0" smtClean="0"/>
              <a:t>with </a:t>
            </a:r>
            <a:r>
              <a:rPr lang="en-BZ" sz="1600" dirty="0" smtClean="0"/>
              <a:t>respective </a:t>
            </a:r>
            <a:r>
              <a:rPr lang="en-BZ" sz="1600" dirty="0" smtClean="0"/>
              <a:t>programs and tasks. </a:t>
            </a:r>
            <a:endParaRPr lang="en-BZ" sz="1600" dirty="0" smtClean="0"/>
          </a:p>
          <a:p>
            <a:pPr lvl="0" indent="-12700">
              <a:lnSpc>
                <a:spcPct val="90000"/>
              </a:lnSpc>
              <a:buFont typeface="Arial" pitchFamily="34" charset="0"/>
              <a:buChar char="•"/>
            </a:pPr>
            <a:r>
              <a:rPr lang="en-BZ" sz="1600" dirty="0" smtClean="0"/>
              <a:t> </a:t>
            </a:r>
            <a:r>
              <a:rPr lang="en-BZ" sz="1600" b="1" dirty="0" smtClean="0"/>
              <a:t>Common </a:t>
            </a:r>
            <a:r>
              <a:rPr lang="en-BZ" sz="1600" b="1" dirty="0" smtClean="0"/>
              <a:t>standards of reporting and sharing information</a:t>
            </a:r>
            <a:r>
              <a:rPr lang="en-BZ" sz="1600" dirty="0" smtClean="0"/>
              <a:t> (both program and financial </a:t>
            </a:r>
            <a:endParaRPr lang="en-BZ" sz="1600" dirty="0" smtClean="0"/>
          </a:p>
          <a:p>
            <a:pPr lvl="0" indent="-12700">
              <a:lnSpc>
                <a:spcPct val="90000"/>
              </a:lnSpc>
            </a:pPr>
            <a:r>
              <a:rPr lang="en-BZ" sz="1600" dirty="0" smtClean="0"/>
              <a:t> </a:t>
            </a:r>
            <a:r>
              <a:rPr lang="en-BZ" sz="1600" dirty="0" smtClean="0"/>
              <a:t>  wise).</a:t>
            </a:r>
            <a:endParaRPr lang="en-BZ" sz="1600" dirty="0" smtClean="0"/>
          </a:p>
        </p:txBody>
      </p:sp>
      <p:sp>
        <p:nvSpPr>
          <p:cNvPr id="201" name="Shape 201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/>
          <p:nvPr/>
        </p:nvSpPr>
        <p:spPr>
          <a:xfrm>
            <a:off x="0" y="-14150"/>
            <a:ext cx="7494300" cy="9768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07" name="Shape 207"/>
          <p:cNvSpPr txBox="1">
            <a:spLocks noGrp="1"/>
          </p:cNvSpPr>
          <p:nvPr>
            <p:ph type="title"/>
          </p:nvPr>
        </p:nvSpPr>
        <p:spPr>
          <a:xfrm>
            <a:off x="733650" y="465025"/>
            <a:ext cx="7283100" cy="680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s-MX" sz="4500">
                <a:solidFill>
                  <a:srgbClr val="F3F3F3"/>
                </a:solidFill>
                <a:latin typeface="Arial"/>
                <a:ea typeface="Arial"/>
                <a:cs typeface="Arial"/>
                <a:sym typeface="Arial"/>
              </a:rPr>
              <a:t>LESSONS LEARNED</a:t>
            </a:r>
          </a:p>
        </p:txBody>
      </p:sp>
      <p:sp>
        <p:nvSpPr>
          <p:cNvPr id="208" name="Shape 208"/>
          <p:cNvSpPr txBox="1">
            <a:spLocks noGrp="1"/>
          </p:cNvSpPr>
          <p:nvPr>
            <p:ph type="body" idx="2"/>
          </p:nvPr>
        </p:nvSpPr>
        <p:spPr>
          <a:xfrm>
            <a:off x="733650" y="1518975"/>
            <a:ext cx="7676700" cy="4971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indent="-12700">
              <a:lnSpc>
                <a:spcPct val="90000"/>
              </a:lnSpc>
            </a:pPr>
            <a:r>
              <a:rPr lang="es-MX" sz="2000" b="1" dirty="0" err="1" smtClean="0">
                <a:solidFill>
                  <a:srgbClr val="171796"/>
                </a:solidFill>
              </a:rPr>
              <a:t>Approval</a:t>
            </a:r>
            <a:r>
              <a:rPr lang="es-MX" sz="2000" b="1" dirty="0" smtClean="0">
                <a:solidFill>
                  <a:srgbClr val="171796"/>
                </a:solidFill>
              </a:rPr>
              <a:t> </a:t>
            </a:r>
            <a:r>
              <a:rPr lang="es-MX" sz="2000" b="1" dirty="0" err="1" smtClean="0">
                <a:solidFill>
                  <a:srgbClr val="171796"/>
                </a:solidFill>
              </a:rPr>
              <a:t>Process</a:t>
            </a:r>
            <a:endParaRPr lang="es-MX" sz="2000" b="1" dirty="0" smtClean="0">
              <a:solidFill>
                <a:srgbClr val="171796"/>
              </a:solidFill>
            </a:endParaRPr>
          </a:p>
          <a:p>
            <a:pPr indent="-12700">
              <a:lnSpc>
                <a:spcPct val="90000"/>
              </a:lnSpc>
              <a:buFont typeface="Arial"/>
              <a:buChar char="•"/>
            </a:pPr>
            <a:r>
              <a:rPr lang="en-BZ" sz="1600" dirty="0" smtClean="0"/>
              <a:t> </a:t>
            </a:r>
            <a:r>
              <a:rPr lang="en-BZ" sz="1600" b="1" dirty="0" smtClean="0"/>
              <a:t>Joint </a:t>
            </a:r>
            <a:r>
              <a:rPr lang="en-BZ" sz="1600" b="1" dirty="0" smtClean="0"/>
              <a:t>advocacy </a:t>
            </a:r>
            <a:r>
              <a:rPr lang="en-BZ" sz="1600" dirty="0" smtClean="0"/>
              <a:t>with local authorities and support from UNHCR to solve </a:t>
            </a:r>
            <a:r>
              <a:rPr lang="en-BZ" sz="1600" dirty="0" smtClean="0"/>
              <a:t>approval issues.</a:t>
            </a:r>
            <a:endParaRPr lang="en-BZ" sz="1600" dirty="0" smtClean="0"/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endParaRPr lang="en-US" sz="1600" dirty="0" smtClean="0"/>
          </a:p>
          <a:p>
            <a:pPr lvl="0" indent="-12700">
              <a:lnSpc>
                <a:spcPct val="90000"/>
              </a:lnSpc>
            </a:pPr>
            <a:r>
              <a:rPr lang="es-MX" sz="2000" b="1" dirty="0" err="1" smtClean="0">
                <a:solidFill>
                  <a:srgbClr val="171796"/>
                </a:solidFill>
              </a:rPr>
              <a:t>Implementation</a:t>
            </a:r>
            <a:endParaRPr lang="en-US" sz="2000" dirty="0" smtClean="0"/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r>
              <a:rPr lang="en-BZ" sz="1600" dirty="0" smtClean="0"/>
              <a:t> </a:t>
            </a:r>
            <a:r>
              <a:rPr lang="en-BZ" sz="1600" b="1" dirty="0" smtClean="0"/>
              <a:t>Joint </a:t>
            </a:r>
            <a:r>
              <a:rPr lang="en-BZ" sz="1600" b="1" dirty="0" smtClean="0"/>
              <a:t>assessment </a:t>
            </a:r>
            <a:r>
              <a:rPr lang="en-BZ" sz="1600" dirty="0" smtClean="0"/>
              <a:t>forms </a:t>
            </a:r>
            <a:r>
              <a:rPr lang="en-BZ" sz="1600" dirty="0" smtClean="0"/>
              <a:t>(harmonization approach and guarantees consistency in  </a:t>
            </a:r>
          </a:p>
          <a:p>
            <a:pPr lvl="0" indent="-12700">
              <a:lnSpc>
                <a:spcPct val="90000"/>
              </a:lnSpc>
            </a:pPr>
            <a:r>
              <a:rPr lang="en-BZ" sz="1600" dirty="0" smtClean="0"/>
              <a:t> </a:t>
            </a:r>
            <a:r>
              <a:rPr lang="en-BZ" sz="1600" dirty="0" smtClean="0"/>
              <a:t>  identification of vulnerability </a:t>
            </a:r>
            <a:r>
              <a:rPr lang="en-BZ" sz="1600" dirty="0" smtClean="0"/>
              <a:t>– hosting communities</a:t>
            </a:r>
            <a:r>
              <a:rPr lang="en-BZ" sz="1600" dirty="0" smtClean="0"/>
              <a:t>).</a:t>
            </a:r>
            <a:endParaRPr lang="en-BZ" sz="1600" dirty="0" smtClean="0"/>
          </a:p>
          <a:p>
            <a:pPr indent="-12700">
              <a:lnSpc>
                <a:spcPct val="90000"/>
              </a:lnSpc>
              <a:buFont typeface="Arial"/>
              <a:buChar char="•"/>
            </a:pPr>
            <a:r>
              <a:rPr lang="en-BZ" sz="1600" dirty="0" smtClean="0"/>
              <a:t> Good </a:t>
            </a:r>
            <a:r>
              <a:rPr lang="en-BZ" sz="1600" b="1" dirty="0" smtClean="0"/>
              <a:t>coordination with other actors </a:t>
            </a:r>
            <a:r>
              <a:rPr lang="en-BZ" sz="1600" dirty="0" smtClean="0"/>
              <a:t>during emergency </a:t>
            </a:r>
            <a:r>
              <a:rPr lang="en-BZ" sz="1600" dirty="0" smtClean="0"/>
              <a:t>response to guarantee a more </a:t>
            </a:r>
          </a:p>
          <a:p>
            <a:pPr indent="-12700">
              <a:lnSpc>
                <a:spcPct val="90000"/>
              </a:lnSpc>
            </a:pPr>
            <a:r>
              <a:rPr lang="en-BZ" sz="1600" dirty="0" smtClean="0"/>
              <a:t> </a:t>
            </a:r>
            <a:r>
              <a:rPr lang="en-BZ" sz="1600" dirty="0" smtClean="0"/>
              <a:t>  efficient and prompt assistance.</a:t>
            </a:r>
            <a:endParaRPr lang="en-BZ" sz="1600" dirty="0" smtClean="0"/>
          </a:p>
          <a:p>
            <a:pPr lvl="0" indent="-12700">
              <a:lnSpc>
                <a:spcPct val="90000"/>
              </a:lnSpc>
              <a:buFont typeface="Arial"/>
              <a:buChar char="•"/>
            </a:pPr>
            <a:r>
              <a:rPr lang="en-BZ" sz="1600" dirty="0" smtClean="0"/>
              <a:t> Money </a:t>
            </a:r>
            <a:r>
              <a:rPr lang="en-BZ" sz="1600" dirty="0" smtClean="0"/>
              <a:t>dealer provides </a:t>
            </a:r>
            <a:r>
              <a:rPr lang="en-BZ" sz="1600" b="1" dirty="0" smtClean="0"/>
              <a:t>easy access and </a:t>
            </a:r>
            <a:r>
              <a:rPr lang="en-BZ" sz="1600" b="1" dirty="0" smtClean="0"/>
              <a:t>low </a:t>
            </a:r>
            <a:r>
              <a:rPr lang="en-BZ" sz="1600" b="1" dirty="0" smtClean="0"/>
              <a:t>visibility</a:t>
            </a:r>
            <a:r>
              <a:rPr lang="en-BZ" sz="1600" dirty="0" smtClean="0"/>
              <a:t> to vulnerable individuals </a:t>
            </a:r>
            <a:r>
              <a:rPr lang="en-BZ" sz="1600" dirty="0" smtClean="0"/>
              <a:t>– </a:t>
            </a:r>
          </a:p>
          <a:p>
            <a:pPr lvl="0" indent="-12700">
              <a:lnSpc>
                <a:spcPct val="90000"/>
              </a:lnSpc>
            </a:pPr>
            <a:r>
              <a:rPr lang="en-BZ" sz="1600" dirty="0" smtClean="0"/>
              <a:t> </a:t>
            </a:r>
            <a:r>
              <a:rPr lang="en-BZ" sz="1600" dirty="0" smtClean="0"/>
              <a:t>  mitigation of risks.</a:t>
            </a:r>
            <a:endParaRPr lang="en-BZ" sz="1600" dirty="0" smtClean="0"/>
          </a:p>
          <a:p>
            <a:pPr lvl="0" indent="-12700">
              <a:lnSpc>
                <a:spcPct val="90000"/>
              </a:lnSpc>
              <a:buFont typeface="Arial" pitchFamily="34" charset="0"/>
              <a:buChar char="•"/>
            </a:pPr>
            <a:r>
              <a:rPr lang="en-US" sz="1600" dirty="0" smtClean="0"/>
              <a:t> </a:t>
            </a:r>
            <a:r>
              <a:rPr lang="en-US" sz="1600" b="1" dirty="0" smtClean="0"/>
              <a:t>Stronger coordination </a:t>
            </a:r>
            <a:r>
              <a:rPr lang="en-US" sz="1600" dirty="0" smtClean="0"/>
              <a:t>with other actors </a:t>
            </a:r>
            <a:r>
              <a:rPr lang="en-US" sz="1600" dirty="0" smtClean="0"/>
              <a:t>through an </a:t>
            </a:r>
            <a:r>
              <a:rPr lang="en-US" sz="1600" b="1" dirty="0" smtClean="0"/>
              <a:t>ad hoc </a:t>
            </a:r>
            <a:r>
              <a:rPr lang="en-US" sz="1600" b="1" dirty="0" err="1" smtClean="0"/>
              <a:t>MoU</a:t>
            </a:r>
            <a:endParaRPr lang="en-BZ" sz="1600" dirty="0" smtClean="0"/>
          </a:p>
          <a:p>
            <a:pPr>
              <a:lnSpc>
                <a:spcPct val="90000"/>
              </a:lnSpc>
              <a:buSzPct val="25000"/>
            </a:pPr>
            <a:endParaRPr lang="es-MX" sz="2000" b="1" dirty="0" smtClean="0">
              <a:solidFill>
                <a:srgbClr val="171796"/>
              </a:solidFill>
            </a:endParaRPr>
          </a:p>
          <a:p>
            <a:pPr>
              <a:lnSpc>
                <a:spcPct val="90000"/>
              </a:lnSpc>
              <a:buSzPct val="25000"/>
            </a:pPr>
            <a:r>
              <a:rPr lang="es-MX" sz="2000" b="1" dirty="0" err="1" smtClean="0">
                <a:solidFill>
                  <a:srgbClr val="171796"/>
                </a:solidFill>
              </a:rPr>
              <a:t>Consortium</a:t>
            </a:r>
            <a:r>
              <a:rPr lang="es-MX" sz="2000" b="1" dirty="0" smtClean="0">
                <a:solidFill>
                  <a:srgbClr val="171796"/>
                </a:solidFill>
              </a:rPr>
              <a:t> </a:t>
            </a:r>
            <a:endParaRPr lang="en-BZ" sz="2000" dirty="0" smtClean="0"/>
          </a:p>
          <a:p>
            <a:pPr lvl="0">
              <a:lnSpc>
                <a:spcPct val="90000"/>
              </a:lnSpc>
              <a:buSzPct val="87500"/>
              <a:buFont typeface="Arial"/>
              <a:buChar char="•"/>
            </a:pPr>
            <a:r>
              <a:rPr lang="en-BZ" sz="1600" dirty="0" smtClean="0"/>
              <a:t> Steering committees/admin-finance/protection </a:t>
            </a:r>
            <a:r>
              <a:rPr lang="en-BZ" sz="1600" b="1" dirty="0" smtClean="0"/>
              <a:t>meetings </a:t>
            </a:r>
            <a:r>
              <a:rPr lang="en-BZ" sz="1600" b="1" dirty="0" smtClean="0"/>
              <a:t>to coordinate/discuss </a:t>
            </a:r>
            <a:r>
              <a:rPr lang="en-BZ" sz="1600" dirty="0" smtClean="0"/>
              <a:t>solve </a:t>
            </a:r>
            <a:endParaRPr lang="en-BZ" sz="1600" dirty="0" smtClean="0"/>
          </a:p>
          <a:p>
            <a:pPr lvl="0">
              <a:lnSpc>
                <a:spcPct val="90000"/>
              </a:lnSpc>
              <a:buSzPct val="87500"/>
            </a:pPr>
            <a:r>
              <a:rPr lang="en-BZ" sz="1600" dirty="0" smtClean="0"/>
              <a:t> </a:t>
            </a:r>
            <a:r>
              <a:rPr lang="en-BZ" sz="1600" dirty="0" smtClean="0"/>
              <a:t> common </a:t>
            </a:r>
            <a:r>
              <a:rPr lang="en-BZ" sz="1600" dirty="0" smtClean="0"/>
              <a:t>issues and </a:t>
            </a:r>
            <a:r>
              <a:rPr lang="en-BZ" sz="1600" dirty="0" smtClean="0"/>
              <a:t>challenges.</a:t>
            </a:r>
          </a:p>
          <a:p>
            <a:pPr lvl="0">
              <a:lnSpc>
                <a:spcPct val="90000"/>
              </a:lnSpc>
              <a:buSzPct val="87500"/>
              <a:buFont typeface="Arial"/>
              <a:buChar char="•"/>
            </a:pPr>
            <a:r>
              <a:rPr lang="en-BZ" sz="1600" dirty="0" smtClean="0"/>
              <a:t> </a:t>
            </a:r>
            <a:r>
              <a:rPr lang="en-BZ" sz="1600" b="1" dirty="0" smtClean="0"/>
              <a:t>Stronger </a:t>
            </a:r>
            <a:r>
              <a:rPr lang="en-BZ" sz="1600" b="1" dirty="0" smtClean="0"/>
              <a:t>negotiation </a:t>
            </a:r>
            <a:r>
              <a:rPr lang="en-BZ" sz="1600" dirty="0" smtClean="0"/>
              <a:t>capacity in front of “Money Transfer” </a:t>
            </a:r>
            <a:r>
              <a:rPr lang="en-BZ" sz="1600" dirty="0" smtClean="0"/>
              <a:t>Companies.</a:t>
            </a:r>
          </a:p>
          <a:p>
            <a:pPr lvl="0">
              <a:lnSpc>
                <a:spcPct val="90000"/>
              </a:lnSpc>
              <a:buSzPct val="87500"/>
              <a:buFont typeface="Arial"/>
              <a:buChar char="•"/>
            </a:pPr>
            <a:r>
              <a:rPr lang="en-BZ" sz="1600" dirty="0" smtClean="0"/>
              <a:t> </a:t>
            </a:r>
            <a:r>
              <a:rPr lang="en-BZ" sz="1600" b="1" dirty="0" smtClean="0"/>
              <a:t>Joint </a:t>
            </a:r>
            <a:r>
              <a:rPr lang="en-BZ" sz="1600" b="1" dirty="0" smtClean="0"/>
              <a:t>assessment </a:t>
            </a:r>
            <a:r>
              <a:rPr lang="en-BZ" sz="1600" dirty="0" smtClean="0"/>
              <a:t>of bank </a:t>
            </a:r>
            <a:r>
              <a:rPr lang="en-BZ" sz="1600" dirty="0" smtClean="0"/>
              <a:t>challenges </a:t>
            </a:r>
            <a:r>
              <a:rPr lang="en-BZ" sz="1600" dirty="0" smtClean="0"/>
              <a:t>and common identification of a </a:t>
            </a:r>
            <a:r>
              <a:rPr lang="en-BZ" sz="1600" dirty="0" smtClean="0"/>
              <a:t>solution.</a:t>
            </a:r>
            <a:endParaRPr lang="en-BZ" sz="1600" b="1" dirty="0" smtClean="0">
              <a:solidFill>
                <a:srgbClr val="171796"/>
              </a:solidFill>
            </a:endParaRPr>
          </a:p>
        </p:txBody>
      </p:sp>
      <p:sp>
        <p:nvSpPr>
          <p:cNvPr id="209" name="Shape 209"/>
          <p:cNvSpPr/>
          <p:nvPr/>
        </p:nvSpPr>
        <p:spPr>
          <a:xfrm>
            <a:off x="0" y="6703825"/>
            <a:ext cx="9144000" cy="152400"/>
          </a:xfrm>
          <a:prstGeom prst="rect">
            <a:avLst/>
          </a:prstGeom>
          <a:solidFill>
            <a:srgbClr val="171796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1920</TotalTime>
  <Words>863</Words>
  <Application>Microsoft Office PowerPoint</Application>
  <PresentationFormat>On-screen Show (4:3)</PresentationFormat>
  <Paragraphs>149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INTRODUCTION</vt:lpstr>
      <vt:lpstr>JORDAN: AREAS OF INTERVENTION</vt:lpstr>
      <vt:lpstr>COMPONENTS OF THE PROGRAM</vt:lpstr>
      <vt:lpstr>COMPONENTS OF THE PROGRAM</vt:lpstr>
      <vt:lpstr>ASSESSMENT METHODOLOGY</vt:lpstr>
      <vt:lpstr>MODALITIES OF ASSISTANCE </vt:lpstr>
      <vt:lpstr>STATISTICS</vt:lpstr>
      <vt:lpstr>STATISTICS</vt:lpstr>
      <vt:lpstr>STATISTICS</vt:lpstr>
      <vt:lpstr>STATISTICS</vt:lpstr>
      <vt:lpstr>MAIN CHALLENGES</vt:lpstr>
      <vt:lpstr>LESSONS LEARNED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lenovo</dc:creator>
  <cp:lastModifiedBy>lenovo</cp:lastModifiedBy>
  <cp:revision>115</cp:revision>
  <dcterms:modified xsi:type="dcterms:W3CDTF">2016-04-05T14:16:02Z</dcterms:modified>
</cp:coreProperties>
</file>