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4" r:id="rId4"/>
    <p:sldId id="276" r:id="rId5"/>
    <p:sldId id="258" r:id="rId6"/>
    <p:sldId id="259" r:id="rId7"/>
    <p:sldId id="277" r:id="rId8"/>
    <p:sldId id="278" r:id="rId9"/>
    <p:sldId id="279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CA1D-35F3-4490-9F12-FEC6296996E5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A228-AF57-4CEE-8038-E01784ADF0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653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CA1D-35F3-4490-9F12-FEC6296996E5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A228-AF57-4CEE-8038-E01784ADF0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125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CA1D-35F3-4490-9F12-FEC6296996E5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A228-AF57-4CEE-8038-E01784ADF0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752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CA1D-35F3-4490-9F12-FEC6296996E5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A228-AF57-4CEE-8038-E01784ADF0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231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CA1D-35F3-4490-9F12-FEC6296996E5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A228-AF57-4CEE-8038-E01784ADF0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172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CA1D-35F3-4490-9F12-FEC6296996E5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A228-AF57-4CEE-8038-E01784ADF0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636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CA1D-35F3-4490-9F12-FEC6296996E5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A228-AF57-4CEE-8038-E01784ADF0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328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CA1D-35F3-4490-9F12-FEC6296996E5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A228-AF57-4CEE-8038-E01784ADF0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357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CA1D-35F3-4490-9F12-FEC6296996E5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A228-AF57-4CEE-8038-E01784ADF0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928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CA1D-35F3-4490-9F12-FEC6296996E5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A228-AF57-4CEE-8038-E01784ADF0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846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CA1D-35F3-4490-9F12-FEC6296996E5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A228-AF57-4CEE-8038-E01784ADF0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062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4CA1D-35F3-4490-9F12-FEC6296996E5}" type="datetimeFigureOut">
              <a:rPr lang="en-US" smtClean="0"/>
              <a:t>12/14/2015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4A228-AF57-4CEE-8038-E01784ADF0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574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Gender and Nutrition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30" name="Picture 6" descr="http://www.brandingmagazine.com/wp-content/uploads/2013/11/bechdel-film-rating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16246"/>
            <a:ext cx="873392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981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Gender and Sex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Gender:  </a:t>
            </a:r>
            <a:r>
              <a:rPr lang="en-US" dirty="0" smtClean="0"/>
              <a:t>Socially </a:t>
            </a:r>
            <a:r>
              <a:rPr lang="en-US" dirty="0"/>
              <a:t>constructed characteristics of women and men – such as norms, roles and relationships of and between groups of women and </a:t>
            </a:r>
            <a:r>
              <a:rPr lang="en-US" dirty="0" smtClean="0"/>
              <a:t>men. (WHO)</a:t>
            </a:r>
          </a:p>
          <a:p>
            <a:r>
              <a:rPr lang="en-US" dirty="0" smtClean="0"/>
              <a:t>It </a:t>
            </a:r>
            <a:r>
              <a:rPr lang="en-US" dirty="0"/>
              <a:t>varies from society to society and can be changed. </a:t>
            </a:r>
            <a:r>
              <a:rPr lang="en-US" dirty="0" smtClean="0"/>
              <a:t>(WHO)</a:t>
            </a:r>
          </a:p>
          <a:p>
            <a:r>
              <a:rPr lang="en-US" dirty="0"/>
              <a:t>They are the roles or responsibilities assigned to a person based on whether they are a man or woman, boy or girl.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59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Sex: </a:t>
            </a:r>
            <a:r>
              <a:rPr lang="en-US" dirty="0" smtClean="0"/>
              <a:t>Biological </a:t>
            </a:r>
            <a:r>
              <a:rPr lang="en-US" dirty="0"/>
              <a:t>differences between men and </a:t>
            </a:r>
            <a:r>
              <a:rPr lang="en-US" dirty="0" smtClean="0"/>
              <a:t>women. </a:t>
            </a:r>
          </a:p>
          <a:p>
            <a:r>
              <a:rPr lang="en-US" dirty="0"/>
              <a:t>Sexual differences cannot be changed. </a:t>
            </a:r>
          </a:p>
          <a:p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" name="Picture 2" descr="https://sophmoet.files.wordpress.com/2014/01/gender_roles_by_goldenkitsune_queen-d36g67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861049"/>
            <a:ext cx="5040560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491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http://lutheranzephyr.files.wordpress.com/2013/08/gender-roles-children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4427984" cy="364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notenoughgood.com/wp-content/uploads/2012/03/gender-roles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1"/>
            <a:ext cx="4734361" cy="364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sophmoet.files.wordpress.com/2014/01/gender_roles_by_goldenkitsune_queen-d36g67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5025"/>
            <a:ext cx="9144000" cy="3197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4" descr="Image result for gender ro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Image result for gender rol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8" descr="Image result for gender role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10" descr="Image result for gender roles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12" descr="Image result for gender ro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41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Gender </a:t>
            </a:r>
            <a:r>
              <a:rPr lang="en-US" dirty="0"/>
              <a:t>requires us to ensure that health policy, </a:t>
            </a:r>
            <a:r>
              <a:rPr lang="en-US" dirty="0" err="1" smtClean="0"/>
              <a:t>programmes</a:t>
            </a:r>
            <a:r>
              <a:rPr lang="en-US" dirty="0" smtClean="0"/>
              <a:t> and services </a:t>
            </a:r>
            <a:r>
              <a:rPr lang="en-US" dirty="0"/>
              <a:t>are responsive to the needs of women, men, girls and </a:t>
            </a:r>
            <a:r>
              <a:rPr lang="en-US" dirty="0" smtClean="0"/>
              <a:t>boys. (WHO)</a:t>
            </a:r>
            <a:endParaRPr lang="en-US" dirty="0"/>
          </a:p>
        </p:txBody>
      </p:sp>
      <p:pic>
        <p:nvPicPr>
          <p:cNvPr id="1026" name="Picture 2" descr="http://milwa.org/wp-content/uploads/2014/06/community-support-for-employee-health-program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153" y="3501008"/>
            <a:ext cx="4717926" cy="3024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4861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+mn-lt"/>
              </a:rPr>
              <a:t>Gender Equality in Nutrition Interventions.</a:t>
            </a:r>
            <a:endParaRPr lang="en-US" sz="32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During emergencies: </a:t>
            </a:r>
          </a:p>
          <a:p>
            <a:r>
              <a:rPr lang="en-US" dirty="0"/>
              <a:t> </a:t>
            </a:r>
            <a:r>
              <a:rPr lang="en-US" dirty="0" smtClean="0"/>
              <a:t>   Acute Malnutrition. </a:t>
            </a:r>
          </a:p>
          <a:p>
            <a:endParaRPr lang="en-US" dirty="0" smtClean="0"/>
          </a:p>
          <a:p>
            <a:r>
              <a:rPr lang="en-US" dirty="0" smtClean="0"/>
              <a:t>     Micronutrient deficiency diseases.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/>
              <a:t> </a:t>
            </a:r>
            <a:r>
              <a:rPr lang="en-US" dirty="0" smtClean="0"/>
              <a:t>                       Death </a:t>
            </a:r>
            <a:endParaRPr lang="en-US" dirty="0"/>
          </a:p>
        </p:txBody>
      </p:sp>
      <p:sp>
        <p:nvSpPr>
          <p:cNvPr id="4" name="Up Arrow 3"/>
          <p:cNvSpPr/>
          <p:nvPr/>
        </p:nvSpPr>
        <p:spPr>
          <a:xfrm>
            <a:off x="899592" y="2168860"/>
            <a:ext cx="216024" cy="36004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Up Arrow 4"/>
          <p:cNvSpPr/>
          <p:nvPr/>
        </p:nvSpPr>
        <p:spPr>
          <a:xfrm>
            <a:off x="899592" y="3320988"/>
            <a:ext cx="216024" cy="36004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Down Arrow 5"/>
          <p:cNvSpPr/>
          <p:nvPr/>
        </p:nvSpPr>
        <p:spPr>
          <a:xfrm>
            <a:off x="3131840" y="4077072"/>
            <a:ext cx="720080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Up Arrow 6"/>
          <p:cNvSpPr/>
          <p:nvPr/>
        </p:nvSpPr>
        <p:spPr>
          <a:xfrm>
            <a:off x="2753277" y="5387967"/>
            <a:ext cx="216024" cy="36004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http://www.healthunits.com/wp-content/uploads/2015/08/Explore-New-Aspects-Of-Malnutrition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77072"/>
            <a:ext cx="3312368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www.netterimages.com/images/vpv/000/000/057/57701-0550x04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1207298"/>
            <a:ext cx="3247496" cy="2113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417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   Women, girls, boys and men.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</a:t>
            </a:r>
            <a:r>
              <a:rPr lang="en-US" dirty="0" smtClean="0">
                <a:solidFill>
                  <a:srgbClr val="FF0000"/>
                </a:solidFill>
              </a:rPr>
              <a:t>Different nutrition requirements.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</a:t>
            </a:r>
            <a:r>
              <a:rPr lang="en-US" dirty="0" smtClean="0">
                <a:solidFill>
                  <a:srgbClr val="FF0000"/>
                </a:solidFill>
              </a:rPr>
              <a:t>Different socio-cultural factors.</a:t>
            </a:r>
          </a:p>
          <a:p>
            <a:pPr marL="0" indent="0">
              <a:buNone/>
            </a:pPr>
            <a:r>
              <a:rPr lang="en-US" dirty="0" smtClean="0"/>
              <a:t>Different deterioration in their nutritional status.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Therefore, </a:t>
            </a:r>
          </a:p>
          <a:p>
            <a:r>
              <a:rPr lang="en-US" dirty="0" smtClean="0"/>
              <a:t>    Project life cycle.</a:t>
            </a:r>
          </a:p>
          <a:p>
            <a:pPr marL="0" indent="0">
              <a:buNone/>
            </a:pPr>
            <a:r>
              <a:rPr lang="en-US" dirty="0" smtClean="0"/>
              <a:t>                         </a:t>
            </a:r>
            <a:r>
              <a:rPr lang="en-US" dirty="0" smtClean="0">
                <a:solidFill>
                  <a:srgbClr val="FF0000"/>
                </a:solidFill>
              </a:rPr>
              <a:t>Gender and age sensitive. </a:t>
            </a:r>
          </a:p>
          <a:p>
            <a:pPr marL="0" indent="0">
              <a:buNone/>
            </a:pPr>
            <a:r>
              <a:rPr lang="en-US" dirty="0" smtClean="0"/>
              <a:t>       Efficient response. </a:t>
            </a:r>
            <a:endParaRPr lang="en-US" dirty="0"/>
          </a:p>
        </p:txBody>
      </p:sp>
      <p:sp>
        <p:nvSpPr>
          <p:cNvPr id="4" name="Down Arrow 3"/>
          <p:cNvSpPr/>
          <p:nvPr/>
        </p:nvSpPr>
        <p:spPr>
          <a:xfrm>
            <a:off x="2195736" y="2132856"/>
            <a:ext cx="432048" cy="12241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own Arrow 4"/>
          <p:cNvSpPr/>
          <p:nvPr/>
        </p:nvSpPr>
        <p:spPr>
          <a:xfrm>
            <a:off x="2195736" y="4797152"/>
            <a:ext cx="432048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298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375" y="332656"/>
            <a:ext cx="8229600" cy="6192687"/>
          </a:xfrm>
        </p:spPr>
        <p:txBody>
          <a:bodyPr>
            <a:normAutofit/>
          </a:bodyPr>
          <a:lstStyle/>
          <a:p>
            <a:r>
              <a:rPr lang="en-US" dirty="0" smtClean="0"/>
              <a:t>Nutrition programs that improve lives must:</a:t>
            </a:r>
          </a:p>
          <a:p>
            <a:r>
              <a:rPr lang="en-US" dirty="0" err="1" smtClean="0"/>
              <a:t>Analyse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</a:t>
            </a:r>
            <a:r>
              <a:rPr lang="en-US" dirty="0" smtClean="0">
                <a:solidFill>
                  <a:srgbClr val="FF0000"/>
                </a:solidFill>
              </a:rPr>
              <a:t>and </a:t>
            </a:r>
            <a:endParaRPr lang="en-US" dirty="0"/>
          </a:p>
          <a:p>
            <a:r>
              <a:rPr lang="en-US" dirty="0" smtClean="0"/>
              <a:t>Take into consideration </a:t>
            </a:r>
            <a:r>
              <a:rPr lang="en-US" dirty="0" smtClean="0">
                <a:solidFill>
                  <a:srgbClr val="FF0000"/>
                </a:solidFill>
              </a:rPr>
              <a:t>needs</a:t>
            </a:r>
            <a:r>
              <a:rPr lang="en-US" dirty="0" smtClean="0"/>
              <a:t>, </a:t>
            </a:r>
            <a:r>
              <a:rPr lang="en-US" dirty="0" smtClean="0">
                <a:solidFill>
                  <a:srgbClr val="FF0000"/>
                </a:solidFill>
              </a:rPr>
              <a:t>priorities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rgbClr val="FF0000"/>
                </a:solidFill>
              </a:rPr>
              <a:t>capacities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 smtClean="0"/>
              <a:t>                      </a:t>
            </a:r>
            <a:r>
              <a:rPr lang="en-US" dirty="0" smtClean="0">
                <a:solidFill>
                  <a:srgbClr val="FF0000"/>
                </a:solidFill>
              </a:rPr>
              <a:t>of </a:t>
            </a:r>
          </a:p>
          <a:p>
            <a:r>
              <a:rPr lang="en-US" dirty="0" smtClean="0"/>
              <a:t>Both the </a:t>
            </a:r>
            <a:r>
              <a:rPr lang="en-US" dirty="0">
                <a:solidFill>
                  <a:srgbClr val="FF0000"/>
                </a:solidFill>
              </a:rPr>
              <a:t>female</a:t>
            </a:r>
            <a:r>
              <a:rPr lang="en-US" dirty="0"/>
              <a:t> and </a:t>
            </a:r>
            <a:r>
              <a:rPr lang="en-US" dirty="0">
                <a:solidFill>
                  <a:srgbClr val="FF0000"/>
                </a:solidFill>
              </a:rPr>
              <a:t>male</a:t>
            </a:r>
            <a:r>
              <a:rPr lang="en-US" dirty="0"/>
              <a:t> population of </a:t>
            </a:r>
            <a:r>
              <a:rPr lang="en-US" dirty="0">
                <a:solidFill>
                  <a:srgbClr val="FF0000"/>
                </a:solidFill>
              </a:rPr>
              <a:t>all </a:t>
            </a:r>
            <a:r>
              <a:rPr lang="en-US" dirty="0" smtClean="0">
                <a:solidFill>
                  <a:srgbClr val="FF0000"/>
                </a:solidFill>
              </a:rPr>
              <a:t>ages. 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AutoShape 2" descr="data:image/jpeg;base64,/9j/4AAQSkZJRgABAQAAAQABAAD/2wCEAAkGBxQTEhUTExQWFhQXFBUZGBcVGBUbGxwaHhcXFhUXFxoYHCggHRolHBcYITEjJSkrLi4uFx8zODMsNygtLiwBCgoKDg0OGhAQGi0lICUtNCwzNCw0LCwrLjUsNCwsNS8sNCwsLDUwNCwsLCw0LCwsLywsLCw0LC8sLCwsLCwsLP/AABEIAMkA3AMBIgACEQEDEQH/xAAcAAEAAgMBAQEAAAAAAAAAAAAABQYDBAcCAQj/xABBEAACAAQDBAgEBAUCBQUAAAABAgADESEEEjEFQVFhBhMiMnGBkaEHUrHBFEJi8CNygpLRJOEzQ3PC8RU0orLS/8QAGwEBAAIDAQEAAAAAAAAAAAAAAAEEAwUGAgf/xAAwEQACAgECBAMHBAMBAAAAAAAAAQIDEQQhBRIxQRMiYQZRcYGRsfAUocHRIzNCFf/aAAwDAQACEQMRAD8A7jCEIAQhCAEIQgBCEIAR8Jj7GDHoTLYDWhpTiLiPFknGDa6pExWWkYZ+IrYaRhBI0MQ0vaDjfXxFYyttU07orQ0IJ13Wjg7rLb7PEc9/p9MZNj+llHZI89J+laYGUXmHMxHYQasfsOcT+ysYJ0mVOFhMlo/9wB+8fnDpNi5k6YzzSSxPpyHAR2z4VYzrNmYc70Dof6XYD2pHU8KjOEMTk5P1efoYNRUoJYLbCEI2xUEIQgBCEIAQhCAEIQgBCEIAQhCAEIQgBCEIAQhCAEIR8dgASTQDUmAPsCIgZ3SeWHICsy/MKewO6NmT0gkN+Yr/ADAxWWsok8KaLD0lyWeVlcxUwJMZDuYiPLTBFY+JG1OpxmZDVJktWzLcVFVIJFq9kesRmy+kwY0rHK36GUJtx6ZN1VOEorLwyD6WYfLOmj9Z97j6x0X4F4uuFnSvknV8mUfcRSOml3WYNHQeo7J9qRk+E3SaXhJ87rQ3VuqiqitGBbdzrG70E8JORrNdOEE+Z4wd8dwASTQC5JinbY228x/4ZKoptQ0J5n/Ee9udKpMyQOpdWYstUYG63rY86RAptaWe/JpzluR7MCI8cR1MpeSt7encscLojbDxorm7bY2JWTt2ev56/wAwBjaHTEoUE1V7bqgykgksQBbziIDyWBKuwsTR19qgkRzuZtVpuMlO1gs1Mq8AHHvFTTXajmS53j6l+elpmnmH7YP0VCPgMfY6Y5kQhCAEIQgBCEIAQhCAEIQgBCEIAQhCAPhMU/a+NmTu6P4Y3IQ3m2Xfyi4xyfpNhTIxcwKStTnUgkWa+7nX0jV8Vc1WsPbubbhFMbbWu6WUb5WMWKxCS0LuwVVFSTEfJ25OGrBxwcBvfX3ikfEnaMyY8smiyyvcWoXMDc330IjSUU+LNRybm+FlMHOS29Dx0l6RHFVVbSr0G8kaMYruAm5XU84w4Ofug1Q2mh3H/Mb2FCjHkiaO61uSmy84yWZ2HlioBDkVJAsRXf4Riw2yigHZNOIuPURgkzM2GfkUa/iAfrGvKnMvdYjwJEayUZYcU+5zftA7JWxSflaz/BPYY0dRzibErnFTlbWaoDGtxcgV146xbVnKdDFWcZQN/wCxrlHS2V+6Wfql/R6l4g6UHCKE/Zm+D/8AdF1rfzik7abJMfk7fUxY03U6nUJJZP01K7o8B9I9xrbMm5pMpvmlofVQY2Y6c4l9RCEIECEIQAhCEAIQhACEIQAhCEAIQhACKR8ScHaVOG6qHzuv39Yu8RnSXBdbhpqb8pZfEXH0ivq6vEplH82Lmgv8HUQn64+uxyKIHpphC+HDD8jD3t/iJ6RQ3rHvaEgTJTp8ykedLe8c/pouM1NnZ6qPiVSh70ckkAgxsT33xgngg0pobxu7NwQntkqQQtRp5x0lVfiWqMN8nFzfkfoWDo3MzynXeUYedLR9WTUVFdI19j7HnpMCp2qmnD9iOo7D2KuHl5DRnPfbieA5CNfxOp6WzFi3e6RWu0P6/kxLHLlN/Y5Hi5+UxI4bbw4x0raHRzDTh/Ekqa7x2T6iKjtn4dYaWDMlzpss7lbK4J4DQ+5ijC+iaxPYt6OmzhcJz5ly9X26ZMMvbMV3pExmTmVdXP1AJPvG/N6NkdycfBwD7rT6RnwOBEslpoYvQDMi5hQAAAAdrdwjZcMjpJXpOxJPrnb7nm32k0+pqxGaz67fcu+wunuIlIktkluqIiDvKaKAK6kVtwi14Pp9Jb/iI6eFGHteOZYeZKLUWamY6KTlbyV6E+UNtYwYaUZjgjcoP5m3AcY7qej0VyzBL5M1qnI7js3aUueueU2Za0OtjrQ133jbjnnwNnM+zi7GrNiJpJ51EdDjmr4RhZKMeiZmXQQhCMRIhCEAIQhACEIQAhCEAIQhACKT056UNLrIkMMxBDsLleSmtM30jP016VDDqEzGUXLL1jq2UWrYjeRv3UihJJzjMhWYPmlsH9aXHnG44booyxdZ07ev57jHOXZEYdmkgMjMp8aivgY+ypc9DqGHpE1gVFwbb7+8Vfpft0EGVJPZ/Ow3/pHKLGs0Gikm5Vr5bfYuVcQvqSam/nuVLbTL1rsvdYkinv71iQ6PYNswmGoO7kDxiP2Ystm/iV7JtS+vHlX6xc8FJS2R1J4E5T6GOJ1ljobjHKx3NNxXXteWO2d38/cWHo5jJcqvWIxY/nUioHChH3iyysfIbSaF5TAV99Iqc5KUtGFjGntvndLnsbb973Z13s7TDU8PhLLysp/X19MF6dKKXqCoFSykMKcyDaKZtbGtMav5R3eFPHjFX2viH7QTNcEHLW43g0imrjJ0s9lpi+GYD0izVoXZHKeDT+0umsny0xn5er264+Z0dpsYp2JCgsdBFKkdKp472SYP1Ch9VpG9M2p16ghcoBuK1v40j2uHzUlnocguF2KSUuhF9KsU0zKzfMaDgI08EzzJbIXOVWQqGJIFnFhujb2xKzKtNzfaMOypRVXrxT/vjqeG4hyqPqdDTBRrSitjvnwMnouzshdcwnTKio3kUjpAMcO+HmxJU7CdY4ZWExwHUkcN43Dyi0ScHipQzSMWxG5ZgDCm7nfxjze/8kviWF0OlQiiSOk2OlUE7DrM5yifof8AMT+A6Tyns+aU3CYCB/cLe8YiSchHiVOVhVWDDiCD9I9wAhCEAIQhACEIQAJiM25tyVhZZeYeSqO8zblUcT7Ri6TbWkyJRM43PcRT22bcEGta790UzCbMxU6fJxE81VcwCahVbRcx1I3tEAx7a6Oz9oSJ06dTrchMlAezLp2lReJOhbnHGZE1lOZSVYbwSCPSP05LCUqQUUb9AfMWp4xwf4k7H/DY58o/hzh1qH+YnOLWqGBtzEdP7O6reVEu+6/n8+JhtXc1JXSPEMplPMzKwpVgMw5BtaREbSBGojErRu4rEZlB5XizxulVxVkVt0ZFUVPZkFhZ9Jnjb/H75xb9mSgwDHuiIvo70cOMmFj2ZEu8yZpzyg8fpHZOg/w9lS/9RODZe9KlTDZRueZxO8A6eMcJq4K+3li911/PeRqdC5qMmyI2B0ZxWJysg6qUDUTJgN7EdlNSL6mgi7YHoZhpXamu0xt7OwUeSrQCJVca060nsy9OsI1/6YO79RtwrGxKwCC5GZvmftH1P2hXpqa9lHLLGn5qIckJNJ7mjKwuDXuSkPNJbP6lQY8T5GCazyFp+qQwHqVpEyUjE8hTuEe5Xcn/ACemubqyk7W+Guy8YCZaiW/zSHHutx7Rzzb/AMMsRglZpROIlVrVR21H6lGviI69tPYqN2kJR9xB/Z94iU6QzcMwTFDPLNhOAuP5qaj38YmF1Vvl6M8TofLnscBxbUUeP+Y8yz2D4r9Gj9CbR6LYScwxCSkYsprloVmK1DWmmbeD4xy74j7KwkgqMMgUk9sqTTQkDKdCN8Z9LY6tRCtp75w+3QmuvFT36Fn+GDVwCrmpWbNrXSld3j/mLgVzN3QQu8cd3oPrFS+FzUwApQkzZljvOag/dIuK4egAoQTvX1Zrf44Rku/2S+JC6HzDEVLZio0GbSm+54nnuiSwswFS7KrA6eA7o89fONCdL0RWBFL1+UWAtx+xj0jdoArYXOX/AOI3Hn5RiJNudsqUADRpbk95agVOpqNwvau6Mn4eehAlTs+ppMANhzF6nxjPhZuZrP3bANxNzwOlB5mPrGgaYVFL3B3Dfu5mJBjw+0J2cI8kagF0NhW+/wDzGzh8fnzFEJAdlrUXKmhp51iN2XtBZiFlmds5rODQObKK8rCkSWxZKpIlqpqAo7XE/mbzNT5xIN2EIQAiB2z0llSJMyYWoUB7DAhiRag433iNvb225WFll5hqdERbs7blUcfpFNw+xmxrNOxtmYFVQ1yy0P5FOhY7zrEA+dHNmzJ7jF4kdZMe+YEEIuqpLXz3V1i4y0RrJYDWlqnhThxtGts7AsiLLRhkUUqRu+VSN26sbTENZkog3i4PIUuB5XgD6C1amjINNAfEjQ+0Uf4r7PE3CdeqjPKcGhFD1bWaoOprQxd0AbtK1EFwDcGm81uBwHtGPGSuslus5KoystBezChNDfMa2ppGfS3Oi6Ni7MiSysH5qaUu8FT7Rk2fseZiJsuRKoWmPQGosKEsxrwUE+Ubu08E0ia8ptUYrex5HzFDGPBTermJMUdpWBFPG4txFR5x2uujLUaScYbtxyvj1X7mCt8s1k7jsHotKkrKkItJUrtsD+Z61Usd/aqx8BG5tPEHET/wyn+El51N7WKyyeFLkeAj3iMZ+DwDTTUuEqAdS7UCL6lRHjolgikpc13arueLE1J8zWPnOnqlXUo/9Pd/F9S5ZLMm+yJ6TLAAAsIxYkRtRrzhU0i3WlHZGKR9w57A8I+mPQFLR5MUb2e0auJEQO1ZAdSrCoO6J/EREYwRq5dS9R7ikbCxzYHFCU7f6aaxF7hWJ7DDhex8a7o0/jRsnKiYlFsXpMI3GhysfHSJHpVghMlMp5kRIbBnDaGyzLm9pwrSnrvZO4x5kBTG90Gp50pS6plTUV+HLboyM+FuF/0svOp1ZtDqxqNNKD6x0bCSKksradkVuP1c9ba7oguh+DKYZcpBYkgVG8m5twvFinKKKhTW1RfsjXn/AOYzTfNJsxGjNSoLumprUXtovPS/nEdLIALAkE1NOX5RQ8qROYmWHoitbVgb23C97n2BiPx8olgpUEDtGnLui/P6R4B9w811ShAJNqj5jqaHzjdnumUIpK1IFLiw5G2g94hwRnoCVy7jxOmttOHERrtjp34pEWUs5CjKSTSh1J14CnlAG1toOqypMhSztnmELlFgMqltLVYekWXByBLlog/KoHoKRG7KxSTJzMqkPkAapqAFcqoXxJf0iYj0BEH0k24MIBMmUKEgBQT1hY7kA70bW3dsJhpRmPU7gqgksx7qim8xU9l7MnYid+KxQq2iIpFJS/KoOrcTrEAjejqzMdips+dmDI2WUGuqpvCA/m4nnF7lk0y5ewLErv4gA38dY15ODlFv4YynQkVVv5Rv8T942grd1SCgsa2J/SCLU50iAeUCPZDlX9JKk8gvDxEe6MbChQf0k8uGX6x4eaHsy5V0qRryDC1PP0j0JWbuNRBu1U8hvp53gDyzoxq4ygaVtX9WYbuF+cewp7+bsi4DfWo38IdYW7y1Qb1uDTlrlHKvpHiWqOcynKBcUNKn5iptTygDl/xb2SwmS8Xly9YMj0uAV7hPMgkeQin9HMP1mLw6HRp0seWYVjsfTLZ7YjCzUND2SZf5aMLqx3XpTwMcj6LK0raGF6xWT/US+8OLU1jquHaxS0koN+aKaX02/owTj5snW/iPO/8AaSdz4gEjkilh70ix7H7p9PS0U/4pPkm4B93Xup85Zp9ItGwJ9QRHMRWW/h/Jn7EuY1ZzXjPMeI/EzI9wjk8tm47kRqvjgNQfKMgmVUHlGhihGhnNptMuVQUupnbFo2jDw3xE7VxIRST5CI7aEqIPEzTcEk8KxicUy1GHIYcXtQk0YChj18KJ/axcvcHlOPMOp9kEQW1ZlFMS/wAIpdfxczcXlIP6VZj/APcRsdBHDlgrat5SOi7CkqFqykBWdVNP1GpqLjTXlEhhr1dXqNBW/ZHPXn6RqbPZupUChzlraEAkkmvhGzispojKVrv/AEjXtL5C/GLzKh6kkkFnSua9qG35dabr+capRSC+YrW9P0ju9luV7cY2pyFqIr1Bua37I5i9zQesfcXU5UKggm9PlGtj5DzgCvzJpRSWANasd3gOHAR8w07qkeYF7arlUEUrMY0A/uIjH0rwmaWVlMUcitqilCKdk8+EaEqbipBSU81ZzOgPbQVViQqEEfqO/wCWIBa9gbFGGU9suzBQSQN1eHNmPnEtAQiQQu0sRNlsex1ko30rl4g0v7GMeG2jJcUVjLPDd67vaJ6NLG7KlTbugr8wqreovAGGbJJAFAU4re3Abx4x4AJ7KMQo1Bv/AEj8wEarbHnSryJtf0tb3AofMR4ba7JbESiv6tPRh2T6xGAb/XsezlIXQstxzAGvnSPglo9pZoBqUNP6afWojzIxEthSXMA4BrEeFYyTpNgMtP1DcOIIvXn5wAIc9kUZBY/lJ/SN3joN3GPLukw5WFANcwpU8AeA5GFxRJbWpfNuHJhvPOp3x6ecP+GVKilzqoHiNCecQDBOwzMey1UG5r1PI60EVzbGzszhsgoCDmW/aFCOfAxajIBosolRS+U1AHCmlTyvGLHSmy5FAJ1GWxA3mht7xkrliRDIL4kYI4rZjTJYrMlZJ6ganIauPTNEf0O24JkuXMBsygHx3fvlFr2RiUH8E7waKw/uH39Y5btrBNsjGEUP4KexMttyMbsh4XuIn/XPP5glb7HWln5tI1cSrcIrmy9t0ANaqR3h9+cYMRiyDc+ddedYv00Ke8HsYpZWzLZh5nYHKo94158yNTZcw9StdTU35kkRjxOIjktW1408e9/c2+nh5U2YMa8VraRiSxuKir7a2mqqSTGCCk3hFiTSWWQm3cXlUk+UdG6G7OOE2dLDik2YOscbw0y4U+C09DFM6D9HXxk9cTPQjDSzmQN/zG1Wg+Uak+EfPix0pd3/AA+HchZbfxMurPpkHIVpbUxvaKvDhv1NTbZ4kjsOwAjoGluLVUZWB0PasaiteW6N6QWqXoGGgpY0HCtrmPzjhMXi9nTA0lspKqZss9pCxFWUjcRWmYUIIjrPRD4hYfGKJOY4fEEAdVMNVO4mW51turXlGUxlxkFCSzDKSbVqLCwuPM+ce5ANWcNUd0VvYc9da8Y+4iayKFC3NFXL/g00AJ8oxTkQJRaq1gNVNdK7q3vAGu1ZrVK9ktTNqKKSN99a+sedmYBJsx8Q6gnPSWTuVKqCPFsx8xEXkm4SRMmGexCuFRWCkXNAD5ndTSJzo7iXmyjMenadsoGgA7NvMGIBKQhCJAhCEAI+MoIoRUcDH2EAROJ6PSWuoMs/oNB/aez7RpTMNipAqjdYg3b6fym3oRFjhAFdwm3Zb99cp3lfuDeJSXL7JMshq1N955mPeM2bKm99ATxFm8iLxFTNhzJZrImn+V//AND7gxGAbeRVFqhydRYljx3EeNaCPah5aliRMOpqKE8AKW5ARHHa0yXbESrcaCn9w7P0jbkY6TMplcqQagNpX984A03YKWzVDd6h15BftG1icLKxklsPiUDBluPoyncwj3tHCs9CVDKOF6+XKI7IS3ZYrl3Gve3c7eMWcc8fU8nNNv8AR/F7JbPKYzsITatcyjg0etl9MJEwDMoDV0YDXw0jpmG20xJlzJeYaFlob8CpiK2l0P2XiWJaUiudchMs15rpXyirKtPvh+jwZIzlEiR0gBFj9I08VtnmI23+FGE1SfPUcAwMe5fwxwSXmTZz8mmAD2ip/wCfHPUz/rJFK2p0jFcqAu5sAInejXQJ5pXEY81Gq4cV8jMP2EW/Z2BwWFth5SBvmUZm83bT1iP2vtxyxSwFaUBvzJJ/2jPXXVV06mKcrLOpNLi0ZhKUgKCAaWFNMq8vCOF9T1G1J7YkEuk+YVQ1oTnORzXVQKU8I6Ym1l08AAR5DWLFt7o3hcXICTlzEDsOO+GO9W1FSdK0jKpGFHOZ6rOBbUm5POKvtTY9DUcYsm3ehWO2cOsQ/icONWQdtP501I5r6CNHBbXlzhciseyTb6J/E3E4QhMSGxMpVotSBMUcAx7wsO9cU1jrmyuksjGS1my+5lrRvnNQFPAi9fERxDaGyA1xEfgMZiMFM6yQ5U796sODqbMPfnENA/RU3DK8yXIZQyIhmMpAILE5Ut/efIRLSpQVQqgBQKAAUAHIRzvoN8RJGJm5ZyiTPdQCxbsMVsqpXTVjQ+8dHiCRCEIAQhCAEIQgBCEIAQhCAPhFbGI3F7CkvcLkbilvUaHzEScIArp2diZN5T514aH0PZPqI+DbS1yz5ZVvCh9/sYscY58hXFHUMODAEe8AQcqTLFXlENUGxNwdTziHx7S7GYDVak1Gp1NxE7iejiaymMs8O8vkDceRiJxuzZ4s6Zx8yX9rN9YhrLyyVJpYIWZj6VbML3IahpwFddIjhtalWIpXzFN37MZsbscPXI196moPn/vEJjcBNWxBp9t9DHmUVJYZMZNdDa/9dWta0roRwiC2ptY9YzA1BpT0vGbEAaEUJtw8YwzsCmWmUHcNx8jGONSTye5WNrB72JjusmqDZRc10/e7zjouAnhmGUlQt7aV0Fjawr7Rz7Z0pJNdRzb6VEWbZLACtcpNyR+6GgtGUwpF/kT2YqtAwHaNLHgooba1Ov5YqfS/4fYXFvnk/wCmxJqxdRRW/nSwJJpcX1iV2LjmAzWbMa8DT8o4aRM4bHy3zM1sxoAwpYaa2N6m0SScF2rIxezn6vGS6Los1e1Lbmrbt1jQx6WbLnC1I7O0yVOebLLS6CidW9GBtUnK1qVO7hFI6S/CztdZs8rKbLUy3Y9Wz17qb0qKneN1olMjBznH7KIusdO+C3SHETWm4aczOkuWrIWuVvlK11INqA6UMc/E+dLm/hsRJdJ1aBCtzzWneHMVjsvw56MnCy3mTBSbOy1XeqiuUHn2iYkFxhCEQSIQhACEIQAhCEAIQhACEIQAhCEAIQhAGtjNny5vfQHgdCPBhcRC4vo2f+W9R8sy/lmH3BixwgDnG0tggf8AEllOYuvqLetIgp/Rw6oajdQ/Y/aOyERF4vYUl6kDI3FLeo0PpEYByObs6aKAi1b/ALPONiXL0F1JN6WtvqNOXnF/xOwZq90rMHA9k+VeyT6RFTZKA5ZiFDzFPStvQwBHLi3UWvWwpY39tKmJBtrAJTgKBWFOQH/iPLbLqQUatK2/2N408XhWsGWwNTv8BT38hEAyYHBSutLkA0ShrpU76eR9YkOisqdMnKxV1kBnmLmrloQVl0rrY1iLkYFnCyVs05jXWy0qx8gAPOOlSZQVQosFAAHICgiUAZYJBIFRoaCvkY9whEgQhCAEIQgBCEIAQhCAEIQgBCEIAQhCAEIQgBCEIAQhCAEeJ0pWFGUMOBAI949wgCFxPRyWbyyZZ4C6/wBp08iIjp+ExEvvKJi8V7Xse0PKsWuEAVjo3Jzz5k7LlCIJag11PamG45KPWLPGhsjSZ/1G+0b8AIQhACEIQ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4" descr="data:image/jpeg;base64,/9j/4AAQSkZJRgABAQAAAQABAAD/2wCEAAkGBxQTEhUTExQWFhQXFBUZGBcVGBUbGxwaHhcXFhUXFxoYHCggHRolHBcYITEjJSkrLi4uFx8zODMsNygtLiwBCgoKDg0OGhAQGi0lICUtNCwzNCw0LCwrLjUsNCwsNS8sNCwsLDUwNCwsLCw0LCwsLywsLCw0LC8sLCwsLCwsLP/AABEIAMkA3AMBIgACEQEDEQH/xAAcAAEAAgMBAQEAAAAAAAAAAAAABQYDBAcCAQj/xABBEAACAAQDBAgEBAUCBQUAAAABAgADESEEEjEFQVFhBhMiMnGBkaEHUrHBFEJi8CNygpLRJOEzQ3PC8RU0orLS/8QAGwEBAAIDAQEAAAAAAAAAAAAAAAEEAwUGAgf/xAAwEQACAgECBAMHBAMBAAAAAAAAAQIDEQQhBRIxQRMiYQZRcYGRsfAUocHRIzNCFf/aAAwDAQACEQMRAD8A7jCEIAQhCAEIQgBCEIAR8Jj7GDHoTLYDWhpTiLiPFknGDa6pExWWkYZ+IrYaRhBI0MQ0vaDjfXxFYyttU07orQ0IJ13Wjg7rLb7PEc9/p9MZNj+llHZI89J+laYGUXmHMxHYQasfsOcT+ysYJ0mVOFhMlo/9wB+8fnDpNi5k6YzzSSxPpyHAR2z4VYzrNmYc70Dof6XYD2pHU8KjOEMTk5P1efoYNRUoJYLbCEI2xUEIQgBCEIAQhCAEIQgBCEIAQhCAEIQgBCEIAQhCAEIR8dgASTQDUmAPsCIgZ3SeWHICsy/MKewO6NmT0gkN+Yr/ADAxWWsok8KaLD0lyWeVlcxUwJMZDuYiPLTBFY+JG1OpxmZDVJktWzLcVFVIJFq9kesRmy+kwY0rHK36GUJtx6ZN1VOEorLwyD6WYfLOmj9Z97j6x0X4F4uuFnSvknV8mUfcRSOml3WYNHQeo7J9qRk+E3SaXhJ87rQ3VuqiqitGBbdzrG70E8JORrNdOEE+Z4wd8dwASTQC5JinbY228x/4ZKoptQ0J5n/Ee9udKpMyQOpdWYstUYG63rY86RAptaWe/JpzluR7MCI8cR1MpeSt7encscLojbDxorm7bY2JWTt2ev56/wAwBjaHTEoUE1V7bqgykgksQBbziIDyWBKuwsTR19qgkRzuZtVpuMlO1gs1Mq8AHHvFTTXajmS53j6l+elpmnmH7YP0VCPgMfY6Y5kQhCAEIQgBCEIAQhCAEIQgBCEIAQhCAPhMU/a+NmTu6P4Y3IQ3m2Xfyi4xyfpNhTIxcwKStTnUgkWa+7nX0jV8Vc1WsPbubbhFMbbWu6WUb5WMWKxCS0LuwVVFSTEfJ25OGrBxwcBvfX3ikfEnaMyY8smiyyvcWoXMDc330IjSUU+LNRybm+FlMHOS29Dx0l6RHFVVbSr0G8kaMYruAm5XU84w4Ofug1Q2mh3H/Mb2FCjHkiaO61uSmy84yWZ2HlioBDkVJAsRXf4Riw2yigHZNOIuPURgkzM2GfkUa/iAfrGvKnMvdYjwJEayUZYcU+5zftA7JWxSflaz/BPYY0dRzibErnFTlbWaoDGtxcgV146xbVnKdDFWcZQN/wCxrlHS2V+6Wfql/R6l4g6UHCKE/Zm+D/8AdF1rfzik7abJMfk7fUxY03U6nUJJZP01K7o8B9I9xrbMm5pMpvmlofVQY2Y6c4l9RCEIECEIQAhCEAIQhACEIQAhCEAIQhACKR8ScHaVOG6qHzuv39Yu8RnSXBdbhpqb8pZfEXH0ivq6vEplH82Lmgv8HUQn64+uxyKIHpphC+HDD8jD3t/iJ6RQ3rHvaEgTJTp8ykedLe8c/pouM1NnZ6qPiVSh70ckkAgxsT33xgngg0pobxu7NwQntkqQQtRp5x0lVfiWqMN8nFzfkfoWDo3MzynXeUYedLR9WTUVFdI19j7HnpMCp2qmnD9iOo7D2KuHl5DRnPfbieA5CNfxOp6WzFi3e6RWu0P6/kxLHLlN/Y5Hi5+UxI4bbw4x0raHRzDTh/Ekqa7x2T6iKjtn4dYaWDMlzpss7lbK4J4DQ+5ijC+iaxPYt6OmzhcJz5ly9X26ZMMvbMV3pExmTmVdXP1AJPvG/N6NkdycfBwD7rT6RnwOBEslpoYvQDMi5hQAAAAdrdwjZcMjpJXpOxJPrnb7nm32k0+pqxGaz67fcu+wunuIlIktkluqIiDvKaKAK6kVtwi14Pp9Jb/iI6eFGHteOZYeZKLUWamY6KTlbyV6E+UNtYwYaUZjgjcoP5m3AcY7qej0VyzBL5M1qnI7js3aUueueU2Za0OtjrQ133jbjnnwNnM+zi7GrNiJpJ51EdDjmr4RhZKMeiZmXQQhCMRIhCEAIQhACEIQAhCEAIQhACKT056UNLrIkMMxBDsLleSmtM30jP016VDDqEzGUXLL1jq2UWrYjeRv3UihJJzjMhWYPmlsH9aXHnG44booyxdZ07ev57jHOXZEYdmkgMjMp8aivgY+ypc9DqGHpE1gVFwbb7+8Vfpft0EGVJPZ/Ow3/pHKLGs0Gikm5Vr5bfYuVcQvqSam/nuVLbTL1rsvdYkinv71iQ6PYNswmGoO7kDxiP2Ystm/iV7JtS+vHlX6xc8FJS2R1J4E5T6GOJ1ljobjHKx3NNxXXteWO2d38/cWHo5jJcqvWIxY/nUioHChH3iyysfIbSaF5TAV99Iqc5KUtGFjGntvndLnsbb973Z13s7TDU8PhLLysp/X19MF6dKKXqCoFSykMKcyDaKZtbGtMav5R3eFPHjFX2viH7QTNcEHLW43g0imrjJ0s9lpi+GYD0izVoXZHKeDT+0umsny0xn5er264+Z0dpsYp2JCgsdBFKkdKp472SYP1Ch9VpG9M2p16ghcoBuK1v40j2uHzUlnocguF2KSUuhF9KsU0zKzfMaDgI08EzzJbIXOVWQqGJIFnFhujb2xKzKtNzfaMOypRVXrxT/vjqeG4hyqPqdDTBRrSitjvnwMnouzshdcwnTKio3kUjpAMcO+HmxJU7CdY4ZWExwHUkcN43Dyi0ScHipQzSMWxG5ZgDCm7nfxjze/8kviWF0OlQiiSOk2OlUE7DrM5yifof8AMT+A6Tyns+aU3CYCB/cLe8YiSchHiVOVhVWDDiCD9I9wAhCEAIQhACEIQAJiM25tyVhZZeYeSqO8zblUcT7Ri6TbWkyJRM43PcRT22bcEGta790UzCbMxU6fJxE81VcwCahVbRcx1I3tEAx7a6Oz9oSJ06dTrchMlAezLp2lReJOhbnHGZE1lOZSVYbwSCPSP05LCUqQUUb9AfMWp4xwf4k7H/DY58o/hzh1qH+YnOLWqGBtzEdP7O6reVEu+6/n8+JhtXc1JXSPEMplPMzKwpVgMw5BtaREbSBGojErRu4rEZlB5XizxulVxVkVt0ZFUVPZkFhZ9Jnjb/H75xb9mSgwDHuiIvo70cOMmFj2ZEu8yZpzyg8fpHZOg/w9lS/9RODZe9KlTDZRueZxO8A6eMcJq4K+3li911/PeRqdC5qMmyI2B0ZxWJysg6qUDUTJgN7EdlNSL6mgi7YHoZhpXamu0xt7OwUeSrQCJVca060nsy9OsI1/6YO79RtwrGxKwCC5GZvmftH1P2hXpqa9lHLLGn5qIckJNJ7mjKwuDXuSkPNJbP6lQY8T5GCazyFp+qQwHqVpEyUjE8hTuEe5Xcn/ACemubqyk7W+Guy8YCZaiW/zSHHutx7Rzzb/AMMsRglZpROIlVrVR21H6lGviI69tPYqN2kJR9xB/Z94iU6QzcMwTFDPLNhOAuP5qaj38YmF1Vvl6M8TofLnscBxbUUeP+Y8yz2D4r9Gj9CbR6LYScwxCSkYsprloVmK1DWmmbeD4xy74j7KwkgqMMgUk9sqTTQkDKdCN8Z9LY6tRCtp75w+3QmuvFT36Fn+GDVwCrmpWbNrXSld3j/mLgVzN3QQu8cd3oPrFS+FzUwApQkzZljvOag/dIuK4egAoQTvX1Zrf44Rku/2S+JC6HzDEVLZio0GbSm+54nnuiSwswFS7KrA6eA7o89fONCdL0RWBFL1+UWAtx+xj0jdoArYXOX/AOI3Hn5RiJNudsqUADRpbk95agVOpqNwvau6Mn4eehAlTs+ppMANhzF6nxjPhZuZrP3bANxNzwOlB5mPrGgaYVFL3B3Dfu5mJBjw+0J2cI8kagF0NhW+/wDzGzh8fnzFEJAdlrUXKmhp51iN2XtBZiFlmds5rODQObKK8rCkSWxZKpIlqpqAo7XE/mbzNT5xIN2EIQAiB2z0llSJMyYWoUB7DAhiRag433iNvb225WFll5hqdERbs7blUcfpFNw+xmxrNOxtmYFVQ1yy0P5FOhY7zrEA+dHNmzJ7jF4kdZMe+YEEIuqpLXz3V1i4y0RrJYDWlqnhThxtGts7AsiLLRhkUUqRu+VSN26sbTENZkog3i4PIUuB5XgD6C1amjINNAfEjQ+0Uf4r7PE3CdeqjPKcGhFD1bWaoOprQxd0AbtK1EFwDcGm81uBwHtGPGSuslus5KoystBezChNDfMa2ppGfS3Oi6Ni7MiSysH5qaUu8FT7Rk2fseZiJsuRKoWmPQGosKEsxrwUE+Ubu08E0ia8ptUYrex5HzFDGPBTermJMUdpWBFPG4txFR5x2uujLUaScYbtxyvj1X7mCt8s1k7jsHotKkrKkItJUrtsD+Z61Usd/aqx8BG5tPEHET/wyn+El51N7WKyyeFLkeAj3iMZ+DwDTTUuEqAdS7UCL6lRHjolgikpc13arueLE1J8zWPnOnqlXUo/9Pd/F9S5ZLMm+yJ6TLAAAsIxYkRtRrzhU0i3WlHZGKR9w57A8I+mPQFLR5MUb2e0auJEQO1ZAdSrCoO6J/EREYwRq5dS9R7ikbCxzYHFCU7f6aaxF7hWJ7DDhex8a7o0/jRsnKiYlFsXpMI3GhysfHSJHpVghMlMp5kRIbBnDaGyzLm9pwrSnrvZO4x5kBTG90Gp50pS6plTUV+HLboyM+FuF/0svOp1ZtDqxqNNKD6x0bCSKksradkVuP1c9ba7oguh+DKYZcpBYkgVG8m5twvFinKKKhTW1RfsjXn/AOYzTfNJsxGjNSoLumprUXtovPS/nEdLIALAkE1NOX5RQ8qROYmWHoitbVgb23C97n2BiPx8olgpUEDtGnLui/P6R4B9w811ShAJNqj5jqaHzjdnumUIpK1IFLiw5G2g94hwRnoCVy7jxOmttOHERrtjp34pEWUs5CjKSTSh1J14CnlAG1toOqypMhSztnmELlFgMqltLVYekWXByBLlog/KoHoKRG7KxSTJzMqkPkAapqAFcqoXxJf0iYj0BEH0k24MIBMmUKEgBQT1hY7kA70bW3dsJhpRmPU7gqgksx7qim8xU9l7MnYid+KxQq2iIpFJS/KoOrcTrEAjejqzMdips+dmDI2WUGuqpvCA/m4nnF7lk0y5ewLErv4gA38dY15ODlFv4YynQkVVv5Rv8T942grd1SCgsa2J/SCLU50iAeUCPZDlX9JKk8gvDxEe6MbChQf0k8uGX6x4eaHsy5V0qRryDC1PP0j0JWbuNRBu1U8hvp53gDyzoxq4ygaVtX9WYbuF+cewp7+bsi4DfWo38IdYW7y1Qb1uDTlrlHKvpHiWqOcynKBcUNKn5iptTygDl/xb2SwmS8Xly9YMj0uAV7hPMgkeQin9HMP1mLw6HRp0seWYVjsfTLZ7YjCzUND2SZf5aMLqx3XpTwMcj6LK0raGF6xWT/US+8OLU1jquHaxS0koN+aKaX02/owTj5snW/iPO/8AaSdz4gEjkilh70ix7H7p9PS0U/4pPkm4B93Xup85Zp9ItGwJ9QRHMRWW/h/Jn7EuY1ZzXjPMeI/EzI9wjk8tm47kRqvjgNQfKMgmVUHlGhihGhnNptMuVQUupnbFo2jDw3xE7VxIRST5CI7aEqIPEzTcEk8KxicUy1GHIYcXtQk0YChj18KJ/axcvcHlOPMOp9kEQW1ZlFMS/wAIpdfxczcXlIP6VZj/APcRsdBHDlgrat5SOi7CkqFqykBWdVNP1GpqLjTXlEhhr1dXqNBW/ZHPXn6RqbPZupUChzlraEAkkmvhGzispojKVrv/AEjXtL5C/GLzKh6kkkFnSua9qG35dabr+capRSC+YrW9P0ju9luV7cY2pyFqIr1Bua37I5i9zQesfcXU5UKggm9PlGtj5DzgCvzJpRSWANasd3gOHAR8w07qkeYF7arlUEUrMY0A/uIjH0rwmaWVlMUcitqilCKdk8+EaEqbipBSU81ZzOgPbQVViQqEEfqO/wCWIBa9gbFGGU9suzBQSQN1eHNmPnEtAQiQQu0sRNlsex1ko30rl4g0v7GMeG2jJcUVjLPDd67vaJ6NLG7KlTbugr8wqreovAGGbJJAFAU4re3Abx4x4AJ7KMQo1Bv/AEj8wEarbHnSryJtf0tb3AofMR4ba7JbESiv6tPRh2T6xGAb/XsezlIXQstxzAGvnSPglo9pZoBqUNP6afWojzIxEthSXMA4BrEeFYyTpNgMtP1DcOIIvXn5wAIc9kUZBY/lJ/SN3joN3GPLukw5WFANcwpU8AeA5GFxRJbWpfNuHJhvPOp3x6ecP+GVKilzqoHiNCecQDBOwzMey1UG5r1PI60EVzbGzszhsgoCDmW/aFCOfAxajIBosolRS+U1AHCmlTyvGLHSmy5FAJ1GWxA3mht7xkrliRDIL4kYI4rZjTJYrMlZJ6ganIauPTNEf0O24JkuXMBsygHx3fvlFr2RiUH8E7waKw/uH39Y5btrBNsjGEUP4KexMttyMbsh4XuIn/XPP5glb7HWln5tI1cSrcIrmy9t0ANaqR3h9+cYMRiyDc+ddedYv00Ke8HsYpZWzLZh5nYHKo94158yNTZcw9StdTU35kkRjxOIjktW1408e9/c2+nh5U2YMa8VraRiSxuKir7a2mqqSTGCCk3hFiTSWWQm3cXlUk+UdG6G7OOE2dLDik2YOscbw0y4U+C09DFM6D9HXxk9cTPQjDSzmQN/zG1Wg+Uak+EfPix0pd3/AA+HchZbfxMurPpkHIVpbUxvaKvDhv1NTbZ4kjsOwAjoGluLVUZWB0PasaiteW6N6QWqXoGGgpY0HCtrmPzjhMXi9nTA0lspKqZss9pCxFWUjcRWmYUIIjrPRD4hYfGKJOY4fEEAdVMNVO4mW51turXlGUxlxkFCSzDKSbVqLCwuPM+ce5ANWcNUd0VvYc9da8Y+4iayKFC3NFXL/g00AJ8oxTkQJRaq1gNVNdK7q3vAGu1ZrVK9ktTNqKKSN99a+sedmYBJsx8Q6gnPSWTuVKqCPFsx8xEXkm4SRMmGexCuFRWCkXNAD5ndTSJzo7iXmyjMenadsoGgA7NvMGIBKQhCJAhCEAI+MoIoRUcDH2EAROJ6PSWuoMs/oNB/aez7RpTMNipAqjdYg3b6fym3oRFjhAFdwm3Zb99cp3lfuDeJSXL7JMshq1N955mPeM2bKm99ATxFm8iLxFTNhzJZrImn+V//AND7gxGAbeRVFqhydRYljx3EeNaCPah5aliRMOpqKE8AKW5ARHHa0yXbESrcaCn9w7P0jbkY6TMplcqQagNpX984A03YKWzVDd6h15BftG1icLKxklsPiUDBluPoyncwj3tHCs9CVDKOF6+XKI7IS3ZYrl3Gve3c7eMWcc8fU8nNNv8AR/F7JbPKYzsITatcyjg0etl9MJEwDMoDV0YDXw0jpmG20xJlzJeYaFlob8CpiK2l0P2XiWJaUiudchMs15rpXyirKtPvh+jwZIzlEiR0gBFj9I08VtnmI23+FGE1SfPUcAwMe5fwxwSXmTZz8mmAD2ip/wCfHPUz/rJFK2p0jFcqAu5sAInejXQJ5pXEY81Gq4cV8jMP2EW/Z2BwWFth5SBvmUZm83bT1iP2vtxyxSwFaUBvzJJ/2jPXXVV06mKcrLOpNLi0ZhKUgKCAaWFNMq8vCOF9T1G1J7YkEuk+YVQ1oTnORzXVQKU8I6Ym1l08AAR5DWLFt7o3hcXICTlzEDsOO+GO9W1FSdK0jKpGFHOZ6rOBbUm5POKvtTY9DUcYsm3ehWO2cOsQ/icONWQdtP501I5r6CNHBbXlzhciseyTb6J/E3E4QhMSGxMpVotSBMUcAx7wsO9cU1jrmyuksjGS1my+5lrRvnNQFPAi9fERxDaGyA1xEfgMZiMFM6yQ5U796sODqbMPfnENA/RU3DK8yXIZQyIhmMpAILE5Ut/efIRLSpQVQqgBQKAAUAHIRzvoN8RJGJm5ZyiTPdQCxbsMVsqpXTVjQ+8dHiCRCEIAQhCAEIQgBCEIAQhCAPhFbGI3F7CkvcLkbilvUaHzEScIArp2diZN5T514aH0PZPqI+DbS1yz5ZVvCh9/sYscY58hXFHUMODAEe8AQcqTLFXlENUGxNwdTziHx7S7GYDVak1Gp1NxE7iejiaymMs8O8vkDceRiJxuzZ4s6Zx8yX9rN9YhrLyyVJpYIWZj6VbML3IahpwFddIjhtalWIpXzFN37MZsbscPXI196moPn/vEJjcBNWxBp9t9DHmUVJYZMZNdDa/9dWta0roRwiC2ptY9YzA1BpT0vGbEAaEUJtw8YwzsCmWmUHcNx8jGONSTye5WNrB72JjusmqDZRc10/e7zjouAnhmGUlQt7aV0Fjawr7Rz7Z0pJNdRzb6VEWbZLACtcpNyR+6GgtGUwpF/kT2YqtAwHaNLHgooba1Ov5YqfS/4fYXFvnk/wCmxJqxdRRW/nSwJJpcX1iV2LjmAzWbMa8DT8o4aRM4bHy3zM1sxoAwpYaa2N6m0SScF2rIxezn6vGS6Los1e1Lbmrbt1jQx6WbLnC1I7O0yVOebLLS6CidW9GBtUnK1qVO7hFI6S/CztdZs8rKbLUy3Y9Wz17qb0qKneN1olMjBznH7KIusdO+C3SHETWm4aczOkuWrIWuVvlK11INqA6UMc/E+dLm/hsRJdJ1aBCtzzWneHMVjsvw56MnCy3mTBSbOy1XeqiuUHn2iYkFxhCEQSIQhACEIQAhCEAIQhACEIQAhCEAIQhAGtjNny5vfQHgdCPBhcRC4vo2f+W9R8sy/lmH3BixwgDnG0tggf8AEllOYuvqLetIgp/Rw6oajdQ/Y/aOyERF4vYUl6kDI3FLeo0PpEYByObs6aKAi1b/ALPONiXL0F1JN6WtvqNOXnF/xOwZq90rMHA9k+VeyT6RFTZKA5ZiFDzFPStvQwBHLi3UWvWwpY39tKmJBtrAJTgKBWFOQH/iPLbLqQUatK2/2N408XhWsGWwNTv8BT38hEAyYHBSutLkA0ShrpU76eR9YkOisqdMnKxV1kBnmLmrloQVl0rrY1iLkYFnCyVs05jXWy0qx8gAPOOlSZQVQosFAAHICgiUAZYJBIFRoaCvkY9whEgQhCAEIQgBCEIAQhCAEIQgBCEIAQhCAEIQgBCEIAQhCAEeJ0pWFGUMOBAI949wgCFxPRyWbyyZZ4C6/wBp08iIjp+ExEvvKJi8V7Xse0PKsWuEAVjo3Jzz5k7LlCIJag11PamG45KPWLPGhsjSZ/1G+0b8AIQhACEIQB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6" descr="data:image/jpeg;base64,/9j/4AAQSkZJRgABAQAAAQABAAD/2wCEAAkGBxQTEhUTExQWFhQXFBUZGBcVGBUbGxwaHhcXFhUXFxoYHCggHRolHBcYITEjJSkrLi4uFx8zODMsNygtLiwBCgoKDg0OGhAQGi0lICUtNCwzNCw0LCwrLjUsNCwsNS8sNCwsLDUwNCwsLCw0LCwsLywsLCw0LC8sLCwsLCwsLP/AABEIAMkA3AMBIgACEQEDEQH/xAAcAAEAAgMBAQEAAAAAAAAAAAAABQYDBAcCAQj/xABBEAACAAQDBAgEBAUCBQUAAAABAgADESEEEjEFQVFhBhMiMnGBkaEHUrHBFEJi8CNygpLRJOEzQ3PC8RU0orLS/8QAGwEBAAIDAQEAAAAAAAAAAAAAAAEEAwUGAgf/xAAwEQACAgECBAMHBAMBAAAAAAAAAQIDEQQhBRIxQRMiYQZRcYGRsfAUocHRIzNCFf/aAAwDAQACEQMRAD8A7jCEIAQhCAEIQgBCEIAR8Jj7GDHoTLYDWhpTiLiPFknGDa6pExWWkYZ+IrYaRhBI0MQ0vaDjfXxFYyttU07orQ0IJ13Wjg7rLb7PEc9/p9MZNj+llHZI89J+laYGUXmHMxHYQasfsOcT+ysYJ0mVOFhMlo/9wB+8fnDpNi5k6YzzSSxPpyHAR2z4VYzrNmYc70Dof6XYD2pHU8KjOEMTk5P1efoYNRUoJYLbCEI2xUEIQgBCEIAQhCAEIQgBCEIAQhCAEIQgBCEIAQhCAEIR8dgASTQDUmAPsCIgZ3SeWHICsy/MKewO6NmT0gkN+Yr/ADAxWWsok8KaLD0lyWeVlcxUwJMZDuYiPLTBFY+JG1OpxmZDVJktWzLcVFVIJFq9kesRmy+kwY0rHK36GUJtx6ZN1VOEorLwyD6WYfLOmj9Z97j6x0X4F4uuFnSvknV8mUfcRSOml3WYNHQeo7J9qRk+E3SaXhJ87rQ3VuqiqitGBbdzrG70E8JORrNdOEE+Z4wd8dwASTQC5JinbY228x/4ZKoptQ0J5n/Ee9udKpMyQOpdWYstUYG63rY86RAptaWe/JpzluR7MCI8cR1MpeSt7encscLojbDxorm7bY2JWTt2ev56/wAwBjaHTEoUE1V7bqgykgksQBbziIDyWBKuwsTR19qgkRzuZtVpuMlO1gs1Mq8AHHvFTTXajmS53j6l+elpmnmH7YP0VCPgMfY6Y5kQhCAEIQgBCEIAQhCAEIQgBCEIAQhCAPhMU/a+NmTu6P4Y3IQ3m2Xfyi4xyfpNhTIxcwKStTnUgkWa+7nX0jV8Vc1WsPbubbhFMbbWu6WUb5WMWKxCS0LuwVVFSTEfJ25OGrBxwcBvfX3ikfEnaMyY8smiyyvcWoXMDc330IjSUU+LNRybm+FlMHOS29Dx0l6RHFVVbSr0G8kaMYruAm5XU84w4Ofug1Q2mh3H/Mb2FCjHkiaO61uSmy84yWZ2HlioBDkVJAsRXf4Riw2yigHZNOIuPURgkzM2GfkUa/iAfrGvKnMvdYjwJEayUZYcU+5zftA7JWxSflaz/BPYY0dRzibErnFTlbWaoDGtxcgV146xbVnKdDFWcZQN/wCxrlHS2V+6Wfql/R6l4g6UHCKE/Zm+D/8AdF1rfzik7abJMfk7fUxY03U6nUJJZP01K7o8B9I9xrbMm5pMpvmlofVQY2Y6c4l9RCEIECEIQAhCEAIQhACEIQAhCEAIQhACKR8ScHaVOG6qHzuv39Yu8RnSXBdbhpqb8pZfEXH0ivq6vEplH82Lmgv8HUQn64+uxyKIHpphC+HDD8jD3t/iJ6RQ3rHvaEgTJTp8ykedLe8c/pouM1NnZ6qPiVSh70ckkAgxsT33xgngg0pobxu7NwQntkqQQtRp5x0lVfiWqMN8nFzfkfoWDo3MzynXeUYedLR9WTUVFdI19j7HnpMCp2qmnD9iOo7D2KuHl5DRnPfbieA5CNfxOp6WzFi3e6RWu0P6/kxLHLlN/Y5Hi5+UxI4bbw4x0raHRzDTh/Ekqa7x2T6iKjtn4dYaWDMlzpss7lbK4J4DQ+5ijC+iaxPYt6OmzhcJz5ly9X26ZMMvbMV3pExmTmVdXP1AJPvG/N6NkdycfBwD7rT6RnwOBEslpoYvQDMi5hQAAAAdrdwjZcMjpJXpOxJPrnb7nm32k0+pqxGaz67fcu+wunuIlIktkluqIiDvKaKAK6kVtwi14Pp9Jb/iI6eFGHteOZYeZKLUWamY6KTlbyV6E+UNtYwYaUZjgjcoP5m3AcY7qej0VyzBL5M1qnI7js3aUueueU2Za0OtjrQ133jbjnnwNnM+zi7GrNiJpJ51EdDjmr4RhZKMeiZmXQQhCMRIhCEAIQhACEIQAhCEAIQhACKT056UNLrIkMMxBDsLleSmtM30jP016VDDqEzGUXLL1jq2UWrYjeRv3UihJJzjMhWYPmlsH9aXHnG44booyxdZ07ev57jHOXZEYdmkgMjMp8aivgY+ypc9DqGHpE1gVFwbb7+8Vfpft0EGVJPZ/Ow3/pHKLGs0Gikm5Vr5bfYuVcQvqSam/nuVLbTL1rsvdYkinv71iQ6PYNswmGoO7kDxiP2Ystm/iV7JtS+vHlX6xc8FJS2R1J4E5T6GOJ1ljobjHKx3NNxXXteWO2d38/cWHo5jJcqvWIxY/nUioHChH3iyysfIbSaF5TAV99Iqc5KUtGFjGntvndLnsbb973Z13s7TDU8PhLLysp/X19MF6dKKXqCoFSykMKcyDaKZtbGtMav5R3eFPHjFX2viH7QTNcEHLW43g0imrjJ0s9lpi+GYD0izVoXZHKeDT+0umsny0xn5er264+Z0dpsYp2JCgsdBFKkdKp472SYP1Ch9VpG9M2p16ghcoBuK1v40j2uHzUlnocguF2KSUuhF9KsU0zKzfMaDgI08EzzJbIXOVWQqGJIFnFhujb2xKzKtNzfaMOypRVXrxT/vjqeG4hyqPqdDTBRrSitjvnwMnouzshdcwnTKio3kUjpAMcO+HmxJU7CdY4ZWExwHUkcN43Dyi0ScHipQzSMWxG5ZgDCm7nfxjze/8kviWF0OlQiiSOk2OlUE7DrM5yifof8AMT+A6Tyns+aU3CYCB/cLe8YiSchHiVOVhVWDDiCD9I9wAhCEAIQhACEIQAJiM25tyVhZZeYeSqO8zblUcT7Ri6TbWkyJRM43PcRT22bcEGta790UzCbMxU6fJxE81VcwCahVbRcx1I3tEAx7a6Oz9oSJ06dTrchMlAezLp2lReJOhbnHGZE1lOZSVYbwSCPSP05LCUqQUUb9AfMWp4xwf4k7H/DY58o/hzh1qH+YnOLWqGBtzEdP7O6reVEu+6/n8+JhtXc1JXSPEMplPMzKwpVgMw5BtaREbSBGojErRu4rEZlB5XizxulVxVkVt0ZFUVPZkFhZ9Jnjb/H75xb9mSgwDHuiIvo70cOMmFj2ZEu8yZpzyg8fpHZOg/w9lS/9RODZe9KlTDZRueZxO8A6eMcJq4K+3li911/PeRqdC5qMmyI2B0ZxWJysg6qUDUTJgN7EdlNSL6mgi7YHoZhpXamu0xt7OwUeSrQCJVca060nsy9OsI1/6YO79RtwrGxKwCC5GZvmftH1P2hXpqa9lHLLGn5qIckJNJ7mjKwuDXuSkPNJbP6lQY8T5GCazyFp+qQwHqVpEyUjE8hTuEe5Xcn/ACemubqyk7W+Guy8YCZaiW/zSHHutx7Rzzb/AMMsRglZpROIlVrVR21H6lGviI69tPYqN2kJR9xB/Z94iU6QzcMwTFDPLNhOAuP5qaj38YmF1Vvl6M8TofLnscBxbUUeP+Y8yz2D4r9Gj9CbR6LYScwxCSkYsprloVmK1DWmmbeD4xy74j7KwkgqMMgUk9sqTTQkDKdCN8Z9LY6tRCtp75w+3QmuvFT36Fn+GDVwCrmpWbNrXSld3j/mLgVzN3QQu8cd3oPrFS+FzUwApQkzZljvOag/dIuK4egAoQTvX1Zrf44Rku/2S+JC6HzDEVLZio0GbSm+54nnuiSwswFS7KrA6eA7o89fONCdL0RWBFL1+UWAtx+xj0jdoArYXOX/AOI3Hn5RiJNudsqUADRpbk95agVOpqNwvau6Mn4eehAlTs+ppMANhzF6nxjPhZuZrP3bANxNzwOlB5mPrGgaYVFL3B3Dfu5mJBjw+0J2cI8kagF0NhW+/wDzGzh8fnzFEJAdlrUXKmhp51iN2XtBZiFlmds5rODQObKK8rCkSWxZKpIlqpqAo7XE/mbzNT5xIN2EIQAiB2z0llSJMyYWoUB7DAhiRag433iNvb225WFll5hqdERbs7blUcfpFNw+xmxrNOxtmYFVQ1yy0P5FOhY7zrEA+dHNmzJ7jF4kdZMe+YEEIuqpLXz3V1i4y0RrJYDWlqnhThxtGts7AsiLLRhkUUqRu+VSN26sbTENZkog3i4PIUuB5XgD6C1amjINNAfEjQ+0Uf4r7PE3CdeqjPKcGhFD1bWaoOprQxd0AbtK1EFwDcGm81uBwHtGPGSuslus5KoystBezChNDfMa2ppGfS3Oi6Ni7MiSysH5qaUu8FT7Rk2fseZiJsuRKoWmPQGosKEsxrwUE+Ubu08E0ia8ptUYrex5HzFDGPBTermJMUdpWBFPG4txFR5x2uujLUaScYbtxyvj1X7mCt8s1k7jsHotKkrKkItJUrtsD+Z61Usd/aqx8BG5tPEHET/wyn+El51N7WKyyeFLkeAj3iMZ+DwDTTUuEqAdS7UCL6lRHjolgikpc13arueLE1J8zWPnOnqlXUo/9Pd/F9S5ZLMm+yJ6TLAAAsIxYkRtRrzhU0i3WlHZGKR9w57A8I+mPQFLR5MUb2e0auJEQO1ZAdSrCoO6J/EREYwRq5dS9R7ikbCxzYHFCU7f6aaxF7hWJ7DDhex8a7o0/jRsnKiYlFsXpMI3GhysfHSJHpVghMlMp5kRIbBnDaGyzLm9pwrSnrvZO4x5kBTG90Gp50pS6plTUV+HLboyM+FuF/0svOp1ZtDqxqNNKD6x0bCSKksradkVuP1c9ba7oguh+DKYZcpBYkgVG8m5twvFinKKKhTW1RfsjXn/AOYzTfNJsxGjNSoLumprUXtovPS/nEdLIALAkE1NOX5RQ8qROYmWHoitbVgb23C97n2BiPx8olgpUEDtGnLui/P6R4B9w811ShAJNqj5jqaHzjdnumUIpK1IFLiw5G2g94hwRnoCVy7jxOmttOHERrtjp34pEWUs5CjKSTSh1J14CnlAG1toOqypMhSztnmELlFgMqltLVYekWXByBLlog/KoHoKRG7KxSTJzMqkPkAapqAFcqoXxJf0iYj0BEH0k24MIBMmUKEgBQT1hY7kA70bW3dsJhpRmPU7gqgksx7qim8xU9l7MnYid+KxQq2iIpFJS/KoOrcTrEAjejqzMdips+dmDI2WUGuqpvCA/m4nnF7lk0y5ewLErv4gA38dY15ODlFv4YynQkVVv5Rv8T942grd1SCgsa2J/SCLU50iAeUCPZDlX9JKk8gvDxEe6MbChQf0k8uGX6x4eaHsy5V0qRryDC1PP0j0JWbuNRBu1U8hvp53gDyzoxq4ygaVtX9WYbuF+cewp7+bsi4DfWo38IdYW7y1Qb1uDTlrlHKvpHiWqOcynKBcUNKn5iptTygDl/xb2SwmS8Xly9YMj0uAV7hPMgkeQin9HMP1mLw6HRp0seWYVjsfTLZ7YjCzUND2SZf5aMLqx3XpTwMcj6LK0raGF6xWT/US+8OLU1jquHaxS0koN+aKaX02/owTj5snW/iPO/8AaSdz4gEjkilh70ix7H7p9PS0U/4pPkm4B93Xup85Zp9ItGwJ9QRHMRWW/h/Jn7EuY1ZzXjPMeI/EzI9wjk8tm47kRqvjgNQfKMgmVUHlGhihGhnNptMuVQUupnbFo2jDw3xE7VxIRST5CI7aEqIPEzTcEk8KxicUy1GHIYcXtQk0YChj18KJ/axcvcHlOPMOp9kEQW1ZlFMS/wAIpdfxczcXlIP6VZj/APcRsdBHDlgrat5SOi7CkqFqykBWdVNP1GpqLjTXlEhhr1dXqNBW/ZHPXn6RqbPZupUChzlraEAkkmvhGzispojKVrv/AEjXtL5C/GLzKh6kkkFnSua9qG35dabr+capRSC+YrW9P0ju9luV7cY2pyFqIr1Bua37I5i9zQesfcXU5UKggm9PlGtj5DzgCvzJpRSWANasd3gOHAR8w07qkeYF7arlUEUrMY0A/uIjH0rwmaWVlMUcitqilCKdk8+EaEqbipBSU81ZzOgPbQVViQqEEfqO/wCWIBa9gbFGGU9suzBQSQN1eHNmPnEtAQiQQu0sRNlsex1ko30rl4g0v7GMeG2jJcUVjLPDd67vaJ6NLG7KlTbugr8wqreovAGGbJJAFAU4re3Abx4x4AJ7KMQo1Bv/AEj8wEarbHnSryJtf0tb3AofMR4ba7JbESiv6tPRh2T6xGAb/XsezlIXQstxzAGvnSPglo9pZoBqUNP6afWojzIxEthSXMA4BrEeFYyTpNgMtP1DcOIIvXn5wAIc9kUZBY/lJ/SN3joN3GPLukw5WFANcwpU8AeA5GFxRJbWpfNuHJhvPOp3x6ecP+GVKilzqoHiNCecQDBOwzMey1UG5r1PI60EVzbGzszhsgoCDmW/aFCOfAxajIBosolRS+U1AHCmlTyvGLHSmy5FAJ1GWxA3mht7xkrliRDIL4kYI4rZjTJYrMlZJ6ganIauPTNEf0O24JkuXMBsygHx3fvlFr2RiUH8E7waKw/uH39Y5btrBNsjGEUP4KexMttyMbsh4XuIn/XPP5glb7HWln5tI1cSrcIrmy9t0ANaqR3h9+cYMRiyDc+ddedYv00Ke8HsYpZWzLZh5nYHKo94158yNTZcw9StdTU35kkRjxOIjktW1408e9/c2+nh5U2YMa8VraRiSxuKir7a2mqqSTGCCk3hFiTSWWQm3cXlUk+UdG6G7OOE2dLDik2YOscbw0y4U+C09DFM6D9HXxk9cTPQjDSzmQN/zG1Wg+Uak+EfPix0pd3/AA+HchZbfxMurPpkHIVpbUxvaKvDhv1NTbZ4kjsOwAjoGluLVUZWB0PasaiteW6N6QWqXoGGgpY0HCtrmPzjhMXi9nTA0lspKqZss9pCxFWUjcRWmYUIIjrPRD4hYfGKJOY4fEEAdVMNVO4mW51turXlGUxlxkFCSzDKSbVqLCwuPM+ce5ANWcNUd0VvYc9da8Y+4iayKFC3NFXL/g00AJ8oxTkQJRaq1gNVNdK7q3vAGu1ZrVK9ktTNqKKSN99a+sedmYBJsx8Q6gnPSWTuVKqCPFsx8xEXkm4SRMmGexCuFRWCkXNAD5ndTSJzo7iXmyjMenadsoGgA7NvMGIBKQhCJAhCEAI+MoIoRUcDH2EAROJ6PSWuoMs/oNB/aez7RpTMNipAqjdYg3b6fym3oRFjhAFdwm3Zb99cp3lfuDeJSXL7JMshq1N955mPeM2bKm99ATxFm8iLxFTNhzJZrImn+V//AND7gxGAbeRVFqhydRYljx3EeNaCPah5aliRMOpqKE8AKW5ARHHa0yXbESrcaCn9w7P0jbkY6TMplcqQagNpX984A03YKWzVDd6h15BftG1icLKxklsPiUDBluPoyncwj3tHCs9CVDKOF6+XKI7IS3ZYrl3Gve3c7eMWcc8fU8nNNv8AR/F7JbPKYzsITatcyjg0etl9MJEwDMoDV0YDXw0jpmG20xJlzJeYaFlob8CpiK2l0P2XiWJaUiudchMs15rpXyirKtPvh+jwZIzlEiR0gBFj9I08VtnmI23+FGE1SfPUcAwMe5fwxwSXmTZz8mmAD2ip/wCfHPUz/rJFK2p0jFcqAu5sAInejXQJ5pXEY81Gq4cV8jMP2EW/Z2BwWFth5SBvmUZm83bT1iP2vtxyxSwFaUBvzJJ/2jPXXVV06mKcrLOpNLi0ZhKUgKCAaWFNMq8vCOF9T1G1J7YkEuk+YVQ1oTnORzXVQKU8I6Ym1l08AAR5DWLFt7o3hcXICTlzEDsOO+GO9W1FSdK0jKpGFHOZ6rOBbUm5POKvtTY9DUcYsm3ehWO2cOsQ/icONWQdtP501I5r6CNHBbXlzhciseyTb6J/E3E4QhMSGxMpVotSBMUcAx7wsO9cU1jrmyuksjGS1my+5lrRvnNQFPAi9fERxDaGyA1xEfgMZiMFM6yQ5U796sODqbMPfnENA/RU3DK8yXIZQyIhmMpAILE5Ut/efIRLSpQVQqgBQKAAUAHIRzvoN8RJGJm5ZyiTPdQCxbsMVsqpXTVjQ+8dHiCRCEIAQhCAEIQgBCEIAQhCAPhFbGI3F7CkvcLkbilvUaHzEScIArp2diZN5T514aH0PZPqI+DbS1yz5ZVvCh9/sYscY58hXFHUMODAEe8AQcqTLFXlENUGxNwdTziHx7S7GYDVak1Gp1NxE7iejiaymMs8O8vkDceRiJxuzZ4s6Zx8yX9rN9YhrLyyVJpYIWZj6VbML3IahpwFddIjhtalWIpXzFN37MZsbscPXI196moPn/vEJjcBNWxBp9t9DHmUVJYZMZNdDa/9dWta0roRwiC2ptY9YzA1BpT0vGbEAaEUJtw8YwzsCmWmUHcNx8jGONSTye5WNrB72JjusmqDZRc10/e7zjouAnhmGUlQt7aV0Fjawr7Rz7Z0pJNdRzb6VEWbZLACtcpNyR+6GgtGUwpF/kT2YqtAwHaNLHgooba1Ov5YqfS/4fYXFvnk/wCmxJqxdRRW/nSwJJpcX1iV2LjmAzWbMa8DT8o4aRM4bHy3zM1sxoAwpYaa2N6m0SScF2rIxezn6vGS6Los1e1Lbmrbt1jQx6WbLnC1I7O0yVOebLLS6CidW9GBtUnK1qVO7hFI6S/CztdZs8rKbLUy3Y9Wz17qb0qKneN1olMjBznH7KIusdO+C3SHETWm4aczOkuWrIWuVvlK11INqA6UMc/E+dLm/hsRJdJ1aBCtzzWneHMVjsvw56MnCy3mTBSbOy1XeqiuUHn2iYkFxhCEQSIQhACEIQAhCEAIQhACEIQAhCEAIQhAGtjNny5vfQHgdCPBhcRC4vo2f+W9R8sy/lmH3BixwgDnG0tggf8AEllOYuvqLetIgp/Rw6oajdQ/Y/aOyERF4vYUl6kDI3FLeo0PpEYByObs6aKAi1b/ALPONiXL0F1JN6WtvqNOXnF/xOwZq90rMHA9k+VeyT6RFTZKA5ZiFDzFPStvQwBHLi3UWvWwpY39tKmJBtrAJTgKBWFOQH/iPLbLqQUatK2/2N408XhWsGWwNTv8BT38hEAyYHBSutLkA0ShrpU76eR9YkOisqdMnKxV1kBnmLmrloQVl0rrY1iLkYFnCyVs05jXWy0qx8gAPOOlSZQVQosFAAHICgiUAZYJBIFRoaCvkY9whEgQhCAEIQgBCEIAQhCAEIQgBCEIAQhCAEIQgBCEIAQhCAEeJ0pWFGUMOBAI949wgCFxPRyWbyyZZ4C6/wBp08iIjp+ExEvvKJi8V7Xse0PKsWuEAVjo3Jzz5k7LlCIJag11PamG45KPWLPGhsjSZ/1G+0b8AIQhACEIQB/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8" descr="data:image/jpeg;base64,/9j/4AAQSkZJRgABAQAAAQABAAD/2wCEAAkGBxQTEhUTExQWFhQXFBUZGBcVGBUbGxwaHhcXFhUXFxoYHCggHRolHBcYITEjJSkrLi4uFx8zODMsNygtLiwBCgoKDg0OGhAQGi0lICUtNCwzNCw0LCwrLjUsNCwsNS8sNCwsLDUwNCwsLCw0LCwsLywsLCw0LC8sLCwsLCwsLP/AABEIAMkA3AMBIgACEQEDEQH/xAAcAAEAAgMBAQEAAAAAAAAAAAAABQYDBAcCAQj/xABBEAACAAQDBAgEBAUCBQUAAAABAgADESEEEjEFQVFhBhMiMnGBkaEHUrHBFEJi8CNygpLRJOEzQ3PC8RU0orLS/8QAGwEBAAIDAQEAAAAAAAAAAAAAAAEEAwUGAgf/xAAwEQACAgECBAMHBAMBAAAAAAAAAQIDEQQhBRIxQRMiYQZRcYGRsfAUocHRIzNCFf/aAAwDAQACEQMRAD8A7jCEIAQhCAEIQgBCEIAR8Jj7GDHoTLYDWhpTiLiPFknGDa6pExWWkYZ+IrYaRhBI0MQ0vaDjfXxFYyttU07orQ0IJ13Wjg7rLb7PEc9/p9MZNj+llHZI89J+laYGUXmHMxHYQasfsOcT+ysYJ0mVOFhMlo/9wB+8fnDpNi5k6YzzSSxPpyHAR2z4VYzrNmYc70Dof6XYD2pHU8KjOEMTk5P1efoYNRUoJYLbCEI2xUEIQgBCEIAQhCAEIQgBCEIAQhCAEIQgBCEIAQhCAEIR8dgASTQDUmAPsCIgZ3SeWHICsy/MKewO6NmT0gkN+Yr/ADAxWWsok8KaLD0lyWeVlcxUwJMZDuYiPLTBFY+JG1OpxmZDVJktWzLcVFVIJFq9kesRmy+kwY0rHK36GUJtx6ZN1VOEorLwyD6WYfLOmj9Z97j6x0X4F4uuFnSvknV8mUfcRSOml3WYNHQeo7J9qRk+E3SaXhJ87rQ3VuqiqitGBbdzrG70E8JORrNdOEE+Z4wd8dwASTQC5JinbY228x/4ZKoptQ0J5n/Ee9udKpMyQOpdWYstUYG63rY86RAptaWe/JpzluR7MCI8cR1MpeSt7encscLojbDxorm7bY2JWTt2ev56/wAwBjaHTEoUE1V7bqgykgksQBbziIDyWBKuwsTR19qgkRzuZtVpuMlO1gs1Mq8AHHvFTTXajmS53j6l+elpmnmH7YP0VCPgMfY6Y5kQhCAEIQgBCEIAQhCAEIQgBCEIAQhCAPhMU/a+NmTu6P4Y3IQ3m2Xfyi4xyfpNhTIxcwKStTnUgkWa+7nX0jV8Vc1WsPbubbhFMbbWu6WUb5WMWKxCS0LuwVVFSTEfJ25OGrBxwcBvfX3ikfEnaMyY8smiyyvcWoXMDc330IjSUU+LNRybm+FlMHOS29Dx0l6RHFVVbSr0G8kaMYruAm5XU84w4Ofug1Q2mh3H/Mb2FCjHkiaO61uSmy84yWZ2HlioBDkVJAsRXf4Riw2yigHZNOIuPURgkzM2GfkUa/iAfrGvKnMvdYjwJEayUZYcU+5zftA7JWxSflaz/BPYY0dRzibErnFTlbWaoDGtxcgV146xbVnKdDFWcZQN/wCxrlHS2V+6Wfql/R6l4g6UHCKE/Zm+D/8AdF1rfzik7abJMfk7fUxY03U6nUJJZP01K7o8B9I9xrbMm5pMpvmlofVQY2Y6c4l9RCEIECEIQAhCEAIQhACEIQAhCEAIQhACKR8ScHaVOG6qHzuv39Yu8RnSXBdbhpqb8pZfEXH0ivq6vEplH82Lmgv8HUQn64+uxyKIHpphC+HDD8jD3t/iJ6RQ3rHvaEgTJTp8ykedLe8c/pouM1NnZ6qPiVSh70ckkAgxsT33xgngg0pobxu7NwQntkqQQtRp5x0lVfiWqMN8nFzfkfoWDo3MzynXeUYedLR9WTUVFdI19j7HnpMCp2qmnD9iOo7D2KuHl5DRnPfbieA5CNfxOp6WzFi3e6RWu0P6/kxLHLlN/Y5Hi5+UxI4bbw4x0raHRzDTh/Ekqa7x2T6iKjtn4dYaWDMlzpss7lbK4J4DQ+5ijC+iaxPYt6OmzhcJz5ly9X26ZMMvbMV3pExmTmVdXP1AJPvG/N6NkdycfBwD7rT6RnwOBEslpoYvQDMi5hQAAAAdrdwjZcMjpJXpOxJPrnb7nm32k0+pqxGaz67fcu+wunuIlIktkluqIiDvKaKAK6kVtwi14Pp9Jb/iI6eFGHteOZYeZKLUWamY6KTlbyV6E+UNtYwYaUZjgjcoP5m3AcY7qej0VyzBL5M1qnI7js3aUueueU2Za0OtjrQ133jbjnnwNnM+zi7GrNiJpJ51EdDjmr4RhZKMeiZmXQQhCMRIhCEAIQhACEIQAhCEAIQhACKT056UNLrIkMMxBDsLleSmtM30jP016VDDqEzGUXLL1jq2UWrYjeRv3UihJJzjMhWYPmlsH9aXHnG44booyxdZ07ev57jHOXZEYdmkgMjMp8aivgY+ypc9DqGHpE1gVFwbb7+8Vfpft0EGVJPZ/Ow3/pHKLGs0Gikm5Vr5bfYuVcQvqSam/nuVLbTL1rsvdYkinv71iQ6PYNswmGoO7kDxiP2Ystm/iV7JtS+vHlX6xc8FJS2R1J4E5T6GOJ1ljobjHKx3NNxXXteWO2d38/cWHo5jJcqvWIxY/nUioHChH3iyysfIbSaF5TAV99Iqc5KUtGFjGntvndLnsbb973Z13s7TDU8PhLLysp/X19MF6dKKXqCoFSykMKcyDaKZtbGtMav5R3eFPHjFX2viH7QTNcEHLW43g0imrjJ0s9lpi+GYD0izVoXZHKeDT+0umsny0xn5er264+Z0dpsYp2JCgsdBFKkdKp472SYP1Ch9VpG9M2p16ghcoBuK1v40j2uHzUlnocguF2KSUuhF9KsU0zKzfMaDgI08EzzJbIXOVWQqGJIFnFhujb2xKzKtNzfaMOypRVXrxT/vjqeG4hyqPqdDTBRrSitjvnwMnouzshdcwnTKio3kUjpAMcO+HmxJU7CdY4ZWExwHUkcN43Dyi0ScHipQzSMWxG5ZgDCm7nfxjze/8kviWF0OlQiiSOk2OlUE7DrM5yifof8AMT+A6Tyns+aU3CYCB/cLe8YiSchHiVOVhVWDDiCD9I9wAhCEAIQhACEIQAJiM25tyVhZZeYeSqO8zblUcT7Ri6TbWkyJRM43PcRT22bcEGta790UzCbMxU6fJxE81VcwCahVbRcx1I3tEAx7a6Oz9oSJ06dTrchMlAezLp2lReJOhbnHGZE1lOZSVYbwSCPSP05LCUqQUUb9AfMWp4xwf4k7H/DY58o/hzh1qH+YnOLWqGBtzEdP7O6reVEu+6/n8+JhtXc1JXSPEMplPMzKwpVgMw5BtaREbSBGojErRu4rEZlB5XizxulVxVkVt0ZFUVPZkFhZ9Jnjb/H75xb9mSgwDHuiIvo70cOMmFj2ZEu8yZpzyg8fpHZOg/w9lS/9RODZe9KlTDZRueZxO8A6eMcJq4K+3li911/PeRqdC5qMmyI2B0ZxWJysg6qUDUTJgN7EdlNSL6mgi7YHoZhpXamu0xt7OwUeSrQCJVca060nsy9OsI1/6YO79RtwrGxKwCC5GZvmftH1P2hXpqa9lHLLGn5qIckJNJ7mjKwuDXuSkPNJbP6lQY8T5GCazyFp+qQwHqVpEyUjE8hTuEe5Xcn/ACemubqyk7W+Guy8YCZaiW/zSHHutx7Rzzb/AMMsRglZpROIlVrVR21H6lGviI69tPYqN2kJR9xB/Z94iU6QzcMwTFDPLNhOAuP5qaj38YmF1Vvl6M8TofLnscBxbUUeP+Y8yz2D4r9Gj9CbR6LYScwxCSkYsprloVmK1DWmmbeD4xy74j7KwkgqMMgUk9sqTTQkDKdCN8Z9LY6tRCtp75w+3QmuvFT36Fn+GDVwCrmpWbNrXSld3j/mLgVzN3QQu8cd3oPrFS+FzUwApQkzZljvOag/dIuK4egAoQTvX1Zrf44Rku/2S+JC6HzDEVLZio0GbSm+54nnuiSwswFS7KrA6eA7o89fONCdL0RWBFL1+UWAtx+xj0jdoArYXOX/AOI3Hn5RiJNudsqUADRpbk95agVOpqNwvau6Mn4eehAlTs+ppMANhzF6nxjPhZuZrP3bANxNzwOlB5mPrGgaYVFL3B3Dfu5mJBjw+0J2cI8kagF0NhW+/wDzGzh8fnzFEJAdlrUXKmhp51iN2XtBZiFlmds5rODQObKK8rCkSWxZKpIlqpqAo7XE/mbzNT5xIN2EIQAiB2z0llSJMyYWoUB7DAhiRag433iNvb225WFll5hqdERbs7blUcfpFNw+xmxrNOxtmYFVQ1yy0P5FOhY7zrEA+dHNmzJ7jF4kdZMe+YEEIuqpLXz3V1i4y0RrJYDWlqnhThxtGts7AsiLLRhkUUqRu+VSN26sbTENZkog3i4PIUuB5XgD6C1amjINNAfEjQ+0Uf4r7PE3CdeqjPKcGhFD1bWaoOprQxd0AbtK1EFwDcGm81uBwHtGPGSuslus5KoystBezChNDfMa2ppGfS3Oi6Ni7MiSysH5qaUu8FT7Rk2fseZiJsuRKoWmPQGosKEsxrwUE+Ubu08E0ia8ptUYrex5HzFDGPBTermJMUdpWBFPG4txFR5x2uujLUaScYbtxyvj1X7mCt8s1k7jsHotKkrKkItJUrtsD+Z61Usd/aqx8BG5tPEHET/wyn+El51N7WKyyeFLkeAj3iMZ+DwDTTUuEqAdS7UCL6lRHjolgikpc13arueLE1J8zWPnOnqlXUo/9Pd/F9S5ZLMm+yJ6TLAAAsIxYkRtRrzhU0i3WlHZGKR9w57A8I+mPQFLR5MUb2e0auJEQO1ZAdSrCoO6J/EREYwRq5dS9R7ikbCxzYHFCU7f6aaxF7hWJ7DDhex8a7o0/jRsnKiYlFsXpMI3GhysfHSJHpVghMlMp5kRIbBnDaGyzLm9pwrSnrvZO4x5kBTG90Gp50pS6plTUV+HLboyM+FuF/0svOp1ZtDqxqNNKD6x0bCSKksradkVuP1c9ba7oguh+DKYZcpBYkgVG8m5twvFinKKKhTW1RfsjXn/AOYzTfNJsxGjNSoLumprUXtovPS/nEdLIALAkE1NOX5RQ8qROYmWHoitbVgb23C97n2BiPx8olgpUEDtGnLui/P6R4B9w811ShAJNqj5jqaHzjdnumUIpK1IFLiw5G2g94hwRnoCVy7jxOmttOHERrtjp34pEWUs5CjKSTSh1J14CnlAG1toOqypMhSztnmELlFgMqltLVYekWXByBLlog/KoHoKRG7KxSTJzMqkPkAapqAFcqoXxJf0iYj0BEH0k24MIBMmUKEgBQT1hY7kA70bW3dsJhpRmPU7gqgksx7qim8xU9l7MnYid+KxQq2iIpFJS/KoOrcTrEAjejqzMdips+dmDI2WUGuqpvCA/m4nnF7lk0y5ewLErv4gA38dY15ODlFv4YynQkVVv5Rv8T942grd1SCgsa2J/SCLU50iAeUCPZDlX9JKk8gvDxEe6MbChQf0k8uGX6x4eaHsy5V0qRryDC1PP0j0JWbuNRBu1U8hvp53gDyzoxq4ygaVtX9WYbuF+cewp7+bsi4DfWo38IdYW7y1Qb1uDTlrlHKvpHiWqOcynKBcUNKn5iptTygDl/xb2SwmS8Xly9YMj0uAV7hPMgkeQin9HMP1mLw6HRp0seWYVjsfTLZ7YjCzUND2SZf5aMLqx3XpTwMcj6LK0raGF6xWT/US+8OLU1jquHaxS0koN+aKaX02/owTj5snW/iPO/8AaSdz4gEjkilh70ix7H7p9PS0U/4pPkm4B93Xup85Zp9ItGwJ9QRHMRWW/h/Jn7EuY1ZzXjPMeI/EzI9wjk8tm47kRqvjgNQfKMgmVUHlGhihGhnNptMuVQUupnbFo2jDw3xE7VxIRST5CI7aEqIPEzTcEk8KxicUy1GHIYcXtQk0YChj18KJ/axcvcHlOPMOp9kEQW1ZlFMS/wAIpdfxczcXlIP6VZj/APcRsdBHDlgrat5SOi7CkqFqykBWdVNP1GpqLjTXlEhhr1dXqNBW/ZHPXn6RqbPZupUChzlraEAkkmvhGzispojKVrv/AEjXtL5C/GLzKh6kkkFnSua9qG35dabr+capRSC+YrW9P0ju9luV7cY2pyFqIr1Bua37I5i9zQesfcXU5UKggm9PlGtj5DzgCvzJpRSWANasd3gOHAR8w07qkeYF7arlUEUrMY0A/uIjH0rwmaWVlMUcitqilCKdk8+EaEqbipBSU81ZzOgPbQVViQqEEfqO/wCWIBa9gbFGGU9suzBQSQN1eHNmPnEtAQiQQu0sRNlsex1ko30rl4g0v7GMeG2jJcUVjLPDd67vaJ6NLG7KlTbugr8wqreovAGGbJJAFAU4re3Abx4x4AJ7KMQo1Bv/AEj8wEarbHnSryJtf0tb3AofMR4ba7JbESiv6tPRh2T6xGAb/XsezlIXQstxzAGvnSPglo9pZoBqUNP6afWojzIxEthSXMA4BrEeFYyTpNgMtP1DcOIIvXn5wAIc9kUZBY/lJ/SN3joN3GPLukw5WFANcwpU8AeA5GFxRJbWpfNuHJhvPOp3x6ecP+GVKilzqoHiNCecQDBOwzMey1UG5r1PI60EVzbGzszhsgoCDmW/aFCOfAxajIBosolRS+U1AHCmlTyvGLHSmy5FAJ1GWxA3mht7xkrliRDIL4kYI4rZjTJYrMlZJ6ganIauPTNEf0O24JkuXMBsygHx3fvlFr2RiUH8E7waKw/uH39Y5btrBNsjGEUP4KexMttyMbsh4XuIn/XPP5glb7HWln5tI1cSrcIrmy9t0ANaqR3h9+cYMRiyDc+ddedYv00Ke8HsYpZWzLZh5nYHKo94158yNTZcw9StdTU35kkRjxOIjktW1408e9/c2+nh5U2YMa8VraRiSxuKir7a2mqqSTGCCk3hFiTSWWQm3cXlUk+UdG6G7OOE2dLDik2YOscbw0y4U+C09DFM6D9HXxk9cTPQjDSzmQN/zG1Wg+Uak+EfPix0pd3/AA+HchZbfxMurPpkHIVpbUxvaKvDhv1NTbZ4kjsOwAjoGluLVUZWB0PasaiteW6N6QWqXoGGgpY0HCtrmPzjhMXi9nTA0lspKqZss9pCxFWUjcRWmYUIIjrPRD4hYfGKJOY4fEEAdVMNVO4mW51turXlGUxlxkFCSzDKSbVqLCwuPM+ce5ANWcNUd0VvYc9da8Y+4iayKFC3NFXL/g00AJ8oxTkQJRaq1gNVNdK7q3vAGu1ZrVK9ktTNqKKSN99a+sedmYBJsx8Q6gnPSWTuVKqCPFsx8xEXkm4SRMmGexCuFRWCkXNAD5ndTSJzo7iXmyjMenadsoGgA7NvMGIBKQhCJAhCEAI+MoIoRUcDH2EAROJ6PSWuoMs/oNB/aez7RpTMNipAqjdYg3b6fym3oRFjhAFdwm3Zb99cp3lfuDeJSXL7JMshq1N955mPeM2bKm99ATxFm8iLxFTNhzJZrImn+V//AND7gxGAbeRVFqhydRYljx3EeNaCPah5aliRMOpqKE8AKW5ARHHa0yXbESrcaCn9w7P0jbkY6TMplcqQagNpX984A03YKWzVDd6h15BftG1icLKxklsPiUDBluPoyncwj3tHCs9CVDKOF6+XKI7IS3ZYrl3Gve3c7eMWcc8fU8nNNv8AR/F7JbPKYzsITatcyjg0etl9MJEwDMoDV0YDXw0jpmG20xJlzJeYaFlob8CpiK2l0P2XiWJaUiudchMs15rpXyirKtPvh+jwZIzlEiR0gBFj9I08VtnmI23+FGE1SfPUcAwMe5fwxwSXmTZz8mmAD2ip/wCfHPUz/rJFK2p0jFcqAu5sAInejXQJ5pXEY81Gq4cV8jMP2EW/Z2BwWFth5SBvmUZm83bT1iP2vtxyxSwFaUBvzJJ/2jPXXVV06mKcrLOpNLi0ZhKUgKCAaWFNMq8vCOF9T1G1J7YkEuk+YVQ1oTnORzXVQKU8I6Ym1l08AAR5DWLFt7o3hcXICTlzEDsOO+GO9W1FSdK0jKpGFHOZ6rOBbUm5POKvtTY9DUcYsm3ehWO2cOsQ/icONWQdtP501I5r6CNHBbXlzhciseyTb6J/E3E4QhMSGxMpVotSBMUcAx7wsO9cU1jrmyuksjGS1my+5lrRvnNQFPAi9fERxDaGyA1xEfgMZiMFM6yQ5U796sODqbMPfnENA/RU3DK8yXIZQyIhmMpAILE5Ut/efIRLSpQVQqgBQKAAUAHIRzvoN8RJGJm5ZyiTPdQCxbsMVsqpXTVjQ+8dHiCRCEIAQhCAEIQgBCEIAQhCAPhFbGI3F7CkvcLkbilvUaHzEScIArp2diZN5T514aH0PZPqI+DbS1yz5ZVvCh9/sYscY58hXFHUMODAEe8AQcqTLFXlENUGxNwdTziHx7S7GYDVak1Gp1NxE7iejiaymMs8O8vkDceRiJxuzZ4s6Zx8yX9rN9YhrLyyVJpYIWZj6VbML3IahpwFddIjhtalWIpXzFN37MZsbscPXI196moPn/vEJjcBNWxBp9t9DHmUVJYZMZNdDa/9dWta0roRwiC2ptY9YzA1BpT0vGbEAaEUJtw8YwzsCmWmUHcNx8jGONSTye5WNrB72JjusmqDZRc10/e7zjouAnhmGUlQt7aV0Fjawr7Rz7Z0pJNdRzb6VEWbZLACtcpNyR+6GgtGUwpF/kT2YqtAwHaNLHgooba1Ov5YqfS/4fYXFvnk/wCmxJqxdRRW/nSwJJpcX1iV2LjmAzWbMa8DT8o4aRM4bHy3zM1sxoAwpYaa2N6m0SScF2rIxezn6vGS6Los1e1Lbmrbt1jQx6WbLnC1I7O0yVOebLLS6CidW9GBtUnK1qVO7hFI6S/CztdZs8rKbLUy3Y9Wz17qb0qKneN1olMjBznH7KIusdO+C3SHETWm4aczOkuWrIWuVvlK11INqA6UMc/E+dLm/hsRJdJ1aBCtzzWneHMVjsvw56MnCy3mTBSbOy1XeqiuUHn2iYkFxhCEQSIQhACEIQAhCEAIQhACEIQAhCEAIQhAGtjNny5vfQHgdCPBhcRC4vo2f+W9R8sy/lmH3BixwgDnG0tggf8AEllOYuvqLetIgp/Rw6oajdQ/Y/aOyERF4vYUl6kDI3FLeo0PpEYByObs6aKAi1b/ALPONiXL0F1JN6WtvqNOXnF/xOwZq90rMHA9k+VeyT6RFTZKA5ZiFDzFPStvQwBHLi3UWvWwpY39tKmJBtrAJTgKBWFOQH/iPLbLqQUatK2/2N408XhWsGWwNTv8BT38hEAyYHBSutLkA0ShrpU76eR9YkOisqdMnKxV1kBnmLmrloQVl0rrY1iLkYFnCyVs05jXWy0qx8gAPOOlSZQVQosFAAHICgiUAZYJBIFRoaCvkY9whEgQhCAEIQgBCEIAQhCAEIQgBCEIAQhCAEIQgBCEIAQhCAEeJ0pWFGUMOBAI949wgCFxPRyWbyyZZ4C6/wBp08iIjp+ExEvvKJi8V7Xse0PKsWuEAVjo3Jzz5k7LlCIJag11PamG45KPWLPGhsjSZ/1G+0b8AIQhACEIQB//2Q=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10" descr="data:image/jpeg;base64,/9j/4AAQSkZJRgABAQAAAQABAAD/2wCEAAkGBxQTEhUTExQWFhQXFBUZGBcVGBUbGxwaHhcXFhUXFxoYHCggHRolHBcYITEjJSkrLi4uFx8zODMsNygtLiwBCgoKDg0OGhAQGi0lICUtNCwzNCw0LCwrLjUsNCwsNS8sNCwsLDUwNCwsLCw0LCwsLywsLCw0LC8sLCwsLCwsLP/AABEIAMkA3AMBIgACEQEDEQH/xAAcAAEAAgMBAQEAAAAAAAAAAAAABQYDBAcCAQj/xABBEAACAAQDBAgEBAUCBQUAAAABAgADESEEEjEFQVFhBhMiMnGBkaEHUrHBFEJi8CNygpLRJOEzQ3PC8RU0orLS/8QAGwEBAAIDAQEAAAAAAAAAAAAAAAEEAwUGAgf/xAAwEQACAgECBAMHBAMBAAAAAAAAAQIDEQQhBRIxQRMiYQZRcYGRsfAUocHRIzNCFf/aAAwDAQACEQMRAD8A7jCEIAQhCAEIQgBCEIAR8Jj7GDHoTLYDWhpTiLiPFknGDa6pExWWkYZ+IrYaRhBI0MQ0vaDjfXxFYyttU07orQ0IJ13Wjg7rLb7PEc9/p9MZNj+llHZI89J+laYGUXmHMxHYQasfsOcT+ysYJ0mVOFhMlo/9wB+8fnDpNi5k6YzzSSxPpyHAR2z4VYzrNmYc70Dof6XYD2pHU8KjOEMTk5P1efoYNRUoJYLbCEI2xUEIQgBCEIAQhCAEIQgBCEIAQhCAEIQgBCEIAQhCAEIR8dgASTQDUmAPsCIgZ3SeWHICsy/MKewO6NmT0gkN+Yr/ADAxWWsok8KaLD0lyWeVlcxUwJMZDuYiPLTBFY+JG1OpxmZDVJktWzLcVFVIJFq9kesRmy+kwY0rHK36GUJtx6ZN1VOEorLwyD6WYfLOmj9Z97j6x0X4F4uuFnSvknV8mUfcRSOml3WYNHQeo7J9qRk+E3SaXhJ87rQ3VuqiqitGBbdzrG70E8JORrNdOEE+Z4wd8dwASTQC5JinbY228x/4ZKoptQ0J5n/Ee9udKpMyQOpdWYstUYG63rY86RAptaWe/JpzluR7MCI8cR1MpeSt7encscLojbDxorm7bY2JWTt2ev56/wAwBjaHTEoUE1V7bqgykgksQBbziIDyWBKuwsTR19qgkRzuZtVpuMlO1gs1Mq8AHHvFTTXajmS53j6l+elpmnmH7YP0VCPgMfY6Y5kQhCAEIQgBCEIAQhCAEIQgBCEIAQhCAPhMU/a+NmTu6P4Y3IQ3m2Xfyi4xyfpNhTIxcwKStTnUgkWa+7nX0jV8Vc1WsPbubbhFMbbWu6WUb5WMWKxCS0LuwVVFSTEfJ25OGrBxwcBvfX3ikfEnaMyY8smiyyvcWoXMDc330IjSUU+LNRybm+FlMHOS29Dx0l6RHFVVbSr0G8kaMYruAm5XU84w4Ofug1Q2mh3H/Mb2FCjHkiaO61uSmy84yWZ2HlioBDkVJAsRXf4Riw2yigHZNOIuPURgkzM2GfkUa/iAfrGvKnMvdYjwJEayUZYcU+5zftA7JWxSflaz/BPYY0dRzibErnFTlbWaoDGtxcgV146xbVnKdDFWcZQN/wCxrlHS2V+6Wfql/R6l4g6UHCKE/Zm+D/8AdF1rfzik7abJMfk7fUxY03U6nUJJZP01K7o8B9I9xrbMm5pMpvmlofVQY2Y6c4l9RCEIECEIQAhCEAIQhACEIQAhCEAIQhACKR8ScHaVOG6qHzuv39Yu8RnSXBdbhpqb8pZfEXH0ivq6vEplH82Lmgv8HUQn64+uxyKIHpphC+HDD8jD3t/iJ6RQ3rHvaEgTJTp8ykedLe8c/pouM1NnZ6qPiVSh70ckkAgxsT33xgngg0pobxu7NwQntkqQQtRp5x0lVfiWqMN8nFzfkfoWDo3MzynXeUYedLR9WTUVFdI19j7HnpMCp2qmnD9iOo7D2KuHl5DRnPfbieA5CNfxOp6WzFi3e6RWu0P6/kxLHLlN/Y5Hi5+UxI4bbw4x0raHRzDTh/Ekqa7x2T6iKjtn4dYaWDMlzpss7lbK4J4DQ+5ijC+iaxPYt6OmzhcJz5ly9X26ZMMvbMV3pExmTmVdXP1AJPvG/N6NkdycfBwD7rT6RnwOBEslpoYvQDMi5hQAAAAdrdwjZcMjpJXpOxJPrnb7nm32k0+pqxGaz67fcu+wunuIlIktkluqIiDvKaKAK6kVtwi14Pp9Jb/iI6eFGHteOZYeZKLUWamY6KTlbyV6E+UNtYwYaUZjgjcoP5m3AcY7qej0VyzBL5M1qnI7js3aUueueU2Za0OtjrQ133jbjnnwNnM+zi7GrNiJpJ51EdDjmr4RhZKMeiZmXQQhCMRIhCEAIQhACEIQAhCEAIQhACKT056UNLrIkMMxBDsLleSmtM30jP016VDDqEzGUXLL1jq2UWrYjeRv3UihJJzjMhWYPmlsH9aXHnG44booyxdZ07ev57jHOXZEYdmkgMjMp8aivgY+ypc9DqGHpE1gVFwbb7+8Vfpft0EGVJPZ/Ow3/pHKLGs0Gikm5Vr5bfYuVcQvqSam/nuVLbTL1rsvdYkinv71iQ6PYNswmGoO7kDxiP2Ystm/iV7JtS+vHlX6xc8FJS2R1J4E5T6GOJ1ljobjHKx3NNxXXteWO2d38/cWHo5jJcqvWIxY/nUioHChH3iyysfIbSaF5TAV99Iqc5KUtGFjGntvndLnsbb973Z13s7TDU8PhLLysp/X19MF6dKKXqCoFSykMKcyDaKZtbGtMav5R3eFPHjFX2viH7QTNcEHLW43g0imrjJ0s9lpi+GYD0izVoXZHKeDT+0umsny0xn5er264+Z0dpsYp2JCgsdBFKkdKp472SYP1Ch9VpG9M2p16ghcoBuK1v40j2uHzUlnocguF2KSUuhF9KsU0zKzfMaDgI08EzzJbIXOVWQqGJIFnFhujb2xKzKtNzfaMOypRVXrxT/vjqeG4hyqPqdDTBRrSitjvnwMnouzshdcwnTKio3kUjpAMcO+HmxJU7CdY4ZWExwHUkcN43Dyi0ScHipQzSMWxG5ZgDCm7nfxjze/8kviWF0OlQiiSOk2OlUE7DrM5yifof8AMT+A6Tyns+aU3CYCB/cLe8YiSchHiVOVhVWDDiCD9I9wAhCEAIQhACEIQAJiM25tyVhZZeYeSqO8zblUcT7Ri6TbWkyJRM43PcRT22bcEGta790UzCbMxU6fJxE81VcwCahVbRcx1I3tEAx7a6Oz9oSJ06dTrchMlAezLp2lReJOhbnHGZE1lOZSVYbwSCPSP05LCUqQUUb9AfMWp4xwf4k7H/DY58o/hzh1qH+YnOLWqGBtzEdP7O6reVEu+6/n8+JhtXc1JXSPEMplPMzKwpVgMw5BtaREbSBGojErRu4rEZlB5XizxulVxVkVt0ZFUVPZkFhZ9Jnjb/H75xb9mSgwDHuiIvo70cOMmFj2ZEu8yZpzyg8fpHZOg/w9lS/9RODZe9KlTDZRueZxO8A6eMcJq4K+3li911/PeRqdC5qMmyI2B0ZxWJysg6qUDUTJgN7EdlNSL6mgi7YHoZhpXamu0xt7OwUeSrQCJVca060nsy9OsI1/6YO79RtwrGxKwCC5GZvmftH1P2hXpqa9lHLLGn5qIckJNJ7mjKwuDXuSkPNJbP6lQY8T5GCazyFp+qQwHqVpEyUjE8hTuEe5Xcn/ACemubqyk7W+Guy8YCZaiW/zSHHutx7Rzzb/AMMsRglZpROIlVrVR21H6lGviI69tPYqN2kJR9xB/Z94iU6QzcMwTFDPLNhOAuP5qaj38YmF1Vvl6M8TofLnscBxbUUeP+Y8yz2D4r9Gj9CbR6LYScwxCSkYsprloVmK1DWmmbeD4xy74j7KwkgqMMgUk9sqTTQkDKdCN8Z9LY6tRCtp75w+3QmuvFT36Fn+GDVwCrmpWbNrXSld3j/mLgVzN3QQu8cd3oPrFS+FzUwApQkzZljvOag/dIuK4egAoQTvX1Zrf44Rku/2S+JC6HzDEVLZio0GbSm+54nnuiSwswFS7KrA6eA7o89fONCdL0RWBFL1+UWAtx+xj0jdoArYXOX/AOI3Hn5RiJNudsqUADRpbk95agVOpqNwvau6Mn4eehAlTs+ppMANhzF6nxjPhZuZrP3bANxNzwOlB5mPrGgaYVFL3B3Dfu5mJBjw+0J2cI8kagF0NhW+/wDzGzh8fnzFEJAdlrUXKmhp51iN2XtBZiFlmds5rODQObKK8rCkSWxZKpIlqpqAo7XE/mbzNT5xIN2EIQAiB2z0llSJMyYWoUB7DAhiRag433iNvb225WFll5hqdERbs7blUcfpFNw+xmxrNOxtmYFVQ1yy0P5FOhY7zrEA+dHNmzJ7jF4kdZMe+YEEIuqpLXz3V1i4y0RrJYDWlqnhThxtGts7AsiLLRhkUUqRu+VSN26sbTENZkog3i4PIUuB5XgD6C1amjINNAfEjQ+0Uf4r7PE3CdeqjPKcGhFD1bWaoOprQxd0AbtK1EFwDcGm81uBwHtGPGSuslus5KoystBezChNDfMa2ppGfS3Oi6Ni7MiSysH5qaUu8FT7Rk2fseZiJsuRKoWmPQGosKEsxrwUE+Ubu08E0ia8ptUYrex5HzFDGPBTermJMUdpWBFPG4txFR5x2uujLUaScYbtxyvj1X7mCt8s1k7jsHotKkrKkItJUrtsD+Z61Usd/aqx8BG5tPEHET/wyn+El51N7WKyyeFLkeAj3iMZ+DwDTTUuEqAdS7UCL6lRHjolgikpc13arueLE1J8zWPnOnqlXUo/9Pd/F9S5ZLMm+yJ6TLAAAsIxYkRtRrzhU0i3WlHZGKR9w57A8I+mPQFLR5MUb2e0auJEQO1ZAdSrCoO6J/EREYwRq5dS9R7ikbCxzYHFCU7f6aaxF7hWJ7DDhex8a7o0/jRsnKiYlFsXpMI3GhysfHSJHpVghMlMp5kRIbBnDaGyzLm9pwrSnrvZO4x5kBTG90Gp50pS6plTUV+HLboyM+FuF/0svOp1ZtDqxqNNKD6x0bCSKksradkVuP1c9ba7oguh+DKYZcpBYkgVG8m5twvFinKKKhTW1RfsjXn/AOYzTfNJsxGjNSoLumprUXtovPS/nEdLIALAkE1NOX5RQ8qROYmWHoitbVgb23C97n2BiPx8olgpUEDtGnLui/P6R4B9w811ShAJNqj5jqaHzjdnumUIpK1IFLiw5G2g94hwRnoCVy7jxOmttOHERrtjp34pEWUs5CjKSTSh1J14CnlAG1toOqypMhSztnmELlFgMqltLVYekWXByBLlog/KoHoKRG7KxSTJzMqkPkAapqAFcqoXxJf0iYj0BEH0k24MIBMmUKEgBQT1hY7kA70bW3dsJhpRmPU7gqgksx7qim8xU9l7MnYid+KxQq2iIpFJS/KoOrcTrEAjejqzMdips+dmDI2WUGuqpvCA/m4nnF7lk0y5ewLErv4gA38dY15ODlFv4YynQkVVv5Rv8T942grd1SCgsa2J/SCLU50iAeUCPZDlX9JKk8gvDxEe6MbChQf0k8uGX6x4eaHsy5V0qRryDC1PP0j0JWbuNRBu1U8hvp53gDyzoxq4ygaVtX9WYbuF+cewp7+bsi4DfWo38IdYW7y1Qb1uDTlrlHKvpHiWqOcynKBcUNKn5iptTygDl/xb2SwmS8Xly9YMj0uAV7hPMgkeQin9HMP1mLw6HRp0seWYVjsfTLZ7YjCzUND2SZf5aMLqx3XpTwMcj6LK0raGF6xWT/US+8OLU1jquHaxS0koN+aKaX02/owTj5snW/iPO/8AaSdz4gEjkilh70ix7H7p9PS0U/4pPkm4B93Xup85Zp9ItGwJ9QRHMRWW/h/Jn7EuY1ZzXjPMeI/EzI9wjk8tm47kRqvjgNQfKMgmVUHlGhihGhnNptMuVQUupnbFo2jDw3xE7VxIRST5CI7aEqIPEzTcEk8KxicUy1GHIYcXtQk0YChj18KJ/axcvcHlOPMOp9kEQW1ZlFMS/wAIpdfxczcXlIP6VZj/APcRsdBHDlgrat5SOi7CkqFqykBWdVNP1GpqLjTXlEhhr1dXqNBW/ZHPXn6RqbPZupUChzlraEAkkmvhGzispojKVrv/AEjXtL5C/GLzKh6kkkFnSua9qG35dabr+capRSC+YrW9P0ju9luV7cY2pyFqIr1Bua37I5i9zQesfcXU5UKggm9PlGtj5DzgCvzJpRSWANasd3gOHAR8w07qkeYF7arlUEUrMY0A/uIjH0rwmaWVlMUcitqilCKdk8+EaEqbipBSU81ZzOgPbQVViQqEEfqO/wCWIBa9gbFGGU9suzBQSQN1eHNmPnEtAQiQQu0sRNlsex1ko30rl4g0v7GMeG2jJcUVjLPDd67vaJ6NLG7KlTbugr8wqreovAGGbJJAFAU4re3Abx4x4AJ7KMQo1Bv/AEj8wEarbHnSryJtf0tb3AofMR4ba7JbESiv6tPRh2T6xGAb/XsezlIXQstxzAGvnSPglo9pZoBqUNP6afWojzIxEthSXMA4BrEeFYyTpNgMtP1DcOIIvXn5wAIc9kUZBY/lJ/SN3joN3GPLukw5WFANcwpU8AeA5GFxRJbWpfNuHJhvPOp3x6ecP+GVKilzqoHiNCecQDBOwzMey1UG5r1PI60EVzbGzszhsgoCDmW/aFCOfAxajIBosolRS+U1AHCmlTyvGLHSmy5FAJ1GWxA3mht7xkrliRDIL4kYI4rZjTJYrMlZJ6ganIauPTNEf0O24JkuXMBsygHx3fvlFr2RiUH8E7waKw/uH39Y5btrBNsjGEUP4KexMttyMbsh4XuIn/XPP5glb7HWln5tI1cSrcIrmy9t0ANaqR3h9+cYMRiyDc+ddedYv00Ke8HsYpZWzLZh5nYHKo94158yNTZcw9StdTU35kkRjxOIjktW1408e9/c2+nh5U2YMa8VraRiSxuKir7a2mqqSTGCCk3hFiTSWWQm3cXlUk+UdG6G7OOE2dLDik2YOscbw0y4U+C09DFM6D9HXxk9cTPQjDSzmQN/zG1Wg+Uak+EfPix0pd3/AA+HchZbfxMurPpkHIVpbUxvaKvDhv1NTbZ4kjsOwAjoGluLVUZWB0PasaiteW6N6QWqXoGGgpY0HCtrmPzjhMXi9nTA0lspKqZss9pCxFWUjcRWmYUIIjrPRD4hYfGKJOY4fEEAdVMNVO4mW51turXlGUxlxkFCSzDKSbVqLCwuPM+ce5ANWcNUd0VvYc9da8Y+4iayKFC3NFXL/g00AJ8oxTkQJRaq1gNVNdK7q3vAGu1ZrVK9ktTNqKKSN99a+sedmYBJsx8Q6gnPSWTuVKqCPFsx8xEXkm4SRMmGexCuFRWCkXNAD5ndTSJzo7iXmyjMenadsoGgA7NvMGIBKQhCJAhCEAI+MoIoRUcDH2EAROJ6PSWuoMs/oNB/aez7RpTMNipAqjdYg3b6fym3oRFjhAFdwm3Zb99cp3lfuDeJSXL7JMshq1N955mPeM2bKm99ATxFm8iLxFTNhzJZrImn+V//AND7gxGAbeRVFqhydRYljx3EeNaCPah5aliRMOpqKE8AKW5ARHHa0yXbESrcaCn9w7P0jbkY6TMplcqQagNpX984A03YKWzVDd6h15BftG1icLKxklsPiUDBluPoyncwj3tHCs9CVDKOF6+XKI7IS3ZYrl3Gve3c7eMWcc8fU8nNNv8AR/F7JbPKYzsITatcyjg0etl9MJEwDMoDV0YDXw0jpmG20xJlzJeYaFlob8CpiK2l0P2XiWJaUiudchMs15rpXyirKtPvh+jwZIzlEiR0gBFj9I08VtnmI23+FGE1SfPUcAwMe5fwxwSXmTZz8mmAD2ip/wCfHPUz/rJFK2p0jFcqAu5sAInejXQJ5pXEY81Gq4cV8jMP2EW/Z2BwWFth5SBvmUZm83bT1iP2vtxyxSwFaUBvzJJ/2jPXXVV06mKcrLOpNLi0ZhKUgKCAaWFNMq8vCOF9T1G1J7YkEuk+YVQ1oTnORzXVQKU8I6Ym1l08AAR5DWLFt7o3hcXICTlzEDsOO+GO9W1FSdK0jKpGFHOZ6rOBbUm5POKvtTY9DUcYsm3ehWO2cOsQ/icONWQdtP501I5r6CNHBbXlzhciseyTb6J/E3E4QhMSGxMpVotSBMUcAx7wsO9cU1jrmyuksjGS1my+5lrRvnNQFPAi9fERxDaGyA1xEfgMZiMFM6yQ5U796sODqbMPfnENA/RU3DK8yXIZQyIhmMpAILE5Ut/efIRLSpQVQqgBQKAAUAHIRzvoN8RJGJm5ZyiTPdQCxbsMVsqpXTVjQ+8dHiCRCEIAQhCAEIQgBCEIAQhCAPhFbGI3F7CkvcLkbilvUaHzEScIArp2diZN5T514aH0PZPqI+DbS1yz5ZVvCh9/sYscY58hXFHUMODAEe8AQcqTLFXlENUGxNwdTziHx7S7GYDVak1Gp1NxE7iejiaymMs8O8vkDceRiJxuzZ4s6Zx8yX9rN9YhrLyyVJpYIWZj6VbML3IahpwFddIjhtalWIpXzFN37MZsbscPXI196moPn/vEJjcBNWxBp9t9DHmUVJYZMZNdDa/9dWta0roRwiC2ptY9YzA1BpT0vGbEAaEUJtw8YwzsCmWmUHcNx8jGONSTye5WNrB72JjusmqDZRc10/e7zjouAnhmGUlQt7aV0Fjawr7Rz7Z0pJNdRzb6VEWbZLACtcpNyR+6GgtGUwpF/kT2YqtAwHaNLHgooba1Ov5YqfS/4fYXFvnk/wCmxJqxdRRW/nSwJJpcX1iV2LjmAzWbMa8DT8o4aRM4bHy3zM1sxoAwpYaa2N6m0SScF2rIxezn6vGS6Los1e1Lbmrbt1jQx6WbLnC1I7O0yVOebLLS6CidW9GBtUnK1qVO7hFI6S/CztdZs8rKbLUy3Y9Wz17qb0qKneN1olMjBznH7KIusdO+C3SHETWm4aczOkuWrIWuVvlK11INqA6UMc/E+dLm/hsRJdJ1aBCtzzWneHMVjsvw56MnCy3mTBSbOy1XeqiuUHn2iYkFxhCEQSIQhACEIQAhCEAIQhACEIQAhCEAIQhAGtjNny5vfQHgdCPBhcRC4vo2f+W9R8sy/lmH3BixwgDnG0tggf8AEllOYuvqLetIgp/Rw6oajdQ/Y/aOyERF4vYUl6kDI3FLeo0PpEYByObs6aKAi1b/ALPONiXL0F1JN6WtvqNOXnF/xOwZq90rMHA9k+VeyT6RFTZKA5ZiFDzFPStvQwBHLi3UWvWwpY39tKmJBtrAJTgKBWFOQH/iPLbLqQUatK2/2N408XhWsGWwNTv8BT38hEAyYHBSutLkA0ShrpU76eR9YkOisqdMnKxV1kBnmLmrloQVl0rrY1iLkYFnCyVs05jXWy0qx8gAPOOlSZQVQosFAAHICgiUAZYJBIFRoaCvkY9whEgQhCAEIQgBCEIAQhCAEIQgBCEIAQhCAEIQgBCEIAQhCAEeJ0pWFGUMOBAI949wgCFxPRyWbyyZZ4C6/wBp08iIjp+ExEvvKJi8V7Xse0PKsWuEAVjo3Jzz5k7LlCIJag11PamG45KPWLPGhsjSZ/1G+0b8AIQhACEIQB//2Q==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AutoShape 12" descr="data:image/jpeg;base64,/9j/4AAQSkZJRgABAQAAAQABAAD/2wCEAAkGBxQTEhUTExQWFhQXFBUZGBcVGBUbGxwaHhcXFhUXFxoYHCggHRolHBcYITEjJSkrLi4uFx8zODMsNygtLiwBCgoKDg0OGhAQGi0lICUtNCwzNCw0LCwrLjUsNCwsNS8sNCwsLDUwNCwsLCw0LCwsLywsLCw0LC8sLCwsLCwsLP/AABEIAMkA3AMBIgACEQEDEQH/xAAcAAEAAgMBAQEAAAAAAAAAAAAABQYDBAcCAQj/xABBEAACAAQDBAgEBAUCBQUAAAABAgADESEEEjEFQVFhBhMiMnGBkaEHUrHBFEJi8CNygpLRJOEzQ3PC8RU0orLS/8QAGwEBAAIDAQEAAAAAAAAAAAAAAAEEAwUGAgf/xAAwEQACAgECBAMHBAMBAAAAAAAAAQIDEQQhBRIxQRMiYQZRcYGRsfAUocHRIzNCFf/aAAwDAQACEQMRAD8A7jCEIAQhCAEIQgBCEIAR8Jj7GDHoTLYDWhpTiLiPFknGDa6pExWWkYZ+IrYaRhBI0MQ0vaDjfXxFYyttU07orQ0IJ13Wjg7rLb7PEc9/p9MZNj+llHZI89J+laYGUXmHMxHYQasfsOcT+ysYJ0mVOFhMlo/9wB+8fnDpNi5k6YzzSSxPpyHAR2z4VYzrNmYc70Dof6XYD2pHU8KjOEMTk5P1efoYNRUoJYLbCEI2xUEIQgBCEIAQhCAEIQgBCEIAQhCAEIQgBCEIAQhCAEIR8dgASTQDUmAPsCIgZ3SeWHICsy/MKewO6NmT0gkN+Yr/ADAxWWsok8KaLD0lyWeVlcxUwJMZDuYiPLTBFY+JG1OpxmZDVJktWzLcVFVIJFq9kesRmy+kwY0rHK36GUJtx6ZN1VOEorLwyD6WYfLOmj9Z97j6x0X4F4uuFnSvknV8mUfcRSOml3WYNHQeo7J9qRk+E3SaXhJ87rQ3VuqiqitGBbdzrG70E8JORrNdOEE+Z4wd8dwASTQC5JinbY228x/4ZKoptQ0J5n/Ee9udKpMyQOpdWYstUYG63rY86RAptaWe/JpzluR7MCI8cR1MpeSt7encscLojbDxorm7bY2JWTt2ev56/wAwBjaHTEoUE1V7bqgykgksQBbziIDyWBKuwsTR19qgkRzuZtVpuMlO1gs1Mq8AHHvFTTXajmS53j6l+elpmnmH7YP0VCPgMfY6Y5kQhCAEIQgBCEIAQhCAEIQgBCEIAQhCAPhMU/a+NmTu6P4Y3IQ3m2Xfyi4xyfpNhTIxcwKStTnUgkWa+7nX0jV8Vc1WsPbubbhFMbbWu6WUb5WMWKxCS0LuwVVFSTEfJ25OGrBxwcBvfX3ikfEnaMyY8smiyyvcWoXMDc330IjSUU+LNRybm+FlMHOS29Dx0l6RHFVVbSr0G8kaMYruAm5XU84w4Ofug1Q2mh3H/Mb2FCjHkiaO61uSmy84yWZ2HlioBDkVJAsRXf4Riw2yigHZNOIuPURgkzM2GfkUa/iAfrGvKnMvdYjwJEayUZYcU+5zftA7JWxSflaz/BPYY0dRzibErnFTlbWaoDGtxcgV146xbVnKdDFWcZQN/wCxrlHS2V+6Wfql/R6l4g6UHCKE/Zm+D/8AdF1rfzik7abJMfk7fUxY03U6nUJJZP01K7o8B9I9xrbMm5pMpvmlofVQY2Y6c4l9RCEIECEIQAhCEAIQhACEIQAhCEAIQhACKR8ScHaVOG6qHzuv39Yu8RnSXBdbhpqb8pZfEXH0ivq6vEplH82Lmgv8HUQn64+uxyKIHpphC+HDD8jD3t/iJ6RQ3rHvaEgTJTp8ykedLe8c/pouM1NnZ6qPiVSh70ckkAgxsT33xgngg0pobxu7NwQntkqQQtRp5x0lVfiWqMN8nFzfkfoWDo3MzynXeUYedLR9WTUVFdI19j7HnpMCp2qmnD9iOo7D2KuHl5DRnPfbieA5CNfxOp6WzFi3e6RWu0P6/kxLHLlN/Y5Hi5+UxI4bbw4x0raHRzDTh/Ekqa7x2T6iKjtn4dYaWDMlzpss7lbK4J4DQ+5ijC+iaxPYt6OmzhcJz5ly9X26ZMMvbMV3pExmTmVdXP1AJPvG/N6NkdycfBwD7rT6RnwOBEslpoYvQDMi5hQAAAAdrdwjZcMjpJXpOxJPrnb7nm32k0+pqxGaz67fcu+wunuIlIktkluqIiDvKaKAK6kVtwi14Pp9Jb/iI6eFGHteOZYeZKLUWamY6KTlbyV6E+UNtYwYaUZjgjcoP5m3AcY7qej0VyzBL5M1qnI7js3aUueueU2Za0OtjrQ133jbjnnwNnM+zi7GrNiJpJ51EdDjmr4RhZKMeiZmXQQhCMRIhCEAIQhACEIQAhCEAIQhACKT056UNLrIkMMxBDsLleSmtM30jP016VDDqEzGUXLL1jq2UWrYjeRv3UihJJzjMhWYPmlsH9aXHnG44booyxdZ07ev57jHOXZEYdmkgMjMp8aivgY+ypc9DqGHpE1gVFwbb7+8Vfpft0EGVJPZ/Ow3/pHKLGs0Gikm5Vr5bfYuVcQvqSam/nuVLbTL1rsvdYkinv71iQ6PYNswmGoO7kDxiP2Ystm/iV7JtS+vHlX6xc8FJS2R1J4E5T6GOJ1ljobjHKx3NNxXXteWO2d38/cWHo5jJcqvWIxY/nUioHChH3iyysfIbSaF5TAV99Iqc5KUtGFjGntvndLnsbb973Z13s7TDU8PhLLysp/X19MF6dKKXqCoFSykMKcyDaKZtbGtMav5R3eFPHjFX2viH7QTNcEHLW43g0imrjJ0s9lpi+GYD0izVoXZHKeDT+0umsny0xn5er264+Z0dpsYp2JCgsdBFKkdKp472SYP1Ch9VpG9M2p16ghcoBuK1v40j2uHzUlnocguF2KSUuhF9KsU0zKzfMaDgI08EzzJbIXOVWQqGJIFnFhujb2xKzKtNzfaMOypRVXrxT/vjqeG4hyqPqdDTBRrSitjvnwMnouzshdcwnTKio3kUjpAMcO+HmxJU7CdY4ZWExwHUkcN43Dyi0ScHipQzSMWxG5ZgDCm7nfxjze/8kviWF0OlQiiSOk2OlUE7DrM5yifof8AMT+A6Tyns+aU3CYCB/cLe8YiSchHiVOVhVWDDiCD9I9wAhCEAIQhACEIQAJiM25tyVhZZeYeSqO8zblUcT7Ri6TbWkyJRM43PcRT22bcEGta790UzCbMxU6fJxE81VcwCahVbRcx1I3tEAx7a6Oz9oSJ06dTrchMlAezLp2lReJOhbnHGZE1lOZSVYbwSCPSP05LCUqQUUb9AfMWp4xwf4k7H/DY58o/hzh1qH+YnOLWqGBtzEdP7O6reVEu+6/n8+JhtXc1JXSPEMplPMzKwpVgMw5BtaREbSBGojErRu4rEZlB5XizxulVxVkVt0ZFUVPZkFhZ9Jnjb/H75xb9mSgwDHuiIvo70cOMmFj2ZEu8yZpzyg8fpHZOg/w9lS/9RODZe9KlTDZRueZxO8A6eMcJq4K+3li911/PeRqdC5qMmyI2B0ZxWJysg6qUDUTJgN7EdlNSL6mgi7YHoZhpXamu0xt7OwUeSrQCJVca060nsy9OsI1/6YO79RtwrGxKwCC5GZvmftH1P2hXpqa9lHLLGn5qIckJNJ7mjKwuDXuSkPNJbP6lQY8T5GCazyFp+qQwHqVpEyUjE8hTuEe5Xcn/ACemubqyk7W+Guy8YCZaiW/zSHHutx7Rzzb/AMMsRglZpROIlVrVR21H6lGviI69tPYqN2kJR9xB/Z94iU6QzcMwTFDPLNhOAuP5qaj38YmF1Vvl6M8TofLnscBxbUUeP+Y8yz2D4r9Gj9CbR6LYScwxCSkYsprloVmK1DWmmbeD4xy74j7KwkgqMMgUk9sqTTQkDKdCN8Z9LY6tRCtp75w+3QmuvFT36Fn+GDVwCrmpWbNrXSld3j/mLgVzN3QQu8cd3oPrFS+FzUwApQkzZljvOag/dIuK4egAoQTvX1Zrf44Rku/2S+JC6HzDEVLZio0GbSm+54nnuiSwswFS7KrA6eA7o89fONCdL0RWBFL1+UWAtx+xj0jdoArYXOX/AOI3Hn5RiJNudsqUADRpbk95agVOpqNwvau6Mn4eehAlTs+ppMANhzF6nxjPhZuZrP3bANxNzwOlB5mPrGgaYVFL3B3Dfu5mJBjw+0J2cI8kagF0NhW+/wDzGzh8fnzFEJAdlrUXKmhp51iN2XtBZiFlmds5rODQObKK8rCkSWxZKpIlqpqAo7XE/mbzNT5xIN2EIQAiB2z0llSJMyYWoUB7DAhiRag433iNvb225WFll5hqdERbs7blUcfpFNw+xmxrNOxtmYFVQ1yy0P5FOhY7zrEA+dHNmzJ7jF4kdZMe+YEEIuqpLXz3V1i4y0RrJYDWlqnhThxtGts7AsiLLRhkUUqRu+VSN26sbTENZkog3i4PIUuB5XgD6C1amjINNAfEjQ+0Uf4r7PE3CdeqjPKcGhFD1bWaoOprQxd0AbtK1EFwDcGm81uBwHtGPGSuslus5KoystBezChNDfMa2ppGfS3Oi6Ni7MiSysH5qaUu8FT7Rk2fseZiJsuRKoWmPQGosKEsxrwUE+Ubu08E0ia8ptUYrex5HzFDGPBTermJMUdpWBFPG4txFR5x2uujLUaScYbtxyvj1X7mCt8s1k7jsHotKkrKkItJUrtsD+Z61Usd/aqx8BG5tPEHET/wyn+El51N7WKyyeFLkeAj3iMZ+DwDTTUuEqAdS7UCL6lRHjolgikpc13arueLE1J8zWPnOnqlXUo/9Pd/F9S5ZLMm+yJ6TLAAAsIxYkRtRrzhU0i3WlHZGKR9w57A8I+mPQFLR5MUb2e0auJEQO1ZAdSrCoO6J/EREYwRq5dS9R7ikbCxzYHFCU7f6aaxF7hWJ7DDhex8a7o0/jRsnKiYlFsXpMI3GhysfHSJHpVghMlMp5kRIbBnDaGyzLm9pwrSnrvZO4x5kBTG90Gp50pS6plTUV+HLboyM+FuF/0svOp1ZtDqxqNNKD6x0bCSKksradkVuP1c9ba7oguh+DKYZcpBYkgVG8m5twvFinKKKhTW1RfsjXn/AOYzTfNJsxGjNSoLumprUXtovPS/nEdLIALAkE1NOX5RQ8qROYmWHoitbVgb23C97n2BiPx8olgpUEDtGnLui/P6R4B9w811ShAJNqj5jqaHzjdnumUIpK1IFLiw5G2g94hwRnoCVy7jxOmttOHERrtjp34pEWUs5CjKSTSh1J14CnlAG1toOqypMhSztnmELlFgMqltLVYekWXByBLlog/KoHoKRG7KxSTJzMqkPkAapqAFcqoXxJf0iYj0BEH0k24MIBMmUKEgBQT1hY7kA70bW3dsJhpRmPU7gqgksx7qim8xU9l7MnYid+KxQq2iIpFJS/KoOrcTrEAjejqzMdips+dmDI2WUGuqpvCA/m4nnF7lk0y5ewLErv4gA38dY15ODlFv4YynQkVVv5Rv8T942grd1SCgsa2J/SCLU50iAeUCPZDlX9JKk8gvDxEe6MbChQf0k8uGX6x4eaHsy5V0qRryDC1PP0j0JWbuNRBu1U8hvp53gDyzoxq4ygaVtX9WYbuF+cewp7+bsi4DfWo38IdYW7y1Qb1uDTlrlHKvpHiWqOcynKBcUNKn5iptTygDl/xb2SwmS8Xly9YMj0uAV7hPMgkeQin9HMP1mLw6HRp0seWYVjsfTLZ7YjCzUND2SZf5aMLqx3XpTwMcj6LK0raGF6xWT/US+8OLU1jquHaxS0koN+aKaX02/owTj5snW/iPO/8AaSdz4gEjkilh70ix7H7p9PS0U/4pPkm4B93Xup85Zp9ItGwJ9QRHMRWW/h/Jn7EuY1ZzXjPMeI/EzI9wjk8tm47kRqvjgNQfKMgmVUHlGhihGhnNptMuVQUupnbFo2jDw3xE7VxIRST5CI7aEqIPEzTcEk8KxicUy1GHIYcXtQk0YChj18KJ/axcvcHlOPMOp9kEQW1ZlFMS/wAIpdfxczcXlIP6VZj/APcRsdBHDlgrat5SOi7CkqFqykBWdVNP1GpqLjTXlEhhr1dXqNBW/ZHPXn6RqbPZupUChzlraEAkkmvhGzispojKVrv/AEjXtL5C/GLzKh6kkkFnSua9qG35dabr+capRSC+YrW9P0ju9luV7cY2pyFqIr1Bua37I5i9zQesfcXU5UKggm9PlGtj5DzgCvzJpRSWANasd3gOHAR8w07qkeYF7arlUEUrMY0A/uIjH0rwmaWVlMUcitqilCKdk8+EaEqbipBSU81ZzOgPbQVViQqEEfqO/wCWIBa9gbFGGU9suzBQSQN1eHNmPnEtAQiQQu0sRNlsex1ko30rl4g0v7GMeG2jJcUVjLPDd67vaJ6NLG7KlTbugr8wqreovAGGbJJAFAU4re3Abx4x4AJ7KMQo1Bv/AEj8wEarbHnSryJtf0tb3AofMR4ba7JbESiv6tPRh2T6xGAb/XsezlIXQstxzAGvnSPglo9pZoBqUNP6afWojzIxEthSXMA4BrEeFYyTpNgMtP1DcOIIvXn5wAIc9kUZBY/lJ/SN3joN3GPLukw5WFANcwpU8AeA5GFxRJbWpfNuHJhvPOp3x6ecP+GVKilzqoHiNCecQDBOwzMey1UG5r1PI60EVzbGzszhsgoCDmW/aFCOfAxajIBosolRS+U1AHCmlTyvGLHSmy5FAJ1GWxA3mht7xkrliRDIL4kYI4rZjTJYrMlZJ6ganIauPTNEf0O24JkuXMBsygHx3fvlFr2RiUH8E7waKw/uH39Y5btrBNsjGEUP4KexMttyMbsh4XuIn/XPP5glb7HWln5tI1cSrcIrmy9t0ANaqR3h9+cYMRiyDc+ddedYv00Ke8HsYpZWzLZh5nYHKo94158yNTZcw9StdTU35kkRjxOIjktW1408e9/c2+nh5U2YMa8VraRiSxuKir7a2mqqSTGCCk3hFiTSWWQm3cXlUk+UdG6G7OOE2dLDik2YOscbw0y4U+C09DFM6D9HXxk9cTPQjDSzmQN/zG1Wg+Uak+EfPix0pd3/AA+HchZbfxMurPpkHIVpbUxvaKvDhv1NTbZ4kjsOwAjoGluLVUZWB0PasaiteW6N6QWqXoGGgpY0HCtrmPzjhMXi9nTA0lspKqZss9pCxFWUjcRWmYUIIjrPRD4hYfGKJOY4fEEAdVMNVO4mW51turXlGUxlxkFCSzDKSbVqLCwuPM+ce5ANWcNUd0VvYc9da8Y+4iayKFC3NFXL/g00AJ8oxTkQJRaq1gNVNdK7q3vAGu1ZrVK9ktTNqKKSN99a+sedmYBJsx8Q6gnPSWTuVKqCPFsx8xEXkm4SRMmGexCuFRWCkXNAD5ndTSJzo7iXmyjMenadsoGgA7NvMGIBKQhCJAhCEAI+MoIoRUcDH2EAROJ6PSWuoMs/oNB/aez7RpTMNipAqjdYg3b6fym3oRFjhAFdwm3Zb99cp3lfuDeJSXL7JMshq1N955mPeM2bKm99ATxFm8iLxFTNhzJZrImn+V//AND7gxGAbeRVFqhydRYljx3EeNaCPah5aliRMOpqKE8AKW5ARHHa0yXbESrcaCn9w7P0jbkY6TMplcqQagNpX984A03YKWzVDd6h15BftG1icLKxklsPiUDBluPoyncwj3tHCs9CVDKOF6+XKI7IS3ZYrl3Gve3c7eMWcc8fU8nNNv8AR/F7JbPKYzsITatcyjg0etl9MJEwDMoDV0YDXw0jpmG20xJlzJeYaFlob8CpiK2l0P2XiWJaUiudchMs15rpXyirKtPvh+jwZIzlEiR0gBFj9I08VtnmI23+FGE1SfPUcAwMe5fwxwSXmTZz8mmAD2ip/wCfHPUz/rJFK2p0jFcqAu5sAInejXQJ5pXEY81Gq4cV8jMP2EW/Z2BwWFth5SBvmUZm83bT1iP2vtxyxSwFaUBvzJJ/2jPXXVV06mKcrLOpNLi0ZhKUgKCAaWFNMq8vCOF9T1G1J7YkEuk+YVQ1oTnORzXVQKU8I6Ym1l08AAR5DWLFt7o3hcXICTlzEDsOO+GO9W1FSdK0jKpGFHOZ6rOBbUm5POKvtTY9DUcYsm3ehWO2cOsQ/icONWQdtP501I5r6CNHBbXlzhciseyTb6J/E3E4QhMSGxMpVotSBMUcAx7wsO9cU1jrmyuksjGS1my+5lrRvnNQFPAi9fERxDaGyA1xEfgMZiMFM6yQ5U796sODqbMPfnENA/RU3DK8yXIZQyIhmMpAILE5Ut/efIRLSpQVQqgBQKAAUAHIRzvoN8RJGJm5ZyiTPdQCxbsMVsqpXTVjQ+8dHiCRCEIAQhCAEIQgBCEIAQhCAPhFbGI3F7CkvcLkbilvUaHzEScIArp2diZN5T514aH0PZPqI+DbS1yz5ZVvCh9/sYscY58hXFHUMODAEe8AQcqTLFXlENUGxNwdTziHx7S7GYDVak1Gp1NxE7iejiaymMs8O8vkDceRiJxuzZ4s6Zx8yX9rN9YhrLyyVJpYIWZj6VbML3IahpwFddIjhtalWIpXzFN37MZsbscPXI196moPn/vEJjcBNWxBp9t9DHmUVJYZMZNdDa/9dWta0roRwiC2ptY9YzA1BpT0vGbEAaEUJtw8YwzsCmWmUHcNx8jGONSTye5WNrB72JjusmqDZRc10/e7zjouAnhmGUlQt7aV0Fjawr7Rz7Z0pJNdRzb6VEWbZLACtcpNyR+6GgtGUwpF/kT2YqtAwHaNLHgooba1Ov5YqfS/4fYXFvnk/wCmxJqxdRRW/nSwJJpcX1iV2LjmAzWbMa8DT8o4aRM4bHy3zM1sxoAwpYaa2N6m0SScF2rIxezn6vGS6Los1e1Lbmrbt1jQx6WbLnC1I7O0yVOebLLS6CidW9GBtUnK1qVO7hFI6S/CztdZs8rKbLUy3Y9Wz17qb0qKneN1olMjBznH7KIusdO+C3SHETWm4aczOkuWrIWuVvlK11INqA6UMc/E+dLm/hsRJdJ1aBCtzzWneHMVjsvw56MnCy3mTBSbOy1XeqiuUHn2iYkFxhCEQSIQhACEIQAhCEAIQhACEIQAhCEAIQhAGtjNny5vfQHgdCPBhcRC4vo2f+W9R8sy/lmH3BixwgDnG0tggf8AEllOYuvqLetIgp/Rw6oajdQ/Y/aOyERF4vYUl6kDI3FLeo0PpEYByObs6aKAi1b/ALPONiXL0F1JN6WtvqNOXnF/xOwZq90rMHA9k+VeyT6RFTZKA5ZiFDzFPStvQwBHLi3UWvWwpY39tKmJBtrAJTgKBWFOQH/iPLbLqQUatK2/2N408XhWsGWwNTv8BT38hEAyYHBSutLkA0ShrpU76eR9YkOisqdMnKxV1kBnmLmrloQVl0rrY1iLkYFnCyVs05jXWy0qx8gAPOOlSZQVQosFAAHICgiUAZYJBIFRoaCvkY9whEgQhCAEIQgBCEIAQhCAEIQgBCEIAQhCAEIQgBCEIAQhCAEeJ0pWFGUMOBAI949wgCFxPRyWbyyZZ4C6/wBp08iIjp+ExEvvKJi8V7Xse0PKsWuEAVjo3Jzz5k7LlCIJag11PamG45KPWLPGhsjSZ/1G+0b8AIQhACEIQB//2Q==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AutoShape 14" descr="data:image/jpeg;base64,/9j/4AAQSkZJRgABAQAAAQABAAD/2wCEAAkGBxQTEhUTExQWFhQXFBUZGBcVGBUbGxwaHhcXFhUXFxoYHCggHRolHBcYITEjJSkrLi4uFx8zODMsNygtLiwBCgoKDg0OGhAQGi0lICUtNCwzNCw0LCwrLjUsNCwsNS8sNCwsLDUwNCwsLCw0LCwsLywsLCw0LC8sLCwsLCwsLP/AABEIAMkA3AMBIgACEQEDEQH/xAAcAAEAAgMBAQEAAAAAAAAAAAAABQYDBAcCAQj/xABBEAACAAQDBAgEBAUCBQUAAAABAgADESEEEjEFQVFhBhMiMnGBkaEHUrHBFEJi8CNygpLRJOEzQ3PC8RU0orLS/8QAGwEBAAIDAQEAAAAAAAAAAAAAAAEEAwUGAgf/xAAwEQACAgECBAMHBAMBAAAAAAAAAQIDEQQhBRIxQRMiYQZRcYGRsfAUocHRIzNCFf/aAAwDAQACEQMRAD8A7jCEIAQhCAEIQgBCEIAR8Jj7GDHoTLYDWhpTiLiPFknGDa6pExWWkYZ+IrYaRhBI0MQ0vaDjfXxFYyttU07orQ0IJ13Wjg7rLb7PEc9/p9MZNj+llHZI89J+laYGUXmHMxHYQasfsOcT+ysYJ0mVOFhMlo/9wB+8fnDpNi5k6YzzSSxPpyHAR2z4VYzrNmYc70Dof6XYD2pHU8KjOEMTk5P1efoYNRUoJYLbCEI2xUEIQgBCEIAQhCAEIQgBCEIAQhCAEIQgBCEIAQhCAEIR8dgASTQDUmAPsCIgZ3SeWHICsy/MKewO6NmT0gkN+Yr/ADAxWWsok8KaLD0lyWeVlcxUwJMZDuYiPLTBFY+JG1OpxmZDVJktWzLcVFVIJFq9kesRmy+kwY0rHK36GUJtx6ZN1VOEorLwyD6WYfLOmj9Z97j6x0X4F4uuFnSvknV8mUfcRSOml3WYNHQeo7J9qRk+E3SaXhJ87rQ3VuqiqitGBbdzrG70E8JORrNdOEE+Z4wd8dwASTQC5JinbY228x/4ZKoptQ0J5n/Ee9udKpMyQOpdWYstUYG63rY86RAptaWe/JpzluR7MCI8cR1MpeSt7encscLojbDxorm7bY2JWTt2ev56/wAwBjaHTEoUE1V7bqgykgksQBbziIDyWBKuwsTR19qgkRzuZtVpuMlO1gs1Mq8AHHvFTTXajmS53j6l+elpmnmH7YP0VCPgMfY6Y5kQhCAEIQgBCEIAQhCAEIQgBCEIAQhCAPhMU/a+NmTu6P4Y3IQ3m2Xfyi4xyfpNhTIxcwKStTnUgkWa+7nX0jV8Vc1WsPbubbhFMbbWu6WUb5WMWKxCS0LuwVVFSTEfJ25OGrBxwcBvfX3ikfEnaMyY8smiyyvcWoXMDc330IjSUU+LNRybm+FlMHOS29Dx0l6RHFVVbSr0G8kaMYruAm5XU84w4Ofug1Q2mh3H/Mb2FCjHkiaO61uSmy84yWZ2HlioBDkVJAsRXf4Riw2yigHZNOIuPURgkzM2GfkUa/iAfrGvKnMvdYjwJEayUZYcU+5zftA7JWxSflaz/BPYY0dRzibErnFTlbWaoDGtxcgV146xbVnKdDFWcZQN/wCxrlHS2V+6Wfql/R6l4g6UHCKE/Zm+D/8AdF1rfzik7abJMfk7fUxY03U6nUJJZP01K7o8B9I9xrbMm5pMpvmlofVQY2Y6c4l9RCEIECEIQAhCEAIQhACEIQAhCEAIQhACKR8ScHaVOG6qHzuv39Yu8RnSXBdbhpqb8pZfEXH0ivq6vEplH82Lmgv8HUQn64+uxyKIHpphC+HDD8jD3t/iJ6RQ3rHvaEgTJTp8ykedLe8c/pouM1NnZ6qPiVSh70ckkAgxsT33xgngg0pobxu7NwQntkqQQtRp5x0lVfiWqMN8nFzfkfoWDo3MzynXeUYedLR9WTUVFdI19j7HnpMCp2qmnD9iOo7D2KuHl5DRnPfbieA5CNfxOp6WzFi3e6RWu0P6/kxLHLlN/Y5Hi5+UxI4bbw4x0raHRzDTh/Ekqa7x2T6iKjtn4dYaWDMlzpss7lbK4J4DQ+5ijC+iaxPYt6OmzhcJz5ly9X26ZMMvbMV3pExmTmVdXP1AJPvG/N6NkdycfBwD7rT6RnwOBEslpoYvQDMi5hQAAAAdrdwjZcMjpJXpOxJPrnb7nm32k0+pqxGaz67fcu+wunuIlIktkluqIiDvKaKAK6kVtwi14Pp9Jb/iI6eFGHteOZYeZKLUWamY6KTlbyV6E+UNtYwYaUZjgjcoP5m3AcY7qej0VyzBL5M1qnI7js3aUueueU2Za0OtjrQ133jbjnnwNnM+zi7GrNiJpJ51EdDjmr4RhZKMeiZmXQQhCMRIhCEAIQhACEIQAhCEAIQhACKT056UNLrIkMMxBDsLleSmtM30jP016VDDqEzGUXLL1jq2UWrYjeRv3UihJJzjMhWYPmlsH9aXHnG44booyxdZ07ev57jHOXZEYdmkgMjMp8aivgY+ypc9DqGHpE1gVFwbb7+8Vfpft0EGVJPZ/Ow3/pHKLGs0Gikm5Vr5bfYuVcQvqSam/nuVLbTL1rsvdYkinv71iQ6PYNswmGoO7kDxiP2Ystm/iV7JtS+vHlX6xc8FJS2R1J4E5T6GOJ1ljobjHKx3NNxXXteWO2d38/cWHo5jJcqvWIxY/nUioHChH3iyysfIbSaF5TAV99Iqc5KUtGFjGntvndLnsbb973Z13s7TDU8PhLLysp/X19MF6dKKXqCoFSykMKcyDaKZtbGtMav5R3eFPHjFX2viH7QTNcEHLW43g0imrjJ0s9lpi+GYD0izVoXZHKeDT+0umsny0xn5er264+Z0dpsYp2JCgsdBFKkdKp472SYP1Ch9VpG9M2p16ghcoBuK1v40j2uHzUlnocguF2KSUuhF9KsU0zKzfMaDgI08EzzJbIXOVWQqGJIFnFhujb2xKzKtNzfaMOypRVXrxT/vjqeG4hyqPqdDTBRrSitjvnwMnouzshdcwnTKio3kUjpAMcO+HmxJU7CdY4ZWExwHUkcN43Dyi0ScHipQzSMWxG5ZgDCm7nfxjze/8kviWF0OlQiiSOk2OlUE7DrM5yifof8AMT+A6Tyns+aU3CYCB/cLe8YiSchHiVOVhVWDDiCD9I9wAhCEAIQhACEIQAJiM25tyVhZZeYeSqO8zblUcT7Ri6TbWkyJRM43PcRT22bcEGta790UzCbMxU6fJxE81VcwCahVbRcx1I3tEAx7a6Oz9oSJ06dTrchMlAezLp2lReJOhbnHGZE1lOZSVYbwSCPSP05LCUqQUUb9AfMWp4xwf4k7H/DY58o/hzh1qH+YnOLWqGBtzEdP7O6reVEu+6/n8+JhtXc1JXSPEMplPMzKwpVgMw5BtaREbSBGojErRu4rEZlB5XizxulVxVkVt0ZFUVPZkFhZ9Jnjb/H75xb9mSgwDHuiIvo70cOMmFj2ZEu8yZpzyg8fpHZOg/w9lS/9RODZe9KlTDZRueZxO8A6eMcJq4K+3li911/PeRqdC5qMmyI2B0ZxWJysg6qUDUTJgN7EdlNSL6mgi7YHoZhpXamu0xt7OwUeSrQCJVca060nsy9OsI1/6YO79RtwrGxKwCC5GZvmftH1P2hXpqa9lHLLGn5qIckJNJ7mjKwuDXuSkPNJbP6lQY8T5GCazyFp+qQwHqVpEyUjE8hTuEe5Xcn/ACemubqyk7W+Guy8YCZaiW/zSHHutx7Rzzb/AMMsRglZpROIlVrVR21H6lGviI69tPYqN2kJR9xB/Z94iU6QzcMwTFDPLNhOAuP5qaj38YmF1Vvl6M8TofLnscBxbUUeP+Y8yz2D4r9Gj9CbR6LYScwxCSkYsprloVmK1DWmmbeD4xy74j7KwkgqMMgUk9sqTTQkDKdCN8Z9LY6tRCtp75w+3QmuvFT36Fn+GDVwCrmpWbNrXSld3j/mLgVzN3QQu8cd3oPrFS+FzUwApQkzZljvOag/dIuK4egAoQTvX1Zrf44Rku/2S+JC6HzDEVLZio0GbSm+54nnuiSwswFS7KrA6eA7o89fONCdL0RWBFL1+UWAtx+xj0jdoArYXOX/AOI3Hn5RiJNudsqUADRpbk95agVOpqNwvau6Mn4eehAlTs+ppMANhzF6nxjPhZuZrP3bANxNzwOlB5mPrGgaYVFL3B3Dfu5mJBjw+0J2cI8kagF0NhW+/wDzGzh8fnzFEJAdlrUXKmhp51iN2XtBZiFlmds5rODQObKK8rCkSWxZKpIlqpqAo7XE/mbzNT5xIN2EIQAiB2z0llSJMyYWoUB7DAhiRag433iNvb225WFll5hqdERbs7blUcfpFNw+xmxrNOxtmYFVQ1yy0P5FOhY7zrEA+dHNmzJ7jF4kdZMe+YEEIuqpLXz3V1i4y0RrJYDWlqnhThxtGts7AsiLLRhkUUqRu+VSN26sbTENZkog3i4PIUuB5XgD6C1amjINNAfEjQ+0Uf4r7PE3CdeqjPKcGhFD1bWaoOprQxd0AbtK1EFwDcGm81uBwHtGPGSuslus5KoystBezChNDfMa2ppGfS3Oi6Ni7MiSysH5qaUu8FT7Rk2fseZiJsuRKoWmPQGosKEsxrwUE+Ubu08E0ia8ptUYrex5HzFDGPBTermJMUdpWBFPG4txFR5x2uujLUaScYbtxyvj1X7mCt8s1k7jsHotKkrKkItJUrtsD+Z61Usd/aqx8BG5tPEHET/wyn+El51N7WKyyeFLkeAj3iMZ+DwDTTUuEqAdS7UCL6lRHjolgikpc13arueLE1J8zWPnOnqlXUo/9Pd/F9S5ZLMm+yJ6TLAAAsIxYkRtRrzhU0i3WlHZGKR9w57A8I+mPQFLR5MUb2e0auJEQO1ZAdSrCoO6J/EREYwRq5dS9R7ikbCxzYHFCU7f6aaxF7hWJ7DDhex8a7o0/jRsnKiYlFsXpMI3GhysfHSJHpVghMlMp5kRIbBnDaGyzLm9pwrSnrvZO4x5kBTG90Gp50pS6plTUV+HLboyM+FuF/0svOp1ZtDqxqNNKD6x0bCSKksradkVuP1c9ba7oguh+DKYZcpBYkgVG8m5twvFinKKKhTW1RfsjXn/AOYzTfNJsxGjNSoLumprUXtovPS/nEdLIALAkE1NOX5RQ8qROYmWHoitbVgb23C97n2BiPx8olgpUEDtGnLui/P6R4B9w811ShAJNqj5jqaHzjdnumUIpK1IFLiw5G2g94hwRnoCVy7jxOmttOHERrtjp34pEWUs5CjKSTSh1J14CnlAG1toOqypMhSztnmELlFgMqltLVYekWXByBLlog/KoHoKRG7KxSTJzMqkPkAapqAFcqoXxJf0iYj0BEH0k24MIBMmUKEgBQT1hY7kA70bW3dsJhpRmPU7gqgksx7qim8xU9l7MnYid+KxQq2iIpFJS/KoOrcTrEAjejqzMdips+dmDI2WUGuqpvCA/m4nnF7lk0y5ewLErv4gA38dY15ODlFv4YynQkVVv5Rv8T942grd1SCgsa2J/SCLU50iAeUCPZDlX9JKk8gvDxEe6MbChQf0k8uGX6x4eaHsy5V0qRryDC1PP0j0JWbuNRBu1U8hvp53gDyzoxq4ygaVtX9WYbuF+cewp7+bsi4DfWo38IdYW7y1Qb1uDTlrlHKvpHiWqOcynKBcUNKn5iptTygDl/xb2SwmS8Xly9YMj0uAV7hPMgkeQin9HMP1mLw6HRp0seWYVjsfTLZ7YjCzUND2SZf5aMLqx3XpTwMcj6LK0raGF6xWT/US+8OLU1jquHaxS0koN+aKaX02/owTj5snW/iPO/8AaSdz4gEjkilh70ix7H7p9PS0U/4pPkm4B93Xup85Zp9ItGwJ9QRHMRWW/h/Jn7EuY1ZzXjPMeI/EzI9wjk8tm47kRqvjgNQfKMgmVUHlGhihGhnNptMuVQUupnbFo2jDw3xE7VxIRST5CI7aEqIPEzTcEk8KxicUy1GHIYcXtQk0YChj18KJ/axcvcHlOPMOp9kEQW1ZlFMS/wAIpdfxczcXlIP6VZj/APcRsdBHDlgrat5SOi7CkqFqykBWdVNP1GpqLjTXlEhhr1dXqNBW/ZHPXn6RqbPZupUChzlraEAkkmvhGzispojKVrv/AEjXtL5C/GLzKh6kkkFnSua9qG35dabr+capRSC+YrW9P0ju9luV7cY2pyFqIr1Bua37I5i9zQesfcXU5UKggm9PlGtj5DzgCvzJpRSWANasd3gOHAR8w07qkeYF7arlUEUrMY0A/uIjH0rwmaWVlMUcitqilCKdk8+EaEqbipBSU81ZzOgPbQVViQqEEfqO/wCWIBa9gbFGGU9suzBQSQN1eHNmPnEtAQiQQu0sRNlsex1ko30rl4g0v7GMeG2jJcUVjLPDd67vaJ6NLG7KlTbugr8wqreovAGGbJJAFAU4re3Abx4x4AJ7KMQo1Bv/AEj8wEarbHnSryJtf0tb3AofMR4ba7JbESiv6tPRh2T6xGAb/XsezlIXQstxzAGvnSPglo9pZoBqUNP6afWojzIxEthSXMA4BrEeFYyTpNgMtP1DcOIIvXn5wAIc9kUZBY/lJ/SN3joN3GPLukw5WFANcwpU8AeA5GFxRJbWpfNuHJhvPOp3x6ecP+GVKilzqoHiNCecQDBOwzMey1UG5r1PI60EVzbGzszhsgoCDmW/aFCOfAxajIBosolRS+U1AHCmlTyvGLHSmy5FAJ1GWxA3mht7xkrliRDIL4kYI4rZjTJYrMlZJ6ganIauPTNEf0O24JkuXMBsygHx3fvlFr2RiUH8E7waKw/uH39Y5btrBNsjGEUP4KexMttyMbsh4XuIn/XPP5glb7HWln5tI1cSrcIrmy9t0ANaqR3h9+cYMRiyDc+ddedYv00Ke8HsYpZWzLZh5nYHKo94158yNTZcw9StdTU35kkRjxOIjktW1408e9/c2+nh5U2YMa8VraRiSxuKir7a2mqqSTGCCk3hFiTSWWQm3cXlUk+UdG6G7OOE2dLDik2YOscbw0y4U+C09DFM6D9HXxk9cTPQjDSzmQN/zG1Wg+Uak+EfPix0pd3/AA+HchZbfxMurPpkHIVpbUxvaKvDhv1NTbZ4kjsOwAjoGluLVUZWB0PasaiteW6N6QWqXoGGgpY0HCtrmPzjhMXi9nTA0lspKqZss9pCxFWUjcRWmYUIIjrPRD4hYfGKJOY4fEEAdVMNVO4mW51turXlGUxlxkFCSzDKSbVqLCwuPM+ce5ANWcNUd0VvYc9da8Y+4iayKFC3NFXL/g00AJ8oxTkQJRaq1gNVNdK7q3vAGu1ZrVK9ktTNqKKSN99a+sedmYBJsx8Q6gnPSWTuVKqCPFsx8xEXkm4SRMmGexCuFRWCkXNAD5ndTSJzo7iXmyjMenadsoGgA7NvMGIBKQhCJAhCEAI+MoIoRUcDH2EAROJ6PSWuoMs/oNB/aez7RpTMNipAqjdYg3b6fym3oRFjhAFdwm3Zb99cp3lfuDeJSXL7JMshq1N955mPeM2bKm99ATxFm8iLxFTNhzJZrImn+V//AND7gxGAbeRVFqhydRYljx3EeNaCPah5aliRMOpqKE8AKW5ARHHa0yXbESrcaCn9w7P0jbkY6TMplcqQagNpX984A03YKWzVDd6h15BftG1icLKxklsPiUDBluPoyncwj3tHCs9CVDKOF6+XKI7IS3ZYrl3Gve3c7eMWcc8fU8nNNv8AR/F7JbPKYzsITatcyjg0etl9MJEwDMoDV0YDXw0jpmG20xJlzJeYaFlob8CpiK2l0P2XiWJaUiudchMs15rpXyirKtPvh+jwZIzlEiR0gBFj9I08VtnmI23+FGE1SfPUcAwMe5fwxwSXmTZz8mmAD2ip/wCfHPUz/rJFK2p0jFcqAu5sAInejXQJ5pXEY81Gq4cV8jMP2EW/Z2BwWFth5SBvmUZm83bT1iP2vtxyxSwFaUBvzJJ/2jPXXVV06mKcrLOpNLi0ZhKUgKCAaWFNMq8vCOF9T1G1J7YkEuk+YVQ1oTnORzXVQKU8I6Ym1l08AAR5DWLFt7o3hcXICTlzEDsOO+GO9W1FSdK0jKpGFHOZ6rOBbUm5POKvtTY9DUcYsm3ehWO2cOsQ/icONWQdtP501I5r6CNHBbXlzhciseyTb6J/E3E4QhMSGxMpVotSBMUcAx7wsO9cU1jrmyuksjGS1my+5lrRvnNQFPAi9fERxDaGyA1xEfgMZiMFM6yQ5U796sODqbMPfnENA/RU3DK8yXIZQyIhmMpAILE5Ut/efIRLSpQVQqgBQKAAUAHIRzvoN8RJGJm5ZyiTPdQCxbsMVsqpXTVjQ+8dHiCRCEIAQhCAEIQgBCEIAQhCAPhFbGI3F7CkvcLkbilvUaHzEScIArp2diZN5T514aH0PZPqI+DbS1yz5ZVvCh9/sYscY58hXFHUMODAEe8AQcqTLFXlENUGxNwdTziHx7S7GYDVak1Gp1NxE7iejiaymMs8O8vkDceRiJxuzZ4s6Zx8yX9rN9YhrLyyVJpYIWZj6VbML3IahpwFddIjhtalWIpXzFN37MZsbscPXI196moPn/vEJjcBNWxBp9t9DHmUVJYZMZNdDa/9dWta0roRwiC2ptY9YzA1BpT0vGbEAaEUJtw8YwzsCmWmUHcNx8jGONSTye5WNrB72JjusmqDZRc10/e7zjouAnhmGUlQt7aV0Fjawr7Rz7Z0pJNdRzb6VEWbZLACtcpNyR+6GgtGUwpF/kT2YqtAwHaNLHgooba1Ov5YqfS/4fYXFvnk/wCmxJqxdRRW/nSwJJpcX1iV2LjmAzWbMa8DT8o4aRM4bHy3zM1sxoAwpYaa2N6m0SScF2rIxezn6vGS6Los1e1Lbmrbt1jQx6WbLnC1I7O0yVOebLLS6CidW9GBtUnK1qVO7hFI6S/CztdZs8rKbLUy3Y9Wz17qb0qKneN1olMjBznH7KIusdO+C3SHETWm4aczOkuWrIWuVvlK11INqA6UMc/E+dLm/hsRJdJ1aBCtzzWneHMVjsvw56MnCy3mTBSbOy1XeqiuUHn2iYkFxhCEQSIQhACEIQAhCEAIQhACEIQAhCEAIQhAGtjNny5vfQHgdCPBhcRC4vo2f+W9R8sy/lmH3BixwgDnG0tggf8AEllOYuvqLetIgp/Rw6oajdQ/Y/aOyERF4vYUl6kDI3FLeo0PpEYByObs6aKAi1b/ALPONiXL0F1JN6WtvqNOXnF/xOwZq90rMHA9k+VeyT6RFTZKA5ZiFDzFPStvQwBHLi3UWvWwpY39tKmJBtrAJTgKBWFOQH/iPLbLqQUatK2/2N408XhWsGWwNTv8BT38hEAyYHBSutLkA0ShrpU76eR9YkOisqdMnKxV1kBnmLmrloQVl0rrY1iLkYFnCyVs05jXWy0qx8gAPOOlSZQVQosFAAHICgiUAZYJBIFRoaCvkY9whEgQhCAEIQgBCEIAQhCAEIQgBCEIAQhCAEIQgBCEIAQhCAEeJ0pWFGUMOBAI949wgCFxPRyWbyyZZ4C6/wBp08iIjp+ExEvvKJi8V7Xse0PKsWuEAVjo3Jzz5k7LlCIJag11PamG45KPWLPGhsjSZ/1G+0b8AIQhACEIQB//2Q==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88" name="Picture 16" descr="Image result for analy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581128"/>
            <a:ext cx="4464496" cy="1786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AutoShape 18" descr="Image result for needs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AutoShape 20" descr="Image result for needs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AutoShape 22" descr="Image result for needs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9645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IASC Gender Marker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 </a:t>
            </a:r>
            <a:r>
              <a:rPr lang="en-US" dirty="0"/>
              <a:t>tool that codes, on a 2-0 </a:t>
            </a:r>
            <a:r>
              <a:rPr lang="en-US" dirty="0" smtClean="0"/>
              <a:t>scale. </a:t>
            </a:r>
          </a:p>
          <a:p>
            <a:r>
              <a:rPr lang="en-US" dirty="0" smtClean="0"/>
              <a:t>It ensures that women, girls, men and boys </a:t>
            </a:r>
            <a:r>
              <a:rPr lang="en-US" dirty="0"/>
              <a:t>will benefit equally from </a:t>
            </a:r>
            <a:r>
              <a:rPr lang="en-US" dirty="0" smtClean="0"/>
              <a:t>a project.</a:t>
            </a:r>
            <a:endParaRPr lang="en-US" dirty="0"/>
          </a:p>
          <a:p>
            <a:endParaRPr lang="en-US" dirty="0"/>
          </a:p>
        </p:txBody>
      </p:sp>
      <p:pic>
        <p:nvPicPr>
          <p:cNvPr id="5122" name="Picture 2" descr="Image result for gender equal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501008"/>
            <a:ext cx="5760640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8895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Life Cycle.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1) Needs Assessment : </a:t>
            </a:r>
            <a:endParaRPr lang="en-US" dirty="0"/>
          </a:p>
          <a:p>
            <a:r>
              <a:rPr lang="en-US" dirty="0" smtClean="0"/>
              <a:t> </a:t>
            </a:r>
            <a:r>
              <a:rPr lang="en-US" dirty="0"/>
              <a:t>F</a:t>
            </a:r>
            <a:r>
              <a:rPr lang="en-US" dirty="0" smtClean="0"/>
              <a:t>irst step in designing a program. </a:t>
            </a:r>
          </a:p>
          <a:p>
            <a:r>
              <a:rPr lang="en-US" dirty="0"/>
              <a:t>G</a:t>
            </a:r>
            <a:r>
              <a:rPr lang="en-US" dirty="0" smtClean="0"/>
              <a:t>ender analysis in the needs assessment is essential for finding gaps. </a:t>
            </a:r>
          </a:p>
          <a:p>
            <a:r>
              <a:rPr lang="en-US" dirty="0" smtClean="0"/>
              <a:t>Example: </a:t>
            </a:r>
          </a:p>
          <a:p>
            <a:r>
              <a:rPr lang="en-US" dirty="0"/>
              <a:t>U</a:t>
            </a:r>
            <a:r>
              <a:rPr lang="en-US" dirty="0" smtClean="0"/>
              <a:t>nequal access</a:t>
            </a:r>
            <a:r>
              <a:rPr lang="en-US" dirty="0"/>
              <a:t> </a:t>
            </a:r>
            <a:r>
              <a:rPr lang="en-US" dirty="0" smtClean="0"/>
              <a:t>to nutrition services for women, girls, men and boys. </a:t>
            </a:r>
            <a:endParaRPr lang="en-US" dirty="0"/>
          </a:p>
        </p:txBody>
      </p:sp>
      <p:sp>
        <p:nvSpPr>
          <p:cNvPr id="4" name="AutoShape 2" descr="Image result for need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00" name="Picture 4" descr="Image result for needs assess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692696"/>
            <a:ext cx="2381250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result for needs assessm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849" y="4725144"/>
            <a:ext cx="11430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00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2) Activities: The gaps identified in the needs assessment should be integrated into activities. 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3) Outcomes: Should capture the change that is expected for female and male beneficiaries. </a:t>
            </a:r>
            <a:endParaRPr lang="en-US" dirty="0"/>
          </a:p>
        </p:txBody>
      </p:sp>
      <p:pic>
        <p:nvPicPr>
          <p:cNvPr id="8194" name="Picture 2" descr="Image result for activit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725144"/>
            <a:ext cx="3960440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791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Needs Assessment: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Who makes the decisions around breastfeeding– whether or not to breastfeed, when to start, how long? Mothers, mothers in law, fathers, other?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What is the nutritional status of adolescent girls and women of reproductive age? What are their levels of </a:t>
            </a:r>
            <a:r>
              <a:rPr lang="en-US" dirty="0" err="1" smtClean="0"/>
              <a:t>anaemia</a:t>
            </a:r>
            <a:r>
              <a:rPr lang="en-US" dirty="0" smtClean="0"/>
              <a:t>?</a:t>
            </a:r>
          </a:p>
        </p:txBody>
      </p:sp>
      <p:sp>
        <p:nvSpPr>
          <p:cNvPr id="4" name="AutoShape 2" descr="Image result for needs assessmen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Image result for needs assessmen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Image result for needs assessment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8" descr="Image result for decision maker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10" descr="Image result for decision maker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12" descr="Image result for decision maker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158" name="Picture 14" descr="Image result for decision mak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617537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00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Activities: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Refocus breastfeeding campaigns to include local women’s groups, where older women</a:t>
            </a:r>
            <a:r>
              <a:rPr lang="en-US" dirty="0"/>
              <a:t> </a:t>
            </a:r>
            <a:r>
              <a:rPr lang="en-US" dirty="0" smtClean="0"/>
              <a:t>(mothers in law) congregate and to include campaigns for men 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Recruit and train gender balanced nutrition teams.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AutoShape 2" descr="Image result for needs assessmen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172" name="Picture 4" descr="Image result for activit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937"/>
            <a:ext cx="4015333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Image result for participa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941168"/>
            <a:ext cx="3652639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792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Outcomes: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An equal number of women and men are trained and employed in nutrition </a:t>
            </a:r>
            <a:r>
              <a:rPr lang="en-US" dirty="0" err="1" smtClean="0"/>
              <a:t>programmes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All U5s (girls and boys) and PLW are covered by supplementary feeding and treatment for moderate acute malnutrition.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  <p:pic>
        <p:nvPicPr>
          <p:cNvPr id="9220" name="Picture 4" descr="Image result for chan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797152"/>
            <a:ext cx="2905497" cy="1884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Image result for resul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8" descr="Image result for resul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10" descr="Image result for result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12" descr="Image result for result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14" descr="Image result for result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232" name="Picture 16" descr="Image result for resul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81683"/>
            <a:ext cx="4057624" cy="2209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334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075240" cy="1012974"/>
          </a:xfrm>
        </p:spPr>
        <p:txBody>
          <a:bodyPr>
            <a:normAutofit fontScale="90000"/>
          </a:bodyPr>
          <a:lstStyle/>
          <a:p>
            <a:r>
              <a:rPr lang="en-US" sz="3200" dirty="0" smtClean="0">
                <a:latin typeface="+mn-lt"/>
              </a:rPr>
              <a:t>The ADAPT and ACT-C Gender Equality Framework.</a:t>
            </a:r>
            <a:r>
              <a:rPr lang="en-US" sz="3200" dirty="0">
                <a:latin typeface="+mn-lt"/>
              </a:rPr>
              <a:t/>
            </a:r>
            <a:br>
              <a:rPr lang="en-US" sz="3200" dirty="0">
                <a:latin typeface="+mn-lt"/>
              </a:rPr>
            </a:br>
            <a:r>
              <a:rPr lang="en-US" sz="2400" dirty="0"/>
              <a:t> 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Outlines basic actions that can be used when designing or piloting a gender integrated project. 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Useful reference in designing minimum gender commitments.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7723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72819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Examples of commitments and activities (ADAPT and ACT-C Gender Equality Framework ).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219256" cy="4209331"/>
          </a:xfrm>
        </p:spPr>
        <p:txBody>
          <a:bodyPr/>
          <a:lstStyle/>
          <a:p>
            <a:r>
              <a:rPr lang="en-US" dirty="0" smtClean="0"/>
              <a:t>1) Collect, </a:t>
            </a:r>
            <a:r>
              <a:rPr lang="en-US" dirty="0" err="1" smtClean="0"/>
              <a:t>analyse</a:t>
            </a:r>
            <a:r>
              <a:rPr lang="en-US" dirty="0" smtClean="0"/>
              <a:t> and report </a:t>
            </a:r>
            <a:r>
              <a:rPr lang="en-US" b="1" u="sng" dirty="0" smtClean="0"/>
              <a:t>Sex and Age Disaggregated Data (SADD).   </a:t>
            </a:r>
          </a:p>
          <a:p>
            <a:pPr marL="0" indent="0">
              <a:buNone/>
            </a:pPr>
            <a:endParaRPr lang="en-US" b="1" u="sng" dirty="0"/>
          </a:p>
          <a:p>
            <a:pPr marL="0" indent="0"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 </a:t>
            </a:r>
          </a:p>
          <a:p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4452564"/>
              </p:ext>
            </p:extLst>
          </p:nvPr>
        </p:nvGraphicFramePr>
        <p:xfrm>
          <a:off x="755576" y="3140968"/>
          <a:ext cx="6624736" cy="1368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4736"/>
              </a:tblGrid>
              <a:tr h="394763">
                <a:tc>
                  <a:txBody>
                    <a:bodyPr/>
                    <a:lstStyle/>
                    <a:p>
                      <a:r>
                        <a:rPr lang="en-US" dirty="0" smtClean="0"/>
                        <a:t>Sample</a:t>
                      </a:r>
                      <a:r>
                        <a:rPr lang="en-US" baseline="0" dirty="0" smtClean="0"/>
                        <a:t> Activity:</a:t>
                      </a:r>
                      <a:endParaRPr lang="en-US" dirty="0"/>
                    </a:p>
                  </a:txBody>
                  <a:tcPr/>
                </a:tc>
              </a:tr>
              <a:tr h="9733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Collection</a:t>
                      </a:r>
                      <a:r>
                        <a:rPr lang="en-US" baseline="0" dirty="0" smtClean="0"/>
                        <a:t>, analysis and reporting  of SADD on the nutritional status of women (including </a:t>
                      </a:r>
                      <a:r>
                        <a:rPr lang="en-US" baseline="0" dirty="0" err="1" smtClean="0"/>
                        <a:t>plw</a:t>
                      </a:r>
                      <a:r>
                        <a:rPr lang="en-US" baseline="0" dirty="0" smtClean="0"/>
                        <a:t>), men, girls and boys. 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42" name="Picture 2" descr="https://encrypted-tbn1.gstatic.com/images?q=tbn:ANd9GcR3pGaijVrZPUxLZ6vzoqe6McbWApX0A1inFB0XH8mlUeaFN3-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725144"/>
            <a:ext cx="4158208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720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375" y="160338"/>
            <a:ext cx="8229600" cy="5994425"/>
          </a:xfrm>
        </p:spPr>
        <p:txBody>
          <a:bodyPr/>
          <a:lstStyle/>
          <a:p>
            <a:r>
              <a:rPr lang="en-US" dirty="0" smtClean="0"/>
              <a:t>2) Ensure women, men, boys and girls participate equally in all stages of the project. 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9168864"/>
              </p:ext>
            </p:extLst>
          </p:nvPr>
        </p:nvGraphicFramePr>
        <p:xfrm>
          <a:off x="765175" y="1844824"/>
          <a:ext cx="7191201" cy="12476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91201"/>
              </a:tblGrid>
              <a:tr h="504056">
                <a:tc>
                  <a:txBody>
                    <a:bodyPr/>
                    <a:lstStyle/>
                    <a:p>
                      <a:r>
                        <a:rPr lang="en-US" dirty="0" smtClean="0"/>
                        <a:t>Sample</a:t>
                      </a:r>
                      <a:r>
                        <a:rPr lang="en-US" baseline="0" dirty="0" smtClean="0"/>
                        <a:t> Activity: </a:t>
                      </a:r>
                      <a:endParaRPr lang="en-US" dirty="0"/>
                    </a:p>
                  </a:txBody>
                  <a:tcPr/>
                </a:tc>
              </a:tr>
              <a:tr h="743593">
                <a:tc>
                  <a:txBody>
                    <a:bodyPr/>
                    <a:lstStyle/>
                    <a:p>
                      <a:r>
                        <a:rPr lang="en-US" dirty="0" smtClean="0"/>
                        <a:t>Consult through conducting focus groups with women, men,</a:t>
                      </a:r>
                      <a:r>
                        <a:rPr lang="en-US" baseline="0" dirty="0" smtClean="0"/>
                        <a:t> girls and boys on needs, capacities and  concerns related to the nutrition activities.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AutoShape 2" descr="Image result for participa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Image result for participat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Image result for participat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1272" name="Picture 8" descr="Image result for particip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789040"/>
            <a:ext cx="5400600" cy="2520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270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12738"/>
            <a:ext cx="8229600" cy="581342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3) </a:t>
            </a:r>
            <a:r>
              <a:rPr lang="en-US" dirty="0" err="1" smtClean="0"/>
              <a:t>Analyse</a:t>
            </a:r>
            <a:r>
              <a:rPr lang="en-US" dirty="0" smtClean="0"/>
              <a:t> the impact of the crisis on women, men, girls and boys, ensuring all strategies and projects include a gender analysis. 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526026"/>
              </p:ext>
            </p:extLst>
          </p:nvPr>
        </p:nvGraphicFramePr>
        <p:xfrm>
          <a:off x="602787" y="2204864"/>
          <a:ext cx="741561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5610"/>
              </a:tblGrid>
              <a:tr h="360040">
                <a:tc>
                  <a:txBody>
                    <a:bodyPr/>
                    <a:lstStyle/>
                    <a:p>
                      <a:r>
                        <a:rPr lang="en-US" dirty="0" smtClean="0"/>
                        <a:t>Sample Activity: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843522">
                <a:tc>
                  <a:txBody>
                    <a:bodyPr/>
                    <a:lstStyle/>
                    <a:p>
                      <a:r>
                        <a:rPr lang="en-US" dirty="0" smtClean="0"/>
                        <a:t>Conduct a</a:t>
                      </a:r>
                      <a:r>
                        <a:rPr lang="en-US" baseline="0" dirty="0" smtClean="0"/>
                        <a:t> gender and age analysis which includes an understanding on  women’s, men’s, girl’s and boys nutritional requirements, feeding practices and access to nutrition services.  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AutoShape 2" descr="Image result for analy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Image result for analys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Image result for analys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2296" name="Picture 8" descr="Image result for analy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005064"/>
            <a:ext cx="4608512" cy="2391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3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Take specific actions to prevent GBV experienced by women, girls, boys or men receiving assistance through nutrition </a:t>
            </a:r>
            <a:r>
              <a:rPr lang="en-US" dirty="0" err="1" smtClean="0"/>
              <a:t>programmes</a:t>
            </a:r>
            <a:r>
              <a:rPr lang="en-US" dirty="0" smtClean="0"/>
              <a:t>. 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0716052"/>
              </p:ext>
            </p:extLst>
          </p:nvPr>
        </p:nvGraphicFramePr>
        <p:xfrm>
          <a:off x="827584" y="4005064"/>
          <a:ext cx="6840760" cy="1368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0760"/>
              </a:tblGrid>
              <a:tr h="497510">
                <a:tc>
                  <a:txBody>
                    <a:bodyPr/>
                    <a:lstStyle/>
                    <a:p>
                      <a:r>
                        <a:rPr lang="en-US" dirty="0" smtClean="0"/>
                        <a:t>Sample Activity: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870642">
                <a:tc>
                  <a:txBody>
                    <a:bodyPr/>
                    <a:lstStyle/>
                    <a:p>
                      <a:r>
                        <a:rPr lang="en-US" dirty="0" smtClean="0"/>
                        <a:t>Develop and display the code</a:t>
                      </a:r>
                      <a:r>
                        <a:rPr lang="en-US" baseline="0" dirty="0" smtClean="0"/>
                        <a:t> of conduct on SEA and where and how people may people make anonymous  reports. 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3611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028" y="404664"/>
            <a:ext cx="8229600" cy="5678091"/>
          </a:xfrm>
        </p:spPr>
        <p:txBody>
          <a:bodyPr/>
          <a:lstStyle/>
          <a:p>
            <a:r>
              <a:rPr lang="en-US" dirty="0" smtClean="0"/>
              <a:t>5) Ensure that women and men benefit equally from training or other development activities. Also ensure fathers and mothers are targeted equally by nutrition education activities.</a:t>
            </a:r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5282610"/>
              </p:ext>
            </p:extLst>
          </p:nvPr>
        </p:nvGraphicFramePr>
        <p:xfrm>
          <a:off x="971600" y="3068960"/>
          <a:ext cx="6840760" cy="8672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0760"/>
              </a:tblGrid>
              <a:tr h="290565">
                <a:tc>
                  <a:txBody>
                    <a:bodyPr/>
                    <a:lstStyle/>
                    <a:p>
                      <a:r>
                        <a:rPr lang="en-US" dirty="0" smtClean="0"/>
                        <a:t>Sample</a:t>
                      </a:r>
                      <a:r>
                        <a:rPr lang="en-US" baseline="0" dirty="0" smtClean="0"/>
                        <a:t> Activity :</a:t>
                      </a:r>
                      <a:endParaRPr lang="en-US" dirty="0"/>
                    </a:p>
                  </a:txBody>
                  <a:tcPr/>
                </a:tc>
              </a:tr>
              <a:tr h="501523">
                <a:tc>
                  <a:txBody>
                    <a:bodyPr/>
                    <a:lstStyle/>
                    <a:p>
                      <a:r>
                        <a:rPr lang="en-US" dirty="0" smtClean="0"/>
                        <a:t>Provide nutrition education sessions </a:t>
                      </a:r>
                      <a:r>
                        <a:rPr lang="en-US" baseline="0" dirty="0" smtClean="0"/>
                        <a:t> to both mothers and fathers. 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316" name="Picture 4" descr="Image result for gender equal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581128"/>
            <a:ext cx="3600399" cy="21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04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AutoShape 2" descr="Image result for Thank yo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Image result for Thank you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Image result for thank you for listeni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8" descr="Image result for thank you for listeni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10" descr="Image result for thank you for listenin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348" name="Picture 12" descr="Image result for thank you for listen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60339"/>
            <a:ext cx="8848423" cy="6509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841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538</TotalTime>
  <Words>700</Words>
  <Application>Microsoft Office PowerPoint</Application>
  <PresentationFormat>On-screen Show (4:3)</PresentationFormat>
  <Paragraphs>76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Calibri</vt:lpstr>
      <vt:lpstr>Office Theme</vt:lpstr>
      <vt:lpstr>Gender and Nutrition </vt:lpstr>
      <vt:lpstr>Gender and Sex  </vt:lpstr>
      <vt:lpstr>PowerPoint Presentation</vt:lpstr>
      <vt:lpstr>PowerPoint Presentation</vt:lpstr>
      <vt:lpstr>PowerPoint Presentation</vt:lpstr>
      <vt:lpstr>Gender Equality in Nutrition Interventions.</vt:lpstr>
      <vt:lpstr>PowerPoint Presentation</vt:lpstr>
      <vt:lpstr>PowerPoint Presentation</vt:lpstr>
      <vt:lpstr>IASC Gender Marker</vt:lpstr>
      <vt:lpstr>Project Life Cycle. </vt:lpstr>
      <vt:lpstr>PowerPoint Presentation</vt:lpstr>
      <vt:lpstr>Examples</vt:lpstr>
      <vt:lpstr>PowerPoint Presentation</vt:lpstr>
      <vt:lpstr>PowerPoint Presentation</vt:lpstr>
      <vt:lpstr>The ADAPT and ACT-C Gender Equality Framework.  </vt:lpstr>
      <vt:lpstr>Examples of commitments and activities (ADAPT and ACT-C Gender Equality Framework ).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Gender and Nutrition</dc:title>
  <dc:creator>IT</dc:creator>
  <cp:lastModifiedBy>Colin Lopez</cp:lastModifiedBy>
  <cp:revision>54</cp:revision>
  <dcterms:created xsi:type="dcterms:W3CDTF">2015-08-26T07:35:53Z</dcterms:created>
  <dcterms:modified xsi:type="dcterms:W3CDTF">2015-12-14T12:58:04Z</dcterms:modified>
</cp:coreProperties>
</file>