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10"/>
  </p:notesMasterIdLst>
  <p:handoutMasterIdLst>
    <p:handoutMasterId r:id="rId11"/>
  </p:handoutMasterIdLst>
  <p:sldIdLst>
    <p:sldId id="257" r:id="rId3"/>
    <p:sldId id="262" r:id="rId4"/>
    <p:sldId id="271" r:id="rId5"/>
    <p:sldId id="272" r:id="rId6"/>
    <p:sldId id="273" r:id="rId7"/>
    <p:sldId id="274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642" y="90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2" d="100"/>
          <a:sy n="82" d="100"/>
        </p:scale>
        <p:origin x="3852" y="7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681EAA7-557F-4C3A-BB58-C043082F1BEB}" type="doc">
      <dgm:prSet loTypeId="urn:microsoft.com/office/officeart/2005/8/layout/process1" loCatId="process" qsTypeId="urn:microsoft.com/office/officeart/2005/8/quickstyle/simple1" qsCatId="simple" csTypeId="urn:microsoft.com/office/officeart/2005/8/colors/accent2_2" csCatId="accent2" phldr="1"/>
      <dgm:spPr/>
    </dgm:pt>
    <dgm:pt modelId="{B0AE929B-FEB0-424B-8A0A-89A3016F4164}">
      <dgm:prSet phldrT="[Text]" custT="1"/>
      <dgm:spPr>
        <a:solidFill>
          <a:schemeClr val="accent3">
            <a:lumMod val="75000"/>
          </a:schemeClr>
        </a:solidFill>
      </dgm:spPr>
      <dgm:t>
        <a:bodyPr/>
        <a:lstStyle/>
        <a:p>
          <a:pPr algn="just"/>
          <a:r>
            <a:rPr lang="en-US" sz="2400" dirty="0" smtClean="0"/>
            <a:t>All agencies with winterization projects upload their projects on JORISS and update the operational planning table with the project reference number.</a:t>
          </a:r>
        </a:p>
        <a:p>
          <a:pPr algn="ctr"/>
          <a:r>
            <a:rPr lang="en-US" sz="2400" dirty="0" smtClean="0"/>
            <a:t>DEADLINE COB 01/11/15</a:t>
          </a:r>
          <a:endParaRPr lang="en-US" sz="2400" dirty="0"/>
        </a:p>
      </dgm:t>
    </dgm:pt>
    <dgm:pt modelId="{00D13885-2F52-4C76-BCC3-34241BD24BAB}" type="parTrans" cxnId="{17A052C3-E962-4E35-BAE7-6319522A514F}">
      <dgm:prSet/>
      <dgm:spPr/>
      <dgm:t>
        <a:bodyPr/>
        <a:lstStyle/>
        <a:p>
          <a:endParaRPr lang="en-US"/>
        </a:p>
      </dgm:t>
    </dgm:pt>
    <dgm:pt modelId="{3BA466F2-59AD-4866-8EB6-1CAF84F32A4C}" type="sibTrans" cxnId="{17A052C3-E962-4E35-BAE7-6319522A514F}">
      <dgm:prSet/>
      <dgm:spPr>
        <a:solidFill>
          <a:schemeClr val="accent3">
            <a:lumMod val="50000"/>
          </a:schemeClr>
        </a:solidFill>
      </dgm:spPr>
      <dgm:t>
        <a:bodyPr/>
        <a:lstStyle/>
        <a:p>
          <a:endParaRPr lang="en-US"/>
        </a:p>
      </dgm:t>
    </dgm:pt>
    <dgm:pt modelId="{27A5F60A-896B-4B7F-80A8-FF0A613861FF}">
      <dgm:prSet phldrT="[Text]" custT="1"/>
      <dgm:spPr>
        <a:solidFill>
          <a:schemeClr val="accent3">
            <a:lumMod val="75000"/>
          </a:schemeClr>
        </a:solidFill>
      </dgm:spPr>
      <dgm:t>
        <a:bodyPr/>
        <a:lstStyle/>
        <a:p>
          <a:pPr algn="l"/>
          <a:r>
            <a:rPr lang="en-US" sz="2400" dirty="0" smtClean="0"/>
            <a:t>Winterization task force will prepare a letter to MOPIC listing all projects with JORISS# requesting approval within 24hours.</a:t>
          </a:r>
          <a:endParaRPr lang="en-US" sz="2000" dirty="0" smtClean="0"/>
        </a:p>
        <a:p>
          <a:pPr algn="ctr"/>
          <a:r>
            <a:rPr lang="en-US" sz="2400" dirty="0" smtClean="0"/>
            <a:t>DEADLINE COB 02/11/15</a:t>
          </a:r>
          <a:endParaRPr lang="en-US" sz="2400" dirty="0"/>
        </a:p>
      </dgm:t>
    </dgm:pt>
    <dgm:pt modelId="{7AEF4405-A917-4481-A685-0702AC17B3EA}" type="parTrans" cxnId="{EA1290A3-D92D-4F18-8E86-B0185568EB24}">
      <dgm:prSet/>
      <dgm:spPr/>
      <dgm:t>
        <a:bodyPr/>
        <a:lstStyle/>
        <a:p>
          <a:endParaRPr lang="en-US"/>
        </a:p>
      </dgm:t>
    </dgm:pt>
    <dgm:pt modelId="{59A3AEA8-A482-4576-B9C5-383F407A89C6}" type="sibTrans" cxnId="{EA1290A3-D92D-4F18-8E86-B0185568EB24}">
      <dgm:prSet/>
      <dgm:spPr>
        <a:solidFill>
          <a:schemeClr val="accent3"/>
        </a:solidFill>
      </dgm:spPr>
      <dgm:t>
        <a:bodyPr/>
        <a:lstStyle/>
        <a:p>
          <a:endParaRPr lang="en-US"/>
        </a:p>
      </dgm:t>
    </dgm:pt>
    <dgm:pt modelId="{C248DC8F-1794-496B-82B1-9EDC3DBC8967}" type="pres">
      <dgm:prSet presAssocID="{6681EAA7-557F-4C3A-BB58-C043082F1BEB}" presName="Name0" presStyleCnt="0">
        <dgm:presLayoutVars>
          <dgm:dir/>
          <dgm:resizeHandles val="exact"/>
        </dgm:presLayoutVars>
      </dgm:prSet>
      <dgm:spPr/>
    </dgm:pt>
    <dgm:pt modelId="{5E8F7CC8-72D7-4ACF-9BB4-BCAEC8B3408F}" type="pres">
      <dgm:prSet presAssocID="{B0AE929B-FEB0-424B-8A0A-89A3016F4164}" presName="node" presStyleLbl="node1" presStyleIdx="0" presStyleCnt="2" custScaleX="10047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EC54C4-8508-4D1A-9141-C325D9486DFC}" type="pres">
      <dgm:prSet presAssocID="{3BA466F2-59AD-4866-8EB6-1CAF84F32A4C}" presName="sibTrans" presStyleLbl="sibTrans2D1" presStyleIdx="0" presStyleCnt="1"/>
      <dgm:spPr/>
      <dgm:t>
        <a:bodyPr/>
        <a:lstStyle/>
        <a:p>
          <a:endParaRPr lang="en-GB"/>
        </a:p>
      </dgm:t>
    </dgm:pt>
    <dgm:pt modelId="{85E4C81A-2C4E-4708-A419-F723A83D6CA4}" type="pres">
      <dgm:prSet presAssocID="{3BA466F2-59AD-4866-8EB6-1CAF84F32A4C}" presName="connectorText" presStyleLbl="sibTrans2D1" presStyleIdx="0" presStyleCnt="1"/>
      <dgm:spPr/>
      <dgm:t>
        <a:bodyPr/>
        <a:lstStyle/>
        <a:p>
          <a:endParaRPr lang="en-GB"/>
        </a:p>
      </dgm:t>
    </dgm:pt>
    <dgm:pt modelId="{F1983670-1D0B-4FE6-9CF1-68FACD02CAF3}" type="pres">
      <dgm:prSet presAssocID="{27A5F60A-896B-4B7F-80A8-FF0A613861FF}" presName="node" presStyleLbl="node1" presStyleIdx="1" presStyleCnt="2" custScaleY="9766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B65F645-918C-45F9-A5C5-495AF76AE930}" type="presOf" srcId="{3BA466F2-59AD-4866-8EB6-1CAF84F32A4C}" destId="{85E4C81A-2C4E-4708-A419-F723A83D6CA4}" srcOrd="1" destOrd="0" presId="urn:microsoft.com/office/officeart/2005/8/layout/process1"/>
    <dgm:cxn modelId="{0D9305B2-0B85-4E1B-8A88-DC0CDC4C913D}" type="presOf" srcId="{6681EAA7-557F-4C3A-BB58-C043082F1BEB}" destId="{C248DC8F-1794-496B-82B1-9EDC3DBC8967}" srcOrd="0" destOrd="0" presId="urn:microsoft.com/office/officeart/2005/8/layout/process1"/>
    <dgm:cxn modelId="{EA1290A3-D92D-4F18-8E86-B0185568EB24}" srcId="{6681EAA7-557F-4C3A-BB58-C043082F1BEB}" destId="{27A5F60A-896B-4B7F-80A8-FF0A613861FF}" srcOrd="1" destOrd="0" parTransId="{7AEF4405-A917-4481-A685-0702AC17B3EA}" sibTransId="{59A3AEA8-A482-4576-B9C5-383F407A89C6}"/>
    <dgm:cxn modelId="{F8D3B4C3-2E8E-4801-A3BA-2438FD097E23}" type="presOf" srcId="{3BA466F2-59AD-4866-8EB6-1CAF84F32A4C}" destId="{A0EC54C4-8508-4D1A-9141-C325D9486DFC}" srcOrd="0" destOrd="0" presId="urn:microsoft.com/office/officeart/2005/8/layout/process1"/>
    <dgm:cxn modelId="{17A052C3-E962-4E35-BAE7-6319522A514F}" srcId="{6681EAA7-557F-4C3A-BB58-C043082F1BEB}" destId="{B0AE929B-FEB0-424B-8A0A-89A3016F4164}" srcOrd="0" destOrd="0" parTransId="{00D13885-2F52-4C76-BCC3-34241BD24BAB}" sibTransId="{3BA466F2-59AD-4866-8EB6-1CAF84F32A4C}"/>
    <dgm:cxn modelId="{7861AD24-C636-4BE8-9459-9F66BC8A8B19}" type="presOf" srcId="{B0AE929B-FEB0-424B-8A0A-89A3016F4164}" destId="{5E8F7CC8-72D7-4ACF-9BB4-BCAEC8B3408F}" srcOrd="0" destOrd="0" presId="urn:microsoft.com/office/officeart/2005/8/layout/process1"/>
    <dgm:cxn modelId="{EAED3048-4634-4C86-B5C3-AEF120CB2E04}" type="presOf" srcId="{27A5F60A-896B-4B7F-80A8-FF0A613861FF}" destId="{F1983670-1D0B-4FE6-9CF1-68FACD02CAF3}" srcOrd="0" destOrd="0" presId="urn:microsoft.com/office/officeart/2005/8/layout/process1"/>
    <dgm:cxn modelId="{A40C03DC-8203-4BCF-8DCB-FEB0C5BEAE99}" type="presParOf" srcId="{C248DC8F-1794-496B-82B1-9EDC3DBC8967}" destId="{5E8F7CC8-72D7-4ACF-9BB4-BCAEC8B3408F}" srcOrd="0" destOrd="0" presId="urn:microsoft.com/office/officeart/2005/8/layout/process1"/>
    <dgm:cxn modelId="{3E01E7E5-C367-45B6-B23E-4B6557CCADC5}" type="presParOf" srcId="{C248DC8F-1794-496B-82B1-9EDC3DBC8967}" destId="{A0EC54C4-8508-4D1A-9141-C325D9486DFC}" srcOrd="1" destOrd="0" presId="urn:microsoft.com/office/officeart/2005/8/layout/process1"/>
    <dgm:cxn modelId="{5D327354-734C-4978-B712-570F204FD61D}" type="presParOf" srcId="{A0EC54C4-8508-4D1A-9141-C325D9486DFC}" destId="{85E4C81A-2C4E-4708-A419-F723A83D6CA4}" srcOrd="0" destOrd="0" presId="urn:microsoft.com/office/officeart/2005/8/layout/process1"/>
    <dgm:cxn modelId="{A29252AD-F28A-4F44-AF3F-F36353B44D6D}" type="presParOf" srcId="{C248DC8F-1794-496B-82B1-9EDC3DBC8967}" destId="{F1983670-1D0B-4FE6-9CF1-68FACD02CAF3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8F7CC8-72D7-4ACF-9BB4-BCAEC8B3408F}">
      <dsp:nvSpPr>
        <dsp:cNvPr id="0" name=""/>
        <dsp:cNvSpPr/>
      </dsp:nvSpPr>
      <dsp:spPr>
        <a:xfrm>
          <a:off x="4293" y="545059"/>
          <a:ext cx="4739740" cy="2830371"/>
        </a:xfrm>
        <a:prstGeom prst="roundRect">
          <a:avLst>
            <a:gd name="adj" fmla="val 10000"/>
          </a:avLst>
        </a:prstGeom>
        <a:solidFill>
          <a:schemeClr val="accent3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All agencies with winterization projects upload their projects on JORISS and update the operational planning table with the project reference number.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DEADLINE COB 01/11/15</a:t>
          </a:r>
          <a:endParaRPr lang="en-US" sz="2400" kern="1200" dirty="0"/>
        </a:p>
      </dsp:txBody>
      <dsp:txXfrm>
        <a:off x="87192" y="627958"/>
        <a:ext cx="4573942" cy="2664573"/>
      </dsp:txXfrm>
    </dsp:sp>
    <dsp:sp modelId="{A0EC54C4-8508-4D1A-9141-C325D9486DFC}">
      <dsp:nvSpPr>
        <dsp:cNvPr id="0" name=""/>
        <dsp:cNvSpPr/>
      </dsp:nvSpPr>
      <dsp:spPr>
        <a:xfrm>
          <a:off x="5215763" y="1375301"/>
          <a:ext cx="1000064" cy="11698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300" kern="1200"/>
        </a:p>
      </dsp:txBody>
      <dsp:txXfrm>
        <a:off x="5215763" y="1609278"/>
        <a:ext cx="700045" cy="701933"/>
      </dsp:txXfrm>
    </dsp:sp>
    <dsp:sp modelId="{F1983670-1D0B-4FE6-9CF1-68FACD02CAF3}">
      <dsp:nvSpPr>
        <dsp:cNvPr id="0" name=""/>
        <dsp:cNvSpPr/>
      </dsp:nvSpPr>
      <dsp:spPr>
        <a:xfrm>
          <a:off x="6630949" y="578146"/>
          <a:ext cx="4717286" cy="2764197"/>
        </a:xfrm>
        <a:prstGeom prst="roundRect">
          <a:avLst>
            <a:gd name="adj" fmla="val 10000"/>
          </a:avLst>
        </a:prstGeom>
        <a:solidFill>
          <a:schemeClr val="accent3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Winterization task force will prepare a letter to MOPIC listing all projects with JORISS# requesting approval within 24hours.</a:t>
          </a:r>
          <a:endParaRPr lang="en-US" sz="2000" kern="1200" dirty="0" smtClean="0"/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DEADLINE COB 02/11/15</a:t>
          </a:r>
          <a:endParaRPr lang="en-US" sz="2400" kern="1200" dirty="0"/>
        </a:p>
      </dsp:txBody>
      <dsp:txXfrm>
        <a:off x="6711910" y="659107"/>
        <a:ext cx="4555364" cy="26022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041DB8-B66F-4DC8-A96E-33677E0F90FF}" type="datetimeFigureOut">
              <a:rPr lang="en-US" smtClean="0"/>
              <a:t>11/1/2015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04A0D4-B89B-4ADD-AF9E-38636B40E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3891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B49C4A-65AC-492D-9701-81B46C3AD0E4}" type="datetimeFigureOut">
              <a:rPr lang="en-US" smtClean="0"/>
              <a:t>11/1/2015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869989-EB00-4EE7-BCB5-25BDC5BB29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36361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869989-EB00-4EE7-BCB5-25BDC5BB29F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3039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 userDrawn="1"/>
        </p:nvGrpSpPr>
        <p:grpSpPr bwMode="hidden">
          <a:xfrm>
            <a:off x="-1" y="0"/>
            <a:ext cx="12192002" cy="6858000"/>
            <a:chOff x="-1" y="0"/>
            <a:chExt cx="12192002" cy="6858000"/>
          </a:xfrm>
        </p:grpSpPr>
        <p:cxnSp>
          <p:nvCxnSpPr>
            <p:cNvPr id="6" name="Straight Connector 5"/>
            <p:cNvCxnSpPr/>
            <p:nvPr/>
          </p:nvCxnSpPr>
          <p:spPr bwMode="hidden">
            <a:xfrm>
              <a:off x="610194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 bwMode="hidden">
            <a:xfrm>
              <a:off x="1829332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 bwMode="hidden">
            <a:xfrm>
              <a:off x="3048470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 bwMode="hidden">
            <a:xfrm>
              <a:off x="426760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 bwMode="hidden">
            <a:xfrm>
              <a:off x="548674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 bwMode="hidden">
            <a:xfrm>
              <a:off x="6705884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 bwMode="hidden">
            <a:xfrm>
              <a:off x="7925022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 bwMode="hidden">
            <a:xfrm>
              <a:off x="9144160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 bwMode="hidden">
            <a:xfrm>
              <a:off x="1036329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 bwMode="hidden">
            <a:xfrm>
              <a:off x="1158243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 bwMode="hidden">
            <a:xfrm>
              <a:off x="2819" y="386485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 bwMode="hidden">
            <a:xfrm>
              <a:off x="2819" y="1611181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 bwMode="hidden">
            <a:xfrm>
              <a:off x="2819" y="2835877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 bwMode="hidden">
            <a:xfrm>
              <a:off x="2819" y="4060573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 bwMode="hidden">
            <a:xfrm>
              <a:off x="2819" y="5285269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 bwMode="hidden">
            <a:xfrm>
              <a:off x="2819" y="6509965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" name="Group 22"/>
            <p:cNvGrpSpPr/>
            <p:nvPr userDrawn="1"/>
          </p:nvGrpSpPr>
          <p:grpSpPr bwMode="hidden">
            <a:xfrm>
              <a:off x="-1" y="0"/>
              <a:ext cx="12192001" cy="6858000"/>
              <a:chOff x="-1" y="0"/>
              <a:chExt cx="12192001" cy="6858000"/>
            </a:xfrm>
          </p:grpSpPr>
          <p:cxnSp>
            <p:nvCxnSpPr>
              <p:cNvPr id="41" name="Straight Connector 40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6" name="Group 45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52" name="Straight Connector 51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3" name="Straight Connector 52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" name="Straight Connector 53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Straight Connector 54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Straight Connector 55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7" name="Straight Connector 46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Straight Connector 47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Straight Connector 48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Straight Connector 49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Group 23"/>
            <p:cNvGrpSpPr/>
            <p:nvPr userDrawn="1"/>
          </p:nvGrpSpPr>
          <p:grpSpPr bwMode="hidden">
            <a:xfrm flipH="1">
              <a:off x="0" y="0"/>
              <a:ext cx="12192001" cy="6858000"/>
              <a:chOff x="-1" y="0"/>
              <a:chExt cx="12192001" cy="6858000"/>
            </a:xfrm>
          </p:grpSpPr>
          <p:cxnSp>
            <p:nvCxnSpPr>
              <p:cNvPr id="25" name="Straight Connector 24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 bwMode="hidden">
              <a:xfrm>
                <a:off x="515064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0" name="Group 29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36" name="Straight Connector 35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" name="Straight Connector 36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Straight Connector 37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Straight Connector 38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Straight Connector 39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1" name="Straight Connector 30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3845" y="1909346"/>
            <a:ext cx="9604310" cy="3383280"/>
          </a:xfrm>
        </p:spPr>
        <p:txBody>
          <a:bodyPr anchor="b">
            <a:normAutofit/>
          </a:bodyPr>
          <a:lstStyle>
            <a:lvl1pPr algn="l">
              <a:lnSpc>
                <a:spcPct val="76000"/>
              </a:lnSpc>
              <a:defRPr sz="8000" cap="none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845" y="5432564"/>
            <a:ext cx="9604310" cy="4572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 b="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cxnSp>
        <p:nvCxnSpPr>
          <p:cNvPr id="58" name="Straight Connector 57"/>
          <p:cNvCxnSpPr/>
          <p:nvPr userDrawn="1"/>
        </p:nvCxnSpPr>
        <p:spPr>
          <a:xfrm>
            <a:off x="1295400" y="5294175"/>
            <a:ext cx="96012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886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74B5B-21A0-4192-BF4C-38187F1A68D8}" type="datetime1">
              <a:rPr lang="en-US" smtClean="0"/>
              <a:t>11/1/2015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gradFill flip="none" rotWithShape="1">
          <a:gsLst>
            <a:gs pos="0">
              <a:schemeClr val="accent1"/>
            </a:gs>
            <a:gs pos="97000">
              <a:schemeClr val="accent1">
                <a:lumMod val="8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 bwMode="hidden">
          <a:xfrm>
            <a:off x="-1" y="0"/>
            <a:ext cx="12192002" cy="6858000"/>
            <a:chOff x="-1" y="0"/>
            <a:chExt cx="12192002" cy="6858000"/>
          </a:xfrm>
        </p:grpSpPr>
        <p:cxnSp>
          <p:nvCxnSpPr>
            <p:cNvPr id="8" name="Straight Connector 7"/>
            <p:cNvCxnSpPr/>
            <p:nvPr/>
          </p:nvCxnSpPr>
          <p:spPr bwMode="hidden">
            <a:xfrm>
              <a:off x="610194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 bwMode="hidden">
            <a:xfrm>
              <a:off x="1829332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 bwMode="hidden">
            <a:xfrm>
              <a:off x="3048470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 bwMode="hidden">
            <a:xfrm>
              <a:off x="4267608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 bwMode="hidden">
            <a:xfrm>
              <a:off x="5486746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 bwMode="hidden">
            <a:xfrm>
              <a:off x="6705884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 bwMode="hidden">
            <a:xfrm>
              <a:off x="7925022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 bwMode="hidden">
            <a:xfrm>
              <a:off x="9144160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 bwMode="hidden">
            <a:xfrm>
              <a:off x="10363298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 bwMode="hidden">
            <a:xfrm>
              <a:off x="11582436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 bwMode="hidden">
            <a:xfrm>
              <a:off x="2819" y="386485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 bwMode="hidden">
            <a:xfrm>
              <a:off x="2819" y="1611181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 bwMode="hidden">
            <a:xfrm>
              <a:off x="2819" y="2835877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 bwMode="hidden">
            <a:xfrm>
              <a:off x="2819" y="4060573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 bwMode="hidden">
            <a:xfrm>
              <a:off x="2819" y="5285269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 bwMode="hidden">
            <a:xfrm>
              <a:off x="2819" y="6509965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4" name="Group 23"/>
            <p:cNvGrpSpPr/>
            <p:nvPr userDrawn="1"/>
          </p:nvGrpSpPr>
          <p:grpSpPr bwMode="hidden">
            <a:xfrm>
              <a:off x="-1" y="0"/>
              <a:ext cx="12192001" cy="6858000"/>
              <a:chOff x="-1" y="0"/>
              <a:chExt cx="12192001" cy="6858000"/>
            </a:xfrm>
          </p:grpSpPr>
          <p:cxnSp>
            <p:nvCxnSpPr>
              <p:cNvPr id="42" name="Straight Connector 41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7" name="Group 46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53" name="Straight Connector 52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" name="Straight Connector 53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Straight Connector 54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Straight Connector 55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Connector 56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8" name="Straight Connector 47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Straight Connector 48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Straight Connector 49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Group 24"/>
            <p:cNvGrpSpPr/>
            <p:nvPr userDrawn="1"/>
          </p:nvGrpSpPr>
          <p:grpSpPr bwMode="hidden">
            <a:xfrm flipH="1">
              <a:off x="0" y="0"/>
              <a:ext cx="12192001" cy="6858000"/>
              <a:chOff x="-1" y="0"/>
              <a:chExt cx="12192001" cy="6858000"/>
            </a:xfrm>
          </p:grpSpPr>
          <p:cxnSp>
            <p:nvCxnSpPr>
              <p:cNvPr id="26" name="Straight Connector 25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 bwMode="hidden">
              <a:xfrm>
                <a:off x="515064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1" name="Group 30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37" name="Straight Connector 36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Straight Connector 37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Straight Connector 38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Straight Connector 39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" name="Straight Connector 40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2" name="Straight Connector 31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2541573"/>
            <a:ext cx="9601200" cy="2743200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6000" cap="none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5431536"/>
            <a:ext cx="9601200" cy="4572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58" name="Straight Connector 57"/>
          <p:cNvCxnSpPr/>
          <p:nvPr userDrawn="1"/>
        </p:nvCxnSpPr>
        <p:spPr>
          <a:xfrm>
            <a:off x="1295400" y="5294175"/>
            <a:ext cx="96012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677804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5400" y="1981199"/>
            <a:ext cx="4572000" cy="381000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24600" y="1981199"/>
            <a:ext cx="4572000" cy="381000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5CF7C-B333-48E1-A4A6-83A3C8B73AC0}" type="datetime1">
              <a:rPr lang="en-US" smtClean="0"/>
              <a:t>11/1/2015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1818322"/>
            <a:ext cx="4572000" cy="64135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2503713"/>
            <a:ext cx="4572000" cy="328748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24600" y="1818322"/>
            <a:ext cx="4572000" cy="64135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24600" y="2503713"/>
            <a:ext cx="4572000" cy="328748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20762-5CBF-4210-AB54-376B091119F8}" type="datetime1">
              <a:rPr lang="en-US" smtClean="0"/>
              <a:t>11/1/2015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DB371-BF5F-4058-A212-1A908E4D2674}" type="datetime1">
              <a:rPr lang="en-US" smtClean="0"/>
              <a:t>11/1/2015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1" name="Group 160"/>
          <p:cNvGrpSpPr/>
          <p:nvPr userDrawn="1"/>
        </p:nvGrpSpPr>
        <p:grpSpPr bwMode="hidden">
          <a:xfrm>
            <a:off x="-1" y="0"/>
            <a:ext cx="12192002" cy="6858000"/>
            <a:chOff x="-1" y="0"/>
            <a:chExt cx="12192002" cy="6858000"/>
          </a:xfrm>
        </p:grpSpPr>
        <p:cxnSp>
          <p:nvCxnSpPr>
            <p:cNvPr id="162" name="Straight Connector 161"/>
            <p:cNvCxnSpPr/>
            <p:nvPr/>
          </p:nvCxnSpPr>
          <p:spPr bwMode="hidden">
            <a:xfrm>
              <a:off x="610194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/>
            <p:cNvCxnSpPr/>
            <p:nvPr/>
          </p:nvCxnSpPr>
          <p:spPr bwMode="hidden">
            <a:xfrm>
              <a:off x="1829332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/>
            <p:cNvCxnSpPr/>
            <p:nvPr/>
          </p:nvCxnSpPr>
          <p:spPr bwMode="hidden">
            <a:xfrm>
              <a:off x="3048470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 bwMode="hidden">
            <a:xfrm>
              <a:off x="426760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 bwMode="hidden">
            <a:xfrm>
              <a:off x="548674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/>
            <p:cNvCxnSpPr/>
            <p:nvPr/>
          </p:nvCxnSpPr>
          <p:spPr bwMode="hidden">
            <a:xfrm>
              <a:off x="6705884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/>
            <p:cNvCxnSpPr/>
            <p:nvPr/>
          </p:nvCxnSpPr>
          <p:spPr bwMode="hidden">
            <a:xfrm>
              <a:off x="7925022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 bwMode="hidden">
            <a:xfrm>
              <a:off x="9144160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/>
            <p:cNvCxnSpPr/>
            <p:nvPr/>
          </p:nvCxnSpPr>
          <p:spPr bwMode="hidden">
            <a:xfrm>
              <a:off x="1036329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/>
            <p:cNvCxnSpPr/>
            <p:nvPr/>
          </p:nvCxnSpPr>
          <p:spPr bwMode="hidden">
            <a:xfrm>
              <a:off x="1158243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/>
            <p:cNvCxnSpPr/>
            <p:nvPr/>
          </p:nvCxnSpPr>
          <p:spPr bwMode="hidden">
            <a:xfrm>
              <a:off x="2819" y="386485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 bwMode="hidden">
            <a:xfrm>
              <a:off x="2819" y="1611181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/>
            <p:cNvCxnSpPr/>
            <p:nvPr/>
          </p:nvCxnSpPr>
          <p:spPr bwMode="hidden">
            <a:xfrm>
              <a:off x="2819" y="2835877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/>
            <p:cNvCxnSpPr/>
            <p:nvPr/>
          </p:nvCxnSpPr>
          <p:spPr bwMode="hidden">
            <a:xfrm>
              <a:off x="2819" y="4060573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/>
            <p:cNvCxnSpPr/>
            <p:nvPr/>
          </p:nvCxnSpPr>
          <p:spPr bwMode="hidden">
            <a:xfrm>
              <a:off x="2819" y="5285269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 bwMode="hidden">
            <a:xfrm>
              <a:off x="2819" y="6509965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78" name="Group 177"/>
            <p:cNvGrpSpPr/>
            <p:nvPr userDrawn="1"/>
          </p:nvGrpSpPr>
          <p:grpSpPr bwMode="hidden">
            <a:xfrm>
              <a:off x="-1" y="0"/>
              <a:ext cx="12192001" cy="6858000"/>
              <a:chOff x="-1" y="0"/>
              <a:chExt cx="12192001" cy="6858000"/>
            </a:xfrm>
          </p:grpSpPr>
          <p:cxnSp>
            <p:nvCxnSpPr>
              <p:cNvPr id="196" name="Straight Connector 195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" name="Straight Connector 196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8" name="Straight Connector 197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9" name="Straight Connector 198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" name="Straight Connector 199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01" name="Group 200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207" name="Straight Connector 206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8" name="Straight Connector 207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9" name="Straight Connector 208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0" name="Straight Connector 209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1" name="Straight Connector 210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02" name="Straight Connector 201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3" name="Straight Connector 202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4" name="Straight Connector 203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" name="Straight Connector 204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6" name="Straight Connector 205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9" name="Group 178"/>
            <p:cNvGrpSpPr/>
            <p:nvPr userDrawn="1"/>
          </p:nvGrpSpPr>
          <p:grpSpPr bwMode="hidden">
            <a:xfrm flipH="1">
              <a:off x="0" y="0"/>
              <a:ext cx="12192001" cy="6858000"/>
              <a:chOff x="-1" y="0"/>
              <a:chExt cx="12192001" cy="6858000"/>
            </a:xfrm>
          </p:grpSpPr>
          <p:cxnSp>
            <p:nvCxnSpPr>
              <p:cNvPr id="180" name="Straight Connector 179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" name="Straight Connector 180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" name="Straight Connector 181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" name="Straight Connector 182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Straight Connector 183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85" name="Group 184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191" name="Straight Connector 190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2" name="Straight Connector 191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3" name="Straight Connector 192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4" name="Straight Connector 193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5" name="Straight Connector 194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3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86" name="Straight Connector 185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" name="Straight Connector 186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" name="Straight Connector 187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9" name="Straight Connector 188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" name="Straight Connector 189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12" name="Date Placeholder 2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4083B-90AA-48CF-BAD5-00AA24D7F288}" type="datetime1">
              <a:rPr lang="en-US" smtClean="0"/>
              <a:t>11/1/2015</a:t>
            </a:fld>
            <a:endParaRPr lang="en-US"/>
          </a:p>
        </p:txBody>
      </p:sp>
      <p:sp>
        <p:nvSpPr>
          <p:cNvPr id="213" name="Footer Placeholder 2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14" name="Slide Number Placeholder 2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Pr>
        <a:gradFill flip="none" rotWithShape="1">
          <a:gsLst>
            <a:gs pos="0">
              <a:schemeClr val="accent1"/>
            </a:gs>
            <a:gs pos="100000">
              <a:schemeClr val="accent1">
                <a:lumMod val="8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 userDrawn="1"/>
        </p:nvGrpSpPr>
        <p:grpSpPr bwMode="hidden">
          <a:xfrm>
            <a:off x="-1" y="0"/>
            <a:ext cx="12192002" cy="6858000"/>
            <a:chOff x="-1" y="0"/>
            <a:chExt cx="12192002" cy="6858000"/>
          </a:xfrm>
        </p:grpSpPr>
        <p:cxnSp>
          <p:nvCxnSpPr>
            <p:cNvPr id="10" name="Straight Connector 9"/>
            <p:cNvCxnSpPr/>
            <p:nvPr/>
          </p:nvCxnSpPr>
          <p:spPr bwMode="hidden">
            <a:xfrm>
              <a:off x="610194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 bwMode="hidden">
            <a:xfrm>
              <a:off x="1829332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 bwMode="hidden">
            <a:xfrm>
              <a:off x="3048470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 bwMode="hidden">
            <a:xfrm>
              <a:off x="4267608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 bwMode="hidden">
            <a:xfrm>
              <a:off x="5486746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 bwMode="hidden">
            <a:xfrm>
              <a:off x="6705884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 bwMode="hidden">
            <a:xfrm>
              <a:off x="7925022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 bwMode="hidden">
            <a:xfrm>
              <a:off x="9144160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 bwMode="hidden">
            <a:xfrm>
              <a:off x="10363298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 bwMode="hidden">
            <a:xfrm>
              <a:off x="11582436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 bwMode="hidden">
            <a:xfrm>
              <a:off x="2819" y="386485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 bwMode="hidden">
            <a:xfrm>
              <a:off x="2819" y="1611181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 bwMode="hidden">
            <a:xfrm>
              <a:off x="2819" y="2835877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 bwMode="hidden">
            <a:xfrm>
              <a:off x="2819" y="4060573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 bwMode="hidden">
            <a:xfrm>
              <a:off x="2819" y="5285269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 bwMode="hidden">
            <a:xfrm>
              <a:off x="2819" y="6509965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6" name="Group 25"/>
            <p:cNvGrpSpPr/>
            <p:nvPr userDrawn="1"/>
          </p:nvGrpSpPr>
          <p:grpSpPr bwMode="hidden">
            <a:xfrm>
              <a:off x="-1" y="0"/>
              <a:ext cx="12192001" cy="6858000"/>
              <a:chOff x="-1" y="0"/>
              <a:chExt cx="12192001" cy="6858000"/>
            </a:xfrm>
          </p:grpSpPr>
          <p:cxnSp>
            <p:nvCxnSpPr>
              <p:cNvPr id="44" name="Straight Connector 43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46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Straight Connector 47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9" name="Group 48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55" name="Straight Connector 54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Straight Connector 55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Connector 56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Straight Connector 57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9" name="Straight Connector 58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0" name="Straight Connector 49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53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Group 26"/>
            <p:cNvGrpSpPr/>
            <p:nvPr userDrawn="1"/>
          </p:nvGrpSpPr>
          <p:grpSpPr bwMode="hidden">
            <a:xfrm flipH="1">
              <a:off x="0" y="0"/>
              <a:ext cx="12192001" cy="6858000"/>
              <a:chOff x="-1" y="0"/>
              <a:chExt cx="12192001" cy="6858000"/>
            </a:xfrm>
          </p:grpSpPr>
          <p:cxnSp>
            <p:nvCxnSpPr>
              <p:cNvPr id="28" name="Straight Connector 27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 bwMode="hidden">
              <a:xfrm>
                <a:off x="515064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3" name="Group 32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39" name="Straight Connector 38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Straight Connector 39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" name="Straight Connector 40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" name="Straight Connector 41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" name="Straight Connector 42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4" name="Straight Connector 33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36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37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7" name="Rectangle 6"/>
          <p:cNvSpPr/>
          <p:nvPr userDrawn="1"/>
        </p:nvSpPr>
        <p:spPr>
          <a:xfrm>
            <a:off x="0" y="0"/>
            <a:ext cx="7315200" cy="6858000"/>
          </a:xfrm>
          <a:prstGeom prst="rect">
            <a:avLst/>
          </a:prstGeom>
          <a:gradFill>
            <a:gsLst>
              <a:gs pos="69000">
                <a:schemeClr val="bg1"/>
              </a:gs>
              <a:gs pos="0">
                <a:schemeClr val="bg1"/>
              </a:gs>
              <a:gs pos="100000">
                <a:schemeClr val="bg1">
                  <a:lumMod val="9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13152" y="571500"/>
            <a:ext cx="3657600" cy="2197100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3197" y="571500"/>
            <a:ext cx="6217920" cy="5715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13152" y="2995012"/>
            <a:ext cx="3657600" cy="228595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60" name="Straight Connector 59"/>
          <p:cNvCxnSpPr/>
          <p:nvPr userDrawn="1"/>
        </p:nvCxnSpPr>
        <p:spPr>
          <a:xfrm>
            <a:off x="7923089" y="2895600"/>
            <a:ext cx="3659311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AF629-ECA2-4CF3-B790-9D9BDED98269}" type="datetime1">
              <a:rPr lang="en-US" smtClean="0"/>
              <a:t>11/1/2015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Pr>
        <a:gradFill flip="none" rotWithShape="1">
          <a:gsLst>
            <a:gs pos="0">
              <a:schemeClr val="accent1"/>
            </a:gs>
            <a:gs pos="100000">
              <a:schemeClr val="accent1">
                <a:lumMod val="8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 bwMode="hidden">
          <a:xfrm>
            <a:off x="-1" y="0"/>
            <a:ext cx="12192002" cy="6858000"/>
            <a:chOff x="-1" y="0"/>
            <a:chExt cx="12192002" cy="6858000"/>
          </a:xfrm>
        </p:grpSpPr>
        <p:cxnSp>
          <p:nvCxnSpPr>
            <p:cNvPr id="9" name="Straight Connector 8"/>
            <p:cNvCxnSpPr/>
            <p:nvPr/>
          </p:nvCxnSpPr>
          <p:spPr bwMode="hidden">
            <a:xfrm>
              <a:off x="610194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 bwMode="hidden">
            <a:xfrm>
              <a:off x="1829332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 bwMode="hidden">
            <a:xfrm>
              <a:off x="3048470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 bwMode="hidden">
            <a:xfrm>
              <a:off x="4267608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 bwMode="hidden">
            <a:xfrm>
              <a:off x="5486746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 bwMode="hidden">
            <a:xfrm>
              <a:off x="6705884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 bwMode="hidden">
            <a:xfrm>
              <a:off x="7925022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 bwMode="hidden">
            <a:xfrm>
              <a:off x="9144160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 bwMode="hidden">
            <a:xfrm>
              <a:off x="10363298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 bwMode="hidden">
            <a:xfrm>
              <a:off x="11582436" y="0"/>
              <a:ext cx="0" cy="685800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 bwMode="hidden">
            <a:xfrm>
              <a:off x="2819" y="386485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 bwMode="hidden">
            <a:xfrm>
              <a:off x="2819" y="1611181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 bwMode="hidden">
            <a:xfrm>
              <a:off x="2819" y="2835877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 bwMode="hidden">
            <a:xfrm>
              <a:off x="2819" y="4060573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 bwMode="hidden">
            <a:xfrm>
              <a:off x="2819" y="5285269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 bwMode="hidden">
            <a:xfrm>
              <a:off x="2819" y="6509965"/>
              <a:ext cx="12188952" cy="0"/>
            </a:xfrm>
            <a:prstGeom prst="line">
              <a:avLst/>
            </a:prstGeom>
            <a:ln>
              <a:solidFill>
                <a:schemeClr val="accent1">
                  <a:lumMod val="7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5" name="Group 24"/>
            <p:cNvGrpSpPr/>
            <p:nvPr/>
          </p:nvGrpSpPr>
          <p:grpSpPr bwMode="hidden">
            <a:xfrm>
              <a:off x="-1" y="0"/>
              <a:ext cx="12192001" cy="6858000"/>
              <a:chOff x="-1" y="0"/>
              <a:chExt cx="12192001" cy="6858000"/>
            </a:xfrm>
          </p:grpSpPr>
          <p:cxnSp>
            <p:nvCxnSpPr>
              <p:cNvPr id="43" name="Straight Connector 42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46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8" name="Group 47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54" name="Straight Connector 53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Straight Connector 54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Straight Connector 55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Connector 56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Straight Connector 57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9" name="Straight Connector 48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Straight Connector 49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Group 25"/>
            <p:cNvGrpSpPr/>
            <p:nvPr/>
          </p:nvGrpSpPr>
          <p:grpSpPr bwMode="hidden">
            <a:xfrm flipH="1">
              <a:off x="0" y="0"/>
              <a:ext cx="12192001" cy="6858000"/>
              <a:chOff x="-1" y="0"/>
              <a:chExt cx="12192001" cy="6858000"/>
            </a:xfrm>
          </p:grpSpPr>
          <p:cxnSp>
            <p:nvCxnSpPr>
              <p:cNvPr id="27" name="Straight Connector 26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 bwMode="hidden">
              <a:xfrm>
                <a:off x="5150644" y="0"/>
                <a:ext cx="6815931" cy="6858000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2" name="Group 31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38" name="Straight Connector 37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Straight Connector 38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0" name="Straight Connector 39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1" name="Straight Connector 40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" name="Straight Connector 41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accent1">
                      <a:lumMod val="7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3" name="Straight Connector 32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36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accent1">
                    <a:lumMod val="7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0" name="Rectangle 59"/>
          <p:cNvSpPr/>
          <p:nvPr/>
        </p:nvSpPr>
        <p:spPr>
          <a:xfrm>
            <a:off x="0" y="0"/>
            <a:ext cx="7315200" cy="6858000"/>
          </a:xfrm>
          <a:prstGeom prst="rect">
            <a:avLst/>
          </a:prstGeom>
          <a:gradFill>
            <a:gsLst>
              <a:gs pos="69000">
                <a:schemeClr val="bg1"/>
              </a:gs>
              <a:gs pos="0">
                <a:schemeClr val="bg1"/>
              </a:gs>
              <a:gs pos="100000">
                <a:schemeClr val="bg1">
                  <a:lumMod val="9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12" y="-159"/>
            <a:ext cx="7315200" cy="6858000"/>
          </a:xfrm>
        </p:spPr>
        <p:txBody>
          <a:bodyPr tIns="45720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cxnSp>
        <p:nvCxnSpPr>
          <p:cNvPr id="59" name="Straight Connector 58"/>
          <p:cNvCxnSpPr/>
          <p:nvPr/>
        </p:nvCxnSpPr>
        <p:spPr>
          <a:xfrm>
            <a:off x="7923089" y="2895600"/>
            <a:ext cx="3659311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09560" y="576072"/>
            <a:ext cx="3657600" cy="2194560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9560" y="2999232"/>
            <a:ext cx="3657600" cy="2286000"/>
          </a:xfrm>
        </p:spPr>
        <p:txBody>
          <a:bodyPr/>
          <a:lstStyle>
            <a:lvl1pPr marL="0" indent="0">
              <a:spcBef>
                <a:spcPts val="120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20318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A29A4-78C8-47AB-BA06-22CB45938951}" type="datetime1">
              <a:rPr lang="en-US" smtClean="0"/>
              <a:t>11/1/2015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09314" y="489856"/>
            <a:ext cx="1687286" cy="530134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9" y="489856"/>
            <a:ext cx="7587344" cy="530134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D4ACF-2D82-46F2-A8E9-23963AA34E86}" type="datetime1">
              <a:rPr lang="en-US" smtClean="0"/>
              <a:t>11/1/2015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3000">
              <a:schemeClr val="bg1"/>
            </a:gs>
            <a:gs pos="0">
              <a:schemeClr val="bg1">
                <a:lumMod val="100000"/>
              </a:schemeClr>
            </a:gs>
            <a:gs pos="100000">
              <a:schemeClr val="bg1">
                <a:lumMod val="95000"/>
                <a:alpha val="6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" name="Group 95"/>
          <p:cNvGrpSpPr/>
          <p:nvPr userDrawn="1"/>
        </p:nvGrpSpPr>
        <p:grpSpPr bwMode="hidden">
          <a:xfrm>
            <a:off x="-1" y="0"/>
            <a:ext cx="12192002" cy="6858000"/>
            <a:chOff x="-1" y="0"/>
            <a:chExt cx="12192002" cy="6858000"/>
          </a:xfrm>
        </p:grpSpPr>
        <p:cxnSp>
          <p:nvCxnSpPr>
            <p:cNvPr id="97" name="Straight Connector 96"/>
            <p:cNvCxnSpPr/>
            <p:nvPr/>
          </p:nvCxnSpPr>
          <p:spPr bwMode="hidden">
            <a:xfrm>
              <a:off x="610194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 bwMode="hidden">
            <a:xfrm>
              <a:off x="1829332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 bwMode="hidden">
            <a:xfrm>
              <a:off x="3048470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 bwMode="hidden">
            <a:xfrm>
              <a:off x="426760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 bwMode="hidden">
            <a:xfrm>
              <a:off x="548674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 bwMode="hidden">
            <a:xfrm>
              <a:off x="6705884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 bwMode="hidden">
            <a:xfrm>
              <a:off x="7925022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 bwMode="hidden">
            <a:xfrm>
              <a:off x="9144160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 bwMode="hidden">
            <a:xfrm>
              <a:off x="1036329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 bwMode="hidden">
            <a:xfrm>
              <a:off x="1158243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106"/>
            <p:cNvCxnSpPr/>
            <p:nvPr/>
          </p:nvCxnSpPr>
          <p:spPr bwMode="hidden">
            <a:xfrm>
              <a:off x="2819" y="386485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 bwMode="hidden">
            <a:xfrm>
              <a:off x="2819" y="1611181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/>
            <p:cNvCxnSpPr/>
            <p:nvPr/>
          </p:nvCxnSpPr>
          <p:spPr bwMode="hidden">
            <a:xfrm>
              <a:off x="2819" y="2835877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/>
            <p:cNvCxnSpPr/>
            <p:nvPr/>
          </p:nvCxnSpPr>
          <p:spPr bwMode="hidden">
            <a:xfrm>
              <a:off x="2819" y="4060573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/>
            <p:cNvCxnSpPr/>
            <p:nvPr/>
          </p:nvCxnSpPr>
          <p:spPr bwMode="hidden">
            <a:xfrm>
              <a:off x="2819" y="5285269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/>
            <p:cNvCxnSpPr/>
            <p:nvPr/>
          </p:nvCxnSpPr>
          <p:spPr bwMode="hidden">
            <a:xfrm>
              <a:off x="2819" y="6509965"/>
              <a:ext cx="12188952" cy="0"/>
            </a:xfrm>
            <a:prstGeom prst="line">
              <a:avLst/>
            </a:prstGeom>
            <a:ln>
              <a:solidFill>
                <a:schemeClr val="bg1">
                  <a:lumMod val="85000"/>
                  <a:alpha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3" name="Group 112"/>
            <p:cNvGrpSpPr/>
            <p:nvPr userDrawn="1"/>
          </p:nvGrpSpPr>
          <p:grpSpPr bwMode="hidden">
            <a:xfrm>
              <a:off x="-1" y="0"/>
              <a:ext cx="12192001" cy="6858000"/>
              <a:chOff x="-1" y="0"/>
              <a:chExt cx="12192001" cy="6858000"/>
            </a:xfrm>
          </p:grpSpPr>
          <p:cxnSp>
            <p:nvCxnSpPr>
              <p:cNvPr id="131" name="Straight Connector 130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" name="Straight Connector 131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Straight Connector 132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Straight Connector 133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Straight Connector 134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36" name="Group 135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142" name="Straight Connector 141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3" name="Straight Connector 142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4" name="Straight Connector 143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5" name="Straight Connector 144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6" name="Straight Connector 145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37" name="Straight Connector 136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Straight Connector 137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Straight Connector 138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Straight Connector 139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Straight Connector 140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4" name="Group 113"/>
            <p:cNvGrpSpPr/>
            <p:nvPr userDrawn="1"/>
          </p:nvGrpSpPr>
          <p:grpSpPr bwMode="hidden">
            <a:xfrm flipH="1">
              <a:off x="0" y="0"/>
              <a:ext cx="12192001" cy="6858000"/>
              <a:chOff x="-1" y="0"/>
              <a:chExt cx="12192001" cy="6858000"/>
            </a:xfrm>
          </p:grpSpPr>
          <p:cxnSp>
            <p:nvCxnSpPr>
              <p:cNvPr id="115" name="Straight Connector 114"/>
              <p:cNvCxnSpPr/>
              <p:nvPr/>
            </p:nvCxnSpPr>
            <p:spPr bwMode="hidden">
              <a:xfrm>
                <a:off x="225425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Straight Connector 115"/>
              <p:cNvCxnSpPr/>
              <p:nvPr/>
            </p:nvCxnSpPr>
            <p:spPr bwMode="hidden">
              <a:xfrm>
                <a:off x="1449154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Straight Connector 116"/>
              <p:cNvCxnSpPr/>
              <p:nvPr/>
            </p:nvCxnSpPr>
            <p:spPr bwMode="hidden">
              <a:xfrm>
                <a:off x="266598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Straight Connector 117"/>
              <p:cNvCxnSpPr/>
              <p:nvPr/>
            </p:nvCxnSpPr>
            <p:spPr bwMode="hidden">
              <a:xfrm>
                <a:off x="3885119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" name="Straight Connector 118"/>
              <p:cNvCxnSpPr/>
              <p:nvPr/>
            </p:nvCxnSpPr>
            <p:spPr bwMode="hidden">
              <a:xfrm>
                <a:off x="5106502" y="0"/>
                <a:ext cx="6815931" cy="6858000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20" name="Group 119"/>
              <p:cNvGrpSpPr/>
              <p:nvPr/>
            </p:nvGrpSpPr>
            <p:grpSpPr bwMode="hidden">
              <a:xfrm>
                <a:off x="6327885" y="0"/>
                <a:ext cx="5864115" cy="5898673"/>
                <a:chOff x="6327885" y="0"/>
                <a:chExt cx="5864115" cy="5898673"/>
              </a:xfrm>
            </p:grpSpPr>
            <p:cxnSp>
              <p:nvCxnSpPr>
                <p:cNvPr id="126" name="Straight Connector 125"/>
                <p:cNvCxnSpPr/>
                <p:nvPr/>
              </p:nvCxnSpPr>
              <p:spPr bwMode="hidden">
                <a:xfrm>
                  <a:off x="6327885" y="0"/>
                  <a:ext cx="5864115" cy="5898673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7" name="Straight Connector 126"/>
                <p:cNvCxnSpPr/>
                <p:nvPr/>
              </p:nvCxnSpPr>
              <p:spPr bwMode="hidden">
                <a:xfrm>
                  <a:off x="7549268" y="0"/>
                  <a:ext cx="4642732" cy="4672425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8" name="Straight Connector 127"/>
                <p:cNvCxnSpPr/>
                <p:nvPr/>
              </p:nvCxnSpPr>
              <p:spPr bwMode="hidden">
                <a:xfrm>
                  <a:off x="8772997" y="0"/>
                  <a:ext cx="3419003" cy="345674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9" name="Straight Connector 128"/>
                <p:cNvCxnSpPr/>
                <p:nvPr/>
              </p:nvCxnSpPr>
              <p:spPr bwMode="hidden">
                <a:xfrm>
                  <a:off x="9982200" y="0"/>
                  <a:ext cx="2209800" cy="2226469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30" name="Straight Connector 129"/>
                <p:cNvCxnSpPr/>
                <p:nvPr/>
              </p:nvCxnSpPr>
              <p:spPr bwMode="hidden">
                <a:xfrm>
                  <a:off x="11199019" y="0"/>
                  <a:ext cx="992981" cy="1002506"/>
                </a:xfrm>
                <a:prstGeom prst="line">
                  <a:avLst/>
                </a:prstGeom>
                <a:ln>
                  <a:solidFill>
                    <a:schemeClr val="bg1">
                      <a:lumMod val="85000"/>
                      <a:alpha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21" name="Straight Connector 120"/>
              <p:cNvCxnSpPr/>
              <p:nvPr/>
            </p:nvCxnSpPr>
            <p:spPr bwMode="hidden">
              <a:xfrm flipH="1" flipV="1">
                <a:off x="-1" y="1012053"/>
                <a:ext cx="5828811" cy="58459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" name="Straight Connector 121"/>
              <p:cNvCxnSpPr/>
              <p:nvPr/>
            </p:nvCxnSpPr>
            <p:spPr bwMode="hidden">
              <a:xfrm flipH="1" flipV="1">
                <a:off x="-1" y="2227340"/>
                <a:ext cx="4614781" cy="4630658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3" name="Straight Connector 122"/>
              <p:cNvCxnSpPr/>
              <p:nvPr/>
            </p:nvCxnSpPr>
            <p:spPr bwMode="hidden">
              <a:xfrm flipH="1" flipV="1">
                <a:off x="-1" y="3432149"/>
                <a:ext cx="3398419" cy="3425849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4" name="Straight Connector 123"/>
              <p:cNvCxnSpPr/>
              <p:nvPr/>
            </p:nvCxnSpPr>
            <p:spPr bwMode="hidden">
              <a:xfrm flipH="1" flipV="1">
                <a:off x="-1" y="4651431"/>
                <a:ext cx="2196496" cy="2206567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" name="Straight Connector 124"/>
              <p:cNvCxnSpPr/>
              <p:nvPr/>
            </p:nvCxnSpPr>
            <p:spPr bwMode="hidden">
              <a:xfrm flipH="1" flipV="1">
                <a:off x="-1" y="5864453"/>
                <a:ext cx="987003" cy="993545"/>
              </a:xfrm>
              <a:prstGeom prst="line">
                <a:avLst/>
              </a:prstGeom>
              <a:ln>
                <a:solidFill>
                  <a:schemeClr val="bg1">
                    <a:lumMod val="85000"/>
                    <a:alpha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0" y="503853"/>
            <a:ext cx="9601200" cy="114238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1981201"/>
            <a:ext cx="9601200" cy="38099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294042" y="6289679"/>
            <a:ext cx="965946" cy="2224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51B2453-8663-4C69-AF73-9FD7B1DEC5D0}" type="datetime1">
              <a:rPr lang="en-US" smtClean="0"/>
              <a:t>11/1/2015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1" y="6289679"/>
            <a:ext cx="6128030" cy="2224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65311" y="6289679"/>
            <a:ext cx="918882" cy="2224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31375A4-56A4-47D6-9801-1991572033F7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48" name="Straight Connector 147"/>
          <p:cNvCxnSpPr/>
          <p:nvPr userDrawn="1"/>
        </p:nvCxnSpPr>
        <p:spPr>
          <a:xfrm>
            <a:off x="609600" y="6172200"/>
            <a:ext cx="109728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3259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9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SzPct val="100000"/>
        <a:buFont typeface="Arial" pitchFamily="34" charset="0"/>
        <a:buChar char="▪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79388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79388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79388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79388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▪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1608753"/>
            <a:ext cx="9601200" cy="1142385"/>
          </a:xfrm>
        </p:spPr>
        <p:txBody>
          <a:bodyPr/>
          <a:lstStyle/>
          <a:p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2946401"/>
            <a:ext cx="9601200" cy="3809999"/>
          </a:xfrm>
        </p:spPr>
        <p:txBody>
          <a:bodyPr/>
          <a:lstStyle/>
          <a:p>
            <a:pPr marL="457200" indent="-457200">
              <a:buFont typeface="+mj-lt"/>
              <a:buAutoNum type="arabicParenR"/>
            </a:pPr>
            <a:r>
              <a:rPr lang="en-US" dirty="0" smtClean="0"/>
              <a:t>Introduction / Pending </a:t>
            </a:r>
            <a:r>
              <a:rPr lang="en-US" dirty="0"/>
              <a:t>a</a:t>
            </a:r>
            <a:r>
              <a:rPr lang="en-US" dirty="0" smtClean="0"/>
              <a:t>ction points review</a:t>
            </a:r>
          </a:p>
          <a:p>
            <a:pPr marL="457200" indent="-457200">
              <a:buFont typeface="+mj-lt"/>
              <a:buAutoNum type="arabicParenR"/>
            </a:pPr>
            <a:r>
              <a:rPr lang="en-US" dirty="0" smtClean="0"/>
              <a:t>MOPIC accelerated approval process.</a:t>
            </a:r>
          </a:p>
          <a:p>
            <a:pPr marL="457200" indent="-457200">
              <a:buFont typeface="+mj-lt"/>
              <a:buAutoNum type="arabicParenR"/>
            </a:pPr>
            <a:r>
              <a:rPr lang="en-US" dirty="0" smtClean="0"/>
              <a:t>MOSD Jordanian beneficiary list.</a:t>
            </a:r>
          </a:p>
          <a:p>
            <a:pPr marL="457200" indent="-457200">
              <a:buFont typeface="+mj-lt"/>
              <a:buAutoNum type="arabicParenR"/>
            </a:pPr>
            <a:r>
              <a:rPr lang="en-US" dirty="0" smtClean="0"/>
              <a:t>Harsh weather contingency planning.</a:t>
            </a:r>
          </a:p>
          <a:p>
            <a:pPr marL="457200" indent="-457200">
              <a:buFont typeface="+mj-lt"/>
              <a:buAutoNum type="arabicParenR"/>
            </a:pPr>
            <a:r>
              <a:rPr lang="en-US" dirty="0" smtClean="0"/>
              <a:t>Operational Planning updates.</a:t>
            </a:r>
          </a:p>
          <a:p>
            <a:pPr marL="457200" indent="-457200">
              <a:buFont typeface="+mj-lt"/>
              <a:buAutoNum type="arabicParenR"/>
            </a:pPr>
            <a:r>
              <a:rPr lang="en-US" dirty="0" smtClean="0"/>
              <a:t>Winterization module (RAIS) roll out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292290" y="264489"/>
            <a:ext cx="9604310" cy="17228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7200" dirty="0" smtClean="0">
                <a:solidFill>
                  <a:srgbClr val="002060"/>
                </a:solidFill>
              </a:rPr>
              <a:t>Winterization TG</a:t>
            </a:r>
            <a:r>
              <a:rPr lang="en-US" dirty="0" smtClean="0">
                <a:solidFill>
                  <a:srgbClr val="002060"/>
                </a:solidFill>
              </a:rPr>
              <a:t/>
            </a:r>
            <a:br>
              <a:rPr lang="en-US" dirty="0" smtClean="0">
                <a:solidFill>
                  <a:srgbClr val="002060"/>
                </a:solidFill>
              </a:rPr>
            </a:br>
            <a:r>
              <a:rPr lang="en-US" sz="3100" b="0" dirty="0" smtClean="0">
                <a:solidFill>
                  <a:srgbClr val="002060"/>
                </a:solidFill>
              </a:rPr>
              <a:t>2015/2016 – Meeting November 1</a:t>
            </a:r>
            <a:r>
              <a:rPr lang="en-US" sz="3100" b="0" baseline="30000" dirty="0" smtClean="0">
                <a:solidFill>
                  <a:srgbClr val="002060"/>
                </a:solidFill>
              </a:rPr>
              <a:t>st</a:t>
            </a:r>
            <a:r>
              <a:rPr lang="en-US" sz="3100" b="0" dirty="0" smtClean="0">
                <a:solidFill>
                  <a:srgbClr val="002060"/>
                </a:solidFill>
              </a:rPr>
              <a:t> 2015</a:t>
            </a:r>
            <a:endParaRPr lang="en-US" sz="3100" b="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461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503853"/>
            <a:ext cx="9601200" cy="627717"/>
          </a:xfrm>
        </p:spPr>
        <p:txBody>
          <a:bodyPr/>
          <a:lstStyle/>
          <a:p>
            <a:r>
              <a:rPr lang="en-US" dirty="0" smtClean="0"/>
              <a:t>2- MOPIC accelerated </a:t>
            </a:r>
            <a:r>
              <a:rPr lang="en-US" dirty="0"/>
              <a:t>approval process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1352551"/>
            <a:ext cx="9601200" cy="100202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b="1" dirty="0" smtClean="0"/>
              <a:t>Background: </a:t>
            </a:r>
            <a:r>
              <a:rPr lang="en-US" dirty="0" smtClean="0"/>
              <a:t>MOPIC expressed its readiness to support the winterization efforts by expediting the approval process for all winterization related projects (both in and out of camps) through the winterization task force. </a:t>
            </a:r>
            <a:endParaRPr lang="en-US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797032028"/>
              </p:ext>
            </p:extLst>
          </p:nvPr>
        </p:nvGraphicFramePr>
        <p:xfrm>
          <a:off x="290830" y="2491740"/>
          <a:ext cx="11352530" cy="39204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76019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503853"/>
            <a:ext cx="9601200" cy="627717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3- </a:t>
            </a:r>
            <a:r>
              <a:rPr lang="en-US" dirty="0"/>
              <a:t>MOSD Jordanian beneficiary </a:t>
            </a:r>
            <a:r>
              <a:rPr lang="en-US" dirty="0" smtClean="0"/>
              <a:t>list</a:t>
            </a:r>
            <a:r>
              <a:rPr lang="en-US" dirty="0"/>
              <a:t> </a:t>
            </a:r>
            <a:r>
              <a:rPr lang="en-US" dirty="0" smtClean="0"/>
              <a:t>(meeting 12/10/15)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295400" y="1498599"/>
            <a:ext cx="9601200" cy="43180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u="sng" dirty="0" smtClean="0"/>
              <a:t>MOSD general recommendations:</a:t>
            </a:r>
          </a:p>
          <a:p>
            <a:r>
              <a:rPr lang="en-US" dirty="0" smtClean="0"/>
              <a:t>MOSD has currently 66 community centers across Jordan available to support the winterization efforts (particularly in-kind distributions).</a:t>
            </a:r>
          </a:p>
          <a:p>
            <a:r>
              <a:rPr lang="en-US" dirty="0" smtClean="0"/>
              <a:t>MOSD definition of vulnerable Jordanians = Income &lt; 185 JD (family of 6)</a:t>
            </a:r>
          </a:p>
          <a:p>
            <a:r>
              <a:rPr lang="en-US" dirty="0" smtClean="0"/>
              <a:t>MOSD recommends targeting of Southern governorates where the need is the largest and limited response.</a:t>
            </a:r>
          </a:p>
          <a:p>
            <a:r>
              <a:rPr lang="en-US" dirty="0"/>
              <a:t>Interaction with MOSD on beneficiary lists will be at Amman level. MOSD </a:t>
            </a:r>
            <a:r>
              <a:rPr lang="en-US" dirty="0" smtClean="0"/>
              <a:t>will then coordinate with local branches for compiling lists.</a:t>
            </a:r>
          </a:p>
          <a:p>
            <a:r>
              <a:rPr lang="en-US" dirty="0" smtClean="0"/>
              <a:t>MOSD is willing to participate in home visits and verification exercises, during distributions and joint monitoring. MOSD will share focal points for follow up.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5864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503853"/>
            <a:ext cx="9601200" cy="627717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3- </a:t>
            </a:r>
            <a:r>
              <a:rPr lang="en-US" dirty="0"/>
              <a:t>MOSD Jordanian beneficiary </a:t>
            </a:r>
            <a:r>
              <a:rPr lang="en-US" dirty="0" smtClean="0"/>
              <a:t>list</a:t>
            </a:r>
            <a:r>
              <a:rPr lang="en-US" dirty="0"/>
              <a:t> </a:t>
            </a:r>
            <a:r>
              <a:rPr lang="en-US" dirty="0" smtClean="0"/>
              <a:t>(meeting 12/10/15)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295400" y="1371601"/>
            <a:ext cx="9601200" cy="44196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u="sng" dirty="0" smtClean="0"/>
              <a:t>Coordination with MOSD on beneficiary lists:</a:t>
            </a:r>
          </a:p>
          <a:p>
            <a:pPr marL="0" indent="0">
              <a:buNone/>
            </a:pPr>
            <a:r>
              <a:rPr lang="en-US" dirty="0" smtClean="0"/>
              <a:t>1- Winterization Task Force to share with MOSD (Amman) the projected (on phases) Jordanian beneficiary numbers in each of the governorates – (02/11/15)</a:t>
            </a:r>
          </a:p>
          <a:p>
            <a:pPr marL="0" indent="0">
              <a:buNone/>
            </a:pPr>
            <a:r>
              <a:rPr lang="en-US" dirty="0" smtClean="0"/>
              <a:t>2- MOSD will compile the lists from the field offices and share with the Task Force. </a:t>
            </a:r>
            <a:r>
              <a:rPr lang="en-US" dirty="0"/>
              <a:t>The list will be operated/updated by the task force to avoid duplication </a:t>
            </a:r>
          </a:p>
          <a:p>
            <a:pPr marL="0" indent="0">
              <a:buNone/>
            </a:pPr>
            <a:r>
              <a:rPr lang="en-US" dirty="0" smtClean="0"/>
              <a:t>3- Agencies request list internally from Task Force.</a:t>
            </a:r>
          </a:p>
          <a:p>
            <a:pPr marL="0" indent="0">
              <a:buNone/>
            </a:pPr>
            <a:r>
              <a:rPr lang="en-US" dirty="0" smtClean="0"/>
              <a:t>4- Agencies complete verification in coordination with MOSD at local level and shares final list of beneficiaries with Task Force.</a:t>
            </a:r>
          </a:p>
          <a:p>
            <a:pPr marL="0" indent="0">
              <a:buNone/>
            </a:pPr>
            <a:r>
              <a:rPr lang="en-US" dirty="0" smtClean="0"/>
              <a:t>5- Once assistance provided, agencies will update the Task Force confirming that the beneficiaries received assistance.</a:t>
            </a:r>
          </a:p>
          <a:p>
            <a:pPr marL="0" indent="0">
              <a:buNone/>
            </a:pPr>
            <a:r>
              <a:rPr lang="en-US" dirty="0" smtClean="0"/>
              <a:t>6- Task Force will at the end of winterization (march 16) provide MOSD with a list of all distributed assistance to Jordanian beneficiaries.</a:t>
            </a:r>
          </a:p>
        </p:txBody>
      </p:sp>
    </p:spTree>
    <p:extLst>
      <p:ext uri="{BB962C8B-B14F-4D97-AF65-F5344CB8AC3E}">
        <p14:creationId xmlns:p14="http://schemas.microsoft.com/office/powerpoint/2010/main" val="2436636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503853"/>
            <a:ext cx="9601200" cy="627717"/>
          </a:xfrm>
        </p:spPr>
        <p:txBody>
          <a:bodyPr>
            <a:normAutofit/>
          </a:bodyPr>
          <a:lstStyle/>
          <a:p>
            <a:r>
              <a:rPr lang="en-US" dirty="0" smtClean="0"/>
              <a:t>4- </a:t>
            </a:r>
            <a:r>
              <a:rPr lang="en-US" dirty="0"/>
              <a:t>Harsh weather contingency planning.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295400" y="1371601"/>
            <a:ext cx="9601200" cy="4419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??</a:t>
            </a:r>
          </a:p>
        </p:txBody>
      </p:sp>
    </p:spTree>
    <p:extLst>
      <p:ext uri="{BB962C8B-B14F-4D97-AF65-F5344CB8AC3E}">
        <p14:creationId xmlns:p14="http://schemas.microsoft.com/office/powerpoint/2010/main" val="656468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503853"/>
            <a:ext cx="9601200" cy="627717"/>
          </a:xfrm>
        </p:spPr>
        <p:txBody>
          <a:bodyPr>
            <a:normAutofit/>
          </a:bodyPr>
          <a:lstStyle/>
          <a:p>
            <a:r>
              <a:rPr lang="en-US" dirty="0" smtClean="0"/>
              <a:t>Winterization Module 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295400" y="1371601"/>
            <a:ext cx="9601200" cy="4419600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dirty="0" smtClean="0"/>
              <a:t>Will have downloadable 2014/2015 winterization assistance beneficiaries database.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Allows for bulk uploading of beneficiaries lists at selection and implementation/assistance stages.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Will help avoid any overlapping and duplication of beneficiaries. You can validate your lists using database available from other agencies.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For now, used to register assistance to Syrian refugees.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/>
              <a:t>Easy to use </a:t>
            </a:r>
            <a:r>
              <a:rPr lang="en-US" dirty="0" smtClean="0">
                <a:sym typeface="Wingdings" panose="05000000000000000000" pitchFamily="2" charset="2"/>
              </a:rPr>
              <a:t>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smtClean="0">
                <a:sym typeface="Wingdings" panose="05000000000000000000" pitchFamily="2" charset="2"/>
              </a:rPr>
              <a:t>Roll out 5</a:t>
            </a:r>
            <a:r>
              <a:rPr lang="en-US" baseline="30000" dirty="0" smtClean="0">
                <a:sym typeface="Wingdings" panose="05000000000000000000" pitchFamily="2" charset="2"/>
              </a:rPr>
              <a:t>th</a:t>
            </a:r>
            <a:r>
              <a:rPr lang="en-US" dirty="0" smtClean="0">
                <a:sym typeface="Wingdings" panose="05000000000000000000" pitchFamily="2" charset="2"/>
              </a:rPr>
              <a:t> of November with a brief training session on the same day.</a:t>
            </a: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233280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503853"/>
            <a:ext cx="9601200" cy="626447"/>
          </a:xfrm>
        </p:spPr>
        <p:txBody>
          <a:bodyPr/>
          <a:lstStyle/>
          <a:p>
            <a:r>
              <a:rPr lang="en-US" dirty="0" smtClean="0"/>
              <a:t>Dashboard update / Targeting</a:t>
            </a:r>
            <a:endParaRPr lang="en-US" dirty="0"/>
          </a:p>
        </p:txBody>
      </p:sp>
      <p:graphicFrame>
        <p:nvGraphicFramePr>
          <p:cNvPr id="5" name="Content Placeholder 4" descr="Sample table with 3 columns, 4 rows" title="Table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877818511"/>
              </p:ext>
            </p:extLst>
          </p:nvPr>
        </p:nvGraphicFramePr>
        <p:xfrm>
          <a:off x="1384300" y="1452880"/>
          <a:ext cx="9131300" cy="393192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082800"/>
                <a:gridCol w="3060700"/>
                <a:gridCol w="2743200"/>
                <a:gridCol w="1244600"/>
              </a:tblGrid>
              <a:tr h="611678">
                <a:tc>
                  <a:txBody>
                    <a:bodyPr/>
                    <a:lstStyle/>
                    <a:p>
                      <a:r>
                        <a:rPr lang="en-US" dirty="0" smtClean="0"/>
                        <a:t>Governorate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# of refugees</a:t>
                      </a:r>
                      <a:r>
                        <a:rPr lang="en-US" baseline="0" dirty="0" smtClean="0"/>
                        <a:t> in direct need of assistance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Projected</a:t>
                      </a:r>
                      <a:r>
                        <a:rPr lang="en-US" baseline="0" dirty="0" smtClean="0"/>
                        <a:t> # of refugees to be assisted</a:t>
                      </a:r>
                      <a:endParaRPr lang="en-US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Coverage</a:t>
                      </a:r>
                      <a:endParaRPr lang="en-US" dirty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Ajloun</a:t>
                      </a:r>
                      <a:endParaRPr lang="en-US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5,612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9,580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170.71%</a:t>
                      </a: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120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Amman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120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85,191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120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52,089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120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61.14%</a:t>
                      </a: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120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Aqaba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120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1,781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120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403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120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22.64%</a:t>
                      </a: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Balqa</a:t>
                      </a:r>
                      <a:endParaRPr lang="en-US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11,926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10,681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89.56%</a:t>
                      </a: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Irbid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75,299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82,194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109.16%</a:t>
                      </a: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Jarash</a:t>
                      </a:r>
                      <a:endParaRPr lang="en-US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7,348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7,884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107.29%</a:t>
                      </a: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Karak</a:t>
                      </a:r>
                      <a:endParaRPr lang="en-US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6,101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5,097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83.54%</a:t>
                      </a: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Ma'an</a:t>
                      </a:r>
                      <a:endParaRPr lang="en-US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3,823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3,648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95.42%</a:t>
                      </a: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1200" dirty="0" err="1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Madaba</a:t>
                      </a:r>
                      <a:endParaRPr lang="en-US" sz="1800" b="0" kern="1200" dirty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120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6,627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120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3,954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120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59.67%</a:t>
                      </a: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Mafraq</a:t>
                      </a:r>
                      <a:endParaRPr lang="en-US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52,874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52,787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99.84%</a:t>
                      </a: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1200" dirty="0" err="1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Tafilah</a:t>
                      </a:r>
                      <a:endParaRPr lang="en-US" sz="1800" b="0" kern="1200" dirty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120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859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120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484.8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1200" dirty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rPr>
                        <a:t>56.44%</a:t>
                      </a: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Zarqa</a:t>
                      </a:r>
                      <a:endParaRPr lang="en-US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30,596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24,720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80.79%​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5092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amond Grid 16x9">
  <a:themeElements>
    <a:clrScheme name="DiamondGrid">
      <a:dk1>
        <a:srgbClr val="2D2E2D"/>
      </a:dk1>
      <a:lt1>
        <a:sysClr val="window" lastClr="FFFFFF"/>
      </a:lt1>
      <a:dk2>
        <a:srgbClr val="000000"/>
      </a:dk2>
      <a:lt2>
        <a:srgbClr val="EAEAEA"/>
      </a:lt2>
      <a:accent1>
        <a:srgbClr val="D15A3E"/>
      </a:accent1>
      <a:accent2>
        <a:srgbClr val="B2B2B2"/>
      </a:accent2>
      <a:accent3>
        <a:srgbClr val="4F91A1"/>
      </a:accent3>
      <a:accent4>
        <a:srgbClr val="F0BA34"/>
      </a:accent4>
      <a:accent5>
        <a:srgbClr val="AEB733"/>
      </a:accent5>
      <a:accent6>
        <a:srgbClr val="926397"/>
      </a:accent6>
      <a:hlink>
        <a:srgbClr val="4F91A1"/>
      </a:hlink>
      <a:folHlink>
        <a:srgbClr val="808080"/>
      </a:folHlink>
    </a:clrScheme>
    <a:fontScheme name="Arial">
      <a:majorFont>
        <a:latin typeface="Aria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15_4109default" id="{E728D685-11FC-4812-BA85-57AC6F9C9F40}" vid="{BC4E008B-95FF-4815-904E-143A8EDFC1D4}"/>
    </a:ext>
  </a:extLst>
</a:theme>
</file>

<file path=ppt/theme/theme2.xml><?xml version="1.0" encoding="utf-8"?>
<a:theme xmlns:a="http://schemas.openxmlformats.org/drawingml/2006/main" name="Office Theme">
  <a:themeElements>
    <a:clrScheme name="DiamondGrid">
      <a:dk1>
        <a:srgbClr val="2D2E2D"/>
      </a:dk1>
      <a:lt1>
        <a:sysClr val="window" lastClr="FFFFFF"/>
      </a:lt1>
      <a:dk2>
        <a:srgbClr val="000000"/>
      </a:dk2>
      <a:lt2>
        <a:srgbClr val="EAEAEA"/>
      </a:lt2>
      <a:accent1>
        <a:srgbClr val="D15A3E"/>
      </a:accent1>
      <a:accent2>
        <a:srgbClr val="B2B2B2"/>
      </a:accent2>
      <a:accent3>
        <a:srgbClr val="4F91A1"/>
      </a:accent3>
      <a:accent4>
        <a:srgbClr val="F0BA34"/>
      </a:accent4>
      <a:accent5>
        <a:srgbClr val="AEB733"/>
      </a:accent5>
      <a:accent6>
        <a:srgbClr val="926397"/>
      </a:accent6>
      <a:hlink>
        <a:srgbClr val="4F91A1"/>
      </a:hlink>
      <a:folHlink>
        <a:srgbClr val="808080"/>
      </a:folHlink>
    </a:clrScheme>
    <a:fontScheme name="Arial">
      <a:majorFont>
        <a:latin typeface="Aria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DiamondGrid">
      <a:dk1>
        <a:srgbClr val="2D2E2D"/>
      </a:dk1>
      <a:lt1>
        <a:sysClr val="window" lastClr="FFFFFF"/>
      </a:lt1>
      <a:dk2>
        <a:srgbClr val="000000"/>
      </a:dk2>
      <a:lt2>
        <a:srgbClr val="EAEAEA"/>
      </a:lt2>
      <a:accent1>
        <a:srgbClr val="D15A3E"/>
      </a:accent1>
      <a:accent2>
        <a:srgbClr val="B2B2B2"/>
      </a:accent2>
      <a:accent3>
        <a:srgbClr val="4F91A1"/>
      </a:accent3>
      <a:accent4>
        <a:srgbClr val="F0BA34"/>
      </a:accent4>
      <a:accent5>
        <a:srgbClr val="AEB733"/>
      </a:accent5>
      <a:accent6>
        <a:srgbClr val="926397"/>
      </a:accent6>
      <a:hlink>
        <a:srgbClr val="4F91A1"/>
      </a:hlink>
      <a:folHlink>
        <a:srgbClr val="808080"/>
      </a:folHlink>
    </a:clrScheme>
    <a:fontScheme name="Arial">
      <a:majorFont>
        <a:latin typeface="Aria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7087C0F-7449-45C4-B248-63D02665BF1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Business diamond grid presentation (widescreen)</Template>
  <TotalTime>0</TotalTime>
  <Words>551</Words>
  <Application>Microsoft Office PowerPoint</Application>
  <PresentationFormat>Widescreen</PresentationFormat>
  <Paragraphs>92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Wingdings</vt:lpstr>
      <vt:lpstr>Diamond Grid 16x9</vt:lpstr>
      <vt:lpstr>AGENDA</vt:lpstr>
      <vt:lpstr>2- MOPIC accelerated approval process.</vt:lpstr>
      <vt:lpstr>3- MOSD Jordanian beneficiary list (meeting 12/10/15)</vt:lpstr>
      <vt:lpstr>3- MOSD Jordanian beneficiary list (meeting 12/10/15)</vt:lpstr>
      <vt:lpstr>4- Harsh weather contingency planning.</vt:lpstr>
      <vt:lpstr>Winterization Module </vt:lpstr>
      <vt:lpstr>Dashboard update / Targeting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2015-10-31T14:46:32Z</dcterms:created>
  <dcterms:modified xsi:type="dcterms:W3CDTF">2015-11-01T09:25:00Z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TC030310159991</vt:lpwstr>
  </property>
</Properties>
</file>