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wdp" ContentType="image/vnd.ms-photo"/>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4"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0"/>
  </p:notesMasterIdLst>
  <p:handoutMasterIdLst>
    <p:handoutMasterId r:id="rId41"/>
  </p:handoutMasterIdLst>
  <p:sldIdLst>
    <p:sldId id="493" r:id="rId5"/>
    <p:sldId id="412" r:id="rId6"/>
    <p:sldId id="413" r:id="rId7"/>
    <p:sldId id="414" r:id="rId8"/>
    <p:sldId id="494" r:id="rId9"/>
    <p:sldId id="526" r:id="rId10"/>
    <p:sldId id="500" r:id="rId11"/>
    <p:sldId id="523" r:id="rId12"/>
    <p:sldId id="520" r:id="rId13"/>
    <p:sldId id="521" r:id="rId14"/>
    <p:sldId id="522" r:id="rId15"/>
    <p:sldId id="501" r:id="rId16"/>
    <p:sldId id="510" r:id="rId17"/>
    <p:sldId id="511" r:id="rId18"/>
    <p:sldId id="512" r:id="rId19"/>
    <p:sldId id="513" r:id="rId20"/>
    <p:sldId id="514" r:id="rId21"/>
    <p:sldId id="515" r:id="rId22"/>
    <p:sldId id="516" r:id="rId23"/>
    <p:sldId id="517" r:id="rId24"/>
    <p:sldId id="518" r:id="rId25"/>
    <p:sldId id="502" r:id="rId26"/>
    <p:sldId id="503" r:id="rId27"/>
    <p:sldId id="504" r:id="rId28"/>
    <p:sldId id="505" r:id="rId29"/>
    <p:sldId id="506" r:id="rId30"/>
    <p:sldId id="507" r:id="rId31"/>
    <p:sldId id="508" r:id="rId32"/>
    <p:sldId id="509" r:id="rId33"/>
    <p:sldId id="525" r:id="rId34"/>
    <p:sldId id="437" r:id="rId35"/>
    <p:sldId id="456" r:id="rId36"/>
    <p:sldId id="440" r:id="rId37"/>
    <p:sldId id="441" r:id="rId38"/>
    <p:sldId id="443" r:id="rId39"/>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A6F711C-EA9B-4F08-820E-202E74329B23}">
          <p14:sldIdLst>
            <p14:sldId id="493"/>
            <p14:sldId id="412"/>
            <p14:sldId id="413"/>
            <p14:sldId id="414"/>
            <p14:sldId id="494"/>
            <p14:sldId id="526"/>
            <p14:sldId id="500"/>
            <p14:sldId id="523"/>
            <p14:sldId id="520"/>
            <p14:sldId id="521"/>
            <p14:sldId id="522"/>
            <p14:sldId id="501"/>
            <p14:sldId id="510"/>
            <p14:sldId id="511"/>
            <p14:sldId id="512"/>
            <p14:sldId id="513"/>
            <p14:sldId id="514"/>
            <p14:sldId id="515"/>
            <p14:sldId id="516"/>
            <p14:sldId id="517"/>
            <p14:sldId id="518"/>
            <p14:sldId id="502"/>
            <p14:sldId id="503"/>
            <p14:sldId id="504"/>
            <p14:sldId id="505"/>
            <p14:sldId id="506"/>
            <p14:sldId id="507"/>
            <p14:sldId id="508"/>
            <p14:sldId id="509"/>
            <p14:sldId id="525"/>
            <p14:sldId id="437"/>
            <p14:sldId id="456"/>
            <p14:sldId id="440"/>
            <p14:sldId id="441"/>
            <p14:sldId id="443"/>
          </p14:sldIdLst>
        </p14:section>
      </p14:sectionLst>
    </p:ex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hannon" initials="S" lastIdx="22" clrIdx="0"/>
  <p:cmAuthor id="1" name="Shannon Johnson" initials="SJ" lastIdx="12"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46B"/>
    <a:srgbClr val="F91BBA"/>
    <a:srgbClr val="FB6DB4"/>
    <a:srgbClr val="F91788"/>
    <a:srgbClr val="F0F52B"/>
    <a:srgbClr val="00B050"/>
    <a:srgbClr val="E36F1E"/>
    <a:srgbClr val="FFFC10"/>
    <a:srgbClr val="737373"/>
    <a:srgbClr val="EEF5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958" autoAdjust="0"/>
    <p:restoredTop sz="91474" autoAdjust="0"/>
  </p:normalViewPr>
  <p:slideViewPr>
    <p:cSldViewPr>
      <p:cViewPr varScale="1">
        <p:scale>
          <a:sx n="77" d="100"/>
          <a:sy n="77" d="100"/>
        </p:scale>
        <p:origin x="-1152" y="-9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theme" Target="theme/theme1.xml"/><Relationship Id="rId47" Type="http://schemas.openxmlformats.org/officeDocument/2006/relationships/tableStyles" Target="tableStyles.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slide" Target="slides/slide28.xml"/><Relationship Id="rId9" Type="http://schemas.openxmlformats.org/officeDocument/2006/relationships/slide" Target="slides/slide5.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3" Type="http://schemas.openxmlformats.org/officeDocument/2006/relationships/slide" Target="slides/slide29.xml"/><Relationship Id="rId34" Type="http://schemas.openxmlformats.org/officeDocument/2006/relationships/slide" Target="slides/slide30.xml"/><Relationship Id="rId35" Type="http://schemas.openxmlformats.org/officeDocument/2006/relationships/slide" Target="slides/slide31.xml"/><Relationship Id="rId36" Type="http://schemas.openxmlformats.org/officeDocument/2006/relationships/slide" Target="slides/slide32.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37" Type="http://schemas.openxmlformats.org/officeDocument/2006/relationships/slide" Target="slides/slide33.xml"/><Relationship Id="rId38" Type="http://schemas.openxmlformats.org/officeDocument/2006/relationships/slide" Target="slides/slide34.xml"/><Relationship Id="rId39" Type="http://schemas.openxmlformats.org/officeDocument/2006/relationships/slide" Target="slides/slide35.xml"/><Relationship Id="rId40" Type="http://schemas.openxmlformats.org/officeDocument/2006/relationships/notesMaster" Target="notesMasters/notesMaster1.xml"/><Relationship Id="rId41" Type="http://schemas.openxmlformats.org/officeDocument/2006/relationships/handoutMaster" Target="handoutMasters/handoutMaster1.xml"/><Relationship Id="rId42" Type="http://schemas.openxmlformats.org/officeDocument/2006/relationships/printerSettings" Target="printerSettings/printerSettings1.bin"/><Relationship Id="rId43" Type="http://schemas.openxmlformats.org/officeDocument/2006/relationships/commentAuthors" Target="commentAuthors.xml"/><Relationship Id="rId44" Type="http://schemas.openxmlformats.org/officeDocument/2006/relationships/presProps" Target="presProps.xml"/><Relationship Id="rId4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75C3E7F1-7629-4721-8B04-CE330014A9BB}" type="datetimeFigureOut">
              <a:rPr lang="en-US" smtClean="0"/>
              <a:t>3/9/16</a:t>
            </a:fld>
            <a:endParaRPr lang="en-US"/>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6F7E5370-B0A6-4ABF-A8BE-F292E0C68BF8}" type="slidenum">
              <a:rPr lang="en-US" smtClean="0"/>
              <a:t>‹#›</a:t>
            </a:fld>
            <a:endParaRPr lang="en-US"/>
          </a:p>
        </p:txBody>
      </p:sp>
    </p:spTree>
    <p:extLst>
      <p:ext uri="{BB962C8B-B14F-4D97-AF65-F5344CB8AC3E}">
        <p14:creationId xmlns:p14="http://schemas.microsoft.com/office/powerpoint/2010/main" val="26051755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CA"/>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81E3AE8E-6401-4A59-BD92-7D76BEA0AB89}" type="datetimeFigureOut">
              <a:rPr lang="en-CA" smtClean="0"/>
              <a:t>3/9/16</a:t>
            </a:fld>
            <a:endParaRPr lang="en-CA"/>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CA"/>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CA"/>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32F3007A-C6F5-4E76-BEB8-B61F553EEB0E}" type="slidenum">
              <a:rPr lang="en-CA" smtClean="0"/>
              <a:t>‹#›</a:t>
            </a:fld>
            <a:endParaRPr lang="en-CA"/>
          </a:p>
        </p:txBody>
      </p:sp>
    </p:spTree>
    <p:extLst>
      <p:ext uri="{BB962C8B-B14F-4D97-AF65-F5344CB8AC3E}">
        <p14:creationId xmlns:p14="http://schemas.microsoft.com/office/powerpoint/2010/main" val="149003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a:bodyPr>
          <a:lstStyle/>
          <a:p>
            <a:pPr>
              <a:buFont typeface="Wingdings" pitchFamily="2" charset="2"/>
              <a:buNone/>
              <a:defRPr/>
            </a:pPr>
            <a:endParaRPr lang="en-US" dirty="0"/>
          </a:p>
        </p:txBody>
      </p:sp>
      <p:sp>
        <p:nvSpPr>
          <p:cNvPr id="15364" name="Slide Number Placeholder 3"/>
          <p:cNvSpPr>
            <a:spLocks noGrp="1"/>
          </p:cNvSpPr>
          <p:nvPr>
            <p:ph type="sldNum" sz="quarter" idx="5"/>
          </p:nvPr>
        </p:nvSpPr>
        <p:spPr>
          <a:noFill/>
        </p:spPr>
        <p:txBody>
          <a:bodyPr/>
          <a:lstStyle/>
          <a:p>
            <a:fld id="{F9D76D0E-25D4-4946-9971-8713A07C0CD4}" type="slidenum">
              <a:rPr lang="en-US" smtClean="0">
                <a:solidFill>
                  <a:prstClr val="black"/>
                </a:solidFill>
              </a:rPr>
              <a:pPr/>
              <a:t>2</a:t>
            </a:fld>
            <a:endParaRPr lang="en-US" smtClean="0">
              <a:solidFill>
                <a:prstClr val="black"/>
              </a:solidFill>
            </a:endParaRPr>
          </a:p>
        </p:txBody>
      </p:sp>
    </p:spTree>
    <p:extLst>
      <p:ext uri="{BB962C8B-B14F-4D97-AF65-F5344CB8AC3E}">
        <p14:creationId xmlns:p14="http://schemas.microsoft.com/office/powerpoint/2010/main" val="4111091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Purpose </a:t>
            </a:r>
            <a:r>
              <a:rPr lang="en-US" baseline="0" dirty="0" smtClean="0"/>
              <a:t>of slide: time-bound intervention, careful sequencing, moving into sustainable livelihoods</a:t>
            </a:r>
            <a:endParaRPr lang="en-US" dirty="0"/>
          </a:p>
        </p:txBody>
      </p:sp>
      <p:sp>
        <p:nvSpPr>
          <p:cNvPr id="4" name="Slide Number Placeholder 3"/>
          <p:cNvSpPr>
            <a:spLocks noGrp="1"/>
          </p:cNvSpPr>
          <p:nvPr>
            <p:ph type="sldNum" sz="quarter" idx="10"/>
          </p:nvPr>
        </p:nvSpPr>
        <p:spPr/>
        <p:txBody>
          <a:bodyPr/>
          <a:lstStyle/>
          <a:p>
            <a:fld id="{F4E9E618-E82C-432D-8A5C-E832398AE677}"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40049069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Purpose </a:t>
            </a:r>
            <a:r>
              <a:rPr lang="en-US" baseline="0" dirty="0" smtClean="0"/>
              <a:t>of slide: a methodology that’s been tested, in multiple countries and multiple contexts</a:t>
            </a:r>
          </a:p>
        </p:txBody>
      </p:sp>
      <p:sp>
        <p:nvSpPr>
          <p:cNvPr id="4" name="Slide Number Placeholder 3"/>
          <p:cNvSpPr>
            <a:spLocks noGrp="1"/>
          </p:cNvSpPr>
          <p:nvPr>
            <p:ph type="sldNum" sz="quarter" idx="10"/>
          </p:nvPr>
        </p:nvSpPr>
        <p:spPr/>
        <p:txBody>
          <a:bodyPr/>
          <a:lstStyle/>
          <a:p>
            <a:fld id="{F4E9E618-E82C-432D-8A5C-E832398AE677}"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27761982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t>5</a:t>
            </a:fld>
            <a:endParaRPr lang="en-CA" dirty="0"/>
          </a:p>
        </p:txBody>
      </p:sp>
    </p:spTree>
    <p:extLst>
      <p:ext uri="{BB962C8B-B14F-4D97-AF65-F5344CB8AC3E}">
        <p14:creationId xmlns:p14="http://schemas.microsoft.com/office/powerpoint/2010/main" val="4518574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7</a:t>
            </a:fld>
            <a:endParaRPr lang="en-CA" dirty="0">
              <a:solidFill>
                <a:prstClr val="black"/>
              </a:solidFill>
            </a:endParaRPr>
          </a:p>
        </p:txBody>
      </p:sp>
    </p:spTree>
    <p:extLst>
      <p:ext uri="{BB962C8B-B14F-4D97-AF65-F5344CB8AC3E}">
        <p14:creationId xmlns:p14="http://schemas.microsoft.com/office/powerpoint/2010/main" val="4462871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8</a:t>
            </a:fld>
            <a:endParaRPr lang="en-CA" dirty="0">
              <a:solidFill>
                <a:prstClr val="black"/>
              </a:solidFill>
            </a:endParaRPr>
          </a:p>
        </p:txBody>
      </p:sp>
    </p:spTree>
    <p:extLst>
      <p:ext uri="{BB962C8B-B14F-4D97-AF65-F5344CB8AC3E}">
        <p14:creationId xmlns:p14="http://schemas.microsoft.com/office/powerpoint/2010/main" val="4176149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9</a:t>
            </a:fld>
            <a:endParaRPr lang="en-CA" dirty="0">
              <a:solidFill>
                <a:prstClr val="black"/>
              </a:solidFill>
            </a:endParaRPr>
          </a:p>
        </p:txBody>
      </p:sp>
    </p:spTree>
    <p:extLst>
      <p:ext uri="{BB962C8B-B14F-4D97-AF65-F5344CB8AC3E}">
        <p14:creationId xmlns:p14="http://schemas.microsoft.com/office/powerpoint/2010/main" val="467999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10</a:t>
            </a:fld>
            <a:endParaRPr lang="en-CA" dirty="0">
              <a:solidFill>
                <a:prstClr val="black"/>
              </a:solidFill>
            </a:endParaRPr>
          </a:p>
        </p:txBody>
      </p:sp>
    </p:spTree>
    <p:extLst>
      <p:ext uri="{BB962C8B-B14F-4D97-AF65-F5344CB8AC3E}">
        <p14:creationId xmlns:p14="http://schemas.microsoft.com/office/powerpoint/2010/main" val="16283712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11</a:t>
            </a:fld>
            <a:endParaRPr lang="en-CA" dirty="0">
              <a:solidFill>
                <a:prstClr val="black"/>
              </a:solidFill>
            </a:endParaRPr>
          </a:p>
        </p:txBody>
      </p:sp>
    </p:spTree>
    <p:extLst>
      <p:ext uri="{BB962C8B-B14F-4D97-AF65-F5344CB8AC3E}">
        <p14:creationId xmlns:p14="http://schemas.microsoft.com/office/powerpoint/2010/main" val="18105059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12</a:t>
            </a:fld>
            <a:endParaRPr lang="en-CA" dirty="0">
              <a:solidFill>
                <a:prstClr val="black"/>
              </a:solidFill>
            </a:endParaRPr>
          </a:p>
        </p:txBody>
      </p:sp>
    </p:spTree>
    <p:extLst>
      <p:ext uri="{BB962C8B-B14F-4D97-AF65-F5344CB8AC3E}">
        <p14:creationId xmlns:p14="http://schemas.microsoft.com/office/powerpoint/2010/main" val="13325501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13</a:t>
            </a:fld>
            <a:endParaRPr lang="en-CA" dirty="0">
              <a:solidFill>
                <a:prstClr val="black"/>
              </a:solidFill>
            </a:endParaRPr>
          </a:p>
        </p:txBody>
      </p:sp>
    </p:spTree>
    <p:extLst>
      <p:ext uri="{BB962C8B-B14F-4D97-AF65-F5344CB8AC3E}">
        <p14:creationId xmlns:p14="http://schemas.microsoft.com/office/powerpoint/2010/main" val="1118626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sz="1600" b="1" dirty="0" smtClean="0">
                <a:solidFill>
                  <a:srgbClr val="E36F1E"/>
                </a:solidFill>
                <a:latin typeface="TradeGothic" pitchFamily="34" charset="0"/>
              </a:rPr>
              <a:t>What to Consider in a Market Assessment</a:t>
            </a:r>
          </a:p>
          <a:p>
            <a:r>
              <a:rPr lang="en-CA" sz="1200" dirty="0" smtClean="0">
                <a:latin typeface="Arial" panose="020B0604020202020204" pitchFamily="34" charset="0"/>
                <a:cs typeface="Arial" panose="020B0604020202020204" pitchFamily="34" charset="0"/>
              </a:rPr>
              <a:t> </a:t>
            </a:r>
            <a:endParaRPr lang="en-US" sz="1200" dirty="0" smtClean="0">
              <a:latin typeface="Arial" panose="020B0604020202020204" pitchFamily="34" charset="0"/>
              <a:cs typeface="Arial" panose="020B0604020202020204" pitchFamily="34" charset="0"/>
            </a:endParaRPr>
          </a:p>
          <a:p>
            <a:pPr algn="just"/>
            <a:r>
              <a:rPr lang="en-CA" sz="1200" dirty="0" smtClean="0">
                <a:solidFill>
                  <a:srgbClr val="737373"/>
                </a:solidFill>
                <a:latin typeface="Arial" panose="020B0604020202020204" pitchFamily="34" charset="0"/>
                <a:cs typeface="Arial" panose="020B0604020202020204" pitchFamily="34" charset="0"/>
              </a:rPr>
              <a:t>When assessing potential markets it is important to do so with the experience, capacity and interests of participants in mind. There are many toolkits available to help structure a market assessment, however generally speaking, the following items should be investigated:</a:t>
            </a:r>
          </a:p>
          <a:p>
            <a:pPr algn="just"/>
            <a:endParaRPr lang="en-CA" sz="1200" dirty="0" smtClean="0">
              <a:solidFill>
                <a:srgbClr val="737373"/>
              </a:solidFill>
              <a:latin typeface="Arial" panose="020B0604020202020204" pitchFamily="34" charset="0"/>
              <a:cs typeface="Arial" panose="020B0604020202020204" pitchFamily="34" charset="0"/>
            </a:endParaRPr>
          </a:p>
          <a:p>
            <a:pPr marL="285750" indent="-285750" algn="just">
              <a:buFont typeface="Courier New" panose="02070309020205020404" pitchFamily="49" charset="0"/>
              <a:buChar char="o"/>
            </a:pPr>
            <a:r>
              <a:rPr lang="en-CA" sz="1200" b="1" dirty="0" smtClean="0">
                <a:solidFill>
                  <a:srgbClr val="737373"/>
                </a:solidFill>
                <a:latin typeface="Arial" panose="020B0604020202020204" pitchFamily="34" charset="0"/>
                <a:cs typeface="Arial" panose="020B0604020202020204" pitchFamily="34" charset="0"/>
              </a:rPr>
              <a:t>Market Overview:</a:t>
            </a:r>
            <a:r>
              <a:rPr lang="en-CA" sz="1200" dirty="0" smtClean="0">
                <a:solidFill>
                  <a:srgbClr val="737373"/>
                </a:solidFill>
                <a:latin typeface="Arial" panose="020B0604020202020204" pitchFamily="34" charset="0"/>
                <a:cs typeface="Arial" panose="020B0604020202020204" pitchFamily="34" charset="0"/>
              </a:rPr>
              <a:t> Identify value chains, market cycles, environmental factors, key players, opportunities, and constraints. Project how this might change over time.  </a:t>
            </a:r>
          </a:p>
          <a:p>
            <a:pPr marL="285750" indent="-285750" algn="just">
              <a:buFont typeface="Courier New" panose="02070309020205020404" pitchFamily="49" charset="0"/>
              <a:buChar char="o"/>
            </a:pPr>
            <a:r>
              <a:rPr lang="en-CA" sz="1200" b="1" dirty="0" smtClean="0">
                <a:solidFill>
                  <a:srgbClr val="737373"/>
                </a:solidFill>
                <a:latin typeface="Arial" panose="020B0604020202020204" pitchFamily="34" charset="0"/>
                <a:cs typeface="Arial" panose="020B0604020202020204" pitchFamily="34" charset="0"/>
              </a:rPr>
              <a:t>Priority Sectors: </a:t>
            </a:r>
            <a:r>
              <a:rPr lang="en-CA" sz="1200" dirty="0" smtClean="0">
                <a:solidFill>
                  <a:srgbClr val="737373"/>
                </a:solidFill>
                <a:latin typeface="Arial" panose="020B0604020202020204" pitchFamily="34" charset="0"/>
                <a:cs typeface="Arial" panose="020B0604020202020204" pitchFamily="34" charset="0"/>
              </a:rPr>
              <a:t>Include a variety of short-, medium- and long-term options. Typically the extreme poor are risk adverse. Ongoing coaching will eventually help develop an entrepreneurial spirit, but it is often best to start in sectors where participants feel most comfortable. Factor in the risk of market saturation – do not recommend the same livelihood options to all participants if there is not enough room in the market to accommodate them. At the same time, do not stretch staff training needs by choosing too many options. </a:t>
            </a:r>
          </a:p>
          <a:p>
            <a:pPr marL="285750" indent="-285750" algn="just">
              <a:buFont typeface="Courier New" panose="02070309020205020404" pitchFamily="49" charset="0"/>
              <a:buChar char="o"/>
            </a:pPr>
            <a:r>
              <a:rPr lang="en-CA" sz="1200" b="1" dirty="0" smtClean="0">
                <a:solidFill>
                  <a:srgbClr val="737373"/>
                </a:solidFill>
                <a:latin typeface="Arial" panose="020B0604020202020204" pitchFamily="34" charset="0"/>
                <a:cs typeface="Arial" panose="020B0604020202020204" pitchFamily="34" charset="0"/>
              </a:rPr>
              <a:t>Value Chains Analysis: </a:t>
            </a:r>
            <a:r>
              <a:rPr lang="en-CA" sz="1200" dirty="0" smtClean="0">
                <a:solidFill>
                  <a:srgbClr val="737373"/>
                </a:solidFill>
                <a:latin typeface="Arial" panose="020B0604020202020204" pitchFamily="34" charset="0"/>
                <a:cs typeface="Arial" panose="020B0604020202020204" pitchFamily="34" charset="0"/>
              </a:rPr>
              <a:t>Research, interviews, and focus group discussions with local entrepreneurs, government officials, sector specialists, local NGOs, and key market actors. Note possible barriers to entry for the extreme poor (e.g. transportation) and anticipated future changes in supply/demand/pricing/etc.</a:t>
            </a:r>
          </a:p>
          <a:p>
            <a:pPr marL="285750" indent="-285750" algn="just">
              <a:buFont typeface="Courier New" panose="02070309020205020404" pitchFamily="49" charset="0"/>
              <a:buChar char="o"/>
            </a:pPr>
            <a:r>
              <a:rPr lang="en-CA" sz="1200" b="1" dirty="0" err="1" smtClean="0">
                <a:solidFill>
                  <a:srgbClr val="737373"/>
                </a:solidFill>
                <a:latin typeface="Arial" panose="020B0604020202020204" pitchFamily="34" charset="0"/>
                <a:cs typeface="Arial" panose="020B0604020202020204" pitchFamily="34" charset="0"/>
              </a:rPr>
              <a:t>Cashflow</a:t>
            </a:r>
            <a:r>
              <a:rPr lang="en-CA" sz="1200" b="1" dirty="0" smtClean="0">
                <a:solidFill>
                  <a:srgbClr val="737373"/>
                </a:solidFill>
                <a:latin typeface="Arial" panose="020B0604020202020204" pitchFamily="34" charset="0"/>
                <a:cs typeface="Arial" panose="020B0604020202020204" pitchFamily="34" charset="0"/>
              </a:rPr>
              <a:t>: </a:t>
            </a:r>
            <a:r>
              <a:rPr lang="en-CA" sz="1200" dirty="0" smtClean="0">
                <a:solidFill>
                  <a:srgbClr val="737373"/>
                </a:solidFill>
                <a:latin typeface="Arial" panose="020B0604020202020204" pitchFamily="34" charset="0"/>
                <a:cs typeface="Arial" panose="020B0604020202020204" pitchFamily="34" charset="0"/>
              </a:rPr>
              <a:t>Do the math. Do not just assume a livelihood option is sustainable – work out a </a:t>
            </a:r>
            <a:r>
              <a:rPr lang="en-CA" sz="1200" dirty="0" err="1" smtClean="0">
                <a:solidFill>
                  <a:srgbClr val="737373"/>
                </a:solidFill>
                <a:latin typeface="Arial" panose="020B0604020202020204" pitchFamily="34" charset="0"/>
                <a:cs typeface="Arial" panose="020B0604020202020204" pitchFamily="34" charset="0"/>
              </a:rPr>
              <a:t>cashflow</a:t>
            </a:r>
            <a:r>
              <a:rPr lang="en-CA" sz="1200" dirty="0" smtClean="0">
                <a:solidFill>
                  <a:srgbClr val="737373"/>
                </a:solidFill>
                <a:latin typeface="Arial" panose="020B0604020202020204" pitchFamily="34" charset="0"/>
                <a:cs typeface="Arial" panose="020B0604020202020204" pitchFamily="34" charset="0"/>
              </a:rPr>
              <a:t> based on the level at which your participants will enter to determine the level and timing of returns. Use conservative estimates to allow for a buffer. </a:t>
            </a:r>
          </a:p>
          <a:p>
            <a:pPr marL="285750" indent="-285750" algn="just">
              <a:buFont typeface="Courier New" panose="02070309020205020404" pitchFamily="49" charset="0"/>
              <a:buChar char="o"/>
            </a:pPr>
            <a:r>
              <a:rPr lang="en-CA" sz="1200" b="1" dirty="0" smtClean="0">
                <a:solidFill>
                  <a:srgbClr val="737373"/>
                </a:solidFill>
                <a:latin typeface="Arial" panose="020B0604020202020204" pitchFamily="34" charset="0"/>
                <a:cs typeface="Arial" panose="020B0604020202020204" pitchFamily="34" charset="0"/>
              </a:rPr>
              <a:t>Opportunities for Sustainability and Scale: </a:t>
            </a:r>
            <a:r>
              <a:rPr lang="en-CA" sz="1200" dirty="0" smtClean="0">
                <a:solidFill>
                  <a:srgbClr val="737373"/>
                </a:solidFill>
                <a:latin typeface="Arial" panose="020B0604020202020204" pitchFamily="34" charset="0"/>
                <a:cs typeface="Arial" panose="020B0604020202020204" pitchFamily="34" charset="0"/>
              </a:rPr>
              <a:t>Identify partners in the Government and private sector who can help build markets and foster sustainability.</a:t>
            </a:r>
          </a:p>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14</a:t>
            </a:fld>
            <a:endParaRPr lang="en-CA" dirty="0">
              <a:solidFill>
                <a:prstClr val="black"/>
              </a:solidFill>
            </a:endParaRPr>
          </a:p>
        </p:txBody>
      </p:sp>
    </p:spTree>
    <p:extLst>
      <p:ext uri="{BB962C8B-B14F-4D97-AF65-F5344CB8AC3E}">
        <p14:creationId xmlns:p14="http://schemas.microsoft.com/office/powerpoint/2010/main" val="21064223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15</a:t>
            </a:fld>
            <a:endParaRPr lang="en-CA" dirty="0">
              <a:solidFill>
                <a:prstClr val="black"/>
              </a:solidFill>
            </a:endParaRPr>
          </a:p>
        </p:txBody>
      </p:sp>
    </p:spTree>
    <p:extLst>
      <p:ext uri="{BB962C8B-B14F-4D97-AF65-F5344CB8AC3E}">
        <p14:creationId xmlns:p14="http://schemas.microsoft.com/office/powerpoint/2010/main" val="38315359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16</a:t>
            </a:fld>
            <a:endParaRPr lang="en-CA" dirty="0">
              <a:solidFill>
                <a:prstClr val="black"/>
              </a:solidFill>
            </a:endParaRPr>
          </a:p>
        </p:txBody>
      </p:sp>
    </p:spTree>
    <p:extLst>
      <p:ext uri="{BB962C8B-B14F-4D97-AF65-F5344CB8AC3E}">
        <p14:creationId xmlns:p14="http://schemas.microsoft.com/office/powerpoint/2010/main" val="14727945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17</a:t>
            </a:fld>
            <a:endParaRPr lang="en-CA" dirty="0">
              <a:solidFill>
                <a:prstClr val="black"/>
              </a:solidFill>
            </a:endParaRPr>
          </a:p>
        </p:txBody>
      </p:sp>
    </p:spTree>
    <p:extLst>
      <p:ext uri="{BB962C8B-B14F-4D97-AF65-F5344CB8AC3E}">
        <p14:creationId xmlns:p14="http://schemas.microsoft.com/office/powerpoint/2010/main" val="2772274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18</a:t>
            </a:fld>
            <a:endParaRPr lang="en-CA" dirty="0">
              <a:solidFill>
                <a:prstClr val="black"/>
              </a:solidFill>
            </a:endParaRPr>
          </a:p>
        </p:txBody>
      </p:sp>
    </p:spTree>
    <p:extLst>
      <p:ext uri="{BB962C8B-B14F-4D97-AF65-F5344CB8AC3E}">
        <p14:creationId xmlns:p14="http://schemas.microsoft.com/office/powerpoint/2010/main" val="21113047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19</a:t>
            </a:fld>
            <a:endParaRPr lang="en-CA" dirty="0">
              <a:solidFill>
                <a:prstClr val="black"/>
              </a:solidFill>
            </a:endParaRPr>
          </a:p>
        </p:txBody>
      </p:sp>
    </p:spTree>
    <p:extLst>
      <p:ext uri="{BB962C8B-B14F-4D97-AF65-F5344CB8AC3E}">
        <p14:creationId xmlns:p14="http://schemas.microsoft.com/office/powerpoint/2010/main" val="30475213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20</a:t>
            </a:fld>
            <a:endParaRPr lang="en-CA" dirty="0">
              <a:solidFill>
                <a:prstClr val="black"/>
              </a:solidFill>
            </a:endParaRPr>
          </a:p>
        </p:txBody>
      </p:sp>
    </p:spTree>
    <p:extLst>
      <p:ext uri="{BB962C8B-B14F-4D97-AF65-F5344CB8AC3E}">
        <p14:creationId xmlns:p14="http://schemas.microsoft.com/office/powerpoint/2010/main" val="12839941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21</a:t>
            </a:fld>
            <a:endParaRPr lang="en-CA" dirty="0">
              <a:solidFill>
                <a:prstClr val="black"/>
              </a:solidFill>
            </a:endParaRPr>
          </a:p>
        </p:txBody>
      </p:sp>
    </p:spTree>
    <p:extLst>
      <p:ext uri="{BB962C8B-B14F-4D97-AF65-F5344CB8AC3E}">
        <p14:creationId xmlns:p14="http://schemas.microsoft.com/office/powerpoint/2010/main" val="3889638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285750" indent="-285750" algn="just">
              <a:spcAft>
                <a:spcPts val="600"/>
              </a:spcAft>
              <a:buFont typeface="Courier New" panose="02070309020205020404" pitchFamily="49" charset="0"/>
              <a:buChar char="o"/>
            </a:pPr>
            <a:r>
              <a:rPr lang="en-US" sz="1200" b="1" dirty="0" smtClean="0">
                <a:solidFill>
                  <a:srgbClr val="737373"/>
                </a:solidFill>
                <a:latin typeface="Arial" panose="020B0604020202020204" pitchFamily="34" charset="0"/>
                <a:cs typeface="Arial" panose="020B0604020202020204" pitchFamily="34" charset="0"/>
              </a:rPr>
              <a:t>Bank Account: </a:t>
            </a:r>
            <a:r>
              <a:rPr lang="en-US" sz="1200" dirty="0" smtClean="0">
                <a:solidFill>
                  <a:srgbClr val="737373"/>
                </a:solidFill>
                <a:latin typeface="Arial" panose="020B0604020202020204" pitchFamily="34" charset="0"/>
                <a:cs typeface="Arial" panose="020B0604020202020204" pitchFamily="34" charset="0"/>
              </a:rPr>
              <a:t>While often not an option in rural areas, reputable and insured banks may be sought to provide individual bank accounts or group savings accounts. </a:t>
            </a:r>
          </a:p>
          <a:p>
            <a:pPr marL="285750" indent="-285750" algn="just">
              <a:spcAft>
                <a:spcPts val="600"/>
              </a:spcAft>
              <a:buFont typeface="Courier New" panose="02070309020205020404" pitchFamily="49" charset="0"/>
              <a:buChar char="o"/>
            </a:pPr>
            <a:r>
              <a:rPr lang="en-US" sz="1200" b="1" dirty="0" smtClean="0">
                <a:solidFill>
                  <a:srgbClr val="737373"/>
                </a:solidFill>
                <a:latin typeface="Arial" panose="020B0604020202020204" pitchFamily="34" charset="0"/>
                <a:cs typeface="Arial" panose="020B0604020202020204" pitchFamily="34" charset="0"/>
              </a:rPr>
              <a:t>Post Office Account: </a:t>
            </a:r>
            <a:r>
              <a:rPr lang="en-US" sz="1200" dirty="0" smtClean="0">
                <a:solidFill>
                  <a:srgbClr val="737373"/>
                </a:solidFill>
                <a:latin typeface="Arial" panose="020B0604020202020204" pitchFamily="34" charset="0"/>
                <a:cs typeface="Arial" panose="020B0604020202020204" pitchFamily="34" charset="0"/>
              </a:rPr>
              <a:t>Often with a geographic reach into rural communities, this may be a good savings option. </a:t>
            </a:r>
          </a:p>
          <a:p>
            <a:pPr marL="285750" indent="-285750" algn="just">
              <a:spcAft>
                <a:spcPts val="600"/>
              </a:spcAft>
              <a:buFont typeface="Courier New" panose="02070309020205020404" pitchFamily="49" charset="0"/>
              <a:buChar char="o"/>
            </a:pPr>
            <a:r>
              <a:rPr lang="en-US" sz="1200" b="1" dirty="0" smtClean="0">
                <a:solidFill>
                  <a:srgbClr val="737373"/>
                </a:solidFill>
                <a:latin typeface="Arial" panose="020B0604020202020204" pitchFamily="34" charset="0"/>
                <a:cs typeface="Arial" panose="020B0604020202020204" pitchFamily="34" charset="0"/>
              </a:rPr>
              <a:t>Microfinance Institution: </a:t>
            </a:r>
            <a:r>
              <a:rPr lang="en-US" sz="1200" dirty="0" smtClean="0">
                <a:solidFill>
                  <a:srgbClr val="737373"/>
                </a:solidFill>
                <a:latin typeface="Arial" panose="020B0604020202020204" pitchFamily="34" charset="0"/>
                <a:cs typeface="Arial" panose="020B0604020202020204" pitchFamily="34" charset="0"/>
              </a:rPr>
              <a:t>Several microfinance institutions have undertaken Graduation programs and are able to offer their services to participants, however if they are not formally registered with the central bank they may not be able to take savings. Due diligence should be conducted to ensure that appropriate client protection policies are in place.</a:t>
            </a:r>
          </a:p>
          <a:p>
            <a:pPr marL="285750" indent="-285750" algn="just">
              <a:spcAft>
                <a:spcPts val="600"/>
              </a:spcAft>
              <a:buFont typeface="Courier New" panose="02070309020205020404" pitchFamily="49" charset="0"/>
              <a:buChar char="o"/>
            </a:pPr>
            <a:r>
              <a:rPr lang="en-US" sz="1200" b="1" dirty="0" smtClean="0">
                <a:solidFill>
                  <a:srgbClr val="737373"/>
                </a:solidFill>
                <a:latin typeface="Arial" panose="020B0604020202020204" pitchFamily="34" charset="0"/>
                <a:cs typeface="Arial" panose="020B0604020202020204" pitchFamily="34" charset="0"/>
              </a:rPr>
              <a:t>Savings and Credit Cooperative/Village Bank: </a:t>
            </a:r>
            <a:r>
              <a:rPr lang="en-US" sz="1200" dirty="0" smtClean="0">
                <a:solidFill>
                  <a:srgbClr val="737373"/>
                </a:solidFill>
                <a:latin typeface="Arial" panose="020B0604020202020204" pitchFamily="34" charset="0"/>
                <a:cs typeface="Arial" panose="020B0604020202020204" pitchFamily="34" charset="0"/>
              </a:rPr>
              <a:t>These financial institutions often have good reach into rural communities and have the benefit of mixing better-off and poorer clients. Program designers should, however, inquire carefully as to power dynamics in the group as sometimes the more vulnerable members struggle to gain access to loans.</a:t>
            </a:r>
          </a:p>
          <a:p>
            <a:pPr marL="285750" indent="-285750" algn="just">
              <a:spcAft>
                <a:spcPts val="600"/>
              </a:spcAft>
              <a:buFont typeface="Courier New" panose="02070309020205020404" pitchFamily="49" charset="0"/>
              <a:buChar char="o"/>
            </a:pPr>
            <a:r>
              <a:rPr lang="en-US" sz="1200" b="1" dirty="0" smtClean="0">
                <a:solidFill>
                  <a:srgbClr val="737373"/>
                </a:solidFill>
                <a:latin typeface="Arial" panose="020B0604020202020204" pitchFamily="34" charset="0"/>
                <a:cs typeface="Arial" panose="020B0604020202020204" pitchFamily="34" charset="0"/>
              </a:rPr>
              <a:t>Savings-and-Credit Group/Village Savings and Loan Association: </a:t>
            </a:r>
            <a:r>
              <a:rPr lang="en-US" sz="1200" dirty="0" smtClean="0">
                <a:solidFill>
                  <a:srgbClr val="737373"/>
                </a:solidFill>
                <a:latin typeface="Arial" panose="020B0604020202020204" pitchFamily="34" charset="0"/>
                <a:cs typeface="Arial" panose="020B0604020202020204" pitchFamily="34" charset="0"/>
              </a:rPr>
              <a:t>This is Trickle Up’s favored savings strategy. The groups are self-managed and set their own rules. But there are many bad savings-and-credit groups in the world—the methodology should be widely accepted by development practitioners and training and support to the groups must be thorough. Group management can be a challenge with groups with no literacy.</a:t>
            </a:r>
          </a:p>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22</a:t>
            </a:fld>
            <a:endParaRPr lang="en-CA" dirty="0">
              <a:solidFill>
                <a:prstClr val="black"/>
              </a:solidFill>
            </a:endParaRPr>
          </a:p>
        </p:txBody>
      </p:sp>
    </p:spTree>
    <p:extLst>
      <p:ext uri="{BB962C8B-B14F-4D97-AF65-F5344CB8AC3E}">
        <p14:creationId xmlns:p14="http://schemas.microsoft.com/office/powerpoint/2010/main" val="42354599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23</a:t>
            </a:fld>
            <a:endParaRPr lang="en-CA" dirty="0">
              <a:solidFill>
                <a:prstClr val="black"/>
              </a:solidFill>
            </a:endParaRPr>
          </a:p>
        </p:txBody>
      </p:sp>
    </p:spTree>
    <p:extLst>
      <p:ext uri="{BB962C8B-B14F-4D97-AF65-F5344CB8AC3E}">
        <p14:creationId xmlns:p14="http://schemas.microsoft.com/office/powerpoint/2010/main" val="23427312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24</a:t>
            </a:fld>
            <a:endParaRPr lang="en-CA" dirty="0">
              <a:solidFill>
                <a:prstClr val="black"/>
              </a:solidFill>
            </a:endParaRPr>
          </a:p>
        </p:txBody>
      </p:sp>
    </p:spTree>
    <p:extLst>
      <p:ext uri="{BB962C8B-B14F-4D97-AF65-F5344CB8AC3E}">
        <p14:creationId xmlns:p14="http://schemas.microsoft.com/office/powerpoint/2010/main" val="32367458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25</a:t>
            </a:fld>
            <a:endParaRPr lang="en-CA" dirty="0">
              <a:solidFill>
                <a:prstClr val="black"/>
              </a:solidFill>
            </a:endParaRPr>
          </a:p>
        </p:txBody>
      </p:sp>
    </p:spTree>
    <p:extLst>
      <p:ext uri="{BB962C8B-B14F-4D97-AF65-F5344CB8AC3E}">
        <p14:creationId xmlns:p14="http://schemas.microsoft.com/office/powerpoint/2010/main" val="11638098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26</a:t>
            </a:fld>
            <a:endParaRPr lang="en-CA" dirty="0">
              <a:solidFill>
                <a:prstClr val="black"/>
              </a:solidFill>
            </a:endParaRPr>
          </a:p>
        </p:txBody>
      </p:sp>
    </p:spTree>
    <p:extLst>
      <p:ext uri="{BB962C8B-B14F-4D97-AF65-F5344CB8AC3E}">
        <p14:creationId xmlns:p14="http://schemas.microsoft.com/office/powerpoint/2010/main" val="12590880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27</a:t>
            </a:fld>
            <a:endParaRPr lang="en-CA" dirty="0">
              <a:solidFill>
                <a:prstClr val="black"/>
              </a:solidFill>
            </a:endParaRPr>
          </a:p>
        </p:txBody>
      </p:sp>
    </p:spTree>
    <p:extLst>
      <p:ext uri="{BB962C8B-B14F-4D97-AF65-F5344CB8AC3E}">
        <p14:creationId xmlns:p14="http://schemas.microsoft.com/office/powerpoint/2010/main" val="3405085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28</a:t>
            </a:fld>
            <a:endParaRPr lang="en-CA" dirty="0">
              <a:solidFill>
                <a:prstClr val="black"/>
              </a:solidFill>
            </a:endParaRPr>
          </a:p>
        </p:txBody>
      </p:sp>
    </p:spTree>
    <p:extLst>
      <p:ext uri="{BB962C8B-B14F-4D97-AF65-F5344CB8AC3E}">
        <p14:creationId xmlns:p14="http://schemas.microsoft.com/office/powerpoint/2010/main" val="27641810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F3007A-C6F5-4E76-BEB8-B61F553EEB0E}" type="slidenum">
              <a:rPr lang="en-CA" smtClean="0">
                <a:solidFill>
                  <a:prstClr val="black"/>
                </a:solidFill>
              </a:rPr>
              <a:pPr/>
              <a:t>29</a:t>
            </a:fld>
            <a:endParaRPr lang="en-CA" dirty="0">
              <a:solidFill>
                <a:prstClr val="black"/>
              </a:solidFill>
            </a:endParaRPr>
          </a:p>
        </p:txBody>
      </p:sp>
    </p:spTree>
    <p:extLst>
      <p:ext uri="{BB962C8B-B14F-4D97-AF65-F5344CB8AC3E}">
        <p14:creationId xmlns:p14="http://schemas.microsoft.com/office/powerpoint/2010/main" val="1676362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M" dirty="0"/>
          </a:p>
        </p:txBody>
      </p:sp>
      <p:sp>
        <p:nvSpPr>
          <p:cNvPr id="4" name="Slide Number Placeholder 3"/>
          <p:cNvSpPr>
            <a:spLocks noGrp="1"/>
          </p:cNvSpPr>
          <p:nvPr>
            <p:ph type="sldNum" sz="quarter" idx="10"/>
          </p:nvPr>
        </p:nvSpPr>
        <p:spPr/>
        <p:txBody>
          <a:bodyPr/>
          <a:lstStyle/>
          <a:p>
            <a:fld id="{F4E9E618-E82C-432D-8A5C-E832398AE677}"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24881404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Purpose of slide: Scaling this model is possible and has been successful. There’s no one way to do it. There are two</a:t>
            </a:r>
            <a:r>
              <a:rPr lang="en-US" baseline="0" dirty="0" smtClean="0"/>
              <a:t> major constraints to scale: capital and capacity.</a:t>
            </a:r>
            <a:endParaRPr lang="en-US" dirty="0"/>
          </a:p>
        </p:txBody>
      </p:sp>
      <p:sp>
        <p:nvSpPr>
          <p:cNvPr id="4" name="Slide Number Placeholder 3"/>
          <p:cNvSpPr>
            <a:spLocks noGrp="1"/>
          </p:cNvSpPr>
          <p:nvPr>
            <p:ph type="sldNum" sz="quarter" idx="10"/>
          </p:nvPr>
        </p:nvSpPr>
        <p:spPr/>
        <p:txBody>
          <a:bodyPr/>
          <a:lstStyle/>
          <a:p>
            <a:fld id="{F4E9E618-E82C-432D-8A5C-E832398AE677}"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2242066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7BA9811-0054-4693-9A2F-31D0723F25FC}" type="datetimeFigureOut">
              <a:rPr lang="en-US" smtClean="0">
                <a:solidFill>
                  <a:prstClr val="black">
                    <a:tint val="75000"/>
                  </a:prstClr>
                </a:solidFill>
              </a:rPr>
              <a:pPr/>
              <a:t>3/9/16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FDA5D4-E9FA-41DA-BA97-0EF6A1A93F1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722296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BA9811-0054-4693-9A2F-31D0723F25FC}" type="datetimeFigureOut">
              <a:rPr lang="en-US" smtClean="0">
                <a:solidFill>
                  <a:prstClr val="black">
                    <a:tint val="75000"/>
                  </a:prstClr>
                </a:solidFill>
              </a:rPr>
              <a:pPr/>
              <a:t>3/9/16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FDA5D4-E9FA-41DA-BA97-0EF6A1A93F1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4093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7BA9811-0054-4693-9A2F-31D0723F25FC}" type="datetimeFigureOut">
              <a:rPr lang="en-US" smtClean="0">
                <a:solidFill>
                  <a:prstClr val="black">
                    <a:tint val="75000"/>
                  </a:prstClr>
                </a:solidFill>
              </a:rPr>
              <a:pPr/>
              <a:t>3/9/16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FDA5D4-E9FA-41DA-BA97-0EF6A1A93F1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54591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7BA9811-0054-4693-9A2F-31D0723F25FC}" type="datetimeFigureOut">
              <a:rPr lang="en-US" smtClean="0">
                <a:solidFill>
                  <a:prstClr val="black">
                    <a:tint val="75000"/>
                  </a:prstClr>
                </a:solidFill>
              </a:rPr>
              <a:pPr/>
              <a:t>3/9/16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6FDA5D4-E9FA-41DA-BA97-0EF6A1A93F1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31685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7BA9811-0054-4693-9A2F-31D0723F25FC}" type="datetimeFigureOut">
              <a:rPr lang="en-US" smtClean="0">
                <a:solidFill>
                  <a:prstClr val="black">
                    <a:tint val="75000"/>
                  </a:prstClr>
                </a:solidFill>
              </a:rPr>
              <a:pPr/>
              <a:t>3/9/16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6FDA5D4-E9FA-41DA-BA97-0EF6A1A93F1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11568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7BA9811-0054-4693-9A2F-31D0723F25FC}" type="datetimeFigureOut">
              <a:rPr lang="en-US" smtClean="0">
                <a:solidFill>
                  <a:prstClr val="black">
                    <a:tint val="75000"/>
                  </a:prstClr>
                </a:solidFill>
              </a:rPr>
              <a:pPr/>
              <a:t>3/9/16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6FDA5D4-E9FA-41DA-BA97-0EF6A1A93F1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08631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BA9811-0054-4693-9A2F-31D0723F25FC}" type="datetimeFigureOut">
              <a:rPr lang="en-US" smtClean="0">
                <a:solidFill>
                  <a:prstClr val="black">
                    <a:tint val="75000"/>
                  </a:prstClr>
                </a:solidFill>
              </a:rPr>
              <a:pPr/>
              <a:t>3/9/16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6FDA5D4-E9FA-41DA-BA97-0EF6A1A93F1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825898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7BA9811-0054-4693-9A2F-31D0723F25FC}" type="datetimeFigureOut">
              <a:rPr lang="en-US" smtClean="0">
                <a:solidFill>
                  <a:prstClr val="black">
                    <a:tint val="75000"/>
                  </a:prstClr>
                </a:solidFill>
              </a:rPr>
              <a:pPr/>
              <a:t>3/9/16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6FDA5D4-E9FA-41DA-BA97-0EF6A1A93F1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37015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7BA9811-0054-4693-9A2F-31D0723F25FC}" type="datetimeFigureOut">
              <a:rPr lang="en-US" smtClean="0">
                <a:solidFill>
                  <a:prstClr val="black">
                    <a:tint val="75000"/>
                  </a:prstClr>
                </a:solidFill>
              </a:rPr>
              <a:pPr/>
              <a:t>3/9/16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6FDA5D4-E9FA-41DA-BA97-0EF6A1A93F1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4130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BA9811-0054-4693-9A2F-31D0723F25FC}" type="datetimeFigureOut">
              <a:rPr lang="en-US" smtClean="0">
                <a:solidFill>
                  <a:prstClr val="black">
                    <a:tint val="75000"/>
                  </a:prstClr>
                </a:solidFill>
              </a:rPr>
              <a:pPr/>
              <a:t>3/9/16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FDA5D4-E9FA-41DA-BA97-0EF6A1A93F1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10076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BA9811-0054-4693-9A2F-31D0723F25FC}" type="datetimeFigureOut">
              <a:rPr lang="en-US" smtClean="0">
                <a:solidFill>
                  <a:prstClr val="black">
                    <a:tint val="75000"/>
                  </a:prstClr>
                </a:solidFill>
              </a:rPr>
              <a:pPr/>
              <a:t>3/9/16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FDA5D4-E9FA-41DA-BA97-0EF6A1A93F1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7067962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BA9811-0054-4693-9A2F-31D0723F25FC}" type="datetimeFigureOut">
              <a:rPr lang="en-US" smtClean="0">
                <a:solidFill>
                  <a:prstClr val="black">
                    <a:tint val="75000"/>
                  </a:prstClr>
                </a:solidFill>
              </a:rPr>
              <a:pPr/>
              <a:t>3/9/16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FDA5D4-E9FA-41DA-BA97-0EF6A1A93F1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239349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1" Type="http://schemas.openxmlformats.org/officeDocument/2006/relationships/image" Target="../media/image11.jpeg"/><Relationship Id="rId12" Type="http://schemas.openxmlformats.org/officeDocument/2006/relationships/image" Target="../media/image12.jpeg"/><Relationship Id="rId13" Type="http://schemas.openxmlformats.org/officeDocument/2006/relationships/image" Target="../media/image13.jpeg"/><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slide" Target="slide32.xml"/><Relationship Id="rId4" Type="http://schemas.openxmlformats.org/officeDocument/2006/relationships/image" Target="../media/image4.jpeg"/><Relationship Id="rId5" Type="http://schemas.openxmlformats.org/officeDocument/2006/relationships/image" Target="../media/image5.jpeg"/><Relationship Id="rId6" Type="http://schemas.openxmlformats.org/officeDocument/2006/relationships/image" Target="../media/image6.png"/><Relationship Id="rId7" Type="http://schemas.openxmlformats.org/officeDocument/2006/relationships/image" Target="../media/image7.jpeg"/><Relationship Id="rId8" Type="http://schemas.openxmlformats.org/officeDocument/2006/relationships/image" Target="../media/image8.jpeg"/><Relationship Id="rId9" Type="http://schemas.openxmlformats.org/officeDocument/2006/relationships/image" Target="../media/image9.jpeg"/><Relationship Id="rId10" Type="http://schemas.openxmlformats.org/officeDocument/2006/relationships/image" Target="../media/image10.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6.png"/><Relationship Id="rId5" Type="http://schemas.openxmlformats.org/officeDocument/2006/relationships/image" Target="../media/image17.png"/><Relationship Id="rId6" Type="http://schemas.openxmlformats.org/officeDocument/2006/relationships/image" Target="../media/image18.png"/><Relationship Id="rId7" Type="http://schemas.openxmlformats.org/officeDocument/2006/relationships/image" Target="../media/image19.png"/><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9.png"/><Relationship Id="rId5" Type="http://schemas.openxmlformats.org/officeDocument/2006/relationships/image" Target="../media/image20.png"/><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21.png"/><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6.png"/><Relationship Id="rId5" Type="http://schemas.openxmlformats.org/officeDocument/2006/relationships/image" Target="../media/image22.png"/><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6.png"/><Relationship Id="rId5" Type="http://schemas.openxmlformats.org/officeDocument/2006/relationships/image" Target="../media/image23.png"/><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24.jpeg"/><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25.png"/><Relationship Id="rId5" Type="http://schemas.openxmlformats.org/officeDocument/2006/relationships/image" Target="../media/image26.png"/><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6.png"/><Relationship Id="rId5" Type="http://schemas.openxmlformats.org/officeDocument/2006/relationships/image" Target="../media/image27.jpeg"/><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28.png"/><Relationship Id="rId5" Type="http://schemas.microsoft.com/office/2007/relationships/hdphoto" Target="../media/hdphoto1.wdp"/><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6.png"/><Relationship Id="rId5" Type="http://schemas.openxmlformats.org/officeDocument/2006/relationships/image" Target="../media/image29.png"/><Relationship Id="rId6" Type="http://schemas.openxmlformats.org/officeDocument/2006/relationships/image" Target="../media/image30.png"/><Relationship Id="rId7" Type="http://schemas.openxmlformats.org/officeDocument/2006/relationships/image" Target="../media/image31.jpeg"/><Relationship Id="rId8" Type="http://schemas.openxmlformats.org/officeDocument/2006/relationships/image" Target="../media/image32.jpeg"/><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hyperlink" Target="http://www.google.com/url?sa=i&amp;rct=j&amp;q=&amp;esrc=s&amp;source=images&amp;cd=&amp;cad=rja&amp;uact=8&amp;ved=0CAcQjRxqFQoTCITWpbSCocgCFYwzPgodSDsOgQ&amp;url=http://www.fancyicons.com/free-icon/145/where-are-my-money-icon-set/free-piggy-bank-icon-png/&amp;bvm=bv.104226188,d.cWw&amp;psig=AFQjCNGk3FMmeKk7sFmxTyu1vsBNtg4OVQ&amp;ust=1443780142344647" TargetMode="External"/><Relationship Id="rId5" Type="http://schemas.openxmlformats.org/officeDocument/2006/relationships/image" Target="../media/image33.png"/><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34.jpeg"/><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1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5.png"/></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6.png"/><Relationship Id="rId5" Type="http://schemas.openxmlformats.org/officeDocument/2006/relationships/image" Target="../media/image35.png"/><Relationship Id="rId6" Type="http://schemas.openxmlformats.org/officeDocument/2006/relationships/image" Target="../media/image36.jpeg"/><Relationship Id="rId7" Type="http://schemas.openxmlformats.org/officeDocument/2006/relationships/image" Target="../media/image37.png"/><Relationship Id="rId8" Type="http://schemas.openxmlformats.org/officeDocument/2006/relationships/image" Target="../media/image38.gif"/><Relationship Id="rId9" Type="http://schemas.openxmlformats.org/officeDocument/2006/relationships/image" Target="../media/image39.png"/><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40.jpeg"/><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1.jpeg"/><Relationship Id="rId4" Type="http://schemas.openxmlformats.org/officeDocument/2006/relationships/image" Target="../media/image42.png"/><Relationship Id="rId5" Type="http://schemas.openxmlformats.org/officeDocument/2006/relationships/slide" Target="slide5.xml"/><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3.png"/><Relationship Id="rId3" Type="http://schemas.openxmlformats.org/officeDocument/2006/relationships/slide" Target="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slide" Target="slide3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4.png"/><Relationship Id="rId3" Type="http://schemas.openxmlformats.org/officeDocument/2006/relationships/slide" Target="slide3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1"/>
            <a:ext cx="8229600" cy="3276600"/>
          </a:xfrm>
        </p:spPr>
        <p:txBody>
          <a:bodyPr/>
          <a:lstStyle/>
          <a:p>
            <a:pPr marL="0" indent="0" algn="ctr">
              <a:buNone/>
            </a:pPr>
            <a:r>
              <a:rPr lang="en-GB" dirty="0"/>
              <a:t>The </a:t>
            </a:r>
            <a:r>
              <a:rPr lang="en-GB" b="1" dirty="0"/>
              <a:t>Graduation Approach</a:t>
            </a:r>
            <a:r>
              <a:rPr lang="en-GB" dirty="0"/>
              <a:t> is an ambitious effort to </a:t>
            </a:r>
            <a:r>
              <a:rPr lang="en-GB" dirty="0" smtClean="0"/>
              <a:t>address </a:t>
            </a:r>
            <a:r>
              <a:rPr lang="en-GB" dirty="0"/>
              <a:t>the multiple constraints of the extreme poor, originally developed by BRAC in Bangladesh. The CGAP-Ford Foundation </a:t>
            </a:r>
            <a:r>
              <a:rPr lang="en-GB" dirty="0" smtClean="0"/>
              <a:t>has tested the </a:t>
            </a:r>
            <a:r>
              <a:rPr lang="en-GB" b="1" dirty="0"/>
              <a:t>Graduation Approach</a:t>
            </a:r>
            <a:r>
              <a:rPr lang="en-GB" dirty="0"/>
              <a:t> with 10 pilots in eight countries since </a:t>
            </a:r>
            <a:r>
              <a:rPr lang="en-GB" dirty="0" smtClean="0"/>
              <a:t>2006.</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9106" y="5410200"/>
            <a:ext cx="1301135" cy="1302600"/>
          </a:xfrm>
          <a:prstGeom prst="rect">
            <a:avLst/>
          </a:prstGeom>
        </p:spPr>
      </p:pic>
      <p:sp>
        <p:nvSpPr>
          <p:cNvPr id="6" name="TextBox 5"/>
          <p:cNvSpPr txBox="1"/>
          <p:nvPr/>
        </p:nvSpPr>
        <p:spPr>
          <a:xfrm>
            <a:off x="2667000" y="435114"/>
            <a:ext cx="6477000" cy="523220"/>
          </a:xfrm>
          <a:prstGeom prst="rect">
            <a:avLst/>
          </a:prstGeom>
          <a:solidFill>
            <a:srgbClr val="E36F0D"/>
          </a:solidFill>
        </p:spPr>
        <p:txBody>
          <a:bodyPr wrap="square" rtlCol="0">
            <a:spAutoFit/>
          </a:bodyPr>
          <a:lstStyle/>
          <a:p>
            <a:pPr algn="ctr"/>
            <a:r>
              <a:rPr lang="en-US" sz="2800" b="1" dirty="0" smtClean="0">
                <a:solidFill>
                  <a:schemeClr val="bg1"/>
                </a:solidFill>
                <a:latin typeface="TradeGothic" pitchFamily="34" charset="0"/>
              </a:rPr>
              <a:t>What is the Graduation Approach?</a:t>
            </a:r>
            <a:endParaRPr lang="en-US" sz="2800" b="1" dirty="0">
              <a:solidFill>
                <a:schemeClr val="bg1"/>
              </a:solidFill>
              <a:latin typeface="TradeGothic" pitchFamily="34" charset="0"/>
            </a:endParaRPr>
          </a:p>
        </p:txBody>
      </p:sp>
    </p:spTree>
    <p:extLst>
      <p:ext uri="{BB962C8B-B14F-4D97-AF65-F5344CB8AC3E}">
        <p14:creationId xmlns:p14="http://schemas.microsoft.com/office/powerpoint/2010/main" val="942083557"/>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124" name="AutoShape 13"/>
          <p:cNvCxnSpPr>
            <a:cxnSpLocks noChangeShapeType="1"/>
          </p:cNvCxnSpPr>
          <p:nvPr/>
        </p:nvCxnSpPr>
        <p:spPr bwMode="auto">
          <a:xfrm flipV="1">
            <a:off x="2887662" y="3240603"/>
            <a:ext cx="3368675" cy="2590800"/>
          </a:xfrm>
          <a:prstGeom prst="bentConnector3">
            <a:avLst>
              <a:gd name="adj1" fmla="val 50000"/>
            </a:avLst>
          </a:prstGeom>
          <a:noFill/>
          <a:ln w="19050">
            <a:solidFill>
              <a:srgbClr val="153F47"/>
            </a:solidFill>
            <a:prstDash val="dash"/>
            <a:miter lim="800000"/>
            <a:headEnd/>
            <a:tailEnd type="triangle" w="lg" len="lg"/>
          </a:ln>
        </p:spPr>
      </p:cxnSp>
      <p:sp>
        <p:nvSpPr>
          <p:cNvPr id="12" name="Rectangle 11"/>
          <p:cNvSpPr/>
          <p:nvPr/>
        </p:nvSpPr>
        <p:spPr>
          <a:xfrm>
            <a:off x="0" y="3668081"/>
            <a:ext cx="9144000" cy="504650"/>
          </a:xfrm>
          <a:prstGeom prst="rect">
            <a:avLst/>
          </a:prstGeom>
          <a:gradFill>
            <a:gsLst>
              <a:gs pos="84000">
                <a:schemeClr val="accent4">
                  <a:alpha val="90000"/>
                </a:schemeClr>
              </a:gs>
              <a:gs pos="16000">
                <a:schemeClr val="accent4">
                  <a:alpha val="90000"/>
                </a:schemeClr>
              </a:gs>
              <a:gs pos="0">
                <a:schemeClr val="tx2">
                  <a:alpha val="0"/>
                </a:schemeClr>
              </a:gs>
              <a:gs pos="50000">
                <a:schemeClr val="accent4"/>
              </a:gs>
              <a:gs pos="100000">
                <a:schemeClr val="accent1">
                  <a:tint val="23500"/>
                  <a:satMod val="160000"/>
                  <a:alpha val="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122" name="Title 1"/>
          <p:cNvSpPr>
            <a:spLocks noGrp="1"/>
          </p:cNvSpPr>
          <p:nvPr>
            <p:ph type="title"/>
          </p:nvPr>
        </p:nvSpPr>
        <p:spPr>
          <a:xfrm>
            <a:off x="331472" y="1550345"/>
            <a:ext cx="5170168" cy="762862"/>
          </a:xfrm>
        </p:spPr>
        <p:txBody>
          <a:bodyPr>
            <a:normAutofit fontScale="90000"/>
          </a:bodyPr>
          <a:lstStyle/>
          <a:p>
            <a:pPr algn="l"/>
            <a:r>
              <a:rPr lang="en-US" sz="3600" kern="1200" dirty="0" smtClean="0">
                <a:solidFill>
                  <a:schemeClr val="accent4">
                    <a:lumMod val="75000"/>
                  </a:schemeClr>
                </a:solidFill>
                <a:latin typeface="+mn-lt"/>
                <a:ea typeface="+mn-ea"/>
                <a:cs typeface="Arial" charset="0"/>
              </a:rPr>
              <a:t>Sequencing Interventions: </a:t>
            </a:r>
            <a:r>
              <a:rPr lang="en-US" sz="3200" dirty="0">
                <a:solidFill>
                  <a:schemeClr val="accent4">
                    <a:lumMod val="75000"/>
                  </a:schemeClr>
                </a:solidFill>
                <a:ea typeface="+mn-ea"/>
                <a:cs typeface="Arial" charset="0"/>
              </a:rPr>
              <a:t/>
            </a:r>
            <a:br>
              <a:rPr lang="en-US" sz="3200" dirty="0">
                <a:solidFill>
                  <a:schemeClr val="accent4">
                    <a:lumMod val="75000"/>
                  </a:schemeClr>
                </a:solidFill>
                <a:ea typeface="+mn-ea"/>
                <a:cs typeface="Arial" charset="0"/>
              </a:rPr>
            </a:br>
            <a:r>
              <a:rPr lang="en-US" sz="2200" dirty="0">
                <a:solidFill>
                  <a:schemeClr val="accent4">
                    <a:lumMod val="75000"/>
                  </a:schemeClr>
                </a:solidFill>
                <a:ea typeface="+mn-ea"/>
                <a:cs typeface="Arial" charset="0"/>
              </a:rPr>
              <a:t>To help very poor people move out of poverty</a:t>
            </a:r>
          </a:p>
        </p:txBody>
      </p:sp>
      <p:sp>
        <p:nvSpPr>
          <p:cNvPr id="10" name="Text Box 2"/>
          <p:cNvSpPr txBox="1">
            <a:spLocks noChangeArrowheads="1"/>
          </p:cNvSpPr>
          <p:nvPr/>
        </p:nvSpPr>
        <p:spPr bwMode="auto">
          <a:xfrm>
            <a:off x="6259513" y="2261728"/>
            <a:ext cx="2327275" cy="1169551"/>
          </a:xfrm>
          <a:prstGeom prst="rect">
            <a:avLst/>
          </a:prstGeom>
          <a:noFill/>
          <a:ln w="9525">
            <a:noFill/>
            <a:miter lim="800000"/>
            <a:headEnd/>
            <a:tailEnd/>
          </a:ln>
        </p:spPr>
        <p:txBody>
          <a:bodyPr wrap="square">
            <a:spAutoFit/>
          </a:bodyPr>
          <a:lstStyle/>
          <a:p>
            <a:pPr>
              <a:spcBef>
                <a:spcPts val="600"/>
              </a:spcBef>
              <a:defRPr/>
            </a:pPr>
            <a:r>
              <a:rPr lang="en-US" sz="2000" b="1" dirty="0">
                <a:solidFill>
                  <a:srgbClr val="4F81BD"/>
                </a:solidFill>
              </a:rPr>
              <a:t>promotion</a:t>
            </a:r>
          </a:p>
          <a:p>
            <a:pPr>
              <a:spcBef>
                <a:spcPts val="600"/>
              </a:spcBef>
              <a:defRPr/>
            </a:pPr>
            <a:r>
              <a:rPr lang="en-US" sz="2000" b="1" dirty="0">
                <a:solidFill>
                  <a:srgbClr val="4F81BD"/>
                </a:solidFill>
              </a:rPr>
              <a:t>transformation</a:t>
            </a:r>
          </a:p>
          <a:p>
            <a:pPr>
              <a:spcBef>
                <a:spcPts val="600"/>
              </a:spcBef>
              <a:defRPr/>
            </a:pPr>
            <a:r>
              <a:rPr lang="en-US" sz="2000" b="1" dirty="0">
                <a:solidFill>
                  <a:srgbClr val="8064A2"/>
                </a:solidFill>
              </a:rPr>
              <a:t>creating ladders</a:t>
            </a:r>
          </a:p>
        </p:txBody>
      </p:sp>
      <p:sp>
        <p:nvSpPr>
          <p:cNvPr id="11" name="Text Box 2"/>
          <p:cNvSpPr txBox="1">
            <a:spLocks noChangeArrowheads="1"/>
          </p:cNvSpPr>
          <p:nvPr/>
        </p:nvSpPr>
        <p:spPr bwMode="auto">
          <a:xfrm>
            <a:off x="1007268" y="4457836"/>
            <a:ext cx="1850232" cy="1554272"/>
          </a:xfrm>
          <a:prstGeom prst="rect">
            <a:avLst/>
          </a:prstGeom>
          <a:noFill/>
          <a:ln w="9525">
            <a:noFill/>
            <a:miter lim="800000"/>
            <a:headEnd/>
            <a:tailEnd/>
          </a:ln>
        </p:spPr>
        <p:txBody>
          <a:bodyPr wrap="square">
            <a:spAutoFit/>
          </a:bodyPr>
          <a:lstStyle/>
          <a:p>
            <a:pPr algn="r">
              <a:spcBef>
                <a:spcPts val="600"/>
              </a:spcBef>
              <a:defRPr/>
            </a:pPr>
            <a:r>
              <a:rPr lang="en-US" sz="2000" b="1" dirty="0">
                <a:solidFill>
                  <a:srgbClr val="4F81BD"/>
                </a:solidFill>
              </a:rPr>
              <a:t>protection</a:t>
            </a:r>
          </a:p>
          <a:p>
            <a:pPr algn="r">
              <a:spcBef>
                <a:spcPts val="600"/>
              </a:spcBef>
              <a:defRPr/>
            </a:pPr>
            <a:r>
              <a:rPr lang="en-US" sz="2000" b="1" dirty="0">
                <a:solidFill>
                  <a:srgbClr val="4F81BD"/>
                </a:solidFill>
              </a:rPr>
              <a:t>prevention</a:t>
            </a:r>
          </a:p>
          <a:p>
            <a:pPr algn="r">
              <a:spcBef>
                <a:spcPts val="600"/>
              </a:spcBef>
              <a:defRPr/>
            </a:pPr>
            <a:r>
              <a:rPr lang="en-US" sz="2000" b="1" dirty="0">
                <a:solidFill>
                  <a:srgbClr val="4F81BD"/>
                </a:solidFill>
              </a:rPr>
              <a:t>stabilization</a:t>
            </a:r>
          </a:p>
          <a:p>
            <a:pPr algn="r">
              <a:spcBef>
                <a:spcPts val="600"/>
              </a:spcBef>
              <a:defRPr/>
            </a:pPr>
            <a:r>
              <a:rPr lang="en-US" sz="2000" b="1" dirty="0">
                <a:solidFill>
                  <a:srgbClr val="8064A2"/>
                </a:solidFill>
              </a:rPr>
              <a:t>sequencing</a:t>
            </a:r>
          </a:p>
        </p:txBody>
      </p:sp>
      <p:sp>
        <p:nvSpPr>
          <p:cNvPr id="8" name="Rectangle 11"/>
          <p:cNvSpPr>
            <a:spLocks noChangeArrowheads="1"/>
          </p:cNvSpPr>
          <p:nvPr/>
        </p:nvSpPr>
        <p:spPr bwMode="auto">
          <a:xfrm>
            <a:off x="800098" y="3708447"/>
            <a:ext cx="7543800" cy="492635"/>
          </a:xfrm>
          <a:prstGeom prst="rect">
            <a:avLst/>
          </a:prstGeom>
          <a:noFill/>
          <a:ln w="9525">
            <a:noFill/>
            <a:miter lim="800000"/>
            <a:headEnd/>
            <a:tailEnd/>
          </a:ln>
          <a:effectLst>
            <a:softEdge rad="63500"/>
          </a:effectLst>
        </p:spPr>
        <p:txBody>
          <a:bodyPr wrap="square">
            <a:spAutoFit/>
          </a:bodyPr>
          <a:lstStyle/>
          <a:p>
            <a:pPr algn="ctr" eaLnBrk="0" hangingPunct="0">
              <a:lnSpc>
                <a:spcPct val="80000"/>
              </a:lnSpc>
              <a:spcBef>
                <a:spcPct val="20000"/>
              </a:spcBef>
              <a:buClr>
                <a:srgbClr val="4F81BD"/>
              </a:buClr>
              <a:buSzPct val="90000"/>
              <a:buFont typeface="Wingdings" pitchFamily="2" charset="2"/>
              <a:buNone/>
              <a:defRPr/>
            </a:pPr>
            <a:r>
              <a:rPr lang="en-US" sz="3200" b="1" dirty="0">
                <a:solidFill>
                  <a:prstClr val="white"/>
                </a:solidFill>
              </a:rPr>
              <a:t>safety nets </a:t>
            </a:r>
            <a:r>
              <a:rPr lang="en-US" sz="3200" dirty="0">
                <a:solidFill>
                  <a:prstClr val="white"/>
                </a:solidFill>
              </a:rPr>
              <a:t>+ </a:t>
            </a:r>
            <a:r>
              <a:rPr lang="en-US" sz="3200" b="1" dirty="0">
                <a:solidFill>
                  <a:prstClr val="white"/>
                </a:solidFill>
              </a:rPr>
              <a:t>livelihoods </a:t>
            </a:r>
            <a:r>
              <a:rPr lang="en-US" sz="3200" dirty="0">
                <a:solidFill>
                  <a:prstClr val="white"/>
                </a:solidFill>
              </a:rPr>
              <a:t>+</a:t>
            </a:r>
            <a:r>
              <a:rPr lang="en-US" sz="3200" b="1" dirty="0">
                <a:solidFill>
                  <a:prstClr val="white"/>
                </a:solidFill>
              </a:rPr>
              <a:t> microfinance</a:t>
            </a:r>
          </a:p>
        </p:txBody>
      </p:sp>
      <p:sp>
        <p:nvSpPr>
          <p:cNvPr id="2" name="Slide Number Placeholder 1"/>
          <p:cNvSpPr>
            <a:spLocks noGrp="1"/>
          </p:cNvSpPr>
          <p:nvPr>
            <p:ph type="sldNum" sz="quarter" idx="4294967295"/>
          </p:nvPr>
        </p:nvSpPr>
        <p:spPr>
          <a:xfrm>
            <a:off x="8229600" y="6578601"/>
            <a:ext cx="457200" cy="283633"/>
          </a:xfrm>
          <a:prstGeom prst="rect">
            <a:avLst/>
          </a:prstGeom>
        </p:spPr>
        <p:txBody>
          <a:bodyPr/>
          <a:lstStyle/>
          <a:p>
            <a:pPr>
              <a:defRPr/>
            </a:pPr>
            <a:fld id="{77B5DB8D-EF92-4F81-9229-8D76EC84837A}" type="slidenum">
              <a:rPr lang="en-US" sz="1600">
                <a:solidFill>
                  <a:prstClr val="white"/>
                </a:solidFill>
              </a:rPr>
              <a:pPr>
                <a:defRPr/>
              </a:pPr>
              <a:t>2</a:t>
            </a:fld>
            <a:endParaRPr lang="en-US" sz="1600" dirty="0">
              <a:solidFill>
                <a:prstClr val="white"/>
              </a:solidFill>
            </a:endParaRPr>
          </a:p>
        </p:txBody>
      </p:sp>
      <p:sp>
        <p:nvSpPr>
          <p:cNvPr id="13" name="TextBox 12"/>
          <p:cNvSpPr txBox="1"/>
          <p:nvPr/>
        </p:nvSpPr>
        <p:spPr>
          <a:xfrm>
            <a:off x="2514600" y="435114"/>
            <a:ext cx="6629400" cy="523220"/>
          </a:xfrm>
          <a:prstGeom prst="rect">
            <a:avLst/>
          </a:prstGeom>
          <a:solidFill>
            <a:srgbClr val="E36F0D"/>
          </a:solidFill>
        </p:spPr>
        <p:txBody>
          <a:bodyPr wrap="square" rtlCol="0">
            <a:spAutoFit/>
          </a:bodyPr>
          <a:lstStyle/>
          <a:p>
            <a:pPr algn="ctr"/>
            <a:r>
              <a:rPr lang="en-US" sz="2800" b="1" dirty="0">
                <a:solidFill>
                  <a:prstClr val="white"/>
                </a:solidFill>
                <a:latin typeface="TradeGothic" pitchFamily="34" charset="0"/>
              </a:rPr>
              <a:t>Creating Pathways for the Poorest</a:t>
            </a:r>
          </a:p>
        </p:txBody>
      </p:sp>
    </p:spTree>
    <p:extLst>
      <p:ext uri="{BB962C8B-B14F-4D97-AF65-F5344CB8AC3E}">
        <p14:creationId xmlns:p14="http://schemas.microsoft.com/office/powerpoint/2010/main" val="1227770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413" y="1905000"/>
            <a:ext cx="9476443"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3429000" y="435114"/>
            <a:ext cx="5715000" cy="523220"/>
          </a:xfrm>
          <a:prstGeom prst="rect">
            <a:avLst/>
          </a:prstGeom>
          <a:solidFill>
            <a:srgbClr val="E36F0D"/>
          </a:solidFill>
        </p:spPr>
        <p:txBody>
          <a:bodyPr wrap="square" rtlCol="0">
            <a:spAutoFit/>
          </a:bodyPr>
          <a:lstStyle/>
          <a:p>
            <a:pPr algn="ctr"/>
            <a:r>
              <a:rPr lang="en-US" sz="2800" b="1" dirty="0">
                <a:solidFill>
                  <a:prstClr val="white"/>
                </a:solidFill>
                <a:latin typeface="TradeGothic" pitchFamily="34" charset="0"/>
              </a:rPr>
              <a:t>The Graduation Approach</a:t>
            </a:r>
          </a:p>
        </p:txBody>
      </p:sp>
    </p:spTree>
    <p:extLst>
      <p:ext uri="{BB962C8B-B14F-4D97-AF65-F5344CB8AC3E}">
        <p14:creationId xmlns:p14="http://schemas.microsoft.com/office/powerpoint/2010/main" val="52625678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609600" y="228600"/>
            <a:ext cx="8153400" cy="990600"/>
          </a:xfrm>
          <a:prstGeom prst="rect">
            <a:avLst/>
          </a:prstGeom>
        </p:spPr>
        <p:txBody>
          <a:bodyPr anchor="ctr">
            <a:normAutofit/>
          </a:bodyPr>
          <a:lstStyle/>
          <a:p>
            <a:pPr algn="ctr">
              <a:defRPr/>
            </a:pPr>
            <a:endParaRPr lang="en-US" sz="3200" b="1" dirty="0">
              <a:solidFill>
                <a:prstClr val="white"/>
              </a:solidFill>
              <a:latin typeface="Book Antiqua" pitchFamily="18" charset="0"/>
            </a:endParaRPr>
          </a:p>
        </p:txBody>
      </p:sp>
      <p:sp>
        <p:nvSpPr>
          <p:cNvPr id="9" name="Title 4"/>
          <p:cNvSpPr txBox="1">
            <a:spLocks/>
          </p:cNvSpPr>
          <p:nvPr/>
        </p:nvSpPr>
        <p:spPr>
          <a:xfrm>
            <a:off x="457200" y="228600"/>
            <a:ext cx="8153400" cy="990600"/>
          </a:xfrm>
          <a:prstGeom prst="rect">
            <a:avLst/>
          </a:prstGeom>
        </p:spPr>
        <p:txBody>
          <a:bodyPr anchor="ctr">
            <a:normAutofit/>
          </a:bodyPr>
          <a:lstStyle/>
          <a:p>
            <a:pPr algn="ctr">
              <a:defRPr/>
            </a:pPr>
            <a:endParaRPr lang="en-US" sz="4400" dirty="0">
              <a:solidFill>
                <a:prstClr val="black"/>
              </a:solidFill>
            </a:endParaRPr>
          </a:p>
        </p:txBody>
      </p:sp>
      <p:sp>
        <p:nvSpPr>
          <p:cNvPr id="10" name="Title 4"/>
          <p:cNvSpPr txBox="1">
            <a:spLocks/>
          </p:cNvSpPr>
          <p:nvPr/>
        </p:nvSpPr>
        <p:spPr>
          <a:xfrm>
            <a:off x="457200" y="228600"/>
            <a:ext cx="8153400" cy="990600"/>
          </a:xfrm>
          <a:prstGeom prst="rect">
            <a:avLst/>
          </a:prstGeom>
        </p:spPr>
        <p:txBody>
          <a:bodyPr anchor="ctr">
            <a:normAutofit/>
          </a:bodyPr>
          <a:lstStyle/>
          <a:p>
            <a:pPr algn="ctr">
              <a:defRPr/>
            </a:pPr>
            <a:r>
              <a:rPr lang="en-US" sz="4400" dirty="0">
                <a:solidFill>
                  <a:prstClr val="white"/>
                </a:solidFill>
              </a:rPr>
              <a:t>Research Sites</a:t>
            </a:r>
          </a:p>
        </p:txBody>
      </p:sp>
      <p:sp>
        <p:nvSpPr>
          <p:cNvPr id="30" name="TextBox 43"/>
          <p:cNvSpPr txBox="1">
            <a:spLocks noChangeArrowheads="1"/>
          </p:cNvSpPr>
          <p:nvPr/>
        </p:nvSpPr>
        <p:spPr bwMode="auto">
          <a:xfrm>
            <a:off x="1676400" y="304800"/>
            <a:ext cx="5867400" cy="769938"/>
          </a:xfrm>
          <a:prstGeom prst="rect">
            <a:avLst/>
          </a:prstGeom>
          <a:noFill/>
          <a:ln w="9525">
            <a:noFill/>
            <a:miter lim="800000"/>
            <a:headEnd/>
            <a:tailEnd/>
          </a:ln>
        </p:spPr>
        <p:txBody>
          <a:bodyPr>
            <a:spAutoFit/>
          </a:bodyPr>
          <a:lstStyle/>
          <a:p>
            <a:pPr algn="ctr"/>
            <a:r>
              <a:rPr lang="en-US" sz="4400">
                <a:solidFill>
                  <a:prstClr val="white"/>
                </a:solidFill>
              </a:rPr>
              <a:t>Pilot Sites</a:t>
            </a:r>
          </a:p>
        </p:txBody>
      </p:sp>
      <p:sp>
        <p:nvSpPr>
          <p:cNvPr id="37" name="TextBox 36"/>
          <p:cNvSpPr txBox="1"/>
          <p:nvPr/>
        </p:nvSpPr>
        <p:spPr>
          <a:xfrm>
            <a:off x="2438400" y="347990"/>
            <a:ext cx="6705600" cy="523220"/>
          </a:xfrm>
          <a:prstGeom prst="rect">
            <a:avLst/>
          </a:prstGeom>
          <a:solidFill>
            <a:srgbClr val="E36F0D"/>
          </a:solidFill>
        </p:spPr>
        <p:txBody>
          <a:bodyPr wrap="square" rtlCol="0">
            <a:spAutoFit/>
          </a:bodyPr>
          <a:lstStyle/>
          <a:p>
            <a:pPr algn="ctr"/>
            <a:r>
              <a:rPr lang="en-US" sz="2800" b="1" dirty="0">
                <a:solidFill>
                  <a:prstClr val="white"/>
                </a:solidFill>
                <a:latin typeface="TradeGothic" pitchFamily="34" charset="0"/>
              </a:rPr>
              <a:t>CGAP-Ford Foundation Graduation</a:t>
            </a:r>
          </a:p>
        </p:txBody>
      </p:sp>
      <p:pic>
        <p:nvPicPr>
          <p:cNvPr id="2" name="Picture 1"/>
          <p:cNvPicPr>
            <a:picLocks noChangeAspect="1"/>
          </p:cNvPicPr>
          <p:nvPr/>
        </p:nvPicPr>
        <p:blipFill>
          <a:blip r:embed="rId3"/>
          <a:stretch>
            <a:fillRect/>
          </a:stretch>
        </p:blipFill>
        <p:spPr>
          <a:xfrm>
            <a:off x="95547" y="1074738"/>
            <a:ext cx="9048453" cy="5581650"/>
          </a:xfrm>
          <a:prstGeom prst="rect">
            <a:avLst/>
          </a:prstGeom>
        </p:spPr>
      </p:pic>
    </p:spTree>
    <p:extLst>
      <p:ext uri="{BB962C8B-B14F-4D97-AF65-F5344CB8AC3E}">
        <p14:creationId xmlns:p14="http://schemas.microsoft.com/office/powerpoint/2010/main" val="2970386160"/>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6078077" y="1162918"/>
            <a:ext cx="3030427" cy="569387"/>
          </a:xfrm>
          <a:prstGeom prst="rect">
            <a:avLst/>
          </a:prstGeom>
        </p:spPr>
        <p:txBody>
          <a:bodyPr wrap="square">
            <a:spAutoFit/>
          </a:bodyPr>
          <a:lstStyle/>
          <a:p>
            <a:pPr algn="just"/>
            <a:endParaRPr lang="en-US" sz="1550" dirty="0">
              <a:solidFill>
                <a:srgbClr val="737373"/>
              </a:solidFill>
              <a:latin typeface="Arial" panose="020B0604020202020204" pitchFamily="34" charset="0"/>
              <a:cs typeface="Arial" panose="020B0604020202020204" pitchFamily="34" charset="0"/>
            </a:endParaRPr>
          </a:p>
          <a:p>
            <a:pPr algn="just"/>
            <a:endParaRPr lang="en-US" sz="1550" dirty="0">
              <a:solidFill>
                <a:srgbClr val="737373"/>
              </a:solidFill>
              <a:latin typeface="Arial" panose="020B0604020202020204" pitchFamily="34" charset="0"/>
              <a:cs typeface="Arial" panose="020B0604020202020204" pitchFamily="34" charset="0"/>
            </a:endParaRPr>
          </a:p>
        </p:txBody>
      </p:sp>
      <p:sp>
        <p:nvSpPr>
          <p:cNvPr id="11" name="Line Callout 2 (No Border) 10"/>
          <p:cNvSpPr/>
          <p:nvPr/>
        </p:nvSpPr>
        <p:spPr>
          <a:xfrm flipH="1">
            <a:off x="320786" y="1196753"/>
            <a:ext cx="8352926" cy="2808312"/>
          </a:xfrm>
          <a:prstGeom prst="callout2">
            <a:avLst>
              <a:gd name="adj1" fmla="val 18750"/>
              <a:gd name="adj2" fmla="val -8333"/>
              <a:gd name="adj3" fmla="val 18750"/>
              <a:gd name="adj4" fmla="val -16667"/>
              <a:gd name="adj5" fmla="val 55035"/>
              <a:gd name="adj6" fmla="val -22210"/>
            </a:avLst>
          </a:prstGeom>
          <a:solidFill>
            <a:srgbClr val="EEF5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Impacts of </a:t>
            </a:r>
            <a:r>
              <a:rPr lang="en-US" dirty="0" smtClean="0">
                <a:solidFill>
                  <a:srgbClr val="737373"/>
                </a:solidFill>
                <a:latin typeface="Arial" panose="020B0604020202020204" pitchFamily="34" charset="0"/>
                <a:cs typeface="Arial" panose="020B0604020202020204" pitchFamily="34" charset="0"/>
                <a:hlinkClick r:id="rId3" action="ppaction://hlinksldjump"/>
              </a:rPr>
              <a:t>8/10 indicators </a:t>
            </a:r>
            <a:r>
              <a:rPr lang="en-US" dirty="0" smtClean="0">
                <a:solidFill>
                  <a:srgbClr val="737373"/>
                </a:solidFill>
                <a:latin typeface="Arial" panose="020B0604020202020204" pitchFamily="34" charset="0"/>
                <a:cs typeface="Arial" panose="020B0604020202020204" pitchFamily="34" charset="0"/>
              </a:rPr>
              <a:t>still evident 12 months after the intervention</a:t>
            </a:r>
          </a:p>
          <a:p>
            <a:pPr marL="285750"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Income significantly higher in all countries – in the majority of these countries exceeding the cost of the program</a:t>
            </a:r>
          </a:p>
          <a:p>
            <a:pPr marL="285750"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Household consumption significantly higher in all countries but Honduras</a:t>
            </a:r>
          </a:p>
          <a:p>
            <a:pPr marL="285750"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Lessons for future implementations – the context and the quality of implementation are important</a:t>
            </a:r>
            <a:endParaRPr lang="en-US" dirty="0">
              <a:solidFill>
                <a:srgbClr val="737373"/>
              </a:solidFill>
              <a:latin typeface="Arial" panose="020B0604020202020204" pitchFamily="34" charset="0"/>
              <a:cs typeface="Arial" panose="020B0604020202020204" pitchFamily="34" charset="0"/>
            </a:endParaRPr>
          </a:p>
        </p:txBody>
      </p:sp>
      <p:sp>
        <p:nvSpPr>
          <p:cNvPr id="5" name="Rounded Rectangular Callout 4"/>
          <p:cNvSpPr/>
          <p:nvPr/>
        </p:nvSpPr>
        <p:spPr>
          <a:xfrm>
            <a:off x="4644010" y="4869159"/>
            <a:ext cx="4320478" cy="1723267"/>
          </a:xfrm>
          <a:prstGeom prst="wedgeRoundRectCallout">
            <a:avLst>
              <a:gd name="adj1" fmla="val -44229"/>
              <a:gd name="adj2" fmla="val -10636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i="1" dirty="0"/>
              <a:t> “The Graduation approach has led to broad improvements in key dimensions of economic and non-economic </a:t>
            </a:r>
            <a:r>
              <a:rPr lang="en-US" sz="1500" i="1" dirty="0" smtClean="0"/>
              <a:t>well-being…Policymakers </a:t>
            </a:r>
            <a:r>
              <a:rPr lang="en-US" sz="1500" i="1" dirty="0"/>
              <a:t>seeking a program to sustainably improve the lives of the very poor should consider investing in this </a:t>
            </a:r>
            <a:r>
              <a:rPr lang="en-US" sz="1500" i="1" dirty="0" smtClean="0"/>
              <a:t>approach.” Esther </a:t>
            </a:r>
            <a:r>
              <a:rPr lang="en-US" sz="1500" i="1" dirty="0" err="1" smtClean="0"/>
              <a:t>Duflo</a:t>
            </a:r>
            <a:r>
              <a:rPr lang="en-US" sz="1500" i="1" dirty="0" smtClean="0"/>
              <a:t>, J-PAL</a:t>
            </a:r>
            <a:endParaRPr lang="en-US" sz="1500" i="1" dirty="0"/>
          </a:p>
        </p:txBody>
      </p:sp>
      <p:grpSp>
        <p:nvGrpSpPr>
          <p:cNvPr id="7" name="Group 6"/>
          <p:cNvGrpSpPr/>
          <p:nvPr/>
        </p:nvGrpSpPr>
        <p:grpSpPr>
          <a:xfrm>
            <a:off x="232520" y="4005064"/>
            <a:ext cx="3835424" cy="2735475"/>
            <a:chOff x="232520" y="4005064"/>
            <a:chExt cx="3835424" cy="2735475"/>
          </a:xfrm>
        </p:grpSpPr>
        <p:pic>
          <p:nvPicPr>
            <p:cNvPr id="1026" name="Picture 2" descr="client"/>
            <p:cNvPicPr>
              <a:picLocks noChangeAspect="1" noChangeArrowheads="1"/>
            </p:cNvPicPr>
            <p:nvPr/>
          </p:nvPicPr>
          <p:blipFill rotWithShape="1">
            <a:blip r:embed="rId4">
              <a:extLst>
                <a:ext uri="{28A0092B-C50C-407E-A947-70E740481C1C}">
                  <a14:useLocalDpi xmlns:a14="http://schemas.microsoft.com/office/drawing/2010/main" val="0"/>
                </a:ext>
              </a:extLst>
            </a:blip>
            <a:srcRect l="21923" t="29042" r="22867" b="30263"/>
            <a:stretch/>
          </p:blipFill>
          <p:spPr bwMode="auto">
            <a:xfrm>
              <a:off x="313492" y="5228338"/>
              <a:ext cx="719699" cy="25565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lient"/>
            <p:cNvPicPr>
              <a:picLocks noChangeAspect="1" noChangeArrowheads="1"/>
            </p:cNvPicPr>
            <p:nvPr/>
          </p:nvPicPr>
          <p:blipFill rotWithShape="1">
            <a:blip r:embed="rId5">
              <a:extLst>
                <a:ext uri="{28A0092B-C50C-407E-A947-70E740481C1C}">
                  <a14:useLocalDpi xmlns:a14="http://schemas.microsoft.com/office/drawing/2010/main" val="0"/>
                </a:ext>
              </a:extLst>
            </a:blip>
            <a:srcRect t="28026" b="26307"/>
            <a:stretch/>
          </p:blipFill>
          <p:spPr bwMode="auto">
            <a:xfrm>
              <a:off x="2093555" y="6285781"/>
              <a:ext cx="1581150" cy="34797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786" y="4005064"/>
              <a:ext cx="1395214" cy="4136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descr="client"/>
            <p:cNvPicPr>
              <a:picLocks noChangeAspect="1" noChangeArrowheads="1"/>
            </p:cNvPicPr>
            <p:nvPr/>
          </p:nvPicPr>
          <p:blipFill rotWithShape="1">
            <a:blip r:embed="rId7">
              <a:extLst>
                <a:ext uri="{28A0092B-C50C-407E-A947-70E740481C1C}">
                  <a14:useLocalDpi xmlns:a14="http://schemas.microsoft.com/office/drawing/2010/main" val="0"/>
                </a:ext>
              </a:extLst>
            </a:blip>
            <a:srcRect l="8026" t="33562" r="4757" b="33218"/>
            <a:stretch/>
          </p:blipFill>
          <p:spPr bwMode="auto">
            <a:xfrm>
              <a:off x="2688916" y="5877272"/>
              <a:ext cx="1379028" cy="25312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lient"/>
            <p:cNvPicPr>
              <a:picLocks noChangeAspect="1" noChangeArrowheads="1"/>
            </p:cNvPicPr>
            <p:nvPr/>
          </p:nvPicPr>
          <p:blipFill rotWithShape="1">
            <a:blip r:embed="rId8">
              <a:extLst>
                <a:ext uri="{28A0092B-C50C-407E-A947-70E740481C1C}">
                  <a14:useLocalDpi xmlns:a14="http://schemas.microsoft.com/office/drawing/2010/main" val="0"/>
                </a:ext>
              </a:extLst>
            </a:blip>
            <a:srcRect l="16157" t="21974" r="6212" b="28026"/>
            <a:stretch/>
          </p:blipFill>
          <p:spPr bwMode="auto">
            <a:xfrm>
              <a:off x="615950" y="5707732"/>
              <a:ext cx="1227482" cy="3810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client"/>
            <p:cNvPicPr>
              <a:picLocks noChangeAspect="1" noChangeArrowheads="1"/>
            </p:cNvPicPr>
            <p:nvPr/>
          </p:nvPicPr>
          <p:blipFill rotWithShape="1">
            <a:blip r:embed="rId9">
              <a:extLst>
                <a:ext uri="{28A0092B-C50C-407E-A947-70E740481C1C}">
                  <a14:useLocalDpi xmlns:a14="http://schemas.microsoft.com/office/drawing/2010/main" val="0"/>
                </a:ext>
              </a:extLst>
            </a:blip>
            <a:srcRect l="5533" t="30057" r="4908" b="26537"/>
            <a:stretch/>
          </p:blipFill>
          <p:spPr bwMode="auto">
            <a:xfrm>
              <a:off x="2123728" y="4509120"/>
              <a:ext cx="1792101" cy="41859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client"/>
            <p:cNvPicPr>
              <a:picLocks noChangeAspect="1" noChangeArrowheads="1"/>
            </p:cNvPicPr>
            <p:nvPr/>
          </p:nvPicPr>
          <p:blipFill rotWithShape="1">
            <a:blip r:embed="rId10">
              <a:extLst>
                <a:ext uri="{28A0092B-C50C-407E-A947-70E740481C1C}">
                  <a14:useLocalDpi xmlns:a14="http://schemas.microsoft.com/office/drawing/2010/main" val="0"/>
                </a:ext>
              </a:extLst>
            </a:blip>
            <a:srcRect l="20706" t="26307" r="23675" b="26308"/>
            <a:stretch/>
          </p:blipFill>
          <p:spPr bwMode="auto">
            <a:xfrm>
              <a:off x="2972483" y="5372180"/>
              <a:ext cx="879437" cy="361076"/>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client"/>
            <p:cNvPicPr>
              <a:picLocks noChangeAspect="1" noChangeArrowheads="1"/>
            </p:cNvPicPr>
            <p:nvPr/>
          </p:nvPicPr>
          <p:blipFill rotWithShape="1">
            <a:blip r:embed="rId11">
              <a:extLst>
                <a:ext uri="{28A0092B-C50C-407E-A947-70E740481C1C}">
                  <a14:useLocalDpi xmlns:a14="http://schemas.microsoft.com/office/drawing/2010/main" val="0"/>
                </a:ext>
              </a:extLst>
            </a:blip>
            <a:srcRect l="22770" t="27222" r="19867" b="32894"/>
            <a:stretch/>
          </p:blipFill>
          <p:spPr bwMode="auto">
            <a:xfrm>
              <a:off x="515567" y="4717202"/>
              <a:ext cx="906997" cy="303914"/>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client"/>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32520" y="6179001"/>
              <a:ext cx="1165191" cy="561538"/>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client"/>
            <p:cNvPicPr>
              <a:picLocks noChangeAspect="1" noChangeArrowheads="1"/>
            </p:cNvPicPr>
            <p:nvPr/>
          </p:nvPicPr>
          <p:blipFill rotWithShape="1">
            <a:blip r:embed="rId13">
              <a:extLst>
                <a:ext uri="{28A0092B-C50C-407E-A947-70E740481C1C}">
                  <a14:useLocalDpi xmlns:a14="http://schemas.microsoft.com/office/drawing/2010/main" val="0"/>
                </a:ext>
              </a:extLst>
            </a:blip>
            <a:srcRect t="24585" b="24585"/>
            <a:stretch/>
          </p:blipFill>
          <p:spPr bwMode="auto">
            <a:xfrm>
              <a:off x="1477214" y="5013176"/>
              <a:ext cx="1581150" cy="387319"/>
            </a:xfrm>
            <a:prstGeom prst="rect">
              <a:avLst/>
            </a:prstGeom>
            <a:noFill/>
            <a:extLst>
              <a:ext uri="{909E8E84-426E-40dd-AFC4-6F175D3DCCD1}">
                <a14:hiddenFill xmlns:a14="http://schemas.microsoft.com/office/drawing/2010/main">
                  <a:solidFill>
                    <a:srgbClr val="FFFFFF"/>
                  </a:solidFill>
                </a14:hiddenFill>
              </a:ext>
            </a:extLst>
          </p:spPr>
        </p:pic>
      </p:grpSp>
      <p:sp>
        <p:nvSpPr>
          <p:cNvPr id="20" name="TextBox 19"/>
          <p:cNvSpPr txBox="1"/>
          <p:nvPr/>
        </p:nvSpPr>
        <p:spPr>
          <a:xfrm>
            <a:off x="1549946" y="408966"/>
            <a:ext cx="7596336" cy="523220"/>
          </a:xfrm>
          <a:prstGeom prst="rect">
            <a:avLst/>
          </a:prstGeom>
          <a:solidFill>
            <a:srgbClr val="E36F0D"/>
          </a:solidFill>
        </p:spPr>
        <p:txBody>
          <a:bodyPr wrap="square" rtlCol="0">
            <a:spAutoFit/>
          </a:bodyPr>
          <a:lstStyle/>
          <a:p>
            <a:pPr algn="ctr"/>
            <a:r>
              <a:rPr lang="en-US" sz="2800" b="1" dirty="0" smtClean="0">
                <a:solidFill>
                  <a:schemeClr val="bg1"/>
                </a:solidFill>
                <a:latin typeface="TradeGothic" pitchFamily="34" charset="0"/>
              </a:rPr>
              <a:t>Graduation Approach Evaluation Results</a:t>
            </a:r>
            <a:endParaRPr lang="en-US" sz="2800" b="1" dirty="0">
              <a:solidFill>
                <a:schemeClr val="bg1"/>
              </a:solidFill>
              <a:latin typeface="TradeGothic" pitchFamily="34" charset="0"/>
            </a:endParaRPr>
          </a:p>
        </p:txBody>
      </p:sp>
      <p:sp>
        <p:nvSpPr>
          <p:cNvPr id="17" name="Text Box 4"/>
          <p:cNvSpPr txBox="1">
            <a:spLocks noChangeArrowheads="1"/>
          </p:cNvSpPr>
          <p:nvPr/>
        </p:nvSpPr>
        <p:spPr bwMode="auto">
          <a:xfrm>
            <a:off x="5084744" y="3720818"/>
            <a:ext cx="3806364" cy="2960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defPPr>
              <a:defRPr lang="en-GB"/>
            </a:defPPr>
            <a:lvl1pPr algn="l" defTabSz="457200" rtl="0" fontAlgn="base" hangingPunct="0">
              <a:lnSpc>
                <a:spcPct val="93000"/>
              </a:lnSpc>
              <a:spcBef>
                <a:spcPct val="0"/>
              </a:spcBef>
              <a:spcAft>
                <a:spcPct val="0"/>
              </a:spcAft>
              <a:buClr>
                <a:srgbClr val="000000"/>
              </a:buClr>
              <a:buSzPct val="45000"/>
              <a:buFont typeface="Wingdings" panose="05000000000000000000" pitchFamily="2" charset="2"/>
              <a:defRPr sz="2400" kern="1200">
                <a:solidFill>
                  <a:schemeClr val="tx1"/>
                </a:solidFill>
                <a:latin typeface="Times New Roman" panose="02020603050405020304" pitchFamily="18" charset="0"/>
                <a:ea typeface="+mn-ea"/>
                <a:cs typeface="+mn-cs"/>
              </a:defRPr>
            </a:lvl1pPr>
            <a:lvl2pPr marL="431800" indent="-215900" algn="l" defTabSz="457200" rtl="0" fontAlgn="base" hangingPunct="0">
              <a:lnSpc>
                <a:spcPct val="93000"/>
              </a:lnSpc>
              <a:spcBef>
                <a:spcPct val="0"/>
              </a:spcBef>
              <a:spcAft>
                <a:spcPct val="0"/>
              </a:spcAft>
              <a:buClr>
                <a:srgbClr val="000000"/>
              </a:buClr>
              <a:buSzPct val="45000"/>
              <a:buFont typeface="Wingdings" panose="05000000000000000000" pitchFamily="2" charset="2"/>
              <a:defRPr sz="2400" kern="1200">
                <a:solidFill>
                  <a:schemeClr val="tx1"/>
                </a:solidFill>
                <a:latin typeface="Times New Roman" panose="02020603050405020304" pitchFamily="18" charset="0"/>
                <a:ea typeface="+mn-ea"/>
                <a:cs typeface="+mn-cs"/>
              </a:defRPr>
            </a:lvl2pPr>
            <a:lvl3pPr marL="647700" indent="-215900" algn="l" defTabSz="457200" rtl="0" fontAlgn="base" hangingPunct="0">
              <a:lnSpc>
                <a:spcPct val="93000"/>
              </a:lnSpc>
              <a:spcBef>
                <a:spcPct val="0"/>
              </a:spcBef>
              <a:spcAft>
                <a:spcPct val="0"/>
              </a:spcAft>
              <a:buClr>
                <a:srgbClr val="000000"/>
              </a:buClr>
              <a:buSzPct val="45000"/>
              <a:buFont typeface="Wingdings" panose="05000000000000000000" pitchFamily="2" charset="2"/>
              <a:defRPr sz="2400" kern="1200">
                <a:solidFill>
                  <a:schemeClr val="tx1"/>
                </a:solidFill>
                <a:latin typeface="Times New Roman" panose="02020603050405020304" pitchFamily="18" charset="0"/>
                <a:ea typeface="+mn-ea"/>
                <a:cs typeface="+mn-cs"/>
              </a:defRPr>
            </a:lvl3pPr>
            <a:lvl4pPr marL="863600" indent="-215900" algn="l" defTabSz="457200" rtl="0" fontAlgn="base" hangingPunct="0">
              <a:lnSpc>
                <a:spcPct val="93000"/>
              </a:lnSpc>
              <a:spcBef>
                <a:spcPct val="0"/>
              </a:spcBef>
              <a:spcAft>
                <a:spcPct val="0"/>
              </a:spcAft>
              <a:buClr>
                <a:srgbClr val="000000"/>
              </a:buClr>
              <a:buSzPct val="45000"/>
              <a:buFont typeface="Wingdings" panose="05000000000000000000" pitchFamily="2" charset="2"/>
              <a:defRPr sz="2400" kern="1200">
                <a:solidFill>
                  <a:schemeClr val="tx1"/>
                </a:solidFill>
                <a:latin typeface="Times New Roman" panose="02020603050405020304" pitchFamily="18" charset="0"/>
                <a:ea typeface="+mn-ea"/>
                <a:cs typeface="+mn-cs"/>
              </a:defRPr>
            </a:lvl4pPr>
            <a:lvl5pPr marL="1079500" indent="-215900" algn="l" defTabSz="457200" rtl="0" fontAlgn="base" hangingPunct="0">
              <a:lnSpc>
                <a:spcPct val="93000"/>
              </a:lnSpc>
              <a:spcBef>
                <a:spcPct val="0"/>
              </a:spcBef>
              <a:spcAft>
                <a:spcPct val="0"/>
              </a:spcAft>
              <a:buClr>
                <a:srgbClr val="000000"/>
              </a:buClr>
              <a:buSzPct val="45000"/>
              <a:buFont typeface="Wingdings" panose="05000000000000000000" pitchFamily="2" charset="2"/>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en-GB" altLang="en-US" sz="1200" b="1" dirty="0" err="1">
                <a:solidFill>
                  <a:prstClr val="black"/>
                </a:solidFill>
                <a:latin typeface="Arial" panose="020B0604020202020204" pitchFamily="34" charset="0"/>
              </a:rPr>
              <a:t>Abhijit</a:t>
            </a:r>
            <a:r>
              <a:rPr lang="en-GB" altLang="en-US" sz="1200" b="1" dirty="0">
                <a:solidFill>
                  <a:prstClr val="black"/>
                </a:solidFill>
                <a:latin typeface="Arial" panose="020B0604020202020204" pitchFamily="34" charset="0"/>
              </a:rPr>
              <a:t> Banerjee et al. Science 2015;348:1260799</a:t>
            </a:r>
          </a:p>
        </p:txBody>
      </p:sp>
    </p:spTree>
    <p:extLst>
      <p:ext uri="{BB962C8B-B14F-4D97-AF65-F5344CB8AC3E}">
        <p14:creationId xmlns:p14="http://schemas.microsoft.com/office/powerpoint/2010/main" val="31253348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24526"/>
            <a:ext cx="9144000" cy="5133474"/>
          </a:xfrm>
          <a:prstGeom prst="rect">
            <a:avLst/>
          </a:prstGeom>
        </p:spPr>
      </p:pic>
      <p:sp>
        <p:nvSpPr>
          <p:cNvPr id="5" name="TextBox 4"/>
          <p:cNvSpPr txBox="1"/>
          <p:nvPr/>
        </p:nvSpPr>
        <p:spPr>
          <a:xfrm>
            <a:off x="4800600" y="435114"/>
            <a:ext cx="4343400" cy="523220"/>
          </a:xfrm>
          <a:prstGeom prst="rect">
            <a:avLst/>
          </a:prstGeom>
          <a:solidFill>
            <a:srgbClr val="E36F0D"/>
          </a:solidFill>
        </p:spPr>
        <p:txBody>
          <a:bodyPr wrap="square" rtlCol="0">
            <a:spAutoFit/>
          </a:bodyPr>
          <a:lstStyle/>
          <a:p>
            <a:pPr algn="ctr"/>
            <a:r>
              <a:rPr lang="en-US" sz="2800" b="1" dirty="0">
                <a:solidFill>
                  <a:prstClr val="white"/>
                </a:solidFill>
                <a:latin typeface="TradeGothic" pitchFamily="34" charset="0"/>
              </a:rPr>
              <a:t>Questions?</a:t>
            </a:r>
          </a:p>
        </p:txBody>
      </p:sp>
    </p:spTree>
    <p:extLst>
      <p:ext uri="{BB962C8B-B14F-4D97-AF65-F5344CB8AC3E}">
        <p14:creationId xmlns:p14="http://schemas.microsoft.com/office/powerpoint/2010/main" val="3093584410"/>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9" name="Rectangle 8"/>
          <p:cNvSpPr/>
          <p:nvPr/>
        </p:nvSpPr>
        <p:spPr>
          <a:xfrm>
            <a:off x="5981749" y="1162918"/>
            <a:ext cx="3030427" cy="569387"/>
          </a:xfrm>
          <a:prstGeom prst="rect">
            <a:avLst/>
          </a:prstGeom>
        </p:spPr>
        <p:txBody>
          <a:bodyPr wrap="square">
            <a:spAutoFit/>
          </a:bodyPr>
          <a:lstStyle/>
          <a:p>
            <a:pPr algn="just"/>
            <a:endParaRPr lang="en-US" sz="1550" dirty="0">
              <a:solidFill>
                <a:srgbClr val="737373"/>
              </a:solidFill>
              <a:latin typeface="Arial" panose="020B0604020202020204" pitchFamily="34" charset="0"/>
              <a:cs typeface="Arial" panose="020B0604020202020204" pitchFamily="34" charset="0"/>
            </a:endParaRPr>
          </a:p>
          <a:p>
            <a:pPr algn="just"/>
            <a:endParaRPr lang="en-US" sz="1550" dirty="0">
              <a:solidFill>
                <a:srgbClr val="737373"/>
              </a:solidFill>
              <a:latin typeface="Arial" panose="020B0604020202020204" pitchFamily="34" charset="0"/>
              <a:cs typeface="Arial" panose="020B0604020202020204" pitchFamily="34" charset="0"/>
            </a:endParaRPr>
          </a:p>
        </p:txBody>
      </p:sp>
      <p:sp>
        <p:nvSpPr>
          <p:cNvPr id="11" name="TextBox 10"/>
          <p:cNvSpPr txBox="1"/>
          <p:nvPr/>
        </p:nvSpPr>
        <p:spPr>
          <a:xfrm>
            <a:off x="173420" y="200834"/>
            <a:ext cx="7316426" cy="523220"/>
          </a:xfrm>
          <a:prstGeom prst="rect">
            <a:avLst/>
          </a:prstGeom>
          <a:noFill/>
        </p:spPr>
        <p:txBody>
          <a:bodyPr wrap="none" rtlCol="0">
            <a:spAutoFit/>
          </a:bodyPr>
          <a:lstStyle/>
          <a:p>
            <a:r>
              <a:rPr lang="en-US" sz="2800" dirty="0" smtClean="0">
                <a:solidFill>
                  <a:prstClr val="white">
                    <a:lumMod val="50000"/>
                  </a:prstClr>
                </a:solidFill>
                <a:latin typeface="Bebas Neue" pitchFamily="34" charset="0"/>
              </a:rPr>
              <a:t>GRADUATION APPROACH </a:t>
            </a:r>
            <a:r>
              <a:rPr lang="en-US" sz="2800" dirty="0" smtClean="0">
                <a:solidFill>
                  <a:srgbClr val="E36F1E"/>
                </a:solidFill>
                <a:latin typeface="Bebas Neue" pitchFamily="34" charset="0"/>
              </a:rPr>
              <a:t>COMPONENTS</a:t>
            </a:r>
            <a:endParaRPr lang="en-US" sz="2800" dirty="0">
              <a:solidFill>
                <a:srgbClr val="E36F1E"/>
              </a:solidFill>
              <a:latin typeface="Bebas Neue" pitchFamily="34" charset="0"/>
            </a:endParaRPr>
          </a:p>
        </p:txBody>
      </p:sp>
      <p:cxnSp>
        <p:nvCxnSpPr>
          <p:cNvPr id="14" name="Straight Connector 13"/>
          <p:cNvCxnSpPr/>
          <p:nvPr/>
        </p:nvCxnSpPr>
        <p:spPr>
          <a:xfrm>
            <a:off x="173420" y="997606"/>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173420" y="919882"/>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1844824"/>
            <a:ext cx="8646319" cy="45050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683568" y="4588822"/>
            <a:ext cx="1368152" cy="384721"/>
          </a:xfrm>
          <a:prstGeom prst="rect">
            <a:avLst/>
          </a:prstGeom>
          <a:solidFill>
            <a:srgbClr val="00446B"/>
          </a:solidFill>
        </p:spPr>
        <p:txBody>
          <a:bodyPr wrap="square" rtlCol="0" anchor="ctr">
            <a:spAutoFit/>
          </a:bodyPr>
          <a:lstStyle/>
          <a:p>
            <a:pPr algn="ctr"/>
            <a:endParaRPr lang="en-US" sz="500" dirty="0" smtClean="0">
              <a:solidFill>
                <a:schemeClr val="bg1"/>
              </a:solidFill>
            </a:endParaRPr>
          </a:p>
          <a:p>
            <a:pPr algn="ctr"/>
            <a:r>
              <a:rPr lang="en-US" sz="900" dirty="0" smtClean="0">
                <a:solidFill>
                  <a:schemeClr val="bg1"/>
                </a:solidFill>
              </a:rPr>
              <a:t>GRADUATION CRITERIA</a:t>
            </a:r>
          </a:p>
          <a:p>
            <a:endParaRPr lang="en-US" sz="500" dirty="0">
              <a:solidFill>
                <a:schemeClr val="bg1"/>
              </a:solidFill>
            </a:endParaRPr>
          </a:p>
        </p:txBody>
      </p:sp>
    </p:spTree>
    <p:extLst>
      <p:ext uri="{BB962C8B-B14F-4D97-AF65-F5344CB8AC3E}">
        <p14:creationId xmlns:p14="http://schemas.microsoft.com/office/powerpoint/2010/main" val="3255476261"/>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12" name="Rectangle 11"/>
          <p:cNvSpPr/>
          <p:nvPr/>
        </p:nvSpPr>
        <p:spPr>
          <a:xfrm>
            <a:off x="4052810" y="3573016"/>
            <a:ext cx="4870381" cy="3108543"/>
          </a:xfrm>
          <a:prstGeom prst="rect">
            <a:avLst/>
          </a:prstGeom>
        </p:spPr>
        <p:txBody>
          <a:bodyPr wrap="square">
            <a:spAutoFit/>
          </a:bodyPr>
          <a:lstStyle/>
          <a:p>
            <a:pPr>
              <a:lnSpc>
                <a:spcPct val="150000"/>
              </a:lnSpc>
            </a:pPr>
            <a:r>
              <a:rPr lang="en-US" b="1" dirty="0">
                <a:solidFill>
                  <a:srgbClr val="737373"/>
                </a:solidFill>
                <a:latin typeface="Arial" panose="020B0604020202020204" pitchFamily="34" charset="0"/>
                <a:cs typeface="Arial" panose="020B0604020202020204" pitchFamily="34" charset="0"/>
              </a:rPr>
              <a:t>Graduation Criteria Provide a Means to:</a:t>
            </a:r>
          </a:p>
          <a:p>
            <a:pPr marL="285750" indent="-285750">
              <a:spcBef>
                <a:spcPts val="600"/>
              </a:spcBef>
              <a:buFont typeface="Courier New" panose="02070309020205020404" pitchFamily="49" charset="0"/>
              <a:buChar char="o"/>
            </a:pPr>
            <a:r>
              <a:rPr lang="en-US" dirty="0">
                <a:solidFill>
                  <a:srgbClr val="737373"/>
                </a:solidFill>
                <a:latin typeface="Arial" panose="020B0604020202020204" pitchFamily="34" charset="0"/>
                <a:cs typeface="Arial" panose="020B0604020202020204" pitchFamily="34" charset="0"/>
              </a:rPr>
              <a:t>Define what is ‘Graduation’ in the context of the target population</a:t>
            </a:r>
          </a:p>
          <a:p>
            <a:pPr marL="285750" indent="-285750">
              <a:spcBef>
                <a:spcPts val="600"/>
              </a:spcBef>
              <a:buFont typeface="Courier New" panose="02070309020205020404" pitchFamily="49" charset="0"/>
              <a:buChar char="o"/>
            </a:pPr>
            <a:r>
              <a:rPr lang="en-US" dirty="0">
                <a:solidFill>
                  <a:srgbClr val="737373"/>
                </a:solidFill>
                <a:latin typeface="Arial" panose="020B0604020202020204" pitchFamily="34" charset="0"/>
                <a:cs typeface="Arial" panose="020B0604020202020204" pitchFamily="34" charset="0"/>
              </a:rPr>
              <a:t>Determine the length of the program (time to achieve Graduation)</a:t>
            </a:r>
          </a:p>
          <a:p>
            <a:pPr marL="285750" indent="-285750">
              <a:spcBef>
                <a:spcPts val="600"/>
              </a:spcBef>
              <a:buFont typeface="Courier New" panose="02070309020205020404" pitchFamily="49" charset="0"/>
              <a:buChar char="o"/>
            </a:pPr>
            <a:r>
              <a:rPr lang="en-US" dirty="0">
                <a:solidFill>
                  <a:srgbClr val="737373"/>
                </a:solidFill>
                <a:latin typeface="Arial" panose="020B0604020202020204" pitchFamily="34" charset="0"/>
                <a:cs typeface="Arial" panose="020B0604020202020204" pitchFamily="34" charset="0"/>
              </a:rPr>
              <a:t>Rationalize the design of the program </a:t>
            </a:r>
          </a:p>
          <a:p>
            <a:pPr marL="285750" indent="-285750">
              <a:spcBef>
                <a:spcPts val="600"/>
              </a:spcBef>
              <a:buFont typeface="Courier New" panose="02070309020205020404" pitchFamily="49" charset="0"/>
              <a:buChar char="o"/>
            </a:pPr>
            <a:r>
              <a:rPr lang="en-US" dirty="0">
                <a:solidFill>
                  <a:srgbClr val="737373"/>
                </a:solidFill>
                <a:latin typeface="Arial" panose="020B0604020202020204" pitchFamily="34" charset="0"/>
                <a:cs typeface="Arial" panose="020B0604020202020204" pitchFamily="34" charset="0"/>
              </a:rPr>
              <a:t>Provide concrete goals and objectives for staff and participants</a:t>
            </a:r>
          </a:p>
          <a:p>
            <a:pPr marL="285750" indent="-285750">
              <a:spcBef>
                <a:spcPts val="600"/>
              </a:spcBef>
              <a:buFont typeface="Courier New" panose="02070309020205020404" pitchFamily="49" charset="0"/>
              <a:buChar char="o"/>
            </a:pPr>
            <a:r>
              <a:rPr lang="en-US" dirty="0">
                <a:solidFill>
                  <a:srgbClr val="737373"/>
                </a:solidFill>
                <a:latin typeface="Arial" panose="020B0604020202020204" pitchFamily="34" charset="0"/>
                <a:cs typeface="Arial" panose="020B0604020202020204" pitchFamily="34" charset="0"/>
              </a:rPr>
              <a:t>Select key indicators to track performance</a:t>
            </a:r>
          </a:p>
        </p:txBody>
      </p:sp>
      <p:sp>
        <p:nvSpPr>
          <p:cNvPr id="9" name="Rectangle 8"/>
          <p:cNvSpPr/>
          <p:nvPr/>
        </p:nvSpPr>
        <p:spPr>
          <a:xfrm>
            <a:off x="5981749" y="1162918"/>
            <a:ext cx="3030427" cy="569387"/>
          </a:xfrm>
          <a:prstGeom prst="rect">
            <a:avLst/>
          </a:prstGeom>
        </p:spPr>
        <p:txBody>
          <a:bodyPr wrap="square">
            <a:spAutoFit/>
          </a:bodyPr>
          <a:lstStyle/>
          <a:p>
            <a:pPr algn="just"/>
            <a:endParaRPr lang="en-US" sz="1550" dirty="0">
              <a:solidFill>
                <a:srgbClr val="737373"/>
              </a:solidFill>
              <a:latin typeface="Arial" panose="020B0604020202020204" pitchFamily="34" charset="0"/>
              <a:cs typeface="Arial" panose="020B0604020202020204" pitchFamily="34" charset="0"/>
            </a:endParaRPr>
          </a:p>
          <a:p>
            <a:pPr algn="just"/>
            <a:endParaRPr lang="en-US" sz="1550" dirty="0">
              <a:solidFill>
                <a:srgbClr val="737373"/>
              </a:solidFill>
              <a:latin typeface="Arial" panose="020B0604020202020204" pitchFamily="34" charset="0"/>
              <a:cs typeface="Arial" panose="020B0604020202020204" pitchFamily="34" charset="0"/>
            </a:endParaRPr>
          </a:p>
        </p:txBody>
      </p:sp>
      <p:pic>
        <p:nvPicPr>
          <p:cNvPr id="20" name="Picture 1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474" y="1330672"/>
            <a:ext cx="3658817" cy="1706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29" name="Straight Connector 28"/>
          <p:cNvCxnSpPr/>
          <p:nvPr/>
        </p:nvCxnSpPr>
        <p:spPr>
          <a:xfrm>
            <a:off x="173420" y="997606"/>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73420" y="919882"/>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14" name="Rectangular Callout 13"/>
          <p:cNvSpPr/>
          <p:nvPr/>
        </p:nvSpPr>
        <p:spPr>
          <a:xfrm>
            <a:off x="424416" y="2924944"/>
            <a:ext cx="3514801" cy="1872208"/>
          </a:xfrm>
          <a:prstGeom prst="wedgeRectCallout">
            <a:avLst>
              <a:gd name="adj1" fmla="val -34423"/>
              <a:gd name="adj2" fmla="val -74867"/>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dirty="0" smtClean="0">
                <a:solidFill>
                  <a:prstClr val="white"/>
                </a:solidFill>
                <a:latin typeface="Arial" panose="020B0604020202020204" pitchFamily="34" charset="0"/>
                <a:cs typeface="Arial" panose="020B0604020202020204" pitchFamily="34" charset="0"/>
              </a:rPr>
              <a:t>A </a:t>
            </a:r>
            <a:r>
              <a:rPr lang="en-US" dirty="0">
                <a:solidFill>
                  <a:prstClr val="white"/>
                </a:solidFill>
                <a:latin typeface="Arial" panose="020B0604020202020204" pitchFamily="34" charset="0"/>
                <a:cs typeface="Arial" panose="020B0604020202020204" pitchFamily="34" charset="0"/>
              </a:rPr>
              <a:t>rigorous criteria </a:t>
            </a:r>
            <a:r>
              <a:rPr lang="en-US" dirty="0" smtClean="0">
                <a:solidFill>
                  <a:prstClr val="white"/>
                </a:solidFill>
                <a:latin typeface="Arial" panose="020B0604020202020204" pitchFamily="34" charset="0"/>
                <a:cs typeface="Arial" panose="020B0604020202020204" pitchFamily="34" charset="0"/>
              </a:rPr>
              <a:t>to define program </a:t>
            </a:r>
            <a:r>
              <a:rPr lang="en-US" dirty="0">
                <a:solidFill>
                  <a:prstClr val="white"/>
                </a:solidFill>
                <a:latin typeface="Arial" panose="020B0604020202020204" pitchFamily="34" charset="0"/>
                <a:cs typeface="Arial" panose="020B0604020202020204" pitchFamily="34" charset="0"/>
              </a:rPr>
              <a:t>success and to establish interim and end goals for program participants.</a:t>
            </a:r>
          </a:p>
        </p:txBody>
      </p:sp>
      <p:sp>
        <p:nvSpPr>
          <p:cNvPr id="13" name="TextBox 12"/>
          <p:cNvSpPr txBox="1"/>
          <p:nvPr/>
        </p:nvSpPr>
        <p:spPr>
          <a:xfrm>
            <a:off x="173420" y="200834"/>
            <a:ext cx="3654911" cy="707886"/>
          </a:xfrm>
          <a:prstGeom prst="rect">
            <a:avLst/>
          </a:prstGeom>
          <a:noFill/>
        </p:spPr>
        <p:txBody>
          <a:bodyPr wrap="none" rtlCol="0">
            <a:spAutoFit/>
          </a:bodyPr>
          <a:lstStyle/>
          <a:p>
            <a:r>
              <a:rPr lang="en-US" sz="4000" dirty="0" smtClean="0">
                <a:solidFill>
                  <a:prstClr val="white">
                    <a:lumMod val="50000"/>
                  </a:prstClr>
                </a:solidFill>
                <a:latin typeface="Bebas Neue" pitchFamily="34" charset="0"/>
              </a:rPr>
              <a:t>GRADUATION </a:t>
            </a:r>
            <a:r>
              <a:rPr lang="en-US" sz="4000" dirty="0" smtClean="0">
                <a:solidFill>
                  <a:srgbClr val="E36F1E"/>
                </a:solidFill>
                <a:latin typeface="Bebas Neue" pitchFamily="34" charset="0"/>
              </a:rPr>
              <a:t>CRITERIA</a:t>
            </a:r>
            <a:endParaRPr lang="en-US" sz="4000" dirty="0">
              <a:solidFill>
                <a:srgbClr val="E36F1E"/>
              </a:solidFill>
              <a:latin typeface="Bebas Neue" pitchFamily="34" charset="0"/>
            </a:endParaRPr>
          </a:p>
        </p:txBody>
      </p:sp>
      <p:sp>
        <p:nvSpPr>
          <p:cNvPr id="16" name="TextBox 15"/>
          <p:cNvSpPr txBox="1"/>
          <p:nvPr/>
        </p:nvSpPr>
        <p:spPr>
          <a:xfrm>
            <a:off x="395536" y="2348880"/>
            <a:ext cx="576064" cy="169277"/>
          </a:xfrm>
          <a:prstGeom prst="rect">
            <a:avLst/>
          </a:prstGeom>
          <a:solidFill>
            <a:srgbClr val="00446B"/>
          </a:solidFill>
        </p:spPr>
        <p:txBody>
          <a:bodyPr wrap="square" rtlCol="0" anchor="ctr">
            <a:spAutoFit/>
          </a:bodyPr>
          <a:lstStyle/>
          <a:p>
            <a:pPr algn="ctr"/>
            <a:endParaRPr lang="en-US" sz="100" dirty="0" smtClean="0">
              <a:solidFill>
                <a:schemeClr val="bg1"/>
              </a:solidFill>
            </a:endParaRPr>
          </a:p>
          <a:p>
            <a:pPr algn="ctr"/>
            <a:r>
              <a:rPr lang="en-US" sz="300" dirty="0" smtClean="0">
                <a:solidFill>
                  <a:schemeClr val="bg1"/>
                </a:solidFill>
              </a:rPr>
              <a:t>GRADUATION CRITERIA</a:t>
            </a:r>
          </a:p>
          <a:p>
            <a:endParaRPr lang="en-US" sz="100" dirty="0">
              <a:solidFill>
                <a:schemeClr val="bg1"/>
              </a:solidFill>
            </a:endParaRPr>
          </a:p>
        </p:txBody>
      </p:sp>
      <p:grpSp>
        <p:nvGrpSpPr>
          <p:cNvPr id="17" name="Group 16"/>
          <p:cNvGrpSpPr/>
          <p:nvPr/>
        </p:nvGrpSpPr>
        <p:grpSpPr>
          <a:xfrm>
            <a:off x="4499992" y="908720"/>
            <a:ext cx="4364866" cy="2782718"/>
            <a:chOff x="4463263" y="3552446"/>
            <a:chExt cx="4501225" cy="3239188"/>
          </a:xfrm>
        </p:grpSpPr>
        <p:pic>
          <p:nvPicPr>
            <p:cNvPr id="18"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63263" y="3552446"/>
              <a:ext cx="1554480" cy="15544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93746" y="4475443"/>
              <a:ext cx="1557338" cy="15621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27648" y="5229200"/>
              <a:ext cx="1836840" cy="1562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183110558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anim calcmode="lin" valueType="num">
                                      <p:cBhvr>
                                        <p:cTn id="8" dur="500" fill="hold"/>
                                        <p:tgtEl>
                                          <p:spTgt spid="12"/>
                                        </p:tgtEl>
                                        <p:attrNameLst>
                                          <p:attrName>ppt_x</p:attrName>
                                        </p:attrNameLst>
                                      </p:cBhvr>
                                      <p:tavLst>
                                        <p:tav tm="0">
                                          <p:val>
                                            <p:strVal val="#ppt_x"/>
                                          </p:val>
                                        </p:tav>
                                        <p:tav tm="100000">
                                          <p:val>
                                            <p:strVal val="#ppt_x"/>
                                          </p:val>
                                        </p:tav>
                                      </p:tavLst>
                                    </p:anim>
                                    <p:anim calcmode="lin" valueType="num">
                                      <p:cBhvr>
                                        <p:cTn id="9" dur="5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1000"/>
                                        <p:tgtEl>
                                          <p:spTgt spid="17"/>
                                        </p:tgtEl>
                                      </p:cBhvr>
                                    </p:animEffect>
                                    <p:anim calcmode="lin" valueType="num">
                                      <p:cBhvr>
                                        <p:cTn id="15" dur="1000" fill="hold"/>
                                        <p:tgtEl>
                                          <p:spTgt spid="17"/>
                                        </p:tgtEl>
                                        <p:attrNameLst>
                                          <p:attrName>ppt_x</p:attrName>
                                        </p:attrNameLst>
                                      </p:cBhvr>
                                      <p:tavLst>
                                        <p:tav tm="0">
                                          <p:val>
                                            <p:strVal val="#ppt_x"/>
                                          </p:val>
                                        </p:tav>
                                        <p:tav tm="100000">
                                          <p:val>
                                            <p:strVal val="#ppt_x"/>
                                          </p:val>
                                        </p:tav>
                                      </p:tavLst>
                                    </p:anim>
                                    <p:anim calcmode="lin" valueType="num">
                                      <p:cBhvr>
                                        <p:cTn id="1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cxnSp>
        <p:nvCxnSpPr>
          <p:cNvPr id="4" name="Straight Connector 3"/>
          <p:cNvCxnSpPr/>
          <p:nvPr/>
        </p:nvCxnSpPr>
        <p:spPr>
          <a:xfrm>
            <a:off x="173421" y="1196209"/>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73421" y="1118485"/>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179512" y="1444714"/>
            <a:ext cx="8714914" cy="400110"/>
          </a:xfrm>
          <a:prstGeom prst="rect">
            <a:avLst/>
          </a:prstGeom>
        </p:spPr>
        <p:txBody>
          <a:bodyPr wrap="square">
            <a:spAutoFit/>
          </a:bodyPr>
          <a:lstStyle/>
          <a:p>
            <a:r>
              <a:rPr lang="en-US" sz="2000" b="1" dirty="0" smtClean="0">
                <a:solidFill>
                  <a:srgbClr val="E36F1E"/>
                </a:solidFill>
                <a:latin typeface="TradeGothic" pitchFamily="34" charset="0"/>
              </a:rPr>
              <a:t>Sample Graduation</a:t>
            </a:r>
            <a:endParaRPr lang="en-US" sz="1550" dirty="0">
              <a:solidFill>
                <a:srgbClr val="737373"/>
              </a:solidFill>
              <a:latin typeface="Arial" panose="020B0604020202020204" pitchFamily="34" charset="0"/>
              <a:cs typeface="Arial" panose="020B0604020202020204" pitchFamily="34" charset="0"/>
            </a:endParaRPr>
          </a:p>
        </p:txBody>
      </p:sp>
      <p:graphicFrame>
        <p:nvGraphicFramePr>
          <p:cNvPr id="7" name="Table 6"/>
          <p:cNvGraphicFramePr>
            <a:graphicFrameLocks noGrp="1"/>
          </p:cNvGraphicFramePr>
          <p:nvPr>
            <p:extLst/>
          </p:nvPr>
        </p:nvGraphicFramePr>
        <p:xfrm>
          <a:off x="257611" y="2492838"/>
          <a:ext cx="8562862" cy="4279392"/>
        </p:xfrm>
        <a:graphic>
          <a:graphicData uri="http://schemas.openxmlformats.org/drawingml/2006/table">
            <a:tbl>
              <a:tblPr firstRow="1" firstCol="1" bandRow="1">
                <a:tableStyleId>{46F890A9-2807-4EBB-B81D-B2AA78EC7F39}</a:tableStyleId>
              </a:tblPr>
              <a:tblGrid>
                <a:gridCol w="1757823"/>
                <a:gridCol w="6805039"/>
              </a:tblGrid>
              <a:tr h="0">
                <a:tc>
                  <a:txBody>
                    <a:bodyPr/>
                    <a:lstStyle/>
                    <a:p>
                      <a:pPr marL="0" marR="0" indent="0" algn="ctr">
                        <a:lnSpc>
                          <a:spcPct val="120000"/>
                        </a:lnSpc>
                        <a:spcBef>
                          <a:spcPts val="0"/>
                        </a:spcBef>
                        <a:spcAft>
                          <a:spcPts val="0"/>
                        </a:spcAft>
                      </a:pPr>
                      <a:r>
                        <a:rPr lang="en-US" sz="1300" dirty="0">
                          <a:effectLst/>
                        </a:rPr>
                        <a:t> </a:t>
                      </a:r>
                      <a:r>
                        <a:rPr lang="en-US" sz="1300" dirty="0" smtClean="0">
                          <a:effectLst/>
                        </a:rPr>
                        <a:t>Category</a:t>
                      </a:r>
                      <a:endParaRPr lang="en-US" sz="1300" dirty="0">
                        <a:solidFill>
                          <a:srgbClr val="000000"/>
                        </a:solidFill>
                        <a:effectLst/>
                        <a:latin typeface="Arial" panose="020B0604020202020204" pitchFamily="34" charset="0"/>
                        <a:ea typeface="Calibri"/>
                        <a:cs typeface="Arial" panose="020B0604020202020204" pitchFamily="34" charset="0"/>
                      </a:endParaRPr>
                    </a:p>
                  </a:txBody>
                  <a:tcPr marL="68580" marR="68580" marT="0" marB="0">
                    <a:solidFill>
                      <a:schemeClr val="accent6">
                        <a:lumMod val="75000"/>
                      </a:schemeClr>
                    </a:solidFill>
                  </a:tcPr>
                </a:tc>
                <a:tc>
                  <a:txBody>
                    <a:bodyPr/>
                    <a:lstStyle/>
                    <a:p>
                      <a:pPr marL="0" marR="0" lvl="0" indent="0" algn="ctr">
                        <a:lnSpc>
                          <a:spcPct val="120000"/>
                        </a:lnSpc>
                        <a:spcBef>
                          <a:spcPts val="0"/>
                        </a:spcBef>
                        <a:spcAft>
                          <a:spcPts val="0"/>
                        </a:spcAft>
                        <a:buFont typeface="Symbol"/>
                        <a:buNone/>
                      </a:pPr>
                      <a:r>
                        <a:rPr lang="en-US" sz="1300" dirty="0" smtClean="0">
                          <a:effectLst/>
                        </a:rPr>
                        <a:t>Criteria</a:t>
                      </a:r>
                      <a:r>
                        <a:rPr lang="en-US" sz="1300" dirty="0">
                          <a:effectLst/>
                        </a:rPr>
                        <a:t> </a:t>
                      </a:r>
                      <a:endParaRPr lang="en-US" sz="1300" dirty="0">
                        <a:solidFill>
                          <a:srgbClr val="000000"/>
                        </a:solidFill>
                        <a:effectLst/>
                        <a:latin typeface="Arial" panose="020B0604020202020204" pitchFamily="34" charset="0"/>
                        <a:ea typeface="Calibri"/>
                        <a:cs typeface="Arial" panose="020B0604020202020204" pitchFamily="34" charset="0"/>
                      </a:endParaRPr>
                    </a:p>
                  </a:txBody>
                  <a:tcPr marL="68580" marR="68580" marT="0" marB="0">
                    <a:solidFill>
                      <a:schemeClr val="accent6">
                        <a:lumMod val="75000"/>
                      </a:schemeClr>
                    </a:solidFill>
                  </a:tcPr>
                </a:tc>
              </a:tr>
              <a:tr h="0">
                <a:tc>
                  <a:txBody>
                    <a:bodyPr/>
                    <a:lstStyle/>
                    <a:p>
                      <a:pPr marL="0" marR="0" indent="0">
                        <a:lnSpc>
                          <a:spcPct val="120000"/>
                        </a:lnSpc>
                        <a:spcBef>
                          <a:spcPts val="0"/>
                        </a:spcBef>
                        <a:spcAft>
                          <a:spcPts val="0"/>
                        </a:spcAft>
                      </a:pPr>
                      <a:r>
                        <a:rPr lang="en-US" sz="1300" dirty="0">
                          <a:solidFill>
                            <a:schemeClr val="bg1">
                              <a:lumMod val="50000"/>
                            </a:schemeClr>
                          </a:solidFill>
                          <a:effectLst/>
                        </a:rPr>
                        <a:t>Food security</a:t>
                      </a:r>
                      <a:endParaRPr lang="en-US" sz="1300" dirty="0">
                        <a:solidFill>
                          <a:schemeClr val="bg1">
                            <a:lumMod val="50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marL="342900" marR="0" lvl="0" indent="-342900">
                        <a:lnSpc>
                          <a:spcPct val="120000"/>
                        </a:lnSpc>
                        <a:spcBef>
                          <a:spcPts val="0"/>
                        </a:spcBef>
                        <a:spcAft>
                          <a:spcPts val="0"/>
                        </a:spcAft>
                        <a:buFont typeface="Courier New" panose="02070309020205020404" pitchFamily="49" charset="0"/>
                        <a:buChar char="o"/>
                      </a:pPr>
                      <a:r>
                        <a:rPr lang="en-US" sz="1300" dirty="0">
                          <a:solidFill>
                            <a:schemeClr val="bg1">
                              <a:lumMod val="50000"/>
                            </a:schemeClr>
                          </a:solidFill>
                          <a:effectLst/>
                        </a:rPr>
                        <a:t>Participant’s family is food secure (“household eats a cooked meal at least once a day” or “household is eating at least two meals a day per day all year round” or “ household does note experience starvation due to unavailability of food”</a:t>
                      </a:r>
                      <a:endParaRPr lang="en-US" sz="1300" b="0" dirty="0">
                        <a:solidFill>
                          <a:schemeClr val="bg1">
                            <a:lumMod val="50000"/>
                          </a:schemeClr>
                        </a:solidFill>
                        <a:effectLst/>
                        <a:latin typeface="Arial" panose="020B0604020202020204" pitchFamily="34" charset="0"/>
                        <a:ea typeface="Calibri"/>
                        <a:cs typeface="Arial" panose="020B0604020202020204" pitchFamily="34" charset="0"/>
                      </a:endParaRPr>
                    </a:p>
                  </a:txBody>
                  <a:tcPr marL="68580" marR="68580" marT="0" marB="0"/>
                </a:tc>
              </a:tr>
              <a:tr h="0">
                <a:tc>
                  <a:txBody>
                    <a:bodyPr/>
                    <a:lstStyle/>
                    <a:p>
                      <a:pPr marL="0" marR="0">
                        <a:lnSpc>
                          <a:spcPct val="120000"/>
                        </a:lnSpc>
                        <a:spcBef>
                          <a:spcPts val="0"/>
                        </a:spcBef>
                        <a:spcAft>
                          <a:spcPts val="0"/>
                        </a:spcAft>
                      </a:pPr>
                      <a:r>
                        <a:rPr lang="en-US" sz="1300" dirty="0">
                          <a:solidFill>
                            <a:schemeClr val="bg1">
                              <a:lumMod val="50000"/>
                            </a:schemeClr>
                          </a:solidFill>
                          <a:effectLst/>
                        </a:rPr>
                        <a:t>Income, Assets and savings</a:t>
                      </a:r>
                      <a:endParaRPr lang="en-US" sz="1300" dirty="0">
                        <a:solidFill>
                          <a:schemeClr val="bg1">
                            <a:lumMod val="50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marL="342900" marR="0" lvl="0" indent="-342900">
                        <a:lnSpc>
                          <a:spcPct val="120000"/>
                        </a:lnSpc>
                        <a:spcBef>
                          <a:spcPts val="0"/>
                        </a:spcBef>
                        <a:spcAft>
                          <a:spcPts val="0"/>
                        </a:spcAft>
                        <a:buFont typeface="Courier New" panose="02070309020205020404" pitchFamily="49" charset="0"/>
                        <a:buChar char="o"/>
                      </a:pPr>
                      <a:r>
                        <a:rPr lang="en-US" sz="1300" dirty="0">
                          <a:solidFill>
                            <a:schemeClr val="bg1">
                              <a:lumMod val="50000"/>
                            </a:schemeClr>
                          </a:solidFill>
                          <a:effectLst/>
                        </a:rPr>
                        <a:t>Household has at least two sources of income and owns income-generating assets/and or savings worth at least US$ XXX</a:t>
                      </a:r>
                      <a:endParaRPr lang="en-US" sz="1300" b="0" dirty="0">
                        <a:solidFill>
                          <a:schemeClr val="bg1">
                            <a:lumMod val="50000"/>
                          </a:schemeClr>
                        </a:solidFill>
                        <a:effectLst/>
                        <a:latin typeface="Arial" panose="020B0604020202020204" pitchFamily="34" charset="0"/>
                        <a:ea typeface="Calibri"/>
                        <a:cs typeface="Arial" panose="020B0604020202020204" pitchFamily="34" charset="0"/>
                      </a:endParaRPr>
                    </a:p>
                  </a:txBody>
                  <a:tcPr marL="68580" marR="68580" marT="0" marB="0"/>
                </a:tc>
              </a:tr>
              <a:tr h="0">
                <a:tc>
                  <a:txBody>
                    <a:bodyPr/>
                    <a:lstStyle/>
                    <a:p>
                      <a:pPr marL="0" marR="0">
                        <a:lnSpc>
                          <a:spcPct val="120000"/>
                        </a:lnSpc>
                        <a:spcBef>
                          <a:spcPts val="0"/>
                        </a:spcBef>
                        <a:spcAft>
                          <a:spcPts val="0"/>
                        </a:spcAft>
                      </a:pPr>
                      <a:r>
                        <a:rPr lang="en-US" sz="1300" dirty="0">
                          <a:solidFill>
                            <a:schemeClr val="bg1">
                              <a:lumMod val="50000"/>
                            </a:schemeClr>
                          </a:solidFill>
                          <a:effectLst/>
                        </a:rPr>
                        <a:t>Self-confidence</a:t>
                      </a:r>
                    </a:p>
                    <a:p>
                      <a:pPr marL="0" marR="0">
                        <a:lnSpc>
                          <a:spcPct val="120000"/>
                        </a:lnSpc>
                        <a:spcBef>
                          <a:spcPts val="0"/>
                        </a:spcBef>
                        <a:spcAft>
                          <a:spcPts val="0"/>
                        </a:spcAft>
                      </a:pPr>
                      <a:r>
                        <a:rPr lang="en-US" sz="1300" dirty="0">
                          <a:solidFill>
                            <a:schemeClr val="bg1">
                              <a:lumMod val="50000"/>
                            </a:schemeClr>
                          </a:solidFill>
                          <a:effectLst/>
                        </a:rPr>
                        <a:t>/agency </a:t>
                      </a:r>
                      <a:endParaRPr lang="en-US" sz="1300" dirty="0">
                        <a:solidFill>
                          <a:schemeClr val="bg1">
                            <a:lumMod val="50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marL="342900" marR="0" lvl="0" indent="-342900">
                        <a:lnSpc>
                          <a:spcPct val="120000"/>
                        </a:lnSpc>
                        <a:spcBef>
                          <a:spcPts val="0"/>
                        </a:spcBef>
                        <a:spcAft>
                          <a:spcPts val="0"/>
                        </a:spcAft>
                        <a:buFont typeface="Courier New" panose="02070309020205020404" pitchFamily="49" charset="0"/>
                        <a:buChar char="o"/>
                      </a:pPr>
                      <a:r>
                        <a:rPr lang="en-US" sz="1300" dirty="0">
                          <a:solidFill>
                            <a:schemeClr val="bg1">
                              <a:lumMod val="50000"/>
                            </a:schemeClr>
                          </a:solidFill>
                          <a:effectLst/>
                        </a:rPr>
                        <a:t>Participants have a plan for the future and/or “feel they have made progress through the course of the program.” </a:t>
                      </a:r>
                    </a:p>
                    <a:p>
                      <a:pPr marL="342900" marR="0" lvl="0" indent="-342900">
                        <a:lnSpc>
                          <a:spcPct val="120000"/>
                        </a:lnSpc>
                        <a:spcBef>
                          <a:spcPts val="0"/>
                        </a:spcBef>
                        <a:spcAft>
                          <a:spcPts val="0"/>
                        </a:spcAft>
                        <a:buFont typeface="Courier New" panose="02070309020205020404" pitchFamily="49" charset="0"/>
                        <a:buChar char="o"/>
                      </a:pPr>
                      <a:r>
                        <a:rPr lang="en-US" sz="1300" dirty="0">
                          <a:solidFill>
                            <a:schemeClr val="bg1">
                              <a:lumMod val="50000"/>
                            </a:schemeClr>
                          </a:solidFill>
                          <a:effectLst/>
                        </a:rPr>
                        <a:t>Other examples: Participant is able to write her name.</a:t>
                      </a:r>
                    </a:p>
                    <a:p>
                      <a:pPr marL="342900" marR="0" lvl="0" indent="-342900">
                        <a:lnSpc>
                          <a:spcPct val="120000"/>
                        </a:lnSpc>
                        <a:spcBef>
                          <a:spcPts val="0"/>
                        </a:spcBef>
                        <a:spcAft>
                          <a:spcPts val="0"/>
                        </a:spcAft>
                        <a:buFont typeface="Courier New" panose="02070309020205020404" pitchFamily="49" charset="0"/>
                        <a:buChar char="o"/>
                      </a:pPr>
                      <a:r>
                        <a:rPr lang="en-US" sz="1300" dirty="0">
                          <a:solidFill>
                            <a:schemeClr val="bg1">
                              <a:lumMod val="50000"/>
                            </a:schemeClr>
                          </a:solidFill>
                          <a:effectLst/>
                        </a:rPr>
                        <a:t>Participants are aware of accessible government programs. </a:t>
                      </a:r>
                    </a:p>
                    <a:p>
                      <a:pPr marL="342900" marR="0" lvl="0" indent="-342900">
                        <a:lnSpc>
                          <a:spcPct val="120000"/>
                        </a:lnSpc>
                        <a:spcBef>
                          <a:spcPts val="0"/>
                        </a:spcBef>
                        <a:spcAft>
                          <a:spcPts val="0"/>
                        </a:spcAft>
                        <a:buFont typeface="Courier New" panose="02070309020205020404" pitchFamily="49" charset="0"/>
                        <a:buChar char="o"/>
                      </a:pPr>
                      <a:r>
                        <a:rPr lang="en-US" sz="1300" dirty="0">
                          <a:solidFill>
                            <a:schemeClr val="bg1">
                              <a:lumMod val="50000"/>
                            </a:schemeClr>
                          </a:solidFill>
                          <a:effectLst/>
                        </a:rPr>
                        <a:t>Households know and demand their rights and are aware of where to report instances of abuse.</a:t>
                      </a:r>
                      <a:endParaRPr lang="en-US" sz="1300" b="0" dirty="0">
                        <a:solidFill>
                          <a:schemeClr val="bg1">
                            <a:lumMod val="50000"/>
                          </a:schemeClr>
                        </a:solidFill>
                        <a:effectLst/>
                        <a:latin typeface="Arial" panose="020B0604020202020204" pitchFamily="34" charset="0"/>
                        <a:ea typeface="Calibri"/>
                        <a:cs typeface="Arial" panose="020B0604020202020204" pitchFamily="34" charset="0"/>
                      </a:endParaRPr>
                    </a:p>
                  </a:txBody>
                  <a:tcPr marL="68580" marR="68580" marT="0" marB="0"/>
                </a:tc>
              </a:tr>
              <a:tr h="0">
                <a:tc>
                  <a:txBody>
                    <a:bodyPr/>
                    <a:lstStyle/>
                    <a:p>
                      <a:pPr marL="0" marR="0">
                        <a:lnSpc>
                          <a:spcPct val="120000"/>
                        </a:lnSpc>
                        <a:spcBef>
                          <a:spcPts val="0"/>
                        </a:spcBef>
                        <a:spcAft>
                          <a:spcPts val="0"/>
                        </a:spcAft>
                      </a:pPr>
                      <a:r>
                        <a:rPr lang="en-US" sz="1300" dirty="0">
                          <a:solidFill>
                            <a:schemeClr val="bg1">
                              <a:lumMod val="50000"/>
                            </a:schemeClr>
                          </a:solidFill>
                          <a:effectLst/>
                        </a:rPr>
                        <a:t>Health</a:t>
                      </a:r>
                      <a:endParaRPr lang="en-US" sz="1300" dirty="0">
                        <a:solidFill>
                          <a:schemeClr val="bg1">
                            <a:lumMod val="50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marL="342900" marR="0" lvl="0" indent="-342900">
                        <a:lnSpc>
                          <a:spcPct val="120000"/>
                        </a:lnSpc>
                        <a:spcBef>
                          <a:spcPts val="0"/>
                        </a:spcBef>
                        <a:spcAft>
                          <a:spcPts val="0"/>
                        </a:spcAft>
                        <a:buFont typeface="Courier New" panose="02070309020205020404" pitchFamily="49" charset="0"/>
                        <a:buChar char="o"/>
                      </a:pPr>
                      <a:r>
                        <a:rPr lang="en-US" sz="1300" dirty="0">
                          <a:solidFill>
                            <a:schemeClr val="bg1">
                              <a:lumMod val="50000"/>
                            </a:schemeClr>
                          </a:solidFill>
                          <a:effectLst/>
                        </a:rPr>
                        <a:t>Participant maintains basic hygiene </a:t>
                      </a:r>
                    </a:p>
                    <a:p>
                      <a:pPr marL="342900" marR="0" lvl="0" indent="-342900">
                        <a:lnSpc>
                          <a:spcPct val="120000"/>
                        </a:lnSpc>
                        <a:spcBef>
                          <a:spcPts val="0"/>
                        </a:spcBef>
                        <a:spcAft>
                          <a:spcPts val="0"/>
                        </a:spcAft>
                        <a:buFont typeface="Courier New" panose="02070309020205020404" pitchFamily="49" charset="0"/>
                        <a:buChar char="o"/>
                      </a:pPr>
                      <a:r>
                        <a:rPr lang="en-US" sz="1300" dirty="0">
                          <a:solidFill>
                            <a:schemeClr val="bg1">
                              <a:lumMod val="50000"/>
                            </a:schemeClr>
                          </a:solidFill>
                          <a:effectLst/>
                        </a:rPr>
                        <a:t>and has access to healthcare </a:t>
                      </a:r>
                    </a:p>
                    <a:p>
                      <a:pPr marL="342900" marR="0" lvl="0" indent="-342900">
                        <a:lnSpc>
                          <a:spcPct val="120000"/>
                        </a:lnSpc>
                        <a:spcBef>
                          <a:spcPts val="0"/>
                        </a:spcBef>
                        <a:spcAft>
                          <a:spcPts val="0"/>
                        </a:spcAft>
                        <a:buFont typeface="Courier New" panose="02070309020205020404" pitchFamily="49" charset="0"/>
                        <a:buChar char="o"/>
                      </a:pPr>
                      <a:r>
                        <a:rPr lang="en-US" sz="1300" dirty="0">
                          <a:solidFill>
                            <a:schemeClr val="bg1">
                              <a:lumMod val="50000"/>
                            </a:schemeClr>
                          </a:solidFill>
                          <a:effectLst/>
                        </a:rPr>
                        <a:t>Participants’ hemoglobin level must reach a “normal” level</a:t>
                      </a:r>
                      <a:endParaRPr lang="en-US" sz="1300" b="0" dirty="0">
                        <a:solidFill>
                          <a:schemeClr val="bg1">
                            <a:lumMod val="50000"/>
                          </a:schemeClr>
                        </a:solidFill>
                        <a:effectLst/>
                        <a:latin typeface="Arial" panose="020B0604020202020204" pitchFamily="34" charset="0"/>
                        <a:ea typeface="Calibri"/>
                        <a:cs typeface="Arial" panose="020B0604020202020204" pitchFamily="34" charset="0"/>
                      </a:endParaRPr>
                    </a:p>
                  </a:txBody>
                  <a:tcPr marL="68580" marR="68580" marT="0" marB="0"/>
                </a:tc>
              </a:tr>
              <a:tr h="0">
                <a:tc>
                  <a:txBody>
                    <a:bodyPr/>
                    <a:lstStyle/>
                    <a:p>
                      <a:pPr marL="0" marR="0">
                        <a:lnSpc>
                          <a:spcPct val="120000"/>
                        </a:lnSpc>
                        <a:spcBef>
                          <a:spcPts val="0"/>
                        </a:spcBef>
                        <a:spcAft>
                          <a:spcPts val="0"/>
                        </a:spcAft>
                      </a:pPr>
                      <a:r>
                        <a:rPr lang="en-US" sz="1300" dirty="0">
                          <a:solidFill>
                            <a:schemeClr val="bg1">
                              <a:lumMod val="50000"/>
                            </a:schemeClr>
                          </a:solidFill>
                          <a:effectLst/>
                        </a:rPr>
                        <a:t>Other</a:t>
                      </a:r>
                      <a:endParaRPr lang="en-US" sz="1300" dirty="0">
                        <a:solidFill>
                          <a:schemeClr val="bg1">
                            <a:lumMod val="50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marL="342900" marR="0" lvl="0" indent="-342900">
                        <a:lnSpc>
                          <a:spcPct val="120000"/>
                        </a:lnSpc>
                        <a:spcBef>
                          <a:spcPts val="0"/>
                        </a:spcBef>
                        <a:spcAft>
                          <a:spcPts val="0"/>
                        </a:spcAft>
                        <a:buFont typeface="Courier New" panose="02070309020205020404" pitchFamily="49" charset="0"/>
                        <a:buChar char="o"/>
                      </a:pPr>
                      <a:r>
                        <a:rPr lang="en-US" sz="1300" dirty="0">
                          <a:solidFill>
                            <a:schemeClr val="bg1">
                              <a:lumMod val="50000"/>
                            </a:schemeClr>
                          </a:solidFill>
                          <a:effectLst/>
                        </a:rPr>
                        <a:t>Participants maintains basic hygiene </a:t>
                      </a:r>
                    </a:p>
                    <a:p>
                      <a:pPr marL="342900" marR="0" lvl="0" indent="-342900">
                        <a:lnSpc>
                          <a:spcPct val="120000"/>
                        </a:lnSpc>
                        <a:spcBef>
                          <a:spcPts val="0"/>
                        </a:spcBef>
                        <a:spcAft>
                          <a:spcPts val="0"/>
                        </a:spcAft>
                        <a:buFont typeface="Courier New" panose="02070309020205020404" pitchFamily="49" charset="0"/>
                        <a:buChar char="o"/>
                      </a:pPr>
                      <a:r>
                        <a:rPr lang="en-US" sz="1300" dirty="0">
                          <a:solidFill>
                            <a:schemeClr val="bg1">
                              <a:lumMod val="50000"/>
                            </a:schemeClr>
                          </a:solidFill>
                          <a:effectLst/>
                        </a:rPr>
                        <a:t>Household has access to healthcare </a:t>
                      </a:r>
                    </a:p>
                    <a:p>
                      <a:pPr marL="342900" marR="0" lvl="0" indent="-342900">
                        <a:lnSpc>
                          <a:spcPct val="120000"/>
                        </a:lnSpc>
                        <a:spcBef>
                          <a:spcPts val="0"/>
                        </a:spcBef>
                        <a:spcAft>
                          <a:spcPts val="0"/>
                        </a:spcAft>
                        <a:buFont typeface="Courier New" panose="02070309020205020404" pitchFamily="49" charset="0"/>
                        <a:buChar char="o"/>
                      </a:pPr>
                      <a:r>
                        <a:rPr lang="en-US" sz="1300" dirty="0">
                          <a:solidFill>
                            <a:schemeClr val="bg1">
                              <a:lumMod val="50000"/>
                            </a:schemeClr>
                          </a:solidFill>
                          <a:effectLst/>
                        </a:rPr>
                        <a:t>All children aged five to ten are attending school if a school is accessible in a radius of 1.5km</a:t>
                      </a:r>
                      <a:endParaRPr lang="en-US" sz="1300" b="0" dirty="0">
                        <a:solidFill>
                          <a:schemeClr val="bg1">
                            <a:lumMod val="50000"/>
                          </a:schemeClr>
                        </a:solidFill>
                        <a:effectLst/>
                        <a:latin typeface="Arial" panose="020B0604020202020204" pitchFamily="34" charset="0"/>
                        <a:ea typeface="Calibri"/>
                        <a:cs typeface="Arial" panose="020B0604020202020204" pitchFamily="34" charset="0"/>
                      </a:endParaRPr>
                    </a:p>
                  </a:txBody>
                  <a:tcPr marL="68580" marR="68580" marT="0" marB="0"/>
                </a:tc>
              </a:tr>
            </a:tbl>
          </a:graphicData>
        </a:graphic>
      </p:graphicFrame>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36969" y="799766"/>
            <a:ext cx="1836840" cy="1562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5"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0192" y="1142881"/>
            <a:ext cx="1802506" cy="13717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p:cNvSpPr txBox="1"/>
          <p:nvPr/>
        </p:nvSpPr>
        <p:spPr>
          <a:xfrm>
            <a:off x="173420" y="200834"/>
            <a:ext cx="3654911" cy="707886"/>
          </a:xfrm>
          <a:prstGeom prst="rect">
            <a:avLst/>
          </a:prstGeom>
          <a:noFill/>
        </p:spPr>
        <p:txBody>
          <a:bodyPr wrap="none" rtlCol="0">
            <a:spAutoFit/>
          </a:bodyPr>
          <a:lstStyle/>
          <a:p>
            <a:r>
              <a:rPr lang="en-US" sz="4000" dirty="0" smtClean="0">
                <a:solidFill>
                  <a:prstClr val="white">
                    <a:lumMod val="50000"/>
                  </a:prstClr>
                </a:solidFill>
                <a:latin typeface="Bebas Neue" pitchFamily="34" charset="0"/>
              </a:rPr>
              <a:t>GRADUATION </a:t>
            </a:r>
            <a:r>
              <a:rPr lang="en-US" sz="4000" dirty="0" smtClean="0">
                <a:solidFill>
                  <a:srgbClr val="E36F1E"/>
                </a:solidFill>
                <a:latin typeface="Bebas Neue" pitchFamily="34" charset="0"/>
              </a:rPr>
              <a:t>CRITERIA</a:t>
            </a:r>
            <a:endParaRPr lang="en-US" sz="4000" dirty="0">
              <a:solidFill>
                <a:srgbClr val="E36F1E"/>
              </a:solidFill>
              <a:latin typeface="Bebas Neue" pitchFamily="34" charset="0"/>
            </a:endParaRPr>
          </a:p>
        </p:txBody>
      </p:sp>
    </p:spTree>
    <p:extLst>
      <p:ext uri="{BB962C8B-B14F-4D97-AF65-F5344CB8AC3E}">
        <p14:creationId xmlns:p14="http://schemas.microsoft.com/office/powerpoint/2010/main" val="2165322262"/>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6" name="TextBox 5"/>
          <p:cNvSpPr txBox="1"/>
          <p:nvPr/>
        </p:nvSpPr>
        <p:spPr>
          <a:xfrm>
            <a:off x="107504" y="188640"/>
            <a:ext cx="4164858" cy="784830"/>
          </a:xfrm>
          <a:prstGeom prst="rect">
            <a:avLst/>
          </a:prstGeom>
          <a:noFill/>
        </p:spPr>
        <p:txBody>
          <a:bodyPr wrap="none" rtlCol="0">
            <a:spAutoFit/>
          </a:bodyPr>
          <a:lstStyle/>
          <a:p>
            <a:r>
              <a:rPr lang="en-US" sz="4500">
                <a:solidFill>
                  <a:prstClr val="white">
                    <a:lumMod val="50000"/>
                  </a:prstClr>
                </a:solidFill>
                <a:latin typeface="Bebas Neue" pitchFamily="34" charset="0"/>
              </a:rPr>
              <a:t>Reaching </a:t>
            </a:r>
            <a:r>
              <a:rPr lang="en-US" sz="4500" smtClean="0">
                <a:solidFill>
                  <a:prstClr val="white">
                    <a:lumMod val="50000"/>
                  </a:prstClr>
                </a:solidFill>
                <a:latin typeface="Bebas Neue" pitchFamily="34" charset="0"/>
              </a:rPr>
              <a:t>graduation</a:t>
            </a:r>
            <a:endParaRPr lang="en-US" sz="4500" dirty="0">
              <a:solidFill>
                <a:prstClr val="white">
                  <a:lumMod val="50000"/>
                </a:prstClr>
              </a:solidFill>
              <a:latin typeface="Bebas Neue" pitchFamily="34" charset="0"/>
            </a:endParaRPr>
          </a:p>
        </p:txBody>
      </p:sp>
      <p:cxnSp>
        <p:nvCxnSpPr>
          <p:cNvPr id="4" name="Straight Connector 3"/>
          <p:cNvCxnSpPr/>
          <p:nvPr/>
        </p:nvCxnSpPr>
        <p:spPr>
          <a:xfrm>
            <a:off x="173421" y="1069614"/>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73421" y="991890"/>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173422" y="1196752"/>
            <a:ext cx="8719058" cy="3046988"/>
          </a:xfrm>
          <a:prstGeom prst="rect">
            <a:avLst/>
          </a:prstGeom>
        </p:spPr>
        <p:txBody>
          <a:bodyPr wrap="square">
            <a:spAutoFit/>
          </a:bodyPr>
          <a:lstStyle/>
          <a:p>
            <a:pPr marL="285750" indent="-285750" algn="just">
              <a:spcAft>
                <a:spcPts val="1200"/>
              </a:spcAft>
              <a:buFont typeface="Courier New" panose="02070309020205020404" pitchFamily="49" charset="0"/>
              <a:buChar char="o"/>
            </a:pPr>
            <a:r>
              <a:rPr lang="en-US" dirty="0">
                <a:solidFill>
                  <a:srgbClr val="737373"/>
                </a:solidFill>
                <a:latin typeface="Arial" panose="020B0604020202020204" pitchFamily="34" charset="0"/>
                <a:cs typeface="Arial" panose="020B0604020202020204" pitchFamily="34" charset="0"/>
              </a:rPr>
              <a:t>Coaching </a:t>
            </a:r>
            <a:r>
              <a:rPr lang="en-US" dirty="0" smtClean="0">
                <a:solidFill>
                  <a:srgbClr val="737373"/>
                </a:solidFill>
                <a:latin typeface="Arial" panose="020B0604020202020204" pitchFamily="34" charset="0"/>
                <a:cs typeface="Arial" panose="020B0604020202020204" pitchFamily="34" charset="0"/>
              </a:rPr>
              <a:t>visits help </a:t>
            </a:r>
            <a:r>
              <a:rPr lang="en-US" dirty="0">
                <a:solidFill>
                  <a:srgbClr val="737373"/>
                </a:solidFill>
                <a:latin typeface="Arial" panose="020B0604020202020204" pitchFamily="34" charset="0"/>
                <a:cs typeface="Arial" panose="020B0604020202020204" pitchFamily="34" charset="0"/>
              </a:rPr>
              <a:t>measure a participant’s </a:t>
            </a:r>
            <a:r>
              <a:rPr lang="en-US" dirty="0" smtClean="0">
                <a:solidFill>
                  <a:srgbClr val="737373"/>
                </a:solidFill>
                <a:latin typeface="Arial" panose="020B0604020202020204" pitchFamily="34" charset="0"/>
                <a:cs typeface="Arial" panose="020B0604020202020204" pitchFamily="34" charset="0"/>
              </a:rPr>
              <a:t>progress </a:t>
            </a:r>
            <a:r>
              <a:rPr lang="en-US" dirty="0">
                <a:solidFill>
                  <a:srgbClr val="737373"/>
                </a:solidFill>
                <a:latin typeface="Arial" panose="020B0604020202020204" pitchFamily="34" charset="0"/>
                <a:cs typeface="Arial" panose="020B0604020202020204" pitchFamily="34" charset="0"/>
              </a:rPr>
              <a:t>in achieving their individual </a:t>
            </a:r>
            <a:r>
              <a:rPr lang="en-US" dirty="0" smtClean="0">
                <a:solidFill>
                  <a:srgbClr val="737373"/>
                </a:solidFill>
                <a:latin typeface="Arial" panose="020B0604020202020204" pitchFamily="34" charset="0"/>
                <a:cs typeface="Arial" panose="020B0604020202020204" pitchFamily="34" charset="0"/>
              </a:rPr>
              <a:t>Graduation </a:t>
            </a:r>
            <a:r>
              <a:rPr lang="en-US" dirty="0">
                <a:solidFill>
                  <a:srgbClr val="737373"/>
                </a:solidFill>
                <a:latin typeface="Arial" panose="020B0604020202020204" pitchFamily="34" charset="0"/>
                <a:cs typeface="Arial" panose="020B0604020202020204" pitchFamily="34" charset="0"/>
              </a:rPr>
              <a:t>goals and address problems if they appear unable to meet </a:t>
            </a:r>
            <a:r>
              <a:rPr lang="en-US" dirty="0" smtClean="0">
                <a:solidFill>
                  <a:srgbClr val="737373"/>
                </a:solidFill>
                <a:latin typeface="Arial" panose="020B0604020202020204" pitchFamily="34" charset="0"/>
                <a:cs typeface="Arial" panose="020B0604020202020204" pitchFamily="34" charset="0"/>
              </a:rPr>
              <a:t>them.</a:t>
            </a:r>
            <a:endParaRPr lang="en-US" sz="1500" dirty="0">
              <a:solidFill>
                <a:srgbClr val="737373"/>
              </a:solidFill>
              <a:latin typeface="Arial" panose="020B0604020202020204" pitchFamily="34" charset="0"/>
              <a:cs typeface="Arial" panose="020B0604020202020204" pitchFamily="34" charset="0"/>
            </a:endParaRPr>
          </a:p>
          <a:p>
            <a:pPr marL="285750" indent="-285750" algn="just">
              <a:spcAft>
                <a:spcPts val="1200"/>
              </a:spcAft>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It is </a:t>
            </a:r>
            <a:r>
              <a:rPr lang="en-US" dirty="0">
                <a:solidFill>
                  <a:srgbClr val="737373"/>
                </a:solidFill>
                <a:latin typeface="Arial" panose="020B0604020202020204" pitchFamily="34" charset="0"/>
                <a:cs typeface="Arial" panose="020B0604020202020204" pitchFamily="34" charset="0"/>
              </a:rPr>
              <a:t>best to wait until the end of the program cycle and then celebrate graduation collectively for all participants in a cohort. </a:t>
            </a:r>
          </a:p>
          <a:p>
            <a:pPr marL="285750" indent="-285750" algn="just">
              <a:spcAft>
                <a:spcPts val="1200"/>
              </a:spcAft>
              <a:buFont typeface="Courier New" panose="02070309020205020404" pitchFamily="49" charset="0"/>
              <a:buChar char="o"/>
            </a:pPr>
            <a:r>
              <a:rPr lang="en-US" dirty="0">
                <a:solidFill>
                  <a:srgbClr val="737373"/>
                </a:solidFill>
                <a:latin typeface="Arial" panose="020B0604020202020204" pitchFamily="34" charset="0"/>
                <a:cs typeface="Arial" panose="020B0604020202020204" pitchFamily="34" charset="0"/>
              </a:rPr>
              <a:t>Typically a Graduation ceremony is held for participants, their families, and their coaches to celebrate their success, talk about lessons learned, and discuss next steps.</a:t>
            </a:r>
          </a:p>
          <a:p>
            <a:pPr marL="285750" indent="-285750" algn="just">
              <a:spcAft>
                <a:spcPts val="1200"/>
              </a:spcAft>
              <a:buFont typeface="Courier New" panose="02070309020205020404" pitchFamily="49" charset="0"/>
              <a:buChar char="o"/>
            </a:pPr>
            <a:r>
              <a:rPr lang="en-US" dirty="0">
                <a:solidFill>
                  <a:srgbClr val="737373"/>
                </a:solidFill>
                <a:latin typeface="Arial" panose="020B0604020202020204" pitchFamily="34" charset="0"/>
                <a:cs typeface="Arial" panose="020B0604020202020204" pitchFamily="34" charset="0"/>
              </a:rPr>
              <a:t>If there are participants who are not able to meet program goals, managers must determine ahead of time what actions to take.</a:t>
            </a:r>
          </a:p>
        </p:txBody>
      </p:sp>
      <p:sp>
        <p:nvSpPr>
          <p:cNvPr id="9" name="Line Callout 2 (No Border) 8"/>
          <p:cNvSpPr/>
          <p:nvPr/>
        </p:nvSpPr>
        <p:spPr>
          <a:xfrm flipH="1">
            <a:off x="3208933" y="4870833"/>
            <a:ext cx="5803243" cy="1390882"/>
          </a:xfrm>
          <a:prstGeom prst="callout2">
            <a:avLst>
              <a:gd name="adj1" fmla="val 18750"/>
              <a:gd name="adj2" fmla="val -8333"/>
              <a:gd name="adj3" fmla="val 18750"/>
              <a:gd name="adj4" fmla="val -16667"/>
              <a:gd name="adj5" fmla="val 55035"/>
              <a:gd name="adj6" fmla="val -22210"/>
            </a:avLst>
          </a:prstGeom>
          <a:solidFill>
            <a:srgbClr val="EEF5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i="1" dirty="0">
                <a:solidFill>
                  <a:srgbClr val="737373"/>
                </a:solidFill>
              </a:rPr>
              <a:t>At Graduation it is important to remind participants about what, if any, support they can continue to expect and reiterate where they can access other programs and services.</a:t>
            </a:r>
            <a:endParaRPr lang="en-US" sz="1600" i="1" dirty="0">
              <a:solidFill>
                <a:srgbClr val="737373"/>
              </a:solidFill>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189" y="4653136"/>
            <a:ext cx="2676635" cy="18262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53679915"/>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6" name="TextBox 5"/>
          <p:cNvSpPr txBox="1"/>
          <p:nvPr/>
        </p:nvSpPr>
        <p:spPr>
          <a:xfrm>
            <a:off x="107504" y="315235"/>
            <a:ext cx="6764801" cy="584775"/>
          </a:xfrm>
          <a:prstGeom prst="rect">
            <a:avLst/>
          </a:prstGeom>
          <a:noFill/>
        </p:spPr>
        <p:txBody>
          <a:bodyPr wrap="none" rtlCol="0">
            <a:spAutoFit/>
          </a:bodyPr>
          <a:lstStyle/>
          <a:p>
            <a:r>
              <a:rPr lang="en-US" sz="3200" dirty="0" smtClean="0">
                <a:solidFill>
                  <a:prstClr val="white">
                    <a:lumMod val="50000"/>
                  </a:prstClr>
                </a:solidFill>
                <a:latin typeface="Bebas Neue" pitchFamily="34" charset="0"/>
              </a:rPr>
              <a:t>GRADUATION CRITERIA </a:t>
            </a:r>
            <a:r>
              <a:rPr lang="en-US" sz="3200" dirty="0" smtClean="0">
                <a:solidFill>
                  <a:srgbClr val="E36F1E"/>
                </a:solidFill>
                <a:latin typeface="Bebas Neue" pitchFamily="34" charset="0"/>
              </a:rPr>
              <a:t>examples</a:t>
            </a:r>
            <a:endParaRPr lang="en-US" sz="3200" dirty="0">
              <a:solidFill>
                <a:srgbClr val="E36F1E"/>
              </a:solidFill>
              <a:latin typeface="Bebas Neue" pitchFamily="34" charset="0"/>
            </a:endParaRPr>
          </a:p>
        </p:txBody>
      </p:sp>
      <p:cxnSp>
        <p:nvCxnSpPr>
          <p:cNvPr id="4" name="Straight Connector 3"/>
          <p:cNvCxnSpPr/>
          <p:nvPr/>
        </p:nvCxnSpPr>
        <p:spPr>
          <a:xfrm>
            <a:off x="173421" y="1196209"/>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73421" y="1118485"/>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28" name="Line Callout 2 (No Border) 27"/>
          <p:cNvSpPr/>
          <p:nvPr/>
        </p:nvSpPr>
        <p:spPr>
          <a:xfrm flipH="1">
            <a:off x="173416" y="1496716"/>
            <a:ext cx="8691129" cy="4956620"/>
          </a:xfrm>
          <a:prstGeom prst="callout2">
            <a:avLst>
              <a:gd name="adj1" fmla="val 18750"/>
              <a:gd name="adj2" fmla="val -8333"/>
              <a:gd name="adj3" fmla="val 18750"/>
              <a:gd name="adj4" fmla="val -16667"/>
              <a:gd name="adj5" fmla="val 55035"/>
              <a:gd name="adj6" fmla="val -22210"/>
            </a:avLst>
          </a:prstGeom>
          <a:solidFill>
            <a:srgbClr val="EEF5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i="1" dirty="0" smtClean="0">
                <a:solidFill>
                  <a:srgbClr val="737373"/>
                </a:solidFill>
              </a:rPr>
              <a:t>Trickle </a:t>
            </a:r>
            <a:r>
              <a:rPr lang="en-US" sz="2000" b="1" i="1" dirty="0">
                <a:solidFill>
                  <a:srgbClr val="737373"/>
                </a:solidFill>
              </a:rPr>
              <a:t>Up </a:t>
            </a:r>
            <a:r>
              <a:rPr lang="en-US" sz="2000" i="1" dirty="0">
                <a:solidFill>
                  <a:srgbClr val="737373"/>
                </a:solidFill>
              </a:rPr>
              <a:t>(India): </a:t>
            </a:r>
            <a:r>
              <a:rPr lang="en-US" sz="2000" i="1" dirty="0" smtClean="0">
                <a:solidFill>
                  <a:srgbClr val="737373"/>
                </a:solidFill>
              </a:rPr>
              <a:t>Selects Graduation criteria jointly with participants a the beginning of the program. In one case, participants who had not reached all of the criteria felt they had nonetheless successfully emerged from extreme poverty and would remain that way. They were allowed to graduate and the criteria used were re-assessed for subsequent cycles. </a:t>
            </a:r>
            <a:endParaRPr lang="en-US" sz="2000" i="1" dirty="0">
              <a:solidFill>
                <a:srgbClr val="FF0000"/>
              </a:solidFill>
            </a:endParaRPr>
          </a:p>
          <a:p>
            <a:endParaRPr lang="en-US" sz="2000" i="1" dirty="0">
              <a:solidFill>
                <a:srgbClr val="737373"/>
              </a:solidFill>
            </a:endParaRPr>
          </a:p>
          <a:p>
            <a:r>
              <a:rPr lang="en-US" sz="2000" b="1" i="1" dirty="0" smtClean="0">
                <a:solidFill>
                  <a:srgbClr val="737373"/>
                </a:solidFill>
              </a:rPr>
              <a:t>UNHCR </a:t>
            </a:r>
            <a:r>
              <a:rPr lang="en-US" sz="2000" i="1" dirty="0" smtClean="0">
                <a:solidFill>
                  <a:srgbClr val="737373"/>
                </a:solidFill>
              </a:rPr>
              <a:t>(Costa Rica): Give piggy banks to their participants at the start of the program to encourage them to save. One of their Graduation criteria is the use of these piggy banks to help reinforce the message.</a:t>
            </a:r>
          </a:p>
          <a:p>
            <a:endParaRPr lang="en-US" sz="2000" i="1" dirty="0">
              <a:solidFill>
                <a:srgbClr val="737373"/>
              </a:solidFill>
            </a:endParaRPr>
          </a:p>
          <a:p>
            <a:r>
              <a:rPr lang="en-US" sz="2000" b="1" i="1" dirty="0" smtClean="0">
                <a:solidFill>
                  <a:srgbClr val="737373"/>
                </a:solidFill>
              </a:rPr>
              <a:t>UNHCR </a:t>
            </a:r>
            <a:r>
              <a:rPr lang="en-US" sz="2000" i="1" dirty="0" smtClean="0">
                <a:solidFill>
                  <a:srgbClr val="737373"/>
                </a:solidFill>
              </a:rPr>
              <a:t>(Egypt): Had still not decided on Graduation criteria after 2 years of operating the program. This led to considerable confusion and lack of direction on the part of staff and participants.</a:t>
            </a:r>
            <a:endParaRPr lang="en-US" sz="2000" i="1" dirty="0">
              <a:solidFill>
                <a:srgbClr val="737373"/>
              </a:solidFill>
            </a:endParaRPr>
          </a:p>
        </p:txBody>
      </p:sp>
    </p:spTree>
    <p:extLst>
      <p:ext uri="{BB962C8B-B14F-4D97-AF65-F5344CB8AC3E}">
        <p14:creationId xmlns:p14="http://schemas.microsoft.com/office/powerpoint/2010/main" val="1999364806"/>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12" name="Rectangle 11"/>
          <p:cNvSpPr/>
          <p:nvPr/>
        </p:nvSpPr>
        <p:spPr>
          <a:xfrm>
            <a:off x="4067943" y="1037342"/>
            <a:ext cx="4870381" cy="3831818"/>
          </a:xfrm>
          <a:prstGeom prst="rect">
            <a:avLst/>
          </a:prstGeom>
        </p:spPr>
        <p:txBody>
          <a:bodyPr wrap="square">
            <a:spAutoFit/>
          </a:bodyPr>
          <a:lstStyle/>
          <a:p>
            <a:pPr>
              <a:lnSpc>
                <a:spcPct val="150000"/>
              </a:lnSpc>
            </a:pPr>
            <a:r>
              <a:rPr lang="en-US" dirty="0" smtClean="0">
                <a:solidFill>
                  <a:srgbClr val="737373"/>
                </a:solidFill>
                <a:latin typeface="Arial" panose="020B0604020202020204" pitchFamily="34" charset="0"/>
                <a:cs typeface="Arial" panose="020B0604020202020204" pitchFamily="34" charset="0"/>
              </a:rPr>
              <a:t>Targeting, or participant selection, consists of these elements in a rural context:</a:t>
            </a:r>
          </a:p>
          <a:p>
            <a:pPr marL="742950" lvl="1" indent="-285750">
              <a:lnSpc>
                <a:spcPct val="150000"/>
              </a:lnSpc>
              <a:buFont typeface="Courier New" panose="02070309020205020404" pitchFamily="49" charset="0"/>
              <a:buChar char="o"/>
            </a:pPr>
            <a:r>
              <a:rPr lang="en-US" dirty="0">
                <a:solidFill>
                  <a:srgbClr val="737373"/>
                </a:solidFill>
                <a:latin typeface="Arial" panose="020B0604020202020204" pitchFamily="34" charset="0"/>
                <a:cs typeface="Arial" panose="020B0604020202020204" pitchFamily="34" charset="0"/>
              </a:rPr>
              <a:t>Area selection</a:t>
            </a:r>
          </a:p>
          <a:p>
            <a:pPr marL="742950" lvl="1"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Community selection</a:t>
            </a:r>
          </a:p>
          <a:p>
            <a:pPr marL="742950" lvl="1"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Community mapping</a:t>
            </a:r>
          </a:p>
          <a:p>
            <a:pPr marL="742950" lvl="1"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Wealth ranking</a:t>
            </a:r>
          </a:p>
          <a:p>
            <a:pPr marL="742950" lvl="1" indent="-285750">
              <a:lnSpc>
                <a:spcPct val="150000"/>
              </a:lnSpc>
              <a:buFont typeface="Courier New" panose="02070309020205020404" pitchFamily="49" charset="0"/>
              <a:buChar char="o"/>
            </a:pPr>
            <a:r>
              <a:rPr lang="en-US" smtClean="0">
                <a:solidFill>
                  <a:srgbClr val="737373"/>
                </a:solidFill>
                <a:latin typeface="Arial" panose="020B0604020202020204" pitchFamily="34" charset="0"/>
                <a:cs typeface="Arial" panose="020B0604020202020204" pitchFamily="34" charset="0"/>
              </a:rPr>
              <a:t>Verification</a:t>
            </a:r>
            <a:endParaRPr lang="en-US" dirty="0" smtClean="0">
              <a:solidFill>
                <a:srgbClr val="737373"/>
              </a:solidFill>
              <a:latin typeface="Arial" panose="020B0604020202020204" pitchFamily="34" charset="0"/>
              <a:cs typeface="Arial" panose="020B0604020202020204" pitchFamily="34" charset="0"/>
            </a:endParaRPr>
          </a:p>
          <a:p>
            <a:pPr marL="742950" lvl="1" indent="-285750">
              <a:lnSpc>
                <a:spcPct val="150000"/>
              </a:lnSpc>
              <a:buFont typeface="Courier New" panose="02070309020205020404" pitchFamily="49" charset="0"/>
              <a:buChar char="o"/>
            </a:pPr>
            <a:endParaRPr lang="en-US" dirty="0">
              <a:solidFill>
                <a:srgbClr val="737373"/>
              </a:solidFill>
              <a:latin typeface="Arial" panose="020B0604020202020204" pitchFamily="34" charset="0"/>
              <a:cs typeface="Arial" panose="020B0604020202020204" pitchFamily="34" charset="0"/>
            </a:endParaRPr>
          </a:p>
          <a:p>
            <a:pPr marL="742950" lvl="1" indent="-285750">
              <a:lnSpc>
                <a:spcPct val="150000"/>
              </a:lnSpc>
              <a:buFont typeface="Courier New" panose="02070309020205020404" pitchFamily="49" charset="0"/>
              <a:buChar char="o"/>
            </a:pPr>
            <a:endParaRPr lang="en-US" dirty="0" smtClean="0">
              <a:solidFill>
                <a:srgbClr val="737373"/>
              </a:solidFill>
              <a:latin typeface="Arial" panose="020B0604020202020204" pitchFamily="34" charset="0"/>
              <a:cs typeface="Arial" panose="020B0604020202020204" pitchFamily="34" charset="0"/>
            </a:endParaRPr>
          </a:p>
        </p:txBody>
      </p:sp>
      <p:sp>
        <p:nvSpPr>
          <p:cNvPr id="9" name="Rectangle 8"/>
          <p:cNvSpPr/>
          <p:nvPr/>
        </p:nvSpPr>
        <p:spPr>
          <a:xfrm>
            <a:off x="5981749" y="1162918"/>
            <a:ext cx="3030427" cy="569387"/>
          </a:xfrm>
          <a:prstGeom prst="rect">
            <a:avLst/>
          </a:prstGeom>
        </p:spPr>
        <p:txBody>
          <a:bodyPr wrap="square">
            <a:spAutoFit/>
          </a:bodyPr>
          <a:lstStyle/>
          <a:p>
            <a:pPr algn="just"/>
            <a:endParaRPr lang="en-US" sz="1550" dirty="0">
              <a:solidFill>
                <a:srgbClr val="737373"/>
              </a:solidFill>
              <a:latin typeface="Arial" panose="020B0604020202020204" pitchFamily="34" charset="0"/>
              <a:cs typeface="Arial" panose="020B0604020202020204" pitchFamily="34" charset="0"/>
            </a:endParaRPr>
          </a:p>
          <a:p>
            <a:pPr algn="just"/>
            <a:endParaRPr lang="en-US" sz="1550" dirty="0">
              <a:solidFill>
                <a:srgbClr val="737373"/>
              </a:solidFill>
              <a:latin typeface="Arial" panose="020B0604020202020204" pitchFamily="34" charset="0"/>
              <a:cs typeface="Arial" panose="020B0604020202020204" pitchFamily="34" charset="0"/>
            </a:endParaRPr>
          </a:p>
        </p:txBody>
      </p:sp>
      <p:pic>
        <p:nvPicPr>
          <p:cNvPr id="20" name="Picture 1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9534" y="1305041"/>
            <a:ext cx="3658817" cy="1706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TextBox 27"/>
          <p:cNvSpPr txBox="1"/>
          <p:nvPr/>
        </p:nvSpPr>
        <p:spPr>
          <a:xfrm>
            <a:off x="173420" y="200834"/>
            <a:ext cx="6803979" cy="523220"/>
          </a:xfrm>
          <a:prstGeom prst="rect">
            <a:avLst/>
          </a:prstGeom>
          <a:noFill/>
        </p:spPr>
        <p:txBody>
          <a:bodyPr wrap="none" rtlCol="0">
            <a:spAutoFit/>
          </a:bodyPr>
          <a:lstStyle>
            <a:defPPr>
              <a:defRPr lang="en-US"/>
            </a:defPPr>
            <a:lvl1pPr>
              <a:defRPr sz="2800">
                <a:solidFill>
                  <a:schemeClr val="bg1">
                    <a:lumMod val="50000"/>
                  </a:schemeClr>
                </a:solidFill>
                <a:latin typeface="Bebas Neue" pitchFamily="34" charset="0"/>
              </a:defRPr>
            </a:lvl1pPr>
          </a:lstStyle>
          <a:p>
            <a:r>
              <a:rPr lang="en-US" dirty="0">
                <a:solidFill>
                  <a:prstClr val="white">
                    <a:lumMod val="50000"/>
                  </a:prstClr>
                </a:solidFill>
              </a:rPr>
              <a:t>GRADUATION APPROACH TARGETING</a:t>
            </a:r>
          </a:p>
        </p:txBody>
      </p:sp>
      <p:cxnSp>
        <p:nvCxnSpPr>
          <p:cNvPr id="29" name="Straight Connector 28"/>
          <p:cNvCxnSpPr/>
          <p:nvPr/>
        </p:nvCxnSpPr>
        <p:spPr>
          <a:xfrm>
            <a:off x="173420" y="997606"/>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73420" y="919882"/>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14" name="Rectangular Callout 13"/>
          <p:cNvSpPr/>
          <p:nvPr/>
        </p:nvSpPr>
        <p:spPr>
          <a:xfrm>
            <a:off x="265111" y="3284984"/>
            <a:ext cx="3514801" cy="1735008"/>
          </a:xfrm>
          <a:prstGeom prst="wedgeRectCallout">
            <a:avLst>
              <a:gd name="adj1" fmla="val -34423"/>
              <a:gd name="adj2" fmla="val -74867"/>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dirty="0" smtClean="0">
                <a:solidFill>
                  <a:prstClr val="white"/>
                </a:solidFill>
                <a:latin typeface="Arial" panose="020B0604020202020204" pitchFamily="34" charset="0"/>
                <a:cs typeface="Arial" panose="020B0604020202020204" pitchFamily="34" charset="0"/>
              </a:rPr>
              <a:t>A </a:t>
            </a:r>
            <a:r>
              <a:rPr lang="en-US" dirty="0">
                <a:solidFill>
                  <a:prstClr val="white"/>
                </a:solidFill>
                <a:latin typeface="Arial" panose="020B0604020202020204" pitchFamily="34" charset="0"/>
                <a:cs typeface="Arial" panose="020B0604020202020204" pitchFamily="34" charset="0"/>
              </a:rPr>
              <a:t>rigorous procedure to ensure the most vulnerable in a community benefit from the program. </a:t>
            </a:r>
            <a:endParaRPr lang="en-US" i="1" dirty="0">
              <a:solidFill>
                <a:prstClr val="white"/>
              </a:solidFill>
            </a:endParaRPr>
          </a:p>
        </p:txBody>
      </p:sp>
      <p:grpSp>
        <p:nvGrpSpPr>
          <p:cNvPr id="15" name="Group 14"/>
          <p:cNvGrpSpPr/>
          <p:nvPr/>
        </p:nvGrpSpPr>
        <p:grpSpPr>
          <a:xfrm>
            <a:off x="1242839" y="4227904"/>
            <a:ext cx="7361609" cy="2441456"/>
            <a:chOff x="1242839" y="4227904"/>
            <a:chExt cx="7361609" cy="2441456"/>
          </a:xfrm>
        </p:grpSpPr>
        <p:sp>
          <p:nvSpPr>
            <p:cNvPr id="38" name="Line Callout 1 37"/>
            <p:cNvSpPr/>
            <p:nvPr/>
          </p:nvSpPr>
          <p:spPr>
            <a:xfrm>
              <a:off x="4067943" y="4227904"/>
              <a:ext cx="4536505" cy="792088"/>
            </a:xfrm>
            <a:prstGeom prst="borderCallout1">
              <a:avLst>
                <a:gd name="adj1" fmla="val -19156"/>
                <a:gd name="adj2" fmla="val 2720"/>
                <a:gd name="adj3" fmla="val -100196"/>
                <a:gd name="adj4" fmla="val 33779"/>
              </a:avLst>
            </a:prstGeom>
            <a:solidFill>
              <a:srgbClr val="EEF5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i="1" dirty="0" smtClean="0">
                  <a:solidFill>
                    <a:srgbClr val="737373"/>
                  </a:solidFill>
                </a:rPr>
                <a:t>For transparency, accuracy, and to build buy-in/trust, community participation is essential!</a:t>
              </a:r>
              <a:endParaRPr lang="en-US" sz="1500" i="1" dirty="0">
                <a:solidFill>
                  <a:srgbClr val="737373"/>
                </a:solidFill>
              </a:endParaRPr>
            </a:p>
          </p:txBody>
        </p:sp>
        <p:pic>
          <p:nvPicPr>
            <p:cNvPr id="30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42839" y="5154885"/>
              <a:ext cx="6713537" cy="1514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3" name="TextBox 12"/>
          <p:cNvSpPr txBox="1"/>
          <p:nvPr/>
        </p:nvSpPr>
        <p:spPr>
          <a:xfrm>
            <a:off x="395536" y="2306701"/>
            <a:ext cx="576064" cy="169277"/>
          </a:xfrm>
          <a:prstGeom prst="rect">
            <a:avLst/>
          </a:prstGeom>
          <a:solidFill>
            <a:srgbClr val="00446B"/>
          </a:solidFill>
        </p:spPr>
        <p:txBody>
          <a:bodyPr wrap="square" rtlCol="0" anchor="ctr">
            <a:spAutoFit/>
          </a:bodyPr>
          <a:lstStyle/>
          <a:p>
            <a:pPr algn="ctr"/>
            <a:endParaRPr lang="en-US" sz="100" dirty="0" smtClean="0">
              <a:solidFill>
                <a:schemeClr val="bg1"/>
              </a:solidFill>
            </a:endParaRPr>
          </a:p>
          <a:p>
            <a:pPr algn="ctr"/>
            <a:r>
              <a:rPr lang="en-US" sz="300" dirty="0" smtClean="0">
                <a:solidFill>
                  <a:schemeClr val="bg1"/>
                </a:solidFill>
              </a:rPr>
              <a:t>GRADUATION CRITERIA</a:t>
            </a:r>
          </a:p>
          <a:p>
            <a:endParaRPr lang="en-US" sz="100" dirty="0">
              <a:solidFill>
                <a:schemeClr val="bg1"/>
              </a:solidFill>
            </a:endParaRPr>
          </a:p>
        </p:txBody>
      </p:sp>
    </p:spTree>
    <p:extLst>
      <p:ext uri="{BB962C8B-B14F-4D97-AF65-F5344CB8AC3E}">
        <p14:creationId xmlns:p14="http://schemas.microsoft.com/office/powerpoint/2010/main" val="289891221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anim calcmode="lin" valueType="num">
                                      <p:cBhvr>
                                        <p:cTn id="8" dur="500" fill="hold"/>
                                        <p:tgtEl>
                                          <p:spTgt spid="12"/>
                                        </p:tgtEl>
                                        <p:attrNameLst>
                                          <p:attrName>ppt_x</p:attrName>
                                        </p:attrNameLst>
                                      </p:cBhvr>
                                      <p:tavLst>
                                        <p:tav tm="0">
                                          <p:val>
                                            <p:strVal val="#ppt_x"/>
                                          </p:val>
                                        </p:tav>
                                        <p:tav tm="100000">
                                          <p:val>
                                            <p:strVal val="#ppt_x"/>
                                          </p:val>
                                        </p:tav>
                                      </p:tavLst>
                                    </p:anim>
                                    <p:anim calcmode="lin" valueType="num">
                                      <p:cBhvr>
                                        <p:cTn id="9" dur="5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Effect transition="in" filter="fade">
                                      <p:cBhvr>
                                        <p:cTn id="1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9" name="Rectangle 8"/>
          <p:cNvSpPr/>
          <p:nvPr/>
        </p:nvSpPr>
        <p:spPr>
          <a:xfrm>
            <a:off x="5981749" y="1162918"/>
            <a:ext cx="3030427" cy="569387"/>
          </a:xfrm>
          <a:prstGeom prst="rect">
            <a:avLst/>
          </a:prstGeom>
        </p:spPr>
        <p:txBody>
          <a:bodyPr wrap="square">
            <a:spAutoFit/>
          </a:bodyPr>
          <a:lstStyle/>
          <a:p>
            <a:pPr algn="just"/>
            <a:endParaRPr lang="en-US" sz="1550" dirty="0">
              <a:solidFill>
                <a:srgbClr val="737373"/>
              </a:solidFill>
              <a:latin typeface="Arial" panose="020B0604020202020204" pitchFamily="34" charset="0"/>
              <a:cs typeface="Arial" panose="020B0604020202020204" pitchFamily="34" charset="0"/>
            </a:endParaRPr>
          </a:p>
          <a:p>
            <a:pPr algn="just"/>
            <a:endParaRPr lang="en-US" sz="1550" dirty="0">
              <a:solidFill>
                <a:srgbClr val="737373"/>
              </a:solidFill>
              <a:latin typeface="Arial" panose="020B0604020202020204" pitchFamily="34" charset="0"/>
              <a:cs typeface="Arial" panose="020B0604020202020204" pitchFamily="34" charset="0"/>
            </a:endParaRPr>
          </a:p>
        </p:txBody>
      </p:sp>
      <p:pic>
        <p:nvPicPr>
          <p:cNvPr id="20" name="Picture 1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7767" y="1195775"/>
            <a:ext cx="3658817" cy="1706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TextBox 27"/>
          <p:cNvSpPr txBox="1"/>
          <p:nvPr/>
        </p:nvSpPr>
        <p:spPr>
          <a:xfrm>
            <a:off x="107504" y="246485"/>
            <a:ext cx="7136890" cy="523220"/>
          </a:xfrm>
          <a:prstGeom prst="rect">
            <a:avLst/>
          </a:prstGeom>
          <a:noFill/>
        </p:spPr>
        <p:txBody>
          <a:bodyPr wrap="none" rtlCol="0">
            <a:spAutoFit/>
          </a:bodyPr>
          <a:lstStyle/>
          <a:p>
            <a:r>
              <a:rPr lang="en-US" sz="2800" dirty="0" smtClean="0">
                <a:solidFill>
                  <a:prstClr val="white">
                    <a:lumMod val="50000"/>
                  </a:prstClr>
                </a:solidFill>
                <a:latin typeface="Bebas Neue" pitchFamily="34" charset="0"/>
              </a:rPr>
              <a:t>GRADUATION APPROACH </a:t>
            </a:r>
            <a:r>
              <a:rPr lang="en-US" sz="2800" dirty="0" smtClean="0">
                <a:solidFill>
                  <a:srgbClr val="E36F1E"/>
                </a:solidFill>
                <a:latin typeface="Bebas Neue" pitchFamily="34" charset="0"/>
              </a:rPr>
              <a:t>LIVELIHOODS</a:t>
            </a:r>
            <a:endParaRPr lang="en-US" sz="2800" dirty="0">
              <a:solidFill>
                <a:srgbClr val="E36F1E"/>
              </a:solidFill>
              <a:latin typeface="Bebas Neue" pitchFamily="34" charset="0"/>
            </a:endParaRPr>
          </a:p>
        </p:txBody>
      </p:sp>
      <p:cxnSp>
        <p:nvCxnSpPr>
          <p:cNvPr id="29" name="Straight Connector 28"/>
          <p:cNvCxnSpPr/>
          <p:nvPr/>
        </p:nvCxnSpPr>
        <p:spPr>
          <a:xfrm>
            <a:off x="173420" y="997606"/>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73420" y="919882"/>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2" name="AutoShape 2" descr="Image result for cash clipa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 name="AutoShape 4" descr="Image result for cash clipar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2" name="Rectangle 11"/>
          <p:cNvSpPr/>
          <p:nvPr/>
        </p:nvSpPr>
        <p:spPr>
          <a:xfrm>
            <a:off x="4067943" y="1052736"/>
            <a:ext cx="4870381" cy="3970318"/>
          </a:xfrm>
          <a:prstGeom prst="rect">
            <a:avLst/>
          </a:prstGeom>
        </p:spPr>
        <p:txBody>
          <a:bodyPr wrap="square">
            <a:spAutoFit/>
          </a:bodyPr>
          <a:lstStyle/>
          <a:p>
            <a:pPr>
              <a:lnSpc>
                <a:spcPct val="150000"/>
              </a:lnSpc>
            </a:pPr>
            <a:r>
              <a:rPr lang="en-US" dirty="0" smtClean="0">
                <a:solidFill>
                  <a:srgbClr val="737373"/>
                </a:solidFill>
                <a:latin typeface="Arial" panose="020B0604020202020204" pitchFamily="34" charset="0"/>
                <a:cs typeface="Arial" panose="020B0604020202020204" pitchFamily="34" charset="0"/>
              </a:rPr>
              <a:t>Things to consider:</a:t>
            </a:r>
          </a:p>
          <a:p>
            <a:pPr>
              <a:lnSpc>
                <a:spcPct val="150000"/>
              </a:lnSpc>
            </a:pPr>
            <a:endParaRPr lang="en-US" sz="1000" dirty="0" smtClean="0">
              <a:solidFill>
                <a:srgbClr val="737373"/>
              </a:solidFill>
              <a:latin typeface="Arial" panose="020B0604020202020204" pitchFamily="34" charset="0"/>
              <a:cs typeface="Arial" panose="020B0604020202020204" pitchFamily="34" charset="0"/>
            </a:endParaRPr>
          </a:p>
          <a:p>
            <a:pPr marL="285750" indent="-285750">
              <a:spcBef>
                <a:spcPts val="600"/>
              </a:spcBef>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Livelihoods must </a:t>
            </a:r>
            <a:r>
              <a:rPr lang="en-US" dirty="0">
                <a:solidFill>
                  <a:srgbClr val="737373"/>
                </a:solidFill>
                <a:latin typeface="Arial" panose="020B0604020202020204" pitchFamily="34" charset="0"/>
                <a:cs typeface="Arial" panose="020B0604020202020204" pitchFamily="34" charset="0"/>
              </a:rPr>
              <a:t>fit into the value </a:t>
            </a:r>
            <a:r>
              <a:rPr lang="en-US" dirty="0" smtClean="0">
                <a:solidFill>
                  <a:srgbClr val="737373"/>
                </a:solidFill>
                <a:latin typeface="Arial" panose="020B0604020202020204" pitchFamily="34" charset="0"/>
                <a:cs typeface="Arial" panose="020B0604020202020204" pitchFamily="34" charset="0"/>
              </a:rPr>
              <a:t>chain</a:t>
            </a:r>
          </a:p>
          <a:p>
            <a:pPr marL="285750" indent="-285750">
              <a:spcBef>
                <a:spcPts val="600"/>
              </a:spcBef>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Know your market</a:t>
            </a:r>
          </a:p>
          <a:p>
            <a:pPr marL="285750" indent="-285750">
              <a:spcBef>
                <a:spcPts val="600"/>
              </a:spcBef>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Know your participants’ challenges and opportunities </a:t>
            </a:r>
          </a:p>
          <a:p>
            <a:pPr marL="285750" indent="-285750">
              <a:spcBef>
                <a:spcPts val="600"/>
              </a:spcBef>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Mix </a:t>
            </a:r>
            <a:r>
              <a:rPr lang="en-US" dirty="0">
                <a:solidFill>
                  <a:srgbClr val="737373"/>
                </a:solidFill>
                <a:latin typeface="Arial" panose="020B0604020202020204" pitchFamily="34" charset="0"/>
                <a:cs typeface="Arial" panose="020B0604020202020204" pitchFamily="34" charset="0"/>
              </a:rPr>
              <a:t>short and long-term </a:t>
            </a:r>
            <a:r>
              <a:rPr lang="en-US" dirty="0" smtClean="0">
                <a:solidFill>
                  <a:srgbClr val="737373"/>
                </a:solidFill>
                <a:latin typeface="Arial" panose="020B0604020202020204" pitchFamily="34" charset="0"/>
                <a:cs typeface="Arial" panose="020B0604020202020204" pitchFamily="34" charset="0"/>
              </a:rPr>
              <a:t>activities - </a:t>
            </a:r>
            <a:r>
              <a:rPr lang="en-US" dirty="0">
                <a:solidFill>
                  <a:srgbClr val="737373"/>
                </a:solidFill>
                <a:latin typeface="Arial" panose="020B0604020202020204" pitchFamily="34" charset="0"/>
                <a:cs typeface="Arial" panose="020B0604020202020204" pitchFamily="34" charset="0"/>
              </a:rPr>
              <a:t>diversify to mitigate risks</a:t>
            </a:r>
          </a:p>
          <a:p>
            <a:pPr marL="285750" indent="-285750">
              <a:spcBef>
                <a:spcPts val="600"/>
              </a:spcBef>
              <a:buFont typeface="Courier New" panose="02070309020205020404" pitchFamily="49" charset="0"/>
              <a:buChar char="o"/>
            </a:pPr>
            <a:r>
              <a:rPr lang="en-US" dirty="0">
                <a:solidFill>
                  <a:srgbClr val="737373"/>
                </a:solidFill>
                <a:latin typeface="Arial" panose="020B0604020202020204" pitchFamily="34" charset="0"/>
                <a:cs typeface="Arial" panose="020B0604020202020204" pitchFamily="34" charset="0"/>
              </a:rPr>
              <a:t>Support services are </a:t>
            </a:r>
            <a:r>
              <a:rPr lang="en-US" dirty="0" smtClean="0">
                <a:solidFill>
                  <a:srgbClr val="737373"/>
                </a:solidFill>
                <a:latin typeface="Arial" panose="020B0604020202020204" pitchFamily="34" charset="0"/>
                <a:cs typeface="Arial" panose="020B0604020202020204" pitchFamily="34" charset="0"/>
              </a:rPr>
              <a:t>key – ensure you have the right technical skills available </a:t>
            </a:r>
          </a:p>
          <a:p>
            <a:pPr marL="285750" indent="-285750">
              <a:spcBef>
                <a:spcPts val="600"/>
              </a:spcBef>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Appropriate training &amp; coaching are keys to ensuring success</a:t>
            </a:r>
            <a:endParaRPr lang="en-US" dirty="0">
              <a:solidFill>
                <a:srgbClr val="737373"/>
              </a:solidFill>
              <a:latin typeface="Arial" panose="020B0604020202020204" pitchFamily="34" charset="0"/>
              <a:cs typeface="Arial" panose="020B0604020202020204" pitchFamily="34" charset="0"/>
            </a:endParaRPr>
          </a:p>
        </p:txBody>
      </p:sp>
      <p:sp>
        <p:nvSpPr>
          <p:cNvPr id="6" name="Isosceles Triangle 5"/>
          <p:cNvSpPr/>
          <p:nvPr/>
        </p:nvSpPr>
        <p:spPr>
          <a:xfrm rot="19343324">
            <a:off x="1077361" y="2313172"/>
            <a:ext cx="633864" cy="1512044"/>
          </a:xfrm>
          <a:prstGeom prs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ular Callout 13"/>
          <p:cNvSpPr/>
          <p:nvPr/>
        </p:nvSpPr>
        <p:spPr>
          <a:xfrm>
            <a:off x="376018" y="3150846"/>
            <a:ext cx="3514801" cy="1872208"/>
          </a:xfrm>
          <a:prstGeom prst="wedgeRectCallout">
            <a:avLst>
              <a:gd name="adj1" fmla="val 5960"/>
              <a:gd name="adj2" fmla="val -123960"/>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dirty="0" smtClean="0">
                <a:solidFill>
                  <a:prstClr val="white"/>
                </a:solidFill>
                <a:latin typeface="Arial" panose="020B0604020202020204" pitchFamily="34" charset="0"/>
                <a:cs typeface="Arial" panose="020B0604020202020204" pitchFamily="34" charset="0"/>
              </a:rPr>
              <a:t>Livelihoods encompass the market assessment, skills training, and asset transfer (cash or in-kind)</a:t>
            </a:r>
            <a:endParaRPr lang="en-US" i="1" dirty="0">
              <a:solidFill>
                <a:prstClr val="white"/>
              </a:solidFill>
            </a:endParaRPr>
          </a:p>
        </p:txBody>
      </p:sp>
      <p:grpSp>
        <p:nvGrpSpPr>
          <p:cNvPr id="5" name="Group 4"/>
          <p:cNvGrpSpPr/>
          <p:nvPr/>
        </p:nvGrpSpPr>
        <p:grpSpPr>
          <a:xfrm>
            <a:off x="265111" y="5407057"/>
            <a:ext cx="8195321" cy="1232271"/>
            <a:chOff x="265111" y="5407057"/>
            <a:chExt cx="8195321" cy="1232271"/>
          </a:xfrm>
        </p:grpSpPr>
        <p:sp>
          <p:nvSpPr>
            <p:cNvPr id="38" name="Line Callout 1 37"/>
            <p:cNvSpPr/>
            <p:nvPr/>
          </p:nvSpPr>
          <p:spPr>
            <a:xfrm>
              <a:off x="265111" y="5521042"/>
              <a:ext cx="3514801" cy="1004302"/>
            </a:xfrm>
            <a:prstGeom prst="borderCallout1">
              <a:avLst>
                <a:gd name="adj1" fmla="val -19156"/>
                <a:gd name="adj2" fmla="val 2720"/>
                <a:gd name="adj3" fmla="val -100196"/>
                <a:gd name="adj4" fmla="val 33779"/>
              </a:avLst>
            </a:prstGeom>
            <a:solidFill>
              <a:srgbClr val="EEF5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i="1" dirty="0" smtClean="0">
                  <a:solidFill>
                    <a:srgbClr val="737373"/>
                  </a:solidFill>
                </a:rPr>
                <a:t>Innovations/adaptations include using faster-learning participants as mentors and facilitating safe wage employment</a:t>
              </a:r>
              <a:endParaRPr lang="en-US" sz="1500" i="1" dirty="0">
                <a:solidFill>
                  <a:srgbClr val="737373"/>
                </a:solidFill>
              </a:endParaRPr>
            </a:p>
          </p:txBody>
        </p:sp>
        <p:pic>
          <p:nvPicPr>
            <p:cNvPr id="10242"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t="6546"/>
            <a:stretch/>
          </p:blipFill>
          <p:spPr bwMode="auto">
            <a:xfrm>
              <a:off x="4682996" y="5407057"/>
              <a:ext cx="3038478" cy="12322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6982516" y="6165304"/>
              <a:ext cx="1477916" cy="21792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smtClean="0">
                  <a:solidFill>
                    <a:srgbClr val="EEECE1"/>
                  </a:solidFill>
                </a:rPr>
                <a:t>Barefoot Vet</a:t>
              </a:r>
              <a:endParaRPr lang="en-US" sz="1500" dirty="0">
                <a:solidFill>
                  <a:srgbClr val="EEECE1"/>
                </a:solidFill>
              </a:endParaRPr>
            </a:p>
          </p:txBody>
        </p:sp>
      </p:grpSp>
      <p:sp>
        <p:nvSpPr>
          <p:cNvPr id="17" name="TextBox 16"/>
          <p:cNvSpPr txBox="1"/>
          <p:nvPr/>
        </p:nvSpPr>
        <p:spPr>
          <a:xfrm>
            <a:off x="393796" y="2192233"/>
            <a:ext cx="576064" cy="169277"/>
          </a:xfrm>
          <a:prstGeom prst="rect">
            <a:avLst/>
          </a:prstGeom>
          <a:solidFill>
            <a:srgbClr val="00446B"/>
          </a:solidFill>
        </p:spPr>
        <p:txBody>
          <a:bodyPr wrap="square" rtlCol="0" anchor="ctr">
            <a:spAutoFit/>
          </a:bodyPr>
          <a:lstStyle/>
          <a:p>
            <a:pPr algn="ctr"/>
            <a:endParaRPr lang="en-US" sz="100" dirty="0" smtClean="0">
              <a:solidFill>
                <a:schemeClr val="bg1"/>
              </a:solidFill>
            </a:endParaRPr>
          </a:p>
          <a:p>
            <a:pPr algn="ctr"/>
            <a:r>
              <a:rPr lang="en-US" sz="300" dirty="0" smtClean="0">
                <a:solidFill>
                  <a:schemeClr val="bg1"/>
                </a:solidFill>
              </a:rPr>
              <a:t>GRADUATION CRITERIA</a:t>
            </a:r>
          </a:p>
          <a:p>
            <a:endParaRPr lang="en-US" sz="100" dirty="0">
              <a:solidFill>
                <a:schemeClr val="bg1"/>
              </a:solidFill>
            </a:endParaRPr>
          </a:p>
        </p:txBody>
      </p:sp>
    </p:spTree>
    <p:extLst>
      <p:ext uri="{BB962C8B-B14F-4D97-AF65-F5344CB8AC3E}">
        <p14:creationId xmlns:p14="http://schemas.microsoft.com/office/powerpoint/2010/main" val="348537080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anim calcmode="lin" valueType="num">
                                      <p:cBhvr>
                                        <p:cTn id="8" dur="500" fill="hold"/>
                                        <p:tgtEl>
                                          <p:spTgt spid="12"/>
                                        </p:tgtEl>
                                        <p:attrNameLst>
                                          <p:attrName>ppt_x</p:attrName>
                                        </p:attrNameLst>
                                      </p:cBhvr>
                                      <p:tavLst>
                                        <p:tav tm="0">
                                          <p:val>
                                            <p:strVal val="#ppt_x"/>
                                          </p:val>
                                        </p:tav>
                                        <p:tav tm="100000">
                                          <p:val>
                                            <p:strVal val="#ppt_x"/>
                                          </p:val>
                                        </p:tav>
                                      </p:tavLst>
                                    </p:anim>
                                    <p:anim calcmode="lin" valueType="num">
                                      <p:cBhvr>
                                        <p:cTn id="9" dur="5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6" name="TextBox 5"/>
          <p:cNvSpPr txBox="1"/>
          <p:nvPr/>
        </p:nvSpPr>
        <p:spPr>
          <a:xfrm>
            <a:off x="107504" y="241484"/>
            <a:ext cx="4204356" cy="523220"/>
          </a:xfrm>
          <a:prstGeom prst="rect">
            <a:avLst/>
          </a:prstGeom>
          <a:noFill/>
        </p:spPr>
        <p:txBody>
          <a:bodyPr wrap="none" rtlCol="0">
            <a:spAutoFit/>
          </a:bodyPr>
          <a:lstStyle/>
          <a:p>
            <a:r>
              <a:rPr lang="en-US" sz="2800" dirty="0" smtClean="0">
                <a:solidFill>
                  <a:prstClr val="white">
                    <a:lumMod val="50000"/>
                  </a:prstClr>
                </a:solidFill>
                <a:latin typeface="Bebas Neue" pitchFamily="34" charset="0"/>
              </a:rPr>
              <a:t>MARKET ASSESSMENT</a:t>
            </a:r>
            <a:endParaRPr lang="en-US" sz="2800" dirty="0">
              <a:solidFill>
                <a:prstClr val="white">
                  <a:lumMod val="50000"/>
                </a:prstClr>
              </a:solidFill>
              <a:latin typeface="Bebas Neue" pitchFamily="34" charset="0"/>
            </a:endParaRPr>
          </a:p>
        </p:txBody>
      </p:sp>
      <p:cxnSp>
        <p:nvCxnSpPr>
          <p:cNvPr id="4" name="Straight Connector 3"/>
          <p:cNvCxnSpPr/>
          <p:nvPr/>
        </p:nvCxnSpPr>
        <p:spPr>
          <a:xfrm>
            <a:off x="173421" y="997606"/>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73421" y="919882"/>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173420" y="1249810"/>
            <a:ext cx="8719060" cy="3323987"/>
          </a:xfrm>
          <a:prstGeom prst="rect">
            <a:avLst/>
          </a:prstGeom>
        </p:spPr>
        <p:txBody>
          <a:bodyPr wrap="square">
            <a:spAutoFit/>
          </a:bodyPr>
          <a:lstStyle/>
          <a:p>
            <a:pPr algn="just">
              <a:spcAft>
                <a:spcPts val="1200"/>
              </a:spcAft>
            </a:pPr>
            <a:r>
              <a:rPr lang="en-CA" dirty="0">
                <a:solidFill>
                  <a:srgbClr val="737373"/>
                </a:solidFill>
                <a:latin typeface="Arial" panose="020B0604020202020204" pitchFamily="34" charset="0"/>
                <a:cs typeface="Arial" panose="020B0604020202020204" pitchFamily="34" charset="0"/>
              </a:rPr>
              <a:t>C</a:t>
            </a:r>
            <a:r>
              <a:rPr lang="en-CA" dirty="0" smtClean="0">
                <a:solidFill>
                  <a:srgbClr val="737373"/>
                </a:solidFill>
                <a:latin typeface="Arial" panose="020B0604020202020204" pitchFamily="34" charset="0"/>
                <a:cs typeface="Arial" panose="020B0604020202020204" pitchFamily="34" charset="0"/>
              </a:rPr>
              <a:t>onducted to choose appropriate livelihood options and give information on issues such as food security and access to financial services. </a:t>
            </a:r>
          </a:p>
          <a:p>
            <a:pPr marL="285750" indent="-285750" algn="just">
              <a:spcAft>
                <a:spcPts val="1200"/>
              </a:spcAft>
              <a:buFont typeface="Courier New" panose="02070309020205020404" pitchFamily="49" charset="0"/>
              <a:buChar char="o"/>
            </a:pPr>
            <a:r>
              <a:rPr lang="en-CA" b="1" dirty="0" smtClean="0">
                <a:solidFill>
                  <a:srgbClr val="737373"/>
                </a:solidFill>
                <a:latin typeface="Arial" panose="020B0604020202020204" pitchFamily="34" charset="0"/>
                <a:cs typeface="Arial" panose="020B0604020202020204" pitchFamily="34" charset="0"/>
              </a:rPr>
              <a:t>What to consider: </a:t>
            </a:r>
            <a:r>
              <a:rPr lang="en-CA" dirty="0" smtClean="0">
                <a:solidFill>
                  <a:srgbClr val="737373"/>
                </a:solidFill>
                <a:latin typeface="Arial" panose="020B0604020202020204" pitchFamily="34" charset="0"/>
                <a:cs typeface="Arial" panose="020B0604020202020204" pitchFamily="34" charset="0"/>
              </a:rPr>
              <a:t>market overview, priority sectors, value chain analysis, </a:t>
            </a:r>
            <a:r>
              <a:rPr lang="en-CA" dirty="0" err="1" smtClean="0">
                <a:solidFill>
                  <a:srgbClr val="737373"/>
                </a:solidFill>
                <a:latin typeface="Arial" panose="020B0604020202020204" pitchFamily="34" charset="0"/>
                <a:cs typeface="Arial" panose="020B0604020202020204" pitchFamily="34" charset="0"/>
              </a:rPr>
              <a:t>cashflow</a:t>
            </a:r>
            <a:r>
              <a:rPr lang="en-CA" dirty="0" smtClean="0">
                <a:solidFill>
                  <a:srgbClr val="737373"/>
                </a:solidFill>
                <a:latin typeface="Arial" panose="020B0604020202020204" pitchFamily="34" charset="0"/>
                <a:cs typeface="Arial" panose="020B0604020202020204" pitchFamily="34" charset="0"/>
              </a:rPr>
              <a:t>, opportunities for sustainability &amp; scale</a:t>
            </a:r>
            <a:endParaRPr lang="en-CA" dirty="0">
              <a:solidFill>
                <a:srgbClr val="737373"/>
              </a:solidFill>
              <a:latin typeface="Arial" panose="020B0604020202020204" pitchFamily="34" charset="0"/>
              <a:cs typeface="Arial" panose="020B0604020202020204" pitchFamily="34" charset="0"/>
            </a:endParaRPr>
          </a:p>
          <a:p>
            <a:pPr marL="285750" indent="-285750" algn="just">
              <a:spcAft>
                <a:spcPts val="1200"/>
              </a:spcAft>
              <a:buFont typeface="Courier New" panose="02070309020205020404" pitchFamily="49" charset="0"/>
              <a:buChar char="o"/>
            </a:pPr>
            <a:r>
              <a:rPr lang="en-CA" b="1" dirty="0" smtClean="0">
                <a:solidFill>
                  <a:srgbClr val="737373"/>
                </a:solidFill>
                <a:latin typeface="Arial" panose="020B0604020202020204" pitchFamily="34" charset="0"/>
                <a:cs typeface="Arial" panose="020B0604020202020204" pitchFamily="34" charset="0"/>
              </a:rPr>
              <a:t>Markets are dynamic: </a:t>
            </a:r>
            <a:r>
              <a:rPr lang="en-CA" dirty="0">
                <a:solidFill>
                  <a:srgbClr val="737373"/>
                </a:solidFill>
                <a:latin typeface="Arial" panose="020B0604020202020204" pitchFamily="34" charset="0"/>
                <a:cs typeface="Arial" panose="020B0604020202020204" pitchFamily="34" charset="0"/>
              </a:rPr>
              <a:t>B</a:t>
            </a:r>
            <a:r>
              <a:rPr lang="en-CA" dirty="0" smtClean="0">
                <a:solidFill>
                  <a:srgbClr val="737373"/>
                </a:solidFill>
                <a:latin typeface="Arial" panose="020B0604020202020204" pitchFamily="34" charset="0"/>
                <a:cs typeface="Arial" panose="020B0604020202020204" pitchFamily="34" charset="0"/>
              </a:rPr>
              <a:t>e aware of ongoing market conditions to monitor changes that will economically affect participants </a:t>
            </a:r>
          </a:p>
          <a:p>
            <a:pPr marL="285750" indent="-285750" algn="just">
              <a:spcAft>
                <a:spcPts val="1200"/>
              </a:spcAft>
              <a:buFont typeface="Courier New" panose="02070309020205020404" pitchFamily="49" charset="0"/>
              <a:buChar char="o"/>
            </a:pPr>
            <a:r>
              <a:rPr lang="en-CA" b="1" dirty="0" smtClean="0">
                <a:solidFill>
                  <a:srgbClr val="737373"/>
                </a:solidFill>
                <a:latin typeface="Arial" panose="020B0604020202020204" pitchFamily="34" charset="0"/>
                <a:cs typeface="Arial" panose="020B0604020202020204" pitchFamily="34" charset="0"/>
              </a:rPr>
              <a:t>Markets vary from region to region</a:t>
            </a:r>
            <a:r>
              <a:rPr lang="en-CA" dirty="0" smtClean="0">
                <a:solidFill>
                  <a:srgbClr val="737373"/>
                </a:solidFill>
                <a:latin typeface="Arial" panose="020B0604020202020204" pitchFamily="34" charset="0"/>
                <a:cs typeface="Arial" panose="020B0604020202020204" pitchFamily="34" charset="0"/>
              </a:rPr>
              <a:t>: Do not assume opportunities in one area will be suitable in another. Depending on the context (e.g. rural/urban), opportunities may exist for self-employment enterprises and/or wage employment. </a:t>
            </a:r>
          </a:p>
        </p:txBody>
      </p:sp>
      <p:pic>
        <p:nvPicPr>
          <p:cNvPr id="1026" name="Picture 2" descr="\\trickleupprogram.sharepoint.com@SSL\DavWWWRoot\program\Technical Assistance\Shared Documents\Communications\Pictures\Burkina Faso\TU Burkina May 2015\Burkina TA Trip May 2015\DSC_039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40152" y="4634186"/>
            <a:ext cx="2736304" cy="181915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9512" y="4634186"/>
            <a:ext cx="5256584" cy="1477328"/>
          </a:xfrm>
          <a:prstGeom prst="rect">
            <a:avLst/>
          </a:prstGeom>
        </p:spPr>
        <p:txBody>
          <a:bodyPr wrap="square">
            <a:spAutoFit/>
          </a:bodyPr>
          <a:lstStyle/>
          <a:p>
            <a:pPr marL="285750" indent="-285750" algn="just">
              <a:spcAft>
                <a:spcPts val="1200"/>
              </a:spcAft>
              <a:buFont typeface="Courier New" panose="02070309020205020404" pitchFamily="49" charset="0"/>
              <a:buChar char="o"/>
            </a:pPr>
            <a:r>
              <a:rPr lang="en-CA" b="1" dirty="0">
                <a:solidFill>
                  <a:srgbClr val="737373"/>
                </a:solidFill>
                <a:latin typeface="Arial" panose="020B0604020202020204" pitchFamily="34" charset="0"/>
                <a:cs typeface="Arial" panose="020B0604020202020204" pitchFamily="34" charset="0"/>
              </a:rPr>
              <a:t>Selection </a:t>
            </a:r>
            <a:r>
              <a:rPr lang="en-CA" b="1" dirty="0" smtClean="0">
                <a:solidFill>
                  <a:srgbClr val="737373"/>
                </a:solidFill>
                <a:latin typeface="Arial" panose="020B0604020202020204" pitchFamily="34" charset="0"/>
                <a:cs typeface="Arial" panose="020B0604020202020204" pitchFamily="34" charset="0"/>
              </a:rPr>
              <a:t>of activities is </a:t>
            </a:r>
            <a:r>
              <a:rPr lang="en-CA" b="1" dirty="0">
                <a:solidFill>
                  <a:srgbClr val="737373"/>
                </a:solidFill>
                <a:latin typeface="Arial" panose="020B0604020202020204" pitchFamily="34" charset="0"/>
                <a:cs typeface="Arial" panose="020B0604020202020204" pitchFamily="34" charset="0"/>
              </a:rPr>
              <a:t>important:</a:t>
            </a:r>
            <a:r>
              <a:rPr lang="en-CA" dirty="0">
                <a:solidFill>
                  <a:srgbClr val="737373"/>
                </a:solidFill>
                <a:latin typeface="Arial" panose="020B0604020202020204" pitchFamily="34" charset="0"/>
                <a:cs typeface="Arial" panose="020B0604020202020204" pitchFamily="34" charset="0"/>
              </a:rPr>
              <a:t> </a:t>
            </a:r>
            <a:r>
              <a:rPr lang="en-CA" dirty="0" smtClean="0">
                <a:solidFill>
                  <a:srgbClr val="737373"/>
                </a:solidFill>
                <a:latin typeface="Arial" panose="020B0604020202020204" pitchFamily="34" charset="0"/>
                <a:cs typeface="Arial" panose="020B0604020202020204" pitchFamily="34" charset="0"/>
              </a:rPr>
              <a:t>Provide </a:t>
            </a:r>
            <a:r>
              <a:rPr lang="en-CA" dirty="0">
                <a:solidFill>
                  <a:srgbClr val="737373"/>
                </a:solidFill>
                <a:latin typeface="Arial" panose="020B0604020202020204" pitchFamily="34" charset="0"/>
                <a:cs typeface="Arial" panose="020B0604020202020204" pitchFamily="34" charset="0"/>
              </a:rPr>
              <a:t>a wide enough selection to accommodate participant skills and avoid flooding the market without burdening the program with too much complexity.</a:t>
            </a:r>
          </a:p>
        </p:txBody>
      </p:sp>
    </p:spTree>
    <p:extLst>
      <p:ext uri="{BB962C8B-B14F-4D97-AF65-F5344CB8AC3E}">
        <p14:creationId xmlns:p14="http://schemas.microsoft.com/office/powerpoint/2010/main" val="215425867"/>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6" name="TextBox 5"/>
          <p:cNvSpPr txBox="1"/>
          <p:nvPr/>
        </p:nvSpPr>
        <p:spPr>
          <a:xfrm>
            <a:off x="107504" y="188640"/>
            <a:ext cx="3999813" cy="784830"/>
          </a:xfrm>
          <a:prstGeom prst="rect">
            <a:avLst/>
          </a:prstGeom>
          <a:noFill/>
        </p:spPr>
        <p:txBody>
          <a:bodyPr wrap="none" rtlCol="0">
            <a:spAutoFit/>
          </a:bodyPr>
          <a:lstStyle/>
          <a:p>
            <a:r>
              <a:rPr lang="en-US" sz="4500" dirty="0" smtClean="0">
                <a:solidFill>
                  <a:prstClr val="white">
                    <a:lumMod val="50000"/>
                  </a:prstClr>
                </a:solidFill>
                <a:latin typeface="Bebas Neue" pitchFamily="34" charset="0"/>
              </a:rPr>
              <a:t>MARKET ASSESSMENT</a:t>
            </a:r>
            <a:endParaRPr lang="en-US" sz="4500" dirty="0">
              <a:solidFill>
                <a:prstClr val="white">
                  <a:lumMod val="50000"/>
                </a:prstClr>
              </a:solidFill>
              <a:latin typeface="Bebas Neue" pitchFamily="34" charset="0"/>
            </a:endParaRPr>
          </a:p>
        </p:txBody>
      </p:sp>
      <p:cxnSp>
        <p:nvCxnSpPr>
          <p:cNvPr id="4" name="Straight Connector 3"/>
          <p:cNvCxnSpPr/>
          <p:nvPr/>
        </p:nvCxnSpPr>
        <p:spPr>
          <a:xfrm>
            <a:off x="173421" y="1069614"/>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73421" y="991890"/>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173420" y="1196752"/>
            <a:ext cx="2915817" cy="1354217"/>
          </a:xfrm>
          <a:prstGeom prst="rect">
            <a:avLst/>
          </a:prstGeom>
        </p:spPr>
        <p:txBody>
          <a:bodyPr wrap="square">
            <a:spAutoFit/>
          </a:bodyPr>
          <a:lstStyle/>
          <a:p>
            <a:r>
              <a:rPr lang="en-US" sz="2000" b="1" dirty="0" smtClean="0">
                <a:solidFill>
                  <a:srgbClr val="E36F1E"/>
                </a:solidFill>
                <a:latin typeface="TradeGothic" pitchFamily="34" charset="0"/>
              </a:rPr>
              <a:t>Ranking Matrix</a:t>
            </a:r>
            <a:endParaRPr lang="en-US" sz="2000" b="1" dirty="0">
              <a:solidFill>
                <a:srgbClr val="E36F1E"/>
              </a:solidFill>
              <a:latin typeface="TradeGothic" pitchFamily="34" charset="0"/>
            </a:endParaRPr>
          </a:p>
          <a:p>
            <a:r>
              <a:rPr lang="en-CA" sz="1550" dirty="0">
                <a:solidFill>
                  <a:prstClr val="black"/>
                </a:solidFill>
                <a:latin typeface="Arial" panose="020B0604020202020204" pitchFamily="34" charset="0"/>
                <a:cs typeface="Arial" panose="020B0604020202020204" pitchFamily="34" charset="0"/>
              </a:rPr>
              <a:t> </a:t>
            </a:r>
            <a:endParaRPr lang="en-US" sz="1550" dirty="0">
              <a:solidFill>
                <a:prstClr val="black"/>
              </a:solidFill>
              <a:latin typeface="Arial" panose="020B0604020202020204" pitchFamily="34" charset="0"/>
              <a:cs typeface="Arial" panose="020B0604020202020204" pitchFamily="34" charset="0"/>
            </a:endParaRPr>
          </a:p>
          <a:p>
            <a:pPr algn="just"/>
            <a:r>
              <a:rPr lang="en-CA" sz="1550" dirty="0" smtClean="0">
                <a:solidFill>
                  <a:srgbClr val="737373"/>
                </a:solidFill>
                <a:latin typeface="Arial" panose="020B0604020202020204" pitchFamily="34" charset="0"/>
                <a:cs typeface="Arial" panose="020B0604020202020204" pitchFamily="34" charset="0"/>
              </a:rPr>
              <a:t>This is an example of a viable market ranking matrix used by REST in Ethiopia:</a:t>
            </a:r>
            <a:endParaRPr lang="en-US" sz="1550" dirty="0">
              <a:solidFill>
                <a:srgbClr val="737373"/>
              </a:solidFill>
              <a:latin typeface="Arial" panose="020B0604020202020204" pitchFamily="34" charset="0"/>
              <a:cs typeface="Arial" panose="020B0604020202020204" pitchFamily="34" charset="0"/>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7609" y="1196752"/>
            <a:ext cx="5811376" cy="55878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558" y="2780928"/>
            <a:ext cx="2255542" cy="37260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85743783"/>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6" name="TextBox 5"/>
          <p:cNvSpPr txBox="1"/>
          <p:nvPr/>
        </p:nvSpPr>
        <p:spPr>
          <a:xfrm>
            <a:off x="107504" y="188640"/>
            <a:ext cx="3626057" cy="784830"/>
          </a:xfrm>
          <a:prstGeom prst="rect">
            <a:avLst/>
          </a:prstGeom>
          <a:noFill/>
        </p:spPr>
        <p:txBody>
          <a:bodyPr wrap="none" rtlCol="0">
            <a:spAutoFit/>
          </a:bodyPr>
          <a:lstStyle/>
          <a:p>
            <a:r>
              <a:rPr lang="en-US" sz="4500" dirty="0" smtClean="0">
                <a:solidFill>
                  <a:prstClr val="white">
                    <a:lumMod val="50000"/>
                  </a:prstClr>
                </a:solidFill>
                <a:latin typeface="Bebas Neue" pitchFamily="34" charset="0"/>
              </a:rPr>
              <a:t>Wage employment</a:t>
            </a:r>
            <a:endParaRPr lang="en-US" sz="4500" dirty="0">
              <a:solidFill>
                <a:prstClr val="white">
                  <a:lumMod val="50000"/>
                </a:prstClr>
              </a:solidFill>
              <a:latin typeface="Bebas Neue" pitchFamily="34" charset="0"/>
            </a:endParaRPr>
          </a:p>
        </p:txBody>
      </p:sp>
      <p:cxnSp>
        <p:nvCxnSpPr>
          <p:cNvPr id="4" name="Straight Connector 3"/>
          <p:cNvCxnSpPr/>
          <p:nvPr/>
        </p:nvCxnSpPr>
        <p:spPr>
          <a:xfrm>
            <a:off x="173421" y="1069614"/>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73421" y="991890"/>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173420" y="1286178"/>
            <a:ext cx="8719060" cy="2646878"/>
          </a:xfrm>
          <a:prstGeom prst="rect">
            <a:avLst/>
          </a:prstGeom>
        </p:spPr>
        <p:txBody>
          <a:bodyPr wrap="square">
            <a:spAutoFit/>
          </a:bodyPr>
          <a:lstStyle/>
          <a:p>
            <a:pPr marL="285750" indent="-285750" algn="just">
              <a:spcAft>
                <a:spcPts val="1200"/>
              </a:spcAft>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Particularly in an urban environment, wage employment opportunities may be the best solution for participants given that:</a:t>
            </a:r>
          </a:p>
          <a:p>
            <a:pPr marL="742950" lvl="1" indent="-285750" algn="just">
              <a:spcAft>
                <a:spcPts val="1200"/>
              </a:spcAft>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They are provided with the proper skills and training </a:t>
            </a:r>
          </a:p>
          <a:p>
            <a:pPr marL="742950" lvl="1" indent="-285750" algn="just">
              <a:spcAft>
                <a:spcPts val="1200"/>
              </a:spcAft>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They are not put at risk or taken advantage of by employers or employment conditions</a:t>
            </a:r>
          </a:p>
          <a:p>
            <a:pPr marL="742950" lvl="1" indent="-285750" algn="just">
              <a:spcAft>
                <a:spcPts val="1200"/>
              </a:spcAft>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Relations with employers are maintained and monitored by program staff</a:t>
            </a:r>
          </a:p>
          <a:p>
            <a:pPr algn="just">
              <a:spcAft>
                <a:spcPts val="1200"/>
              </a:spcAft>
            </a:pPr>
            <a:endParaRPr lang="en-US" dirty="0">
              <a:solidFill>
                <a:srgbClr val="737373"/>
              </a:solidFill>
              <a:latin typeface="Arial" panose="020B0604020202020204" pitchFamily="34" charset="0"/>
              <a:cs typeface="Arial" panose="020B0604020202020204" pitchFamily="34" charset="0"/>
            </a:endParaRPr>
          </a:p>
        </p:txBody>
      </p:sp>
      <p:sp>
        <p:nvSpPr>
          <p:cNvPr id="2" name="Rectangle 1"/>
          <p:cNvSpPr/>
          <p:nvPr/>
        </p:nvSpPr>
        <p:spPr>
          <a:xfrm>
            <a:off x="329021" y="3934504"/>
            <a:ext cx="8563459" cy="2446824"/>
          </a:xfrm>
          <a:prstGeom prst="rect">
            <a:avLst/>
          </a:prstGeom>
          <a:solidFill>
            <a:schemeClr val="accent5">
              <a:lumMod val="20000"/>
              <a:lumOff val="80000"/>
            </a:schemeClr>
          </a:solidFill>
        </p:spPr>
        <p:txBody>
          <a:bodyPr wrap="square">
            <a:spAutoFit/>
          </a:bodyPr>
          <a:lstStyle/>
          <a:p>
            <a:pPr algn="just"/>
            <a:r>
              <a:rPr lang="en-US" sz="1700" b="1" dirty="0">
                <a:solidFill>
                  <a:srgbClr val="737373"/>
                </a:solidFill>
                <a:latin typeface="Arial" panose="020B0604020202020204" pitchFamily="34" charset="0"/>
                <a:cs typeface="Arial" panose="020B0604020202020204" pitchFamily="34" charset="0"/>
              </a:rPr>
              <a:t>Important questions for potential </a:t>
            </a:r>
            <a:r>
              <a:rPr lang="en-US" sz="1700" b="1" dirty="0" smtClean="0">
                <a:solidFill>
                  <a:srgbClr val="737373"/>
                </a:solidFill>
                <a:latin typeface="Arial" panose="020B0604020202020204" pitchFamily="34" charset="0"/>
                <a:cs typeface="Arial" panose="020B0604020202020204" pitchFamily="34" charset="0"/>
              </a:rPr>
              <a:t>employers:</a:t>
            </a:r>
            <a:endParaRPr lang="en-US" sz="1700" b="1" dirty="0">
              <a:solidFill>
                <a:srgbClr val="737373"/>
              </a:solidFill>
              <a:latin typeface="Arial" panose="020B0604020202020204" pitchFamily="34" charset="0"/>
              <a:cs typeface="Arial" panose="020B0604020202020204" pitchFamily="34" charset="0"/>
            </a:endParaRPr>
          </a:p>
          <a:p>
            <a:pPr algn="just"/>
            <a:endParaRPr lang="en-US" sz="1700" dirty="0">
              <a:solidFill>
                <a:srgbClr val="737373"/>
              </a:solidFill>
              <a:latin typeface="Arial" panose="020B0604020202020204" pitchFamily="34" charset="0"/>
              <a:cs typeface="Arial" panose="020B0604020202020204" pitchFamily="34" charset="0"/>
            </a:endParaRPr>
          </a:p>
          <a:p>
            <a:pPr marL="285750" indent="-285750" algn="just">
              <a:buFont typeface="Courier New" panose="02070309020205020404" pitchFamily="49" charset="0"/>
              <a:buChar char="o"/>
            </a:pPr>
            <a:r>
              <a:rPr lang="en-US" sz="1700" dirty="0">
                <a:solidFill>
                  <a:srgbClr val="737373"/>
                </a:solidFill>
                <a:latin typeface="Arial" panose="020B0604020202020204" pitchFamily="34" charset="0"/>
                <a:cs typeface="Arial" panose="020B0604020202020204" pitchFamily="34" charset="0"/>
              </a:rPr>
              <a:t>Identification/documentation </a:t>
            </a:r>
            <a:r>
              <a:rPr lang="en-US" sz="1700" dirty="0" smtClean="0">
                <a:solidFill>
                  <a:srgbClr val="737373"/>
                </a:solidFill>
                <a:latin typeface="Arial" panose="020B0604020202020204" pitchFamily="34" charset="0"/>
                <a:cs typeface="Arial" panose="020B0604020202020204" pitchFamily="34" charset="0"/>
              </a:rPr>
              <a:t>requirements</a:t>
            </a:r>
          </a:p>
          <a:p>
            <a:pPr marL="285750" indent="-285750" algn="just">
              <a:buFont typeface="Courier New" panose="02070309020205020404" pitchFamily="49" charset="0"/>
              <a:buChar char="o"/>
            </a:pPr>
            <a:r>
              <a:rPr lang="en-US" sz="1700" dirty="0" smtClean="0">
                <a:solidFill>
                  <a:srgbClr val="737373"/>
                </a:solidFill>
                <a:latin typeface="Arial" panose="020B0604020202020204" pitchFamily="34" charset="0"/>
                <a:cs typeface="Arial" panose="020B0604020202020204" pitchFamily="34" charset="0"/>
              </a:rPr>
              <a:t>Training/skills requirements</a:t>
            </a:r>
          </a:p>
          <a:p>
            <a:pPr marL="285750" indent="-285750" algn="just">
              <a:buFont typeface="Courier New" panose="02070309020205020404" pitchFamily="49" charset="0"/>
              <a:buChar char="o"/>
            </a:pPr>
            <a:r>
              <a:rPr lang="en-US" sz="1700" dirty="0" smtClean="0">
                <a:solidFill>
                  <a:srgbClr val="737373"/>
                </a:solidFill>
                <a:latin typeface="Arial" panose="020B0604020202020204" pitchFamily="34" charset="0"/>
                <a:cs typeface="Arial" panose="020B0604020202020204" pitchFamily="34" charset="0"/>
              </a:rPr>
              <a:t>Conditions of employment: compensation, benefits, transportation, hours, options for promotion/growth, training offered, etc.</a:t>
            </a:r>
            <a:endParaRPr lang="en-US" sz="1700" dirty="0">
              <a:solidFill>
                <a:srgbClr val="737373"/>
              </a:solidFill>
              <a:latin typeface="Arial" panose="020B0604020202020204" pitchFamily="34" charset="0"/>
              <a:cs typeface="Arial" panose="020B0604020202020204" pitchFamily="34" charset="0"/>
            </a:endParaRPr>
          </a:p>
          <a:p>
            <a:pPr marL="285750" indent="-285750" algn="just">
              <a:buFont typeface="Courier New" panose="02070309020205020404" pitchFamily="49" charset="0"/>
              <a:buChar char="o"/>
            </a:pPr>
            <a:r>
              <a:rPr lang="en-US" sz="1700" dirty="0">
                <a:solidFill>
                  <a:srgbClr val="737373"/>
                </a:solidFill>
                <a:latin typeface="Arial" panose="020B0604020202020204" pitchFamily="34" charset="0"/>
                <a:cs typeface="Arial" panose="020B0604020202020204" pitchFamily="34" charset="0"/>
              </a:rPr>
              <a:t>Potential issues for </a:t>
            </a:r>
            <a:r>
              <a:rPr lang="en-US" sz="1700" dirty="0" smtClean="0">
                <a:solidFill>
                  <a:srgbClr val="737373"/>
                </a:solidFill>
                <a:latin typeface="Arial" panose="020B0604020202020204" pitchFamily="34" charset="0"/>
                <a:cs typeface="Arial" panose="020B0604020202020204" pitchFamily="34" charset="0"/>
              </a:rPr>
              <a:t>vulnerable employees (gender, disability, status) and strategy for addressing these</a:t>
            </a:r>
          </a:p>
          <a:p>
            <a:pPr marL="285750" indent="-285750" algn="just">
              <a:buFont typeface="Courier New" panose="02070309020205020404" pitchFamily="49" charset="0"/>
              <a:buChar char="o"/>
            </a:pPr>
            <a:r>
              <a:rPr lang="en-US" sz="1700" dirty="0" smtClean="0">
                <a:solidFill>
                  <a:srgbClr val="737373"/>
                </a:solidFill>
                <a:latin typeface="Arial" panose="020B0604020202020204" pitchFamily="34" charset="0"/>
                <a:cs typeface="Arial" panose="020B0604020202020204" pitchFamily="34" charset="0"/>
              </a:rPr>
              <a:t>Problem identification and resolution process</a:t>
            </a:r>
            <a:endParaRPr lang="en-US" sz="1700" dirty="0">
              <a:solidFill>
                <a:srgbClr val="73737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1989033"/>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6" name="TextBox 5"/>
          <p:cNvSpPr txBox="1"/>
          <p:nvPr/>
        </p:nvSpPr>
        <p:spPr>
          <a:xfrm>
            <a:off x="107504" y="315235"/>
            <a:ext cx="4118435" cy="784830"/>
          </a:xfrm>
          <a:prstGeom prst="rect">
            <a:avLst/>
          </a:prstGeom>
          <a:noFill/>
        </p:spPr>
        <p:txBody>
          <a:bodyPr wrap="none" rtlCol="0">
            <a:spAutoFit/>
          </a:bodyPr>
          <a:lstStyle/>
          <a:p>
            <a:r>
              <a:rPr lang="en-US" sz="4500" dirty="0" smtClean="0">
                <a:solidFill>
                  <a:prstClr val="white">
                    <a:lumMod val="50000"/>
                  </a:prstClr>
                </a:solidFill>
                <a:latin typeface="Bebas Neue" pitchFamily="34" charset="0"/>
              </a:rPr>
              <a:t>Livelihood </a:t>
            </a:r>
            <a:r>
              <a:rPr lang="en-US" sz="4500" dirty="0" smtClean="0">
                <a:solidFill>
                  <a:srgbClr val="E36F1E"/>
                </a:solidFill>
                <a:latin typeface="Bebas Neue" pitchFamily="34" charset="0"/>
              </a:rPr>
              <a:t>examples</a:t>
            </a:r>
            <a:endParaRPr lang="en-US" sz="4500" dirty="0">
              <a:solidFill>
                <a:srgbClr val="E36F1E"/>
              </a:solidFill>
              <a:latin typeface="Bebas Neue" pitchFamily="34" charset="0"/>
            </a:endParaRPr>
          </a:p>
        </p:txBody>
      </p:sp>
      <p:cxnSp>
        <p:nvCxnSpPr>
          <p:cNvPr id="4" name="Straight Connector 3"/>
          <p:cNvCxnSpPr/>
          <p:nvPr/>
        </p:nvCxnSpPr>
        <p:spPr>
          <a:xfrm>
            <a:off x="173421" y="1196209"/>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73421" y="1118485"/>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28" name="Line Callout 2 (No Border) 27"/>
          <p:cNvSpPr/>
          <p:nvPr/>
        </p:nvSpPr>
        <p:spPr>
          <a:xfrm flipH="1">
            <a:off x="173415" y="1412776"/>
            <a:ext cx="8691129" cy="4968552"/>
          </a:xfrm>
          <a:prstGeom prst="callout2">
            <a:avLst>
              <a:gd name="adj1" fmla="val 18750"/>
              <a:gd name="adj2" fmla="val -8333"/>
              <a:gd name="adj3" fmla="val 18750"/>
              <a:gd name="adj4" fmla="val -16667"/>
              <a:gd name="adj5" fmla="val 55035"/>
              <a:gd name="adj6" fmla="val -22210"/>
            </a:avLst>
          </a:prstGeom>
          <a:solidFill>
            <a:srgbClr val="EEF5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i="1" dirty="0" smtClean="0">
                <a:solidFill>
                  <a:srgbClr val="737373"/>
                </a:solidFill>
              </a:rPr>
              <a:t>Trickle </a:t>
            </a:r>
            <a:r>
              <a:rPr lang="en-US" sz="2000" b="1" i="1" dirty="0">
                <a:solidFill>
                  <a:srgbClr val="737373"/>
                </a:solidFill>
              </a:rPr>
              <a:t>Up </a:t>
            </a:r>
            <a:r>
              <a:rPr lang="en-US" sz="2000" i="1" dirty="0">
                <a:solidFill>
                  <a:srgbClr val="737373"/>
                </a:solidFill>
              </a:rPr>
              <a:t>(India): </a:t>
            </a:r>
            <a:r>
              <a:rPr lang="en-US" sz="2000" i="1" dirty="0" smtClean="0">
                <a:solidFill>
                  <a:srgbClr val="737373"/>
                </a:solidFill>
              </a:rPr>
              <a:t>Promoted an improved method of cultivating rice (system of rice intensification). Participants were initially adverse to change, but a few decided to try it on a limited basis. The results were so successful, the early adopters became leaders for the whole community in disseminating the new approach. </a:t>
            </a:r>
          </a:p>
          <a:p>
            <a:endParaRPr lang="en-US" sz="2000" i="1" dirty="0">
              <a:solidFill>
                <a:srgbClr val="737373"/>
              </a:solidFill>
            </a:endParaRPr>
          </a:p>
          <a:p>
            <a:r>
              <a:rPr lang="en-US" sz="2000" b="1" i="1" dirty="0" smtClean="0">
                <a:solidFill>
                  <a:srgbClr val="737373"/>
                </a:solidFill>
              </a:rPr>
              <a:t>UNHCR </a:t>
            </a:r>
            <a:r>
              <a:rPr lang="en-US" sz="2000" i="1" dirty="0" smtClean="0">
                <a:solidFill>
                  <a:srgbClr val="737373"/>
                </a:solidFill>
              </a:rPr>
              <a:t>(Egypt):</a:t>
            </a:r>
            <a:r>
              <a:rPr lang="en-US" sz="2000" b="1" i="1" dirty="0" smtClean="0">
                <a:solidFill>
                  <a:srgbClr val="737373"/>
                </a:solidFill>
              </a:rPr>
              <a:t> </a:t>
            </a:r>
            <a:r>
              <a:rPr lang="en-US" sz="2000" i="1" dirty="0" smtClean="0">
                <a:solidFill>
                  <a:srgbClr val="737373"/>
                </a:solidFill>
              </a:rPr>
              <a:t>Found that wage employment opportunities were not suitable for female participants as travel outside the home put their security at risk and left children unattended. UNHCR negotiated with international companies such as Unilever to create in-home sales opportunities.</a:t>
            </a:r>
          </a:p>
          <a:p>
            <a:endParaRPr lang="en-US" sz="2000" i="1" dirty="0">
              <a:solidFill>
                <a:srgbClr val="737373"/>
              </a:solidFill>
            </a:endParaRPr>
          </a:p>
          <a:p>
            <a:r>
              <a:rPr lang="en-US" sz="2000" b="1" i="1" dirty="0" smtClean="0">
                <a:solidFill>
                  <a:srgbClr val="737373"/>
                </a:solidFill>
              </a:rPr>
              <a:t>UNHCR </a:t>
            </a:r>
            <a:r>
              <a:rPr lang="en-US" sz="2000" i="1" dirty="0" smtClean="0">
                <a:solidFill>
                  <a:srgbClr val="737373"/>
                </a:solidFill>
              </a:rPr>
              <a:t>(Ecuador):</a:t>
            </a:r>
            <a:r>
              <a:rPr lang="en-US" sz="2000" b="1" i="1" dirty="0" smtClean="0">
                <a:solidFill>
                  <a:srgbClr val="737373"/>
                </a:solidFill>
              </a:rPr>
              <a:t> </a:t>
            </a:r>
            <a:r>
              <a:rPr lang="en-US" sz="2000" i="1" dirty="0" smtClean="0">
                <a:solidFill>
                  <a:srgbClr val="737373"/>
                </a:solidFill>
              </a:rPr>
              <a:t>Has negotiated agreements with a number of private sector companies and helped create linkages with CERES (an international certification institution for socially responsible companies) and the Ministry of Labor. They hold regular events to recognize existing employers and recruit new ones. In designing their training courses, employers are first asked to list their skills requirements. </a:t>
            </a:r>
            <a:endParaRPr lang="en-US" sz="2000" i="1" dirty="0">
              <a:solidFill>
                <a:srgbClr val="737373"/>
              </a:solidFill>
            </a:endParaRPr>
          </a:p>
        </p:txBody>
      </p:sp>
    </p:spTree>
    <p:extLst>
      <p:ext uri="{BB962C8B-B14F-4D97-AF65-F5344CB8AC3E}">
        <p14:creationId xmlns:p14="http://schemas.microsoft.com/office/powerpoint/2010/main" val="1395979500"/>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9" name="Rectangle 8"/>
          <p:cNvSpPr/>
          <p:nvPr/>
        </p:nvSpPr>
        <p:spPr>
          <a:xfrm>
            <a:off x="5981749" y="1162918"/>
            <a:ext cx="3030427" cy="569387"/>
          </a:xfrm>
          <a:prstGeom prst="rect">
            <a:avLst/>
          </a:prstGeom>
        </p:spPr>
        <p:txBody>
          <a:bodyPr wrap="square">
            <a:spAutoFit/>
          </a:bodyPr>
          <a:lstStyle/>
          <a:p>
            <a:pPr algn="just"/>
            <a:endParaRPr lang="en-US" sz="1550" dirty="0">
              <a:solidFill>
                <a:srgbClr val="737373"/>
              </a:solidFill>
              <a:latin typeface="Arial" panose="020B0604020202020204" pitchFamily="34" charset="0"/>
              <a:cs typeface="Arial" panose="020B0604020202020204" pitchFamily="34" charset="0"/>
            </a:endParaRPr>
          </a:p>
          <a:p>
            <a:pPr algn="just"/>
            <a:endParaRPr lang="en-US" sz="1550" dirty="0">
              <a:solidFill>
                <a:srgbClr val="737373"/>
              </a:solidFill>
              <a:latin typeface="Arial" panose="020B0604020202020204" pitchFamily="34" charset="0"/>
              <a:cs typeface="Arial" panose="020B0604020202020204" pitchFamily="34" charset="0"/>
            </a:endParaRPr>
          </a:p>
        </p:txBody>
      </p:sp>
      <p:pic>
        <p:nvPicPr>
          <p:cNvPr id="20" name="Picture 1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5110" y="1333545"/>
            <a:ext cx="3658817" cy="1706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TextBox 27"/>
          <p:cNvSpPr txBox="1"/>
          <p:nvPr/>
        </p:nvSpPr>
        <p:spPr>
          <a:xfrm>
            <a:off x="173420" y="200834"/>
            <a:ext cx="6678431" cy="523220"/>
          </a:xfrm>
          <a:prstGeom prst="rect">
            <a:avLst/>
          </a:prstGeom>
          <a:noFill/>
        </p:spPr>
        <p:txBody>
          <a:bodyPr wrap="none" rtlCol="0">
            <a:spAutoFit/>
          </a:bodyPr>
          <a:lstStyle/>
          <a:p>
            <a:r>
              <a:rPr lang="en-US" sz="2800" dirty="0" smtClean="0">
                <a:solidFill>
                  <a:prstClr val="white">
                    <a:lumMod val="50000"/>
                  </a:prstClr>
                </a:solidFill>
                <a:latin typeface="Bebas Neue" pitchFamily="34" charset="0"/>
              </a:rPr>
              <a:t>GRADUATION APPROACH </a:t>
            </a:r>
            <a:r>
              <a:rPr lang="en-US" sz="2800" dirty="0" smtClean="0">
                <a:solidFill>
                  <a:srgbClr val="E36F1E"/>
                </a:solidFill>
                <a:latin typeface="Bebas Neue" pitchFamily="34" charset="0"/>
              </a:rPr>
              <a:t>COACHING</a:t>
            </a:r>
            <a:endParaRPr lang="en-US" sz="2800" dirty="0">
              <a:solidFill>
                <a:srgbClr val="E36F1E"/>
              </a:solidFill>
              <a:latin typeface="Bebas Neue" pitchFamily="34" charset="0"/>
            </a:endParaRPr>
          </a:p>
        </p:txBody>
      </p:sp>
      <p:cxnSp>
        <p:nvCxnSpPr>
          <p:cNvPr id="29" name="Straight Connector 28"/>
          <p:cNvCxnSpPr/>
          <p:nvPr/>
        </p:nvCxnSpPr>
        <p:spPr>
          <a:xfrm>
            <a:off x="173420" y="997606"/>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73420" y="919882"/>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2" name="AutoShape 2" descr="Image result for cash clipa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 name="AutoShape 4" descr="Image result for cash clipar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2" name="Rectangle 11"/>
          <p:cNvSpPr/>
          <p:nvPr/>
        </p:nvSpPr>
        <p:spPr>
          <a:xfrm>
            <a:off x="4067943" y="1052736"/>
            <a:ext cx="4870381" cy="4062651"/>
          </a:xfrm>
          <a:prstGeom prst="rect">
            <a:avLst/>
          </a:prstGeom>
        </p:spPr>
        <p:txBody>
          <a:bodyPr wrap="square">
            <a:spAutoFit/>
          </a:bodyPr>
          <a:lstStyle/>
          <a:p>
            <a:pPr>
              <a:lnSpc>
                <a:spcPct val="150000"/>
              </a:lnSpc>
            </a:pPr>
            <a:r>
              <a:rPr lang="en-US" b="1" dirty="0" smtClean="0">
                <a:solidFill>
                  <a:srgbClr val="737373"/>
                </a:solidFill>
                <a:latin typeface="Arial" panose="020B0604020202020204" pitchFamily="34" charset="0"/>
                <a:cs typeface="Arial" panose="020B0604020202020204" pitchFamily="34" charset="0"/>
              </a:rPr>
              <a:t>Coaching Provides:</a:t>
            </a:r>
          </a:p>
          <a:p>
            <a:pPr>
              <a:lnSpc>
                <a:spcPct val="150000"/>
              </a:lnSpc>
            </a:pPr>
            <a:endParaRPr lang="en-US" sz="1000" b="1" dirty="0" smtClean="0">
              <a:solidFill>
                <a:srgbClr val="737373"/>
              </a:solidFill>
              <a:latin typeface="Arial" panose="020B0604020202020204" pitchFamily="34" charset="0"/>
              <a:cs typeface="Arial" panose="020B0604020202020204" pitchFamily="34" charset="0"/>
            </a:endParaRPr>
          </a:p>
          <a:p>
            <a:pPr marL="285750"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A regular </a:t>
            </a:r>
            <a:r>
              <a:rPr lang="en-US" dirty="0">
                <a:solidFill>
                  <a:srgbClr val="737373"/>
                </a:solidFill>
                <a:latin typeface="Arial" panose="020B0604020202020204" pitchFamily="34" charset="0"/>
                <a:cs typeface="Arial" panose="020B0604020202020204" pitchFamily="34" charset="0"/>
              </a:rPr>
              <a:t>touch-point </a:t>
            </a:r>
            <a:r>
              <a:rPr lang="en-US" dirty="0" smtClean="0">
                <a:solidFill>
                  <a:srgbClr val="737373"/>
                </a:solidFill>
                <a:latin typeface="Arial" panose="020B0604020202020204" pitchFamily="34" charset="0"/>
                <a:cs typeface="Arial" panose="020B0604020202020204" pitchFamily="34" charset="0"/>
              </a:rPr>
              <a:t>to track participant progress and identify issues</a:t>
            </a:r>
            <a:endParaRPr lang="en-US" dirty="0">
              <a:solidFill>
                <a:srgbClr val="737373"/>
              </a:solidFill>
              <a:latin typeface="Arial" panose="020B0604020202020204" pitchFamily="34" charset="0"/>
              <a:cs typeface="Arial" panose="020B0604020202020204" pitchFamily="34" charset="0"/>
            </a:endParaRPr>
          </a:p>
          <a:p>
            <a:pPr marL="285750"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A means to reinforce </a:t>
            </a:r>
            <a:r>
              <a:rPr lang="en-US" dirty="0">
                <a:solidFill>
                  <a:srgbClr val="737373"/>
                </a:solidFill>
                <a:latin typeface="Arial" panose="020B0604020202020204" pitchFamily="34" charset="0"/>
                <a:cs typeface="Arial" panose="020B0604020202020204" pitchFamily="34" charset="0"/>
              </a:rPr>
              <a:t>skills </a:t>
            </a:r>
            <a:r>
              <a:rPr lang="en-US" dirty="0" smtClean="0">
                <a:solidFill>
                  <a:srgbClr val="737373"/>
                </a:solidFill>
                <a:latin typeface="Arial" panose="020B0604020202020204" pitchFamily="34" charset="0"/>
                <a:cs typeface="Arial" panose="020B0604020202020204" pitchFamily="34" charset="0"/>
              </a:rPr>
              <a:t>training</a:t>
            </a:r>
            <a:endParaRPr lang="en-US" dirty="0">
              <a:solidFill>
                <a:srgbClr val="737373"/>
              </a:solidFill>
              <a:latin typeface="Arial" panose="020B0604020202020204" pitchFamily="34" charset="0"/>
              <a:cs typeface="Arial" panose="020B0604020202020204" pitchFamily="34" charset="0"/>
            </a:endParaRPr>
          </a:p>
          <a:p>
            <a:pPr marL="285750"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Encouragement for positive </a:t>
            </a:r>
            <a:r>
              <a:rPr lang="en-US" dirty="0">
                <a:solidFill>
                  <a:srgbClr val="737373"/>
                </a:solidFill>
                <a:latin typeface="Arial" panose="020B0604020202020204" pitchFamily="34" charset="0"/>
                <a:cs typeface="Arial" panose="020B0604020202020204" pitchFamily="34" charset="0"/>
              </a:rPr>
              <a:t>attitudinal changes </a:t>
            </a:r>
            <a:r>
              <a:rPr lang="en-US" dirty="0" smtClean="0">
                <a:solidFill>
                  <a:srgbClr val="737373"/>
                </a:solidFill>
                <a:latin typeface="Arial" panose="020B0604020202020204" pitchFamily="34" charset="0"/>
                <a:cs typeface="Arial" panose="020B0604020202020204" pitchFamily="34" charset="0"/>
              </a:rPr>
              <a:t>(e.g., health, education)</a:t>
            </a:r>
            <a:endParaRPr lang="en-US" dirty="0">
              <a:solidFill>
                <a:srgbClr val="737373"/>
              </a:solidFill>
              <a:latin typeface="Arial" panose="020B0604020202020204" pitchFamily="34" charset="0"/>
              <a:cs typeface="Arial" panose="020B0604020202020204" pitchFamily="34" charset="0"/>
            </a:endParaRPr>
          </a:p>
          <a:p>
            <a:pPr marL="285750"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Linkages </a:t>
            </a:r>
            <a:r>
              <a:rPr lang="en-US" dirty="0">
                <a:solidFill>
                  <a:srgbClr val="737373"/>
                </a:solidFill>
                <a:latin typeface="Arial" panose="020B0604020202020204" pitchFamily="34" charset="0"/>
                <a:cs typeface="Arial" panose="020B0604020202020204" pitchFamily="34" charset="0"/>
              </a:rPr>
              <a:t>with </a:t>
            </a:r>
            <a:r>
              <a:rPr lang="en-US" dirty="0" smtClean="0">
                <a:solidFill>
                  <a:srgbClr val="737373"/>
                </a:solidFill>
                <a:latin typeface="Arial" panose="020B0604020202020204" pitchFamily="34" charset="0"/>
                <a:cs typeface="Arial" panose="020B0604020202020204" pitchFamily="34" charset="0"/>
              </a:rPr>
              <a:t>social programs</a:t>
            </a:r>
            <a:endParaRPr lang="en-US" dirty="0">
              <a:solidFill>
                <a:srgbClr val="737373"/>
              </a:solidFill>
              <a:latin typeface="Arial" panose="020B0604020202020204" pitchFamily="34" charset="0"/>
              <a:cs typeface="Arial" panose="020B0604020202020204" pitchFamily="34" charset="0"/>
            </a:endParaRPr>
          </a:p>
          <a:p>
            <a:pPr marL="285750"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Support in developing self-confidence</a:t>
            </a:r>
          </a:p>
          <a:p>
            <a:pPr marL="285750"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Information for M&amp;E</a:t>
            </a:r>
            <a:endParaRPr lang="en-US" dirty="0">
              <a:solidFill>
                <a:srgbClr val="737373"/>
              </a:solidFill>
              <a:latin typeface="Arial" panose="020B0604020202020204" pitchFamily="34" charset="0"/>
              <a:cs typeface="Arial" panose="020B0604020202020204" pitchFamily="34" charset="0"/>
            </a:endParaRPr>
          </a:p>
        </p:txBody>
      </p:sp>
      <p:sp>
        <p:nvSpPr>
          <p:cNvPr id="14" name="Rectangular Callout 13"/>
          <p:cNvSpPr/>
          <p:nvPr/>
        </p:nvSpPr>
        <p:spPr>
          <a:xfrm>
            <a:off x="265111" y="3140968"/>
            <a:ext cx="3514801" cy="3240360"/>
          </a:xfrm>
          <a:prstGeom prst="wedgeRectCallout">
            <a:avLst>
              <a:gd name="adj1" fmla="val 19939"/>
              <a:gd name="adj2" fmla="val -98082"/>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dirty="0" smtClean="0">
                <a:solidFill>
                  <a:prstClr val="white"/>
                </a:solidFill>
                <a:latin typeface="Arial" panose="020B0604020202020204" pitchFamily="34" charset="0"/>
                <a:cs typeface="Arial" panose="020B0604020202020204" pitchFamily="34" charset="0"/>
              </a:rPr>
              <a:t>Ongoing </a:t>
            </a:r>
            <a:r>
              <a:rPr lang="en-US" dirty="0">
                <a:solidFill>
                  <a:prstClr val="white"/>
                </a:solidFill>
                <a:latin typeface="Arial" panose="020B0604020202020204" pitchFamily="34" charset="0"/>
                <a:cs typeface="Arial" panose="020B0604020202020204" pitchFamily="34" charset="0"/>
              </a:rPr>
              <a:t>engagement with participants is </a:t>
            </a:r>
            <a:r>
              <a:rPr lang="en-US" dirty="0" smtClean="0">
                <a:solidFill>
                  <a:prstClr val="white"/>
                </a:solidFill>
                <a:latin typeface="Arial" panose="020B0604020202020204" pitchFamily="34" charset="0"/>
                <a:cs typeface="Arial" panose="020B0604020202020204" pitchFamily="34" charset="0"/>
              </a:rPr>
              <a:t>crucial to helping participants gain the skills </a:t>
            </a:r>
            <a:r>
              <a:rPr lang="en-US" dirty="0">
                <a:solidFill>
                  <a:prstClr val="white"/>
                </a:solidFill>
                <a:latin typeface="Arial" panose="020B0604020202020204" pitchFamily="34" charset="0"/>
                <a:cs typeface="Arial" panose="020B0604020202020204" pitchFamily="34" charset="0"/>
              </a:rPr>
              <a:t>and self-confidence to develop and follow a personalized pathway from extreme poverty to self-sufficiency. </a:t>
            </a:r>
          </a:p>
        </p:txBody>
      </p:sp>
      <p:grpSp>
        <p:nvGrpSpPr>
          <p:cNvPr id="5" name="Group 4"/>
          <p:cNvGrpSpPr/>
          <p:nvPr/>
        </p:nvGrpSpPr>
        <p:grpSpPr>
          <a:xfrm>
            <a:off x="4211960" y="5115386"/>
            <a:ext cx="4824536" cy="1550761"/>
            <a:chOff x="4211960" y="5115386"/>
            <a:chExt cx="4824536" cy="1550761"/>
          </a:xfrm>
        </p:grpSpPr>
        <p:sp>
          <p:nvSpPr>
            <p:cNvPr id="17" name="Line Callout 1 16"/>
            <p:cNvSpPr/>
            <p:nvPr/>
          </p:nvSpPr>
          <p:spPr>
            <a:xfrm>
              <a:off x="4211960" y="5301207"/>
              <a:ext cx="3196177" cy="1364939"/>
            </a:xfrm>
            <a:prstGeom prst="borderCallout1">
              <a:avLst>
                <a:gd name="adj1" fmla="val -19156"/>
                <a:gd name="adj2" fmla="val 2720"/>
                <a:gd name="adj3" fmla="val -100196"/>
                <a:gd name="adj4" fmla="val 33779"/>
              </a:avLst>
            </a:prstGeom>
            <a:solidFill>
              <a:srgbClr val="EEF5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975"/>
              <a:r>
                <a:rPr lang="en-US" sz="1500" i="1" dirty="0" smtClean="0">
                  <a:solidFill>
                    <a:srgbClr val="737373"/>
                  </a:solidFill>
                </a:rPr>
                <a:t>Where weekly coaching is not possible, alternatives exist such </a:t>
              </a:r>
              <a:r>
                <a:rPr lang="en-US" sz="1500" i="1" dirty="0">
                  <a:solidFill>
                    <a:srgbClr val="737373"/>
                  </a:solidFill>
                </a:rPr>
                <a:t>as: </a:t>
              </a:r>
              <a:r>
                <a:rPr lang="en-US" sz="1500" i="1" dirty="0" smtClean="0">
                  <a:solidFill>
                    <a:srgbClr val="737373"/>
                  </a:solidFill>
                </a:rPr>
                <a:t>community coaches, peer-to-peer </a:t>
              </a:r>
              <a:r>
                <a:rPr lang="en-US" sz="1500" i="1" dirty="0">
                  <a:solidFill>
                    <a:srgbClr val="737373"/>
                  </a:solidFill>
                </a:rPr>
                <a:t>support </a:t>
              </a:r>
              <a:r>
                <a:rPr lang="en-US" sz="1500" i="1" dirty="0" smtClean="0">
                  <a:solidFill>
                    <a:srgbClr val="737373"/>
                  </a:solidFill>
                </a:rPr>
                <a:t>groups, and technologies (cell </a:t>
              </a:r>
              <a:r>
                <a:rPr lang="en-US" sz="1500" i="1" dirty="0">
                  <a:solidFill>
                    <a:srgbClr val="737373"/>
                  </a:solidFill>
                </a:rPr>
                <a:t>phones, tablets, </a:t>
              </a:r>
              <a:r>
                <a:rPr lang="en-US" sz="1500" i="1" dirty="0" smtClean="0">
                  <a:solidFill>
                    <a:srgbClr val="737373"/>
                  </a:solidFill>
                </a:rPr>
                <a:t>etc.)</a:t>
              </a:r>
              <a:endParaRPr lang="en-US" sz="1500" i="1" dirty="0">
                <a:solidFill>
                  <a:srgbClr val="737373"/>
                </a:solidFill>
              </a:endParaRPr>
            </a:p>
          </p:txBody>
        </p:sp>
        <p:pic>
          <p:nvPicPr>
            <p:cNvPr id="1027" name="Picture 3" descr="C:\Users\Shannon\AppData\Local\Microsoft\Windows\Temporary Internet Files\Content.IE5\ISK3Y5BV\mobile_phone_cartoon[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85735" y="5115386"/>
              <a:ext cx="1550761" cy="1550761"/>
            </a:xfrm>
            <a:prstGeom prst="rect">
              <a:avLst/>
            </a:prstGeom>
            <a:noFill/>
            <a:extLst>
              <a:ext uri="{909E8E84-426E-40dd-AFC4-6F175D3DCCD1}">
                <a14:hiddenFill xmlns:a14="http://schemas.microsoft.com/office/drawing/2010/main">
                  <a:solidFill>
                    <a:srgbClr val="FFFFFF"/>
                  </a:solidFill>
                </a14:hiddenFill>
              </a:ext>
            </a:extLst>
          </p:spPr>
        </p:pic>
      </p:grpSp>
      <p:sp>
        <p:nvSpPr>
          <p:cNvPr id="15" name="TextBox 14"/>
          <p:cNvSpPr txBox="1"/>
          <p:nvPr/>
        </p:nvSpPr>
        <p:spPr>
          <a:xfrm>
            <a:off x="395536" y="2348880"/>
            <a:ext cx="576064" cy="169277"/>
          </a:xfrm>
          <a:prstGeom prst="rect">
            <a:avLst/>
          </a:prstGeom>
          <a:solidFill>
            <a:srgbClr val="00446B"/>
          </a:solidFill>
        </p:spPr>
        <p:txBody>
          <a:bodyPr wrap="square" rtlCol="0" anchor="ctr">
            <a:spAutoFit/>
          </a:bodyPr>
          <a:lstStyle/>
          <a:p>
            <a:pPr algn="ctr"/>
            <a:endParaRPr lang="en-US" sz="100" dirty="0" smtClean="0">
              <a:solidFill>
                <a:schemeClr val="bg1"/>
              </a:solidFill>
            </a:endParaRPr>
          </a:p>
          <a:p>
            <a:pPr algn="ctr"/>
            <a:r>
              <a:rPr lang="en-US" sz="300" dirty="0" smtClean="0">
                <a:solidFill>
                  <a:schemeClr val="bg1"/>
                </a:solidFill>
              </a:rPr>
              <a:t>GRADUATION CRITERIA</a:t>
            </a:r>
          </a:p>
          <a:p>
            <a:endParaRPr lang="en-US" sz="100" dirty="0">
              <a:solidFill>
                <a:schemeClr val="bg1"/>
              </a:solidFill>
            </a:endParaRPr>
          </a:p>
        </p:txBody>
      </p:sp>
    </p:spTree>
    <p:extLst>
      <p:ext uri="{BB962C8B-B14F-4D97-AF65-F5344CB8AC3E}">
        <p14:creationId xmlns:p14="http://schemas.microsoft.com/office/powerpoint/2010/main" val="76161757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anim calcmode="lin" valueType="num">
                                      <p:cBhvr>
                                        <p:cTn id="8" dur="500" fill="hold"/>
                                        <p:tgtEl>
                                          <p:spTgt spid="12"/>
                                        </p:tgtEl>
                                        <p:attrNameLst>
                                          <p:attrName>ppt_x</p:attrName>
                                        </p:attrNameLst>
                                      </p:cBhvr>
                                      <p:tavLst>
                                        <p:tav tm="0">
                                          <p:val>
                                            <p:strVal val="#ppt_x"/>
                                          </p:val>
                                        </p:tav>
                                        <p:tav tm="100000">
                                          <p:val>
                                            <p:strVal val="#ppt_x"/>
                                          </p:val>
                                        </p:tav>
                                      </p:tavLst>
                                    </p:anim>
                                    <p:anim calcmode="lin" valueType="num">
                                      <p:cBhvr>
                                        <p:cTn id="9" dur="5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6" name="TextBox 5"/>
          <p:cNvSpPr txBox="1"/>
          <p:nvPr/>
        </p:nvSpPr>
        <p:spPr>
          <a:xfrm>
            <a:off x="107504" y="44624"/>
            <a:ext cx="1921167" cy="784830"/>
          </a:xfrm>
          <a:prstGeom prst="rect">
            <a:avLst/>
          </a:prstGeom>
          <a:noFill/>
        </p:spPr>
        <p:txBody>
          <a:bodyPr wrap="none" rtlCol="0">
            <a:spAutoFit/>
          </a:bodyPr>
          <a:lstStyle/>
          <a:p>
            <a:r>
              <a:rPr lang="en-US" sz="4500" dirty="0" smtClean="0">
                <a:solidFill>
                  <a:prstClr val="white">
                    <a:lumMod val="50000"/>
                  </a:prstClr>
                </a:solidFill>
                <a:latin typeface="Bebas Neue" pitchFamily="34" charset="0"/>
              </a:rPr>
              <a:t>Coaching</a:t>
            </a:r>
            <a:endParaRPr lang="en-US" sz="4500" dirty="0">
              <a:solidFill>
                <a:prstClr val="white">
                  <a:lumMod val="50000"/>
                </a:prstClr>
              </a:solidFill>
              <a:latin typeface="Bebas Neue" pitchFamily="34" charset="0"/>
            </a:endParaRPr>
          </a:p>
        </p:txBody>
      </p:sp>
      <p:cxnSp>
        <p:nvCxnSpPr>
          <p:cNvPr id="4" name="Straight Connector 3"/>
          <p:cNvCxnSpPr/>
          <p:nvPr/>
        </p:nvCxnSpPr>
        <p:spPr>
          <a:xfrm>
            <a:off x="173421" y="925598"/>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73421" y="847874"/>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173420" y="1106299"/>
            <a:ext cx="8647052" cy="5563061"/>
          </a:xfrm>
          <a:prstGeom prst="rect">
            <a:avLst/>
          </a:prstGeom>
        </p:spPr>
        <p:txBody>
          <a:bodyPr wrap="square">
            <a:spAutoFit/>
          </a:bodyPr>
          <a:lstStyle/>
          <a:p>
            <a:r>
              <a:rPr lang="en-CA" sz="2100" b="1" dirty="0" smtClean="0">
                <a:solidFill>
                  <a:srgbClr val="E36F1E"/>
                </a:solidFill>
                <a:latin typeface="TradeGothic" pitchFamily="34" charset="0"/>
              </a:rPr>
              <a:t>What to Decide in Designing the Coaching Component</a:t>
            </a:r>
          </a:p>
          <a:p>
            <a:endParaRPr lang="en-CA" sz="2000" b="1" dirty="0" smtClean="0">
              <a:solidFill>
                <a:srgbClr val="E36F1E"/>
              </a:solidFill>
              <a:latin typeface="TradeGothic" pitchFamily="34" charset="0"/>
            </a:endParaRPr>
          </a:p>
          <a:p>
            <a:endParaRPr lang="en-US" sz="1000" dirty="0">
              <a:solidFill>
                <a:prstClr val="black"/>
              </a:solidFill>
              <a:latin typeface="Arial" panose="020B0604020202020204" pitchFamily="34" charset="0"/>
              <a:cs typeface="Arial" panose="020B0604020202020204" pitchFamily="34" charset="0"/>
            </a:endParaRPr>
          </a:p>
          <a:p>
            <a:pPr marL="285750" indent="-285750" algn="just">
              <a:spcAft>
                <a:spcPts val="1200"/>
              </a:spcAft>
              <a:buFont typeface="Courier New" panose="02070309020205020404" pitchFamily="49" charset="0"/>
              <a:buChar char="o"/>
            </a:pPr>
            <a:r>
              <a:rPr lang="en-US" sz="1900" dirty="0" smtClean="0">
                <a:solidFill>
                  <a:srgbClr val="737373"/>
                </a:solidFill>
                <a:latin typeface="Arial" panose="020B0604020202020204" pitchFamily="34" charset="0"/>
                <a:cs typeface="Arial" panose="020B0604020202020204" pitchFamily="34" charset="0"/>
              </a:rPr>
              <a:t>Assessment of budget and resource needs</a:t>
            </a:r>
          </a:p>
          <a:p>
            <a:pPr marL="285750" indent="-285750" algn="just">
              <a:spcAft>
                <a:spcPts val="1200"/>
              </a:spcAft>
              <a:buFont typeface="Courier New" panose="02070309020205020404" pitchFamily="49" charset="0"/>
              <a:buChar char="o"/>
            </a:pPr>
            <a:r>
              <a:rPr lang="en-US" sz="1900" dirty="0">
                <a:solidFill>
                  <a:srgbClr val="737373"/>
                </a:solidFill>
                <a:latin typeface="Arial" panose="020B0604020202020204" pitchFamily="34" charset="0"/>
                <a:cs typeface="Arial" panose="020B0604020202020204" pitchFamily="34" charset="0"/>
              </a:rPr>
              <a:t>Coaching duration and frequency</a:t>
            </a:r>
          </a:p>
          <a:p>
            <a:pPr marL="285750" indent="-285750" algn="just">
              <a:spcAft>
                <a:spcPts val="1200"/>
              </a:spcAft>
              <a:buFont typeface="Courier New" panose="02070309020205020404" pitchFamily="49" charset="0"/>
              <a:buChar char="o"/>
            </a:pPr>
            <a:r>
              <a:rPr lang="en-US" sz="1900" dirty="0" smtClean="0">
                <a:solidFill>
                  <a:srgbClr val="737373"/>
                </a:solidFill>
                <a:latin typeface="Arial" panose="020B0604020202020204" pitchFamily="34" charset="0"/>
                <a:cs typeface="Arial" panose="020B0604020202020204" pitchFamily="34" charset="0"/>
              </a:rPr>
              <a:t>Method </a:t>
            </a:r>
            <a:r>
              <a:rPr lang="en-US" sz="1900" dirty="0">
                <a:solidFill>
                  <a:srgbClr val="737373"/>
                </a:solidFill>
                <a:latin typeface="Arial" panose="020B0604020202020204" pitchFamily="34" charset="0"/>
                <a:cs typeface="Arial" panose="020B0604020202020204" pitchFamily="34" charset="0"/>
              </a:rPr>
              <a:t>of </a:t>
            </a:r>
            <a:r>
              <a:rPr lang="en-US" sz="1900" dirty="0" smtClean="0">
                <a:solidFill>
                  <a:srgbClr val="737373"/>
                </a:solidFill>
                <a:latin typeface="Arial" panose="020B0604020202020204" pitchFamily="34" charset="0"/>
                <a:cs typeface="Arial" panose="020B0604020202020204" pitchFamily="34" charset="0"/>
              </a:rPr>
              <a:t>coaching</a:t>
            </a:r>
          </a:p>
          <a:p>
            <a:pPr marL="285750" indent="-285750" algn="just">
              <a:spcAft>
                <a:spcPts val="1200"/>
              </a:spcAft>
              <a:buFont typeface="Courier New" panose="02070309020205020404" pitchFamily="49" charset="0"/>
              <a:buChar char="o"/>
            </a:pPr>
            <a:r>
              <a:rPr lang="en-US" sz="1900" dirty="0" smtClean="0">
                <a:solidFill>
                  <a:srgbClr val="737373"/>
                </a:solidFill>
                <a:latin typeface="Arial" panose="020B0604020202020204" pitchFamily="34" charset="0"/>
                <a:cs typeface="Arial" panose="020B0604020202020204" pitchFamily="34" charset="0"/>
              </a:rPr>
              <a:t>Linkages available to support coaching</a:t>
            </a:r>
            <a:endParaRPr lang="en-US" sz="1900" dirty="0">
              <a:solidFill>
                <a:srgbClr val="737373"/>
              </a:solidFill>
              <a:latin typeface="Arial" panose="020B0604020202020204" pitchFamily="34" charset="0"/>
              <a:cs typeface="Arial" panose="020B0604020202020204" pitchFamily="34" charset="0"/>
            </a:endParaRPr>
          </a:p>
          <a:p>
            <a:pPr marL="285750" indent="-285750" algn="just">
              <a:spcAft>
                <a:spcPts val="1200"/>
              </a:spcAft>
              <a:buFont typeface="Courier New" panose="02070309020205020404" pitchFamily="49" charset="0"/>
              <a:buChar char="o"/>
            </a:pPr>
            <a:r>
              <a:rPr lang="en-US" sz="1900" dirty="0">
                <a:solidFill>
                  <a:srgbClr val="737373"/>
                </a:solidFill>
                <a:latin typeface="Arial" panose="020B0604020202020204" pitchFamily="34" charset="0"/>
                <a:cs typeface="Arial" panose="020B0604020202020204" pitchFamily="34" charset="0"/>
              </a:rPr>
              <a:t>Coaching content</a:t>
            </a:r>
          </a:p>
          <a:p>
            <a:pPr marL="285750" indent="-285750" algn="just">
              <a:spcAft>
                <a:spcPts val="1200"/>
              </a:spcAft>
              <a:buFont typeface="Courier New" panose="02070309020205020404" pitchFamily="49" charset="0"/>
              <a:buChar char="o"/>
            </a:pPr>
            <a:r>
              <a:rPr lang="en-US" sz="1900" dirty="0" smtClean="0">
                <a:solidFill>
                  <a:srgbClr val="737373"/>
                </a:solidFill>
                <a:latin typeface="Arial" panose="020B0604020202020204" pitchFamily="34" charset="0"/>
                <a:cs typeface="Arial" panose="020B0604020202020204" pitchFamily="34" charset="0"/>
              </a:rPr>
              <a:t>Profile and skills required for coaches</a:t>
            </a:r>
          </a:p>
          <a:p>
            <a:pPr marL="285750" indent="-285750" algn="just">
              <a:spcAft>
                <a:spcPts val="1200"/>
              </a:spcAft>
              <a:buFont typeface="Courier New" panose="02070309020205020404" pitchFamily="49" charset="0"/>
              <a:buChar char="o"/>
            </a:pPr>
            <a:r>
              <a:rPr lang="en-US" sz="1900" dirty="0" smtClean="0">
                <a:solidFill>
                  <a:srgbClr val="737373"/>
                </a:solidFill>
                <a:latin typeface="Arial" panose="020B0604020202020204" pitchFamily="34" charset="0"/>
                <a:cs typeface="Arial" panose="020B0604020202020204" pitchFamily="34" charset="0"/>
              </a:rPr>
              <a:t>Training requirements for coaches</a:t>
            </a:r>
          </a:p>
          <a:p>
            <a:pPr marL="285750" indent="-285750" algn="just">
              <a:spcAft>
                <a:spcPts val="1200"/>
              </a:spcAft>
              <a:buFont typeface="Courier New" panose="02070309020205020404" pitchFamily="49" charset="0"/>
              <a:buChar char="o"/>
            </a:pPr>
            <a:r>
              <a:rPr lang="en-US" sz="1900" dirty="0" smtClean="0">
                <a:solidFill>
                  <a:srgbClr val="737373"/>
                </a:solidFill>
                <a:latin typeface="Arial" panose="020B0604020202020204" pitchFamily="34" charset="0"/>
                <a:cs typeface="Arial" panose="020B0604020202020204" pitchFamily="34" charset="0"/>
              </a:rPr>
              <a:t>Coaching resources and materials</a:t>
            </a:r>
          </a:p>
          <a:p>
            <a:pPr marL="285750" indent="-285750" algn="just">
              <a:spcAft>
                <a:spcPts val="1200"/>
              </a:spcAft>
              <a:buFont typeface="Courier New" panose="02070309020205020404" pitchFamily="49" charset="0"/>
              <a:buChar char="o"/>
            </a:pPr>
            <a:r>
              <a:rPr lang="en-US" sz="1900" dirty="0" smtClean="0">
                <a:solidFill>
                  <a:srgbClr val="737373"/>
                </a:solidFill>
                <a:latin typeface="Arial" panose="020B0604020202020204" pitchFamily="34" charset="0"/>
                <a:cs typeface="Arial" panose="020B0604020202020204" pitchFamily="34" charset="0"/>
              </a:rPr>
              <a:t>Tailored versus uniform coaching</a:t>
            </a:r>
          </a:p>
          <a:p>
            <a:pPr marL="285750" indent="-285750" algn="just">
              <a:spcAft>
                <a:spcPts val="1200"/>
              </a:spcAft>
              <a:buFont typeface="Courier New" panose="02070309020205020404" pitchFamily="49" charset="0"/>
              <a:buChar char="o"/>
            </a:pPr>
            <a:r>
              <a:rPr lang="en-US" sz="1900" dirty="0" smtClean="0">
                <a:solidFill>
                  <a:srgbClr val="737373"/>
                </a:solidFill>
                <a:latin typeface="Arial" panose="020B0604020202020204" pitchFamily="34" charset="0"/>
                <a:cs typeface="Arial" panose="020B0604020202020204" pitchFamily="34" charset="0"/>
              </a:rPr>
              <a:t>Systems/processes/tools </a:t>
            </a:r>
            <a:r>
              <a:rPr lang="en-US" sz="1900" dirty="0">
                <a:solidFill>
                  <a:srgbClr val="737373"/>
                </a:solidFill>
                <a:latin typeface="Arial" panose="020B0604020202020204" pitchFamily="34" charset="0"/>
                <a:cs typeface="Arial" panose="020B0604020202020204" pitchFamily="34" charset="0"/>
              </a:rPr>
              <a:t>for monitoring </a:t>
            </a:r>
            <a:r>
              <a:rPr lang="en-US" sz="1900" dirty="0" smtClean="0">
                <a:solidFill>
                  <a:srgbClr val="737373"/>
                </a:solidFill>
                <a:latin typeface="Arial" panose="020B0604020202020204" pitchFamily="34" charset="0"/>
                <a:cs typeface="Arial" panose="020B0604020202020204" pitchFamily="34" charset="0"/>
              </a:rPr>
              <a:t>coaching</a:t>
            </a:r>
          </a:p>
          <a:p>
            <a:pPr algn="just"/>
            <a:endParaRPr lang="en-US" sz="1550" dirty="0">
              <a:solidFill>
                <a:srgbClr val="737373"/>
              </a:solidFill>
              <a:latin typeface="Arial" panose="020B0604020202020204" pitchFamily="34" charset="0"/>
              <a:cs typeface="Arial" panose="020B0604020202020204" pitchFamily="34" charset="0"/>
            </a:endParaRPr>
          </a:p>
        </p:txBody>
      </p:sp>
      <p:sp>
        <p:nvSpPr>
          <p:cNvPr id="13" name="Line Callout 2 (No Border) 12"/>
          <p:cNvSpPr/>
          <p:nvPr/>
        </p:nvSpPr>
        <p:spPr>
          <a:xfrm flipH="1">
            <a:off x="5724128" y="2253213"/>
            <a:ext cx="2915964" cy="2615947"/>
          </a:xfrm>
          <a:prstGeom prst="callout2">
            <a:avLst>
              <a:gd name="adj1" fmla="val 18750"/>
              <a:gd name="adj2" fmla="val -8333"/>
              <a:gd name="adj3" fmla="val 18750"/>
              <a:gd name="adj4" fmla="val -16667"/>
              <a:gd name="adj5" fmla="val 55035"/>
              <a:gd name="adj6" fmla="val -22210"/>
            </a:avLst>
          </a:prstGeom>
          <a:solidFill>
            <a:srgbClr val="EEF5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i="1" dirty="0" smtClean="0">
                <a:solidFill>
                  <a:srgbClr val="737373"/>
                </a:solidFill>
              </a:rPr>
              <a:t>Coaches do not need to have the answers to all questions, but should know where to find them. Coaches should meet weekly amongst themselves to resolve any questions and share information.</a:t>
            </a:r>
            <a:endParaRPr lang="en-US" i="1" dirty="0">
              <a:solidFill>
                <a:srgbClr val="737373"/>
              </a:solidFill>
            </a:endParaRPr>
          </a:p>
        </p:txBody>
      </p:sp>
    </p:spTree>
    <p:extLst>
      <p:ext uri="{BB962C8B-B14F-4D97-AF65-F5344CB8AC3E}">
        <p14:creationId xmlns:p14="http://schemas.microsoft.com/office/powerpoint/2010/main" val="472519270"/>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6" name="TextBox 5"/>
          <p:cNvSpPr txBox="1"/>
          <p:nvPr/>
        </p:nvSpPr>
        <p:spPr>
          <a:xfrm>
            <a:off x="173422" y="188640"/>
            <a:ext cx="5022978" cy="784830"/>
          </a:xfrm>
          <a:prstGeom prst="rect">
            <a:avLst/>
          </a:prstGeom>
          <a:noFill/>
        </p:spPr>
        <p:txBody>
          <a:bodyPr wrap="none" rtlCol="0">
            <a:spAutoFit/>
          </a:bodyPr>
          <a:lstStyle/>
          <a:p>
            <a:r>
              <a:rPr lang="en-US" sz="4500" dirty="0" smtClean="0">
                <a:solidFill>
                  <a:prstClr val="white">
                    <a:lumMod val="50000"/>
                  </a:prstClr>
                </a:solidFill>
                <a:latin typeface="Bebas Neue" pitchFamily="34" charset="0"/>
              </a:rPr>
              <a:t>Qualities of a good coach</a:t>
            </a:r>
            <a:endParaRPr lang="en-US" sz="4500" dirty="0">
              <a:solidFill>
                <a:prstClr val="white">
                  <a:lumMod val="50000"/>
                </a:prstClr>
              </a:solidFill>
              <a:latin typeface="Bebas Neue" pitchFamily="34" charset="0"/>
            </a:endParaRPr>
          </a:p>
        </p:txBody>
      </p:sp>
      <p:cxnSp>
        <p:nvCxnSpPr>
          <p:cNvPr id="4" name="Straight Connector 3"/>
          <p:cNvCxnSpPr/>
          <p:nvPr/>
        </p:nvCxnSpPr>
        <p:spPr>
          <a:xfrm>
            <a:off x="173422" y="1069614"/>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73422" y="991890"/>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173422" y="1385407"/>
            <a:ext cx="8647050" cy="2800767"/>
          </a:xfrm>
          <a:prstGeom prst="rect">
            <a:avLst/>
          </a:prstGeom>
        </p:spPr>
        <p:txBody>
          <a:bodyPr wrap="square">
            <a:spAutoFit/>
          </a:bodyPr>
          <a:lstStyle/>
          <a:p>
            <a:pPr marL="285750" indent="-285750" algn="just">
              <a:spcAft>
                <a:spcPts val="1200"/>
              </a:spcAft>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Respect </a:t>
            </a:r>
            <a:r>
              <a:rPr lang="en-US" dirty="0">
                <a:solidFill>
                  <a:srgbClr val="737373"/>
                </a:solidFill>
                <a:latin typeface="Arial" panose="020B0604020202020204" pitchFamily="34" charset="0"/>
                <a:cs typeface="Arial" panose="020B0604020202020204" pitchFamily="34" charset="0"/>
              </a:rPr>
              <a:t>for </a:t>
            </a:r>
            <a:r>
              <a:rPr lang="en-US" dirty="0" smtClean="0">
                <a:solidFill>
                  <a:srgbClr val="737373"/>
                </a:solidFill>
                <a:latin typeface="Arial" panose="020B0604020202020204" pitchFamily="34" charset="0"/>
                <a:cs typeface="Arial" panose="020B0604020202020204" pitchFamily="34" charset="0"/>
              </a:rPr>
              <a:t>participants and desire </a:t>
            </a:r>
            <a:r>
              <a:rPr lang="en-US" dirty="0">
                <a:solidFill>
                  <a:srgbClr val="737373"/>
                </a:solidFill>
                <a:latin typeface="Arial" panose="020B0604020202020204" pitchFamily="34" charset="0"/>
                <a:cs typeface="Arial" panose="020B0604020202020204" pitchFamily="34" charset="0"/>
              </a:rPr>
              <a:t>to engage with them as </a:t>
            </a:r>
            <a:r>
              <a:rPr lang="en-US" dirty="0" smtClean="0">
                <a:solidFill>
                  <a:srgbClr val="737373"/>
                </a:solidFill>
                <a:latin typeface="Arial" panose="020B0604020202020204" pitchFamily="34" charset="0"/>
                <a:cs typeface="Arial" panose="020B0604020202020204" pitchFamily="34" charset="0"/>
              </a:rPr>
              <a:t>equals.</a:t>
            </a:r>
            <a:endParaRPr lang="en-US" dirty="0">
              <a:solidFill>
                <a:srgbClr val="737373"/>
              </a:solidFill>
              <a:latin typeface="Arial" panose="020B0604020202020204" pitchFamily="34" charset="0"/>
              <a:cs typeface="Arial" panose="020B0604020202020204" pitchFamily="34" charset="0"/>
            </a:endParaRPr>
          </a:p>
          <a:p>
            <a:pPr marL="285750" indent="-285750" algn="just">
              <a:spcAft>
                <a:spcPts val="1200"/>
              </a:spcAft>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Ability </a:t>
            </a:r>
            <a:r>
              <a:rPr lang="en-US" dirty="0">
                <a:solidFill>
                  <a:srgbClr val="737373"/>
                </a:solidFill>
                <a:latin typeface="Arial" panose="020B0604020202020204" pitchFamily="34" charset="0"/>
                <a:cs typeface="Arial" panose="020B0604020202020204" pitchFamily="34" charset="0"/>
              </a:rPr>
              <a:t>to listen to before proposing solutions, and </a:t>
            </a:r>
            <a:r>
              <a:rPr lang="en-US" dirty="0" smtClean="0">
                <a:solidFill>
                  <a:srgbClr val="737373"/>
                </a:solidFill>
                <a:latin typeface="Arial" panose="020B0604020202020204" pitchFamily="34" charset="0"/>
                <a:cs typeface="Arial" panose="020B0604020202020204" pitchFamily="34" charset="0"/>
              </a:rPr>
              <a:t>to work with participants to creatively resolve issues together.</a:t>
            </a:r>
            <a:endParaRPr lang="en-US" dirty="0">
              <a:solidFill>
                <a:srgbClr val="737373"/>
              </a:solidFill>
              <a:latin typeface="Arial" panose="020B0604020202020204" pitchFamily="34" charset="0"/>
              <a:cs typeface="Arial" panose="020B0604020202020204" pitchFamily="34" charset="0"/>
            </a:endParaRPr>
          </a:p>
          <a:p>
            <a:pPr marL="285750" indent="-285750" algn="just">
              <a:spcAft>
                <a:spcPts val="1200"/>
              </a:spcAft>
              <a:buFont typeface="Courier New" panose="02070309020205020404" pitchFamily="49" charset="0"/>
              <a:buChar char="o"/>
            </a:pPr>
            <a:r>
              <a:rPr lang="en-US" dirty="0">
                <a:solidFill>
                  <a:srgbClr val="737373"/>
                </a:solidFill>
                <a:latin typeface="Arial" panose="020B0604020202020204" pitchFamily="34" charset="0"/>
                <a:cs typeface="Arial" panose="020B0604020202020204" pitchFamily="34" charset="0"/>
              </a:rPr>
              <a:t>O</a:t>
            </a:r>
            <a:r>
              <a:rPr lang="en-US" dirty="0" smtClean="0">
                <a:solidFill>
                  <a:srgbClr val="737373"/>
                </a:solidFill>
                <a:latin typeface="Arial" panose="020B0604020202020204" pitchFamily="34" charset="0"/>
                <a:cs typeface="Arial" panose="020B0604020202020204" pitchFamily="34" charset="0"/>
              </a:rPr>
              <a:t>pen and encouraging attitude.</a:t>
            </a:r>
            <a:endParaRPr lang="en-US" dirty="0">
              <a:solidFill>
                <a:srgbClr val="737373"/>
              </a:solidFill>
              <a:latin typeface="Arial" panose="020B0604020202020204" pitchFamily="34" charset="0"/>
              <a:cs typeface="Arial" panose="020B0604020202020204" pitchFamily="34" charset="0"/>
            </a:endParaRPr>
          </a:p>
          <a:p>
            <a:pPr marL="285750" indent="-285750" algn="just">
              <a:spcAft>
                <a:spcPts val="1200"/>
              </a:spcAft>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Ability </a:t>
            </a:r>
            <a:r>
              <a:rPr lang="en-US" dirty="0">
                <a:solidFill>
                  <a:srgbClr val="737373"/>
                </a:solidFill>
                <a:latin typeface="Arial" panose="020B0604020202020204" pitchFamily="34" charset="0"/>
                <a:cs typeface="Arial" panose="020B0604020202020204" pitchFamily="34" charset="0"/>
              </a:rPr>
              <a:t>to </a:t>
            </a:r>
            <a:r>
              <a:rPr lang="en-US" dirty="0" smtClean="0">
                <a:solidFill>
                  <a:srgbClr val="737373"/>
                </a:solidFill>
                <a:latin typeface="Arial" panose="020B0604020202020204" pitchFamily="34" charset="0"/>
                <a:cs typeface="Arial" panose="020B0604020202020204" pitchFamily="34" charset="0"/>
              </a:rPr>
              <a:t>seek answers and identify </a:t>
            </a:r>
            <a:r>
              <a:rPr lang="en-US" dirty="0">
                <a:solidFill>
                  <a:srgbClr val="737373"/>
                </a:solidFill>
                <a:latin typeface="Arial" panose="020B0604020202020204" pitchFamily="34" charset="0"/>
                <a:cs typeface="Arial" panose="020B0604020202020204" pitchFamily="34" charset="0"/>
              </a:rPr>
              <a:t>resource </a:t>
            </a:r>
            <a:r>
              <a:rPr lang="en-US" dirty="0" smtClean="0">
                <a:solidFill>
                  <a:srgbClr val="737373"/>
                </a:solidFill>
                <a:latin typeface="Arial" panose="020B0604020202020204" pitchFamily="34" charset="0"/>
                <a:cs typeface="Arial" panose="020B0604020202020204" pitchFamily="34" charset="0"/>
              </a:rPr>
              <a:t>persons when necessary. </a:t>
            </a:r>
          </a:p>
          <a:p>
            <a:pPr marL="285750" indent="-285750" algn="just">
              <a:spcAft>
                <a:spcPts val="1200"/>
              </a:spcAft>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Willingness </a:t>
            </a:r>
            <a:r>
              <a:rPr lang="en-US" dirty="0">
                <a:solidFill>
                  <a:srgbClr val="737373"/>
                </a:solidFill>
                <a:latin typeface="Arial" panose="020B0604020202020204" pitchFamily="34" charset="0"/>
                <a:cs typeface="Arial" panose="020B0604020202020204" pitchFamily="34" charset="0"/>
              </a:rPr>
              <a:t>to adapt the support that is given to the needs of the household</a:t>
            </a:r>
          </a:p>
          <a:p>
            <a:pPr marL="285750" indent="-285750" algn="just">
              <a:spcAft>
                <a:spcPts val="1200"/>
              </a:spcAft>
              <a:buFont typeface="Courier New" panose="02070309020205020404" pitchFamily="49" charset="0"/>
              <a:buChar char="o"/>
            </a:pPr>
            <a:endParaRPr lang="en-US" dirty="0">
              <a:solidFill>
                <a:srgbClr val="737373"/>
              </a:solidFill>
              <a:latin typeface="Arial" panose="020B0604020202020204" pitchFamily="34" charset="0"/>
              <a:cs typeface="Arial" panose="020B0604020202020204" pitchFamily="34" charset="0"/>
            </a:endParaRPr>
          </a:p>
        </p:txBody>
      </p:sp>
      <p:sp>
        <p:nvSpPr>
          <p:cNvPr id="13" name="Line Callout 2 (No Border) 12"/>
          <p:cNvSpPr/>
          <p:nvPr/>
        </p:nvSpPr>
        <p:spPr>
          <a:xfrm flipH="1">
            <a:off x="4860032" y="4365104"/>
            <a:ext cx="3888432" cy="1944216"/>
          </a:xfrm>
          <a:prstGeom prst="callout2">
            <a:avLst>
              <a:gd name="adj1" fmla="val 18750"/>
              <a:gd name="adj2" fmla="val -8333"/>
              <a:gd name="adj3" fmla="val 18750"/>
              <a:gd name="adj4" fmla="val -16667"/>
              <a:gd name="adj5" fmla="val 55035"/>
              <a:gd name="adj6" fmla="val -22210"/>
            </a:avLst>
          </a:prstGeom>
          <a:solidFill>
            <a:srgbClr val="EEF5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i="1" dirty="0" smtClean="0">
                <a:solidFill>
                  <a:srgbClr val="737373"/>
                </a:solidFill>
              </a:rPr>
              <a:t>Appropriate </a:t>
            </a:r>
            <a:r>
              <a:rPr lang="en-US" i="1" dirty="0">
                <a:solidFill>
                  <a:srgbClr val="737373"/>
                </a:solidFill>
              </a:rPr>
              <a:t>staff selection, orientation, and ongoing training is essential to ensuring success</a:t>
            </a:r>
            <a:r>
              <a:rPr lang="en-US" i="1" dirty="0" smtClean="0">
                <a:solidFill>
                  <a:srgbClr val="737373"/>
                </a:solidFill>
              </a:rPr>
              <a:t>. The same coach should accompany a participant throughout the program to establish trust and ensure good monitoring.</a:t>
            </a:r>
            <a:endParaRPr lang="en-US" i="1" dirty="0">
              <a:solidFill>
                <a:srgbClr val="737373"/>
              </a:solidFill>
            </a:endParaRPr>
          </a:p>
        </p:txBody>
      </p:sp>
      <p:pic>
        <p:nvPicPr>
          <p:cNvPr id="16" name="Picture 2"/>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val="0"/>
              </a:ext>
            </a:extLst>
          </a:blip>
          <a:srcRect/>
          <a:stretch>
            <a:fillRect/>
          </a:stretch>
        </p:blipFill>
        <p:spPr bwMode="auto">
          <a:xfrm>
            <a:off x="293436" y="4464513"/>
            <a:ext cx="3918524" cy="17453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06500156"/>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6" name="TextBox 5"/>
          <p:cNvSpPr txBox="1"/>
          <p:nvPr/>
        </p:nvSpPr>
        <p:spPr>
          <a:xfrm>
            <a:off x="107504" y="315235"/>
            <a:ext cx="3860800" cy="784830"/>
          </a:xfrm>
          <a:prstGeom prst="rect">
            <a:avLst/>
          </a:prstGeom>
          <a:noFill/>
        </p:spPr>
        <p:txBody>
          <a:bodyPr wrap="none" rtlCol="0">
            <a:spAutoFit/>
          </a:bodyPr>
          <a:lstStyle/>
          <a:p>
            <a:r>
              <a:rPr lang="en-US" sz="4500" dirty="0" smtClean="0">
                <a:solidFill>
                  <a:prstClr val="white">
                    <a:lumMod val="50000"/>
                  </a:prstClr>
                </a:solidFill>
                <a:latin typeface="Bebas Neue" pitchFamily="34" charset="0"/>
              </a:rPr>
              <a:t>Coaching </a:t>
            </a:r>
            <a:r>
              <a:rPr lang="en-US" sz="4500" dirty="0" smtClean="0">
                <a:solidFill>
                  <a:srgbClr val="E36F1E"/>
                </a:solidFill>
                <a:latin typeface="Bebas Neue" pitchFamily="34" charset="0"/>
              </a:rPr>
              <a:t>examples</a:t>
            </a:r>
            <a:endParaRPr lang="en-US" sz="4500" dirty="0">
              <a:solidFill>
                <a:srgbClr val="E36F1E"/>
              </a:solidFill>
              <a:latin typeface="Bebas Neue" pitchFamily="34" charset="0"/>
            </a:endParaRPr>
          </a:p>
        </p:txBody>
      </p:sp>
      <p:cxnSp>
        <p:nvCxnSpPr>
          <p:cNvPr id="4" name="Straight Connector 3"/>
          <p:cNvCxnSpPr/>
          <p:nvPr/>
        </p:nvCxnSpPr>
        <p:spPr>
          <a:xfrm>
            <a:off x="173421" y="1196209"/>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73421" y="1118485"/>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28" name="Line Callout 2 (No Border) 27"/>
          <p:cNvSpPr/>
          <p:nvPr/>
        </p:nvSpPr>
        <p:spPr>
          <a:xfrm flipH="1">
            <a:off x="173412" y="1484784"/>
            <a:ext cx="8691129" cy="4392488"/>
          </a:xfrm>
          <a:prstGeom prst="callout2">
            <a:avLst>
              <a:gd name="adj1" fmla="val 18750"/>
              <a:gd name="adj2" fmla="val -8333"/>
              <a:gd name="adj3" fmla="val 18750"/>
              <a:gd name="adj4" fmla="val -16667"/>
              <a:gd name="adj5" fmla="val 55035"/>
              <a:gd name="adj6" fmla="val -22210"/>
            </a:avLst>
          </a:prstGeom>
          <a:solidFill>
            <a:srgbClr val="EEF5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i="1" dirty="0" err="1" smtClean="0">
                <a:solidFill>
                  <a:srgbClr val="737373"/>
                </a:solidFill>
              </a:rPr>
              <a:t>Fundación</a:t>
            </a:r>
            <a:r>
              <a:rPr lang="en-US" sz="2000" b="1" i="1" dirty="0" smtClean="0">
                <a:solidFill>
                  <a:srgbClr val="737373"/>
                </a:solidFill>
              </a:rPr>
              <a:t> Capital </a:t>
            </a:r>
            <a:r>
              <a:rPr lang="en-US" sz="2000" i="1" dirty="0" smtClean="0">
                <a:solidFill>
                  <a:srgbClr val="737373"/>
                </a:solidFill>
              </a:rPr>
              <a:t>(Mexico, Colombia, Paraguay): Works with governments in implementing the Graduation approach. They have integrated technologies such as cellphones and tablets with training modules for participants to attempt to address the challenges of providing coaching at scale.</a:t>
            </a:r>
          </a:p>
          <a:p>
            <a:endParaRPr lang="en-US" sz="2000" i="1" dirty="0">
              <a:solidFill>
                <a:srgbClr val="737373"/>
              </a:solidFill>
            </a:endParaRPr>
          </a:p>
          <a:p>
            <a:r>
              <a:rPr lang="en-US" sz="2000" b="1" i="1" dirty="0" smtClean="0">
                <a:solidFill>
                  <a:srgbClr val="737373"/>
                </a:solidFill>
              </a:rPr>
              <a:t>Trickle Up</a:t>
            </a:r>
            <a:r>
              <a:rPr lang="en-US" sz="2000" i="1" dirty="0" smtClean="0">
                <a:solidFill>
                  <a:srgbClr val="737373"/>
                </a:solidFill>
              </a:rPr>
              <a:t> (India): Uses savings and credit groups to provide peer-to-peer coaching and training to support the work of their field officers.</a:t>
            </a:r>
          </a:p>
          <a:p>
            <a:endParaRPr lang="en-US" sz="2000" b="1" i="1" dirty="0">
              <a:solidFill>
                <a:srgbClr val="737373"/>
              </a:solidFill>
            </a:endParaRPr>
          </a:p>
          <a:p>
            <a:r>
              <a:rPr lang="en-US" sz="2000" b="1" i="1" dirty="0" smtClean="0">
                <a:solidFill>
                  <a:srgbClr val="737373"/>
                </a:solidFill>
              </a:rPr>
              <a:t>UNHCR </a:t>
            </a:r>
            <a:r>
              <a:rPr lang="en-US" sz="2000" i="1" dirty="0" smtClean="0">
                <a:solidFill>
                  <a:srgbClr val="737373"/>
                </a:solidFill>
              </a:rPr>
              <a:t>(Egypt, Costa Rica, Ecuador, Burkina Faso): Trains extension workers who are already skilled in either psychosocial support or in livelihood development to provide all aspects of coaching so that participants have a consistent point of contact. </a:t>
            </a:r>
            <a:endParaRPr lang="en-US" sz="2000" b="1" i="1" dirty="0">
              <a:solidFill>
                <a:srgbClr val="737373"/>
              </a:solidFill>
            </a:endParaRPr>
          </a:p>
        </p:txBody>
      </p:sp>
    </p:spTree>
    <p:extLst>
      <p:ext uri="{BB962C8B-B14F-4D97-AF65-F5344CB8AC3E}">
        <p14:creationId xmlns:p14="http://schemas.microsoft.com/office/powerpoint/2010/main" val="3868552523"/>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pic>
        <p:nvPicPr>
          <p:cNvPr id="20" name="Picture 1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3103" y="1196752"/>
            <a:ext cx="3658817" cy="1706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TextBox 27"/>
          <p:cNvSpPr txBox="1"/>
          <p:nvPr/>
        </p:nvSpPr>
        <p:spPr>
          <a:xfrm>
            <a:off x="173420" y="200834"/>
            <a:ext cx="7326942" cy="461665"/>
          </a:xfrm>
          <a:prstGeom prst="rect">
            <a:avLst/>
          </a:prstGeom>
          <a:noFill/>
        </p:spPr>
        <p:txBody>
          <a:bodyPr wrap="none" rtlCol="0">
            <a:spAutoFit/>
          </a:bodyPr>
          <a:lstStyle/>
          <a:p>
            <a:r>
              <a:rPr lang="en-US" sz="2400" dirty="0" smtClean="0">
                <a:solidFill>
                  <a:prstClr val="white">
                    <a:lumMod val="50000"/>
                  </a:prstClr>
                </a:solidFill>
                <a:latin typeface="Bebas Neue" pitchFamily="34" charset="0"/>
              </a:rPr>
              <a:t>GRADUATION APPROACH </a:t>
            </a:r>
            <a:r>
              <a:rPr lang="en-US" sz="2400" dirty="0" smtClean="0">
                <a:solidFill>
                  <a:srgbClr val="E36F1E"/>
                </a:solidFill>
                <a:latin typeface="Bebas Neue" pitchFamily="34" charset="0"/>
              </a:rPr>
              <a:t>FINANCIAL SERVICES</a:t>
            </a:r>
            <a:endParaRPr lang="en-US" sz="2400" dirty="0">
              <a:solidFill>
                <a:srgbClr val="E36F1E"/>
              </a:solidFill>
              <a:latin typeface="Bebas Neue" pitchFamily="34" charset="0"/>
            </a:endParaRPr>
          </a:p>
        </p:txBody>
      </p:sp>
      <p:cxnSp>
        <p:nvCxnSpPr>
          <p:cNvPr id="29" name="Straight Connector 28"/>
          <p:cNvCxnSpPr/>
          <p:nvPr/>
        </p:nvCxnSpPr>
        <p:spPr>
          <a:xfrm>
            <a:off x="173420" y="997606"/>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73420" y="919882"/>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14" name="Rectangular Callout 13"/>
          <p:cNvSpPr/>
          <p:nvPr/>
        </p:nvSpPr>
        <p:spPr>
          <a:xfrm>
            <a:off x="265111" y="3140968"/>
            <a:ext cx="3514801" cy="2160240"/>
          </a:xfrm>
          <a:prstGeom prst="wedgeRectCallout">
            <a:avLst>
              <a:gd name="adj1" fmla="val 20327"/>
              <a:gd name="adj2" fmla="val -100876"/>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dirty="0" smtClean="0">
                <a:solidFill>
                  <a:prstClr val="white"/>
                </a:solidFill>
                <a:latin typeface="Arial" panose="020B0604020202020204" pitchFamily="34" charset="0"/>
                <a:cs typeface="Arial" panose="020B0604020202020204" pitchFamily="34" charset="0"/>
              </a:rPr>
              <a:t>Savings and financial education are a critical factor for success in Graduation and should be introduced early in the program.</a:t>
            </a:r>
            <a:endParaRPr lang="en-US" i="1" dirty="0">
              <a:solidFill>
                <a:prstClr val="white"/>
              </a:solidFill>
            </a:endParaRPr>
          </a:p>
        </p:txBody>
      </p:sp>
      <p:sp>
        <p:nvSpPr>
          <p:cNvPr id="2" name="AutoShape 2" descr="Image result for cash clipa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 name="AutoShape 4" descr="Image result for cash clipar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nvGrpSpPr>
          <p:cNvPr id="8" name="Group 7"/>
          <p:cNvGrpSpPr/>
          <p:nvPr/>
        </p:nvGrpSpPr>
        <p:grpSpPr>
          <a:xfrm>
            <a:off x="4067943" y="1052736"/>
            <a:ext cx="4944233" cy="3960440"/>
            <a:chOff x="4067943" y="1052736"/>
            <a:chExt cx="4944233" cy="3960440"/>
          </a:xfrm>
        </p:grpSpPr>
        <p:sp>
          <p:nvSpPr>
            <p:cNvPr id="9" name="Rectangle 8"/>
            <p:cNvSpPr/>
            <p:nvPr/>
          </p:nvSpPr>
          <p:spPr>
            <a:xfrm>
              <a:off x="5981749" y="1162918"/>
              <a:ext cx="3030427" cy="569387"/>
            </a:xfrm>
            <a:prstGeom prst="rect">
              <a:avLst/>
            </a:prstGeom>
          </p:spPr>
          <p:txBody>
            <a:bodyPr wrap="square">
              <a:spAutoFit/>
            </a:bodyPr>
            <a:lstStyle/>
            <a:p>
              <a:pPr algn="just"/>
              <a:endParaRPr lang="en-US" sz="1550" dirty="0">
                <a:solidFill>
                  <a:srgbClr val="737373"/>
                </a:solidFill>
                <a:latin typeface="Arial" panose="020B0604020202020204" pitchFamily="34" charset="0"/>
                <a:cs typeface="Arial" panose="020B0604020202020204" pitchFamily="34" charset="0"/>
              </a:endParaRPr>
            </a:p>
            <a:p>
              <a:pPr algn="just"/>
              <a:endParaRPr lang="en-US" sz="1550" dirty="0">
                <a:solidFill>
                  <a:srgbClr val="737373"/>
                </a:solidFill>
                <a:latin typeface="Arial" panose="020B0604020202020204" pitchFamily="34" charset="0"/>
                <a:cs typeface="Arial" panose="020B0604020202020204" pitchFamily="34" charset="0"/>
              </a:endParaRPr>
            </a:p>
          </p:txBody>
        </p:sp>
        <p:sp>
          <p:nvSpPr>
            <p:cNvPr id="12" name="Rectangle 11"/>
            <p:cNvSpPr/>
            <p:nvPr/>
          </p:nvSpPr>
          <p:spPr>
            <a:xfrm>
              <a:off x="4067943" y="1052736"/>
              <a:ext cx="4870381" cy="3000821"/>
            </a:xfrm>
            <a:prstGeom prst="rect">
              <a:avLst/>
            </a:prstGeom>
          </p:spPr>
          <p:txBody>
            <a:bodyPr wrap="square">
              <a:spAutoFit/>
            </a:bodyPr>
            <a:lstStyle/>
            <a:p>
              <a:pPr>
                <a:lnSpc>
                  <a:spcPct val="150000"/>
                </a:lnSpc>
              </a:pPr>
              <a:r>
                <a:rPr lang="en-US" dirty="0" smtClean="0">
                  <a:solidFill>
                    <a:srgbClr val="737373"/>
                  </a:solidFill>
                  <a:latin typeface="Arial" panose="020B0604020202020204" pitchFamily="34" charset="0"/>
                  <a:cs typeface="Arial" panose="020B0604020202020204" pitchFamily="34" charset="0"/>
                </a:rPr>
                <a:t>Purpose of savings and financial education:</a:t>
              </a:r>
            </a:p>
            <a:p>
              <a:pPr marL="573088" lvl="1"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Safe place for vulnerable to save</a:t>
              </a:r>
              <a:endParaRPr lang="en-US" dirty="0">
                <a:solidFill>
                  <a:srgbClr val="737373"/>
                </a:solidFill>
                <a:latin typeface="Arial" panose="020B0604020202020204" pitchFamily="34" charset="0"/>
                <a:cs typeface="Arial" panose="020B0604020202020204" pitchFamily="34" charset="0"/>
              </a:endParaRPr>
            </a:p>
            <a:p>
              <a:pPr marL="573088" lvl="1"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Instill good financial habits</a:t>
              </a:r>
            </a:p>
            <a:p>
              <a:pPr marL="573088" lvl="1"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Promote mindset of planning for the future</a:t>
              </a:r>
            </a:p>
            <a:p>
              <a:pPr marL="573088" lvl="1"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Help build assets and safety net</a:t>
              </a:r>
            </a:p>
            <a:p>
              <a:pPr marL="573088" lvl="1"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Savings groups: Promote solidarity</a:t>
              </a:r>
            </a:p>
          </p:txBody>
        </p:sp>
        <p:sp>
          <p:nvSpPr>
            <p:cNvPr id="38" name="Line Callout 1 37"/>
            <p:cNvSpPr/>
            <p:nvPr/>
          </p:nvSpPr>
          <p:spPr>
            <a:xfrm>
              <a:off x="4067943" y="4221088"/>
              <a:ext cx="4536505" cy="792088"/>
            </a:xfrm>
            <a:prstGeom prst="borderCallout1">
              <a:avLst>
                <a:gd name="adj1" fmla="val -19156"/>
                <a:gd name="adj2" fmla="val 2720"/>
                <a:gd name="adj3" fmla="val -100196"/>
                <a:gd name="adj4" fmla="val 33779"/>
              </a:avLst>
            </a:prstGeom>
            <a:solidFill>
              <a:srgbClr val="EEF5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i="1" dirty="0" smtClean="0">
                  <a:solidFill>
                    <a:srgbClr val="737373"/>
                  </a:solidFill>
                </a:rPr>
                <a:t>Participants do not need to save much to begin – it is the habit that is important. Therefore, consumption support and savings can occur at the same time.</a:t>
              </a:r>
              <a:endParaRPr lang="en-US" sz="1500" i="1" dirty="0">
                <a:solidFill>
                  <a:srgbClr val="737373"/>
                </a:solidFill>
              </a:endParaRPr>
            </a:p>
          </p:txBody>
        </p:sp>
      </p:grpSp>
      <p:grpSp>
        <p:nvGrpSpPr>
          <p:cNvPr id="5" name="Group 4"/>
          <p:cNvGrpSpPr/>
          <p:nvPr/>
        </p:nvGrpSpPr>
        <p:grpSpPr>
          <a:xfrm>
            <a:off x="35496" y="5449495"/>
            <a:ext cx="9023909" cy="1382110"/>
            <a:chOff x="35496" y="5449495"/>
            <a:chExt cx="9023909" cy="1382110"/>
          </a:xfrm>
        </p:grpSpPr>
        <p:sp>
          <p:nvSpPr>
            <p:cNvPr id="26" name="TextBox 25"/>
            <p:cNvSpPr txBox="1"/>
            <p:nvPr/>
          </p:nvSpPr>
          <p:spPr>
            <a:xfrm rot="16200000">
              <a:off x="-332393" y="5817384"/>
              <a:ext cx="1382110" cy="646331"/>
            </a:xfrm>
            <a:prstGeom prst="rect">
              <a:avLst/>
            </a:prstGeom>
            <a:noFill/>
          </p:spPr>
          <p:txBody>
            <a:bodyPr wrap="none" rtlCol="0">
              <a:spAutoFit/>
            </a:bodyPr>
            <a:lstStyle/>
            <a:p>
              <a:pPr algn="ctr"/>
              <a:r>
                <a:rPr lang="en-US" dirty="0" smtClean="0">
                  <a:solidFill>
                    <a:prstClr val="black"/>
                  </a:solidFill>
                </a:rPr>
                <a:t>BANK/</a:t>
              </a:r>
            </a:p>
            <a:p>
              <a:pPr algn="ctr"/>
              <a:r>
                <a:rPr lang="en-US" dirty="0" smtClean="0">
                  <a:solidFill>
                    <a:prstClr val="black"/>
                  </a:solidFill>
                </a:rPr>
                <a:t>POST OFFICE</a:t>
              </a:r>
              <a:endParaRPr lang="en-US" dirty="0">
                <a:solidFill>
                  <a:prstClr val="black"/>
                </a:solidFill>
              </a:endParaRPr>
            </a:p>
          </p:txBody>
        </p:sp>
        <p:sp>
          <p:nvSpPr>
            <p:cNvPr id="31" name="TextBox 30"/>
            <p:cNvSpPr txBox="1"/>
            <p:nvPr/>
          </p:nvSpPr>
          <p:spPr>
            <a:xfrm rot="16200000">
              <a:off x="2189506" y="5955884"/>
              <a:ext cx="635110" cy="369332"/>
            </a:xfrm>
            <a:prstGeom prst="rect">
              <a:avLst/>
            </a:prstGeom>
            <a:noFill/>
          </p:spPr>
          <p:txBody>
            <a:bodyPr wrap="none" rtlCol="0">
              <a:spAutoFit/>
            </a:bodyPr>
            <a:lstStyle/>
            <a:p>
              <a:r>
                <a:rPr lang="en-US" dirty="0" smtClean="0">
                  <a:solidFill>
                    <a:prstClr val="black"/>
                  </a:solidFill>
                </a:rPr>
                <a:t>MFIs</a:t>
              </a:r>
              <a:endParaRPr lang="en-US" dirty="0">
                <a:solidFill>
                  <a:prstClr val="black"/>
                </a:solidFill>
              </a:endParaRPr>
            </a:p>
          </p:txBody>
        </p:sp>
        <p:sp>
          <p:nvSpPr>
            <p:cNvPr id="33" name="TextBox 32"/>
            <p:cNvSpPr txBox="1"/>
            <p:nvPr/>
          </p:nvSpPr>
          <p:spPr>
            <a:xfrm rot="16200000">
              <a:off x="4152177" y="5817384"/>
              <a:ext cx="958852" cy="646331"/>
            </a:xfrm>
            <a:prstGeom prst="rect">
              <a:avLst/>
            </a:prstGeom>
            <a:noFill/>
          </p:spPr>
          <p:txBody>
            <a:bodyPr wrap="none" rtlCol="0">
              <a:spAutoFit/>
            </a:bodyPr>
            <a:lstStyle/>
            <a:p>
              <a:pPr algn="ctr"/>
              <a:r>
                <a:rPr lang="en-US" dirty="0" smtClean="0">
                  <a:solidFill>
                    <a:prstClr val="black"/>
                  </a:solidFill>
                </a:rPr>
                <a:t>VILLAGE</a:t>
              </a:r>
            </a:p>
            <a:p>
              <a:pPr algn="ctr"/>
              <a:r>
                <a:rPr lang="en-US" dirty="0" smtClean="0">
                  <a:solidFill>
                    <a:prstClr val="black"/>
                  </a:solidFill>
                </a:rPr>
                <a:t>BANK</a:t>
              </a:r>
              <a:endParaRPr lang="en-US" dirty="0">
                <a:solidFill>
                  <a:prstClr val="black"/>
                </a:solidFill>
              </a:endParaRPr>
            </a:p>
          </p:txBody>
        </p:sp>
        <p:sp>
          <p:nvSpPr>
            <p:cNvPr id="35" name="TextBox 34"/>
            <p:cNvSpPr txBox="1"/>
            <p:nvPr/>
          </p:nvSpPr>
          <p:spPr>
            <a:xfrm rot="16200000">
              <a:off x="6553497" y="5817384"/>
              <a:ext cx="750077" cy="646331"/>
            </a:xfrm>
            <a:prstGeom prst="rect">
              <a:avLst/>
            </a:prstGeom>
            <a:noFill/>
          </p:spPr>
          <p:txBody>
            <a:bodyPr wrap="none" rtlCol="0">
              <a:spAutoFit/>
            </a:bodyPr>
            <a:lstStyle/>
            <a:p>
              <a:pPr algn="ctr"/>
              <a:r>
                <a:rPr lang="en-US" dirty="0" smtClean="0">
                  <a:solidFill>
                    <a:prstClr val="black"/>
                  </a:solidFill>
                </a:rPr>
                <a:t>VSLA/</a:t>
              </a:r>
            </a:p>
            <a:p>
              <a:pPr algn="ctr"/>
              <a:r>
                <a:rPr lang="en-US" dirty="0" smtClean="0">
                  <a:solidFill>
                    <a:prstClr val="black"/>
                  </a:solidFill>
                </a:rPr>
                <a:t>SHG</a:t>
              </a:r>
            </a:p>
          </p:txBody>
        </p:sp>
        <p:pic>
          <p:nvPicPr>
            <p:cNvPr id="922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17712" y="5615697"/>
              <a:ext cx="1164740" cy="1049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3"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80753" y="5614769"/>
              <a:ext cx="1198632" cy="1051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5" name="Picture 9" descr="http://bankerspress.com/wp-content/uploads/2013/11/iStock_000020357958XSmall.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8774" r="5242"/>
            <a:stretch/>
          </p:blipFill>
          <p:spPr bwMode="auto">
            <a:xfrm>
              <a:off x="907812" y="5614769"/>
              <a:ext cx="1188598" cy="1051560"/>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8" descr="\\trickleupprogram.sharepoint.com@SSL\DavWWWRoot\program\Technical Assistance\Shared Documents\Communications\Pictures\Burkina Faso\TU Burkina May 2015\Burkina TA Trip May 2015\DSC_0212.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477683" y="5614769"/>
              <a:ext cx="1581722" cy="1051560"/>
            </a:xfrm>
            <a:prstGeom prst="rect">
              <a:avLst/>
            </a:prstGeom>
            <a:noFill/>
            <a:extLst>
              <a:ext uri="{909E8E84-426E-40dd-AFC4-6F175D3DCCD1}">
                <a14:hiddenFill xmlns:a14="http://schemas.microsoft.com/office/drawing/2010/main">
                  <a:solidFill>
                    <a:srgbClr val="FFFFFF"/>
                  </a:solidFill>
                </a14:hiddenFill>
              </a:ext>
            </a:extLst>
          </p:spPr>
        </p:pic>
      </p:grpSp>
      <p:sp>
        <p:nvSpPr>
          <p:cNvPr id="23" name="TextBox 22"/>
          <p:cNvSpPr txBox="1"/>
          <p:nvPr/>
        </p:nvSpPr>
        <p:spPr>
          <a:xfrm>
            <a:off x="358662" y="2187878"/>
            <a:ext cx="576064" cy="169277"/>
          </a:xfrm>
          <a:prstGeom prst="rect">
            <a:avLst/>
          </a:prstGeom>
          <a:solidFill>
            <a:srgbClr val="00446B"/>
          </a:solidFill>
        </p:spPr>
        <p:txBody>
          <a:bodyPr wrap="square" rtlCol="0" anchor="ctr">
            <a:spAutoFit/>
          </a:bodyPr>
          <a:lstStyle/>
          <a:p>
            <a:pPr algn="ctr"/>
            <a:endParaRPr lang="en-US" sz="100" dirty="0" smtClean="0">
              <a:solidFill>
                <a:schemeClr val="bg1"/>
              </a:solidFill>
            </a:endParaRPr>
          </a:p>
          <a:p>
            <a:pPr algn="ctr"/>
            <a:r>
              <a:rPr lang="en-US" sz="300" dirty="0" smtClean="0">
                <a:solidFill>
                  <a:schemeClr val="bg1"/>
                </a:solidFill>
              </a:rPr>
              <a:t>GRADUATION CRITERIA</a:t>
            </a:r>
          </a:p>
          <a:p>
            <a:endParaRPr lang="en-US" sz="100" dirty="0">
              <a:solidFill>
                <a:schemeClr val="bg1"/>
              </a:solidFill>
            </a:endParaRPr>
          </a:p>
        </p:txBody>
      </p:sp>
    </p:spTree>
    <p:extLst>
      <p:ext uri="{BB962C8B-B14F-4D97-AF65-F5344CB8AC3E}">
        <p14:creationId xmlns:p14="http://schemas.microsoft.com/office/powerpoint/2010/main" val="132444240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6" name="TextBox 5"/>
          <p:cNvSpPr txBox="1"/>
          <p:nvPr/>
        </p:nvSpPr>
        <p:spPr>
          <a:xfrm>
            <a:off x="140461" y="116632"/>
            <a:ext cx="5032340" cy="646331"/>
          </a:xfrm>
          <a:prstGeom prst="rect">
            <a:avLst/>
          </a:prstGeom>
          <a:noFill/>
        </p:spPr>
        <p:txBody>
          <a:bodyPr wrap="none" rtlCol="0">
            <a:spAutoFit/>
          </a:bodyPr>
          <a:lstStyle/>
          <a:p>
            <a:r>
              <a:rPr lang="en-US" sz="3600" dirty="0" smtClean="0">
                <a:solidFill>
                  <a:prstClr val="white">
                    <a:lumMod val="50000"/>
                  </a:prstClr>
                </a:solidFill>
                <a:latin typeface="Bebas Neue" pitchFamily="34" charset="0"/>
              </a:rPr>
              <a:t>FINANCIAL SERVICES</a:t>
            </a:r>
            <a:endParaRPr lang="en-US" sz="3600" dirty="0">
              <a:solidFill>
                <a:prstClr val="white">
                  <a:lumMod val="50000"/>
                </a:prstClr>
              </a:solidFill>
              <a:latin typeface="Bebas Neue" pitchFamily="34" charset="0"/>
            </a:endParaRPr>
          </a:p>
        </p:txBody>
      </p:sp>
      <p:cxnSp>
        <p:nvCxnSpPr>
          <p:cNvPr id="4" name="Straight Connector 3"/>
          <p:cNvCxnSpPr/>
          <p:nvPr/>
        </p:nvCxnSpPr>
        <p:spPr>
          <a:xfrm>
            <a:off x="140461" y="997606"/>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40461" y="919882"/>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7" name="Line Callout 2 (No Border) 6"/>
          <p:cNvSpPr/>
          <p:nvPr/>
        </p:nvSpPr>
        <p:spPr>
          <a:xfrm flipH="1">
            <a:off x="179511" y="1196752"/>
            <a:ext cx="8608001" cy="1368152"/>
          </a:xfrm>
          <a:prstGeom prst="callout2">
            <a:avLst>
              <a:gd name="adj1" fmla="val 18750"/>
              <a:gd name="adj2" fmla="val -8333"/>
              <a:gd name="adj3" fmla="val 18750"/>
              <a:gd name="adj4" fmla="val -16667"/>
              <a:gd name="adj5" fmla="val 55035"/>
              <a:gd name="adj6" fmla="val -2221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Aft>
                <a:spcPts val="600"/>
              </a:spcAft>
            </a:pPr>
            <a:r>
              <a:rPr lang="en-CA" sz="2400" b="1" dirty="0">
                <a:solidFill>
                  <a:srgbClr val="E36F1E"/>
                </a:solidFill>
                <a:latin typeface="TradeGothic" pitchFamily="34" charset="0"/>
              </a:rPr>
              <a:t>Planning a Savings Strategy</a:t>
            </a:r>
          </a:p>
          <a:p>
            <a:pPr>
              <a:spcAft>
                <a:spcPts val="1200"/>
              </a:spcAft>
            </a:pPr>
            <a:endParaRPr lang="en-US" sz="1000" dirty="0">
              <a:solidFill>
                <a:prstClr val="white"/>
              </a:solidFill>
              <a:latin typeface="Arial" panose="020B0604020202020204" pitchFamily="34" charset="0"/>
              <a:cs typeface="Arial" panose="020B0604020202020204" pitchFamily="34" charset="0"/>
            </a:endParaRPr>
          </a:p>
          <a:p>
            <a:pPr marL="285750" indent="-285750" algn="just">
              <a:spcAft>
                <a:spcPts val="1200"/>
              </a:spcAft>
              <a:buFont typeface="Wingdings" panose="05000000000000000000" pitchFamily="2" charset="2"/>
              <a:buChar char="Ø"/>
            </a:pPr>
            <a:r>
              <a:rPr lang="en-US" sz="1600" dirty="0" smtClean="0">
                <a:solidFill>
                  <a:srgbClr val="737373"/>
                </a:solidFill>
                <a:latin typeface="Arial" panose="020B0604020202020204" pitchFamily="34" charset="0"/>
                <a:cs typeface="Arial" panose="020B0604020202020204" pitchFamily="34" charset="0"/>
              </a:rPr>
              <a:t>Calculate </a:t>
            </a:r>
            <a:r>
              <a:rPr lang="en-US" sz="1600" dirty="0">
                <a:solidFill>
                  <a:srgbClr val="737373"/>
                </a:solidFill>
                <a:latin typeface="Arial" panose="020B0604020202020204" pitchFamily="34" charset="0"/>
                <a:cs typeface="Arial" panose="020B0604020202020204" pitchFamily="34" charset="0"/>
              </a:rPr>
              <a:t>the optimal amount of savings to </a:t>
            </a:r>
            <a:r>
              <a:rPr lang="en-US" sz="1600" dirty="0" smtClean="0">
                <a:solidFill>
                  <a:srgbClr val="737373"/>
                </a:solidFill>
                <a:latin typeface="Arial" panose="020B0604020202020204" pitchFamily="34" charset="0"/>
                <a:cs typeface="Arial" panose="020B0604020202020204" pitchFamily="34" charset="0"/>
              </a:rPr>
              <a:t>buffer participants without encouraging hardship. </a:t>
            </a:r>
          </a:p>
          <a:p>
            <a:pPr algn="just"/>
            <a:endParaRPr lang="en-US" sz="1600" i="1" dirty="0">
              <a:solidFill>
                <a:srgbClr val="737373"/>
              </a:solidFill>
            </a:endParaRPr>
          </a:p>
        </p:txBody>
      </p:sp>
      <p:pic>
        <p:nvPicPr>
          <p:cNvPr id="1028" name="Picture 4" descr="http://www.fancyicons.com/download/?id=3842&amp;t=png&amp;s=256">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28184" y="3284984"/>
            <a:ext cx="2438400" cy="24384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39552" y="2780928"/>
            <a:ext cx="5040560" cy="3662541"/>
          </a:xfrm>
          <a:prstGeom prst="rect">
            <a:avLst/>
          </a:prstGeom>
        </p:spPr>
        <p:txBody>
          <a:bodyPr wrap="square">
            <a:spAutoFit/>
          </a:bodyPr>
          <a:lstStyle/>
          <a:p>
            <a:pPr marL="742950" lvl="1" indent="-285750" algn="just">
              <a:spcAft>
                <a:spcPts val="1200"/>
              </a:spcAft>
              <a:buFont typeface="Courier New" panose="02070309020205020404" pitchFamily="49" charset="0"/>
              <a:buChar char="o"/>
            </a:pPr>
            <a:r>
              <a:rPr lang="en-US" sz="1600" dirty="0">
                <a:solidFill>
                  <a:srgbClr val="737373"/>
                </a:solidFill>
                <a:latin typeface="Arial" panose="020B0604020202020204" pitchFamily="34" charset="0"/>
                <a:cs typeface="Arial" panose="020B0604020202020204" pitchFamily="34" charset="0"/>
              </a:rPr>
              <a:t>What is the amount of savings needed to sustain a family for 3 months if there is a shock? </a:t>
            </a:r>
          </a:p>
          <a:p>
            <a:pPr marL="742950" lvl="1" indent="-285750" algn="just">
              <a:spcAft>
                <a:spcPts val="1200"/>
              </a:spcAft>
              <a:buFont typeface="Courier New" panose="02070309020205020404" pitchFamily="49" charset="0"/>
              <a:buChar char="o"/>
            </a:pPr>
            <a:r>
              <a:rPr lang="en-US" sz="1600" dirty="0">
                <a:solidFill>
                  <a:srgbClr val="737373"/>
                </a:solidFill>
                <a:latin typeface="Arial" panose="020B0604020202020204" pitchFamily="34" charset="0"/>
                <a:cs typeface="Arial" panose="020B0604020202020204" pitchFamily="34" charset="0"/>
              </a:rPr>
              <a:t>How much can a participant save during the program to achieve this?</a:t>
            </a:r>
          </a:p>
          <a:p>
            <a:pPr marL="742950" lvl="1" indent="-285750" algn="just">
              <a:spcAft>
                <a:spcPts val="1200"/>
              </a:spcAft>
              <a:buFont typeface="Courier New" panose="02070309020205020404" pitchFamily="49" charset="0"/>
              <a:buChar char="o"/>
            </a:pPr>
            <a:r>
              <a:rPr lang="en-US" sz="1600" dirty="0">
                <a:solidFill>
                  <a:srgbClr val="737373"/>
                </a:solidFill>
                <a:latin typeface="Arial" panose="020B0604020202020204" pitchFamily="34" charset="0"/>
                <a:cs typeface="Arial" panose="020B0604020202020204" pitchFamily="34" charset="0"/>
              </a:rPr>
              <a:t>When will income from livelihoods be available to help (short, medium &amp; long-term)?</a:t>
            </a:r>
          </a:p>
          <a:p>
            <a:pPr marL="742950" lvl="1" indent="-285750" algn="just">
              <a:spcAft>
                <a:spcPts val="1200"/>
              </a:spcAft>
              <a:buFont typeface="Courier New" panose="02070309020205020404" pitchFamily="49" charset="0"/>
              <a:buChar char="o"/>
            </a:pPr>
            <a:r>
              <a:rPr lang="en-US" sz="1600" dirty="0">
                <a:solidFill>
                  <a:srgbClr val="737373"/>
                </a:solidFill>
                <a:latin typeface="Arial" panose="020B0604020202020204" pitchFamily="34" charset="0"/>
                <a:cs typeface="Arial" panose="020B0604020202020204" pitchFamily="34" charset="0"/>
              </a:rPr>
              <a:t>What is the most sustainable option for guarding these savings?</a:t>
            </a:r>
          </a:p>
          <a:p>
            <a:pPr marL="742950" lvl="1" indent="-285750" algn="just">
              <a:spcAft>
                <a:spcPts val="1200"/>
              </a:spcAft>
              <a:buFont typeface="Courier New" panose="02070309020205020404" pitchFamily="49" charset="0"/>
              <a:buChar char="o"/>
            </a:pPr>
            <a:r>
              <a:rPr lang="en-US" sz="1600" dirty="0">
                <a:solidFill>
                  <a:srgbClr val="737373"/>
                </a:solidFill>
                <a:latin typeface="Arial" panose="020B0604020202020204" pitchFamily="34" charset="0"/>
                <a:cs typeface="Arial" panose="020B0604020202020204" pitchFamily="34" charset="0"/>
              </a:rPr>
              <a:t>What financial training is required for participants?</a:t>
            </a:r>
          </a:p>
        </p:txBody>
      </p:sp>
    </p:spTree>
    <p:extLst>
      <p:ext uri="{BB962C8B-B14F-4D97-AF65-F5344CB8AC3E}">
        <p14:creationId xmlns:p14="http://schemas.microsoft.com/office/powerpoint/2010/main" val="2528926525"/>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6" name="TextBox 5"/>
          <p:cNvSpPr txBox="1"/>
          <p:nvPr/>
        </p:nvSpPr>
        <p:spPr>
          <a:xfrm>
            <a:off x="107504" y="283582"/>
            <a:ext cx="4331057" cy="646331"/>
          </a:xfrm>
          <a:prstGeom prst="rect">
            <a:avLst/>
          </a:prstGeom>
          <a:noFill/>
        </p:spPr>
        <p:txBody>
          <a:bodyPr wrap="none" rtlCol="0">
            <a:spAutoFit/>
          </a:bodyPr>
          <a:lstStyle/>
          <a:p>
            <a:r>
              <a:rPr lang="en-US" sz="3600" dirty="0" smtClean="0">
                <a:solidFill>
                  <a:prstClr val="white">
                    <a:lumMod val="50000"/>
                  </a:prstClr>
                </a:solidFill>
                <a:latin typeface="Bebas Neue" pitchFamily="34" charset="0"/>
              </a:rPr>
              <a:t>SAVINGS GROUPS</a:t>
            </a:r>
            <a:endParaRPr lang="en-US" sz="3600" dirty="0">
              <a:solidFill>
                <a:prstClr val="white">
                  <a:lumMod val="50000"/>
                </a:prstClr>
              </a:solidFill>
              <a:latin typeface="Bebas Neue" pitchFamily="34" charset="0"/>
            </a:endParaRPr>
          </a:p>
        </p:txBody>
      </p:sp>
      <p:cxnSp>
        <p:nvCxnSpPr>
          <p:cNvPr id="4" name="Straight Connector 3"/>
          <p:cNvCxnSpPr/>
          <p:nvPr/>
        </p:nvCxnSpPr>
        <p:spPr>
          <a:xfrm>
            <a:off x="173421" y="1164556"/>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73421" y="1086832"/>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173420" y="1435710"/>
            <a:ext cx="8647052" cy="1261884"/>
          </a:xfrm>
          <a:prstGeom prst="rect">
            <a:avLst/>
          </a:prstGeom>
        </p:spPr>
        <p:txBody>
          <a:bodyPr wrap="square">
            <a:spAutoFit/>
          </a:bodyPr>
          <a:lstStyle/>
          <a:p>
            <a:pPr marL="342900" indent="-342900">
              <a:spcAft>
                <a:spcPts val="1200"/>
              </a:spcAft>
              <a:buFont typeface="Wingdings" panose="05000000000000000000" pitchFamily="2" charset="2"/>
              <a:buChar char="Ø"/>
            </a:pPr>
            <a:r>
              <a:rPr lang="en-US" sz="1650" dirty="0" smtClean="0">
                <a:solidFill>
                  <a:srgbClr val="737373"/>
                </a:solidFill>
                <a:latin typeface="Arial" panose="020B0604020202020204" pitchFamily="34" charset="0"/>
                <a:cs typeface="Arial" panose="020B0604020202020204" pitchFamily="34" charset="0"/>
              </a:rPr>
              <a:t>Called</a:t>
            </a:r>
            <a:r>
              <a:rPr lang="en-CA" sz="1650" dirty="0" smtClean="0">
                <a:solidFill>
                  <a:srgbClr val="737373"/>
                </a:solidFill>
                <a:latin typeface="Arial" panose="020B0604020202020204" pitchFamily="34" charset="0"/>
                <a:cs typeface="Arial" panose="020B0604020202020204" pitchFamily="34" charset="0"/>
              </a:rPr>
              <a:t> </a:t>
            </a:r>
            <a:r>
              <a:rPr lang="en-CA" sz="1650" dirty="0">
                <a:solidFill>
                  <a:srgbClr val="737373"/>
                </a:solidFill>
                <a:latin typeface="Arial" panose="020B0604020202020204" pitchFamily="34" charset="0"/>
                <a:cs typeface="Arial" panose="020B0604020202020204" pitchFamily="34" charset="0"/>
              </a:rPr>
              <a:t>savings groups, village savings and loan associations (VSLAs), or self-help groups (SHGs</a:t>
            </a:r>
            <a:r>
              <a:rPr lang="en-CA" sz="1650" dirty="0" smtClean="0">
                <a:solidFill>
                  <a:srgbClr val="737373"/>
                </a:solidFill>
                <a:latin typeface="Arial" panose="020B0604020202020204" pitchFamily="34" charset="0"/>
                <a:cs typeface="Arial" panose="020B0604020202020204" pitchFamily="34" charset="0"/>
              </a:rPr>
              <a:t>)</a:t>
            </a:r>
          </a:p>
          <a:p>
            <a:pPr marL="342900" indent="-342900">
              <a:spcAft>
                <a:spcPts val="1200"/>
              </a:spcAft>
              <a:buFont typeface="Wingdings" panose="05000000000000000000" pitchFamily="2" charset="2"/>
              <a:buChar char="Ø"/>
            </a:pPr>
            <a:r>
              <a:rPr lang="en-CA" sz="1650" dirty="0" smtClean="0">
                <a:solidFill>
                  <a:srgbClr val="737373"/>
                </a:solidFill>
                <a:latin typeface="Arial" panose="020B0604020202020204" pitchFamily="34" charset="0"/>
                <a:cs typeface="Arial" panose="020B0604020202020204" pitchFamily="34" charset="0"/>
              </a:rPr>
              <a:t>Associations </a:t>
            </a:r>
            <a:r>
              <a:rPr lang="en-CA" sz="1650" dirty="0">
                <a:solidFill>
                  <a:srgbClr val="737373"/>
                </a:solidFill>
                <a:latin typeface="Arial" panose="020B0604020202020204" pitchFamily="34" charset="0"/>
                <a:cs typeface="Arial" panose="020B0604020202020204" pitchFamily="34" charset="0"/>
              </a:rPr>
              <a:t>of </a:t>
            </a:r>
            <a:r>
              <a:rPr lang="en-CA" sz="1650" dirty="0" smtClean="0">
                <a:solidFill>
                  <a:srgbClr val="737373"/>
                </a:solidFill>
                <a:latin typeface="Arial" panose="020B0604020202020204" pitchFamily="34" charset="0"/>
                <a:cs typeface="Arial" panose="020B0604020202020204" pitchFamily="34" charset="0"/>
              </a:rPr>
              <a:t>10-25 </a:t>
            </a:r>
            <a:r>
              <a:rPr lang="en-CA" sz="1650" dirty="0">
                <a:solidFill>
                  <a:srgbClr val="737373"/>
                </a:solidFill>
                <a:latin typeface="Arial" panose="020B0604020202020204" pitchFamily="34" charset="0"/>
                <a:cs typeface="Arial" panose="020B0604020202020204" pitchFamily="34" charset="0"/>
              </a:rPr>
              <a:t>members </a:t>
            </a:r>
            <a:r>
              <a:rPr lang="en-CA" sz="1650" dirty="0" smtClean="0">
                <a:solidFill>
                  <a:srgbClr val="737373"/>
                </a:solidFill>
                <a:latin typeface="Arial" panose="020B0604020202020204" pitchFamily="34" charset="0"/>
                <a:cs typeface="Arial" panose="020B0604020202020204" pitchFamily="34" charset="0"/>
              </a:rPr>
              <a:t>that provide </a:t>
            </a:r>
            <a:r>
              <a:rPr lang="en-CA" sz="1650" dirty="0">
                <a:solidFill>
                  <a:srgbClr val="737373"/>
                </a:solidFill>
                <a:latin typeface="Arial" panose="020B0604020202020204" pitchFamily="34" charset="0"/>
                <a:cs typeface="Arial" panose="020B0604020202020204" pitchFamily="34" charset="0"/>
              </a:rPr>
              <a:t>financial </a:t>
            </a:r>
            <a:r>
              <a:rPr lang="en-CA" sz="1650" dirty="0" smtClean="0">
                <a:solidFill>
                  <a:srgbClr val="737373"/>
                </a:solidFill>
                <a:latin typeface="Arial" panose="020B0604020202020204" pitchFamily="34" charset="0"/>
                <a:cs typeface="Arial" panose="020B0604020202020204" pitchFamily="34" charset="0"/>
              </a:rPr>
              <a:t>services as well as a </a:t>
            </a:r>
            <a:r>
              <a:rPr lang="en-CA" sz="1650" dirty="0">
                <a:solidFill>
                  <a:srgbClr val="737373"/>
                </a:solidFill>
                <a:latin typeface="Arial" panose="020B0604020202020204" pitchFamily="34" charset="0"/>
                <a:cs typeface="Arial" panose="020B0604020202020204" pitchFamily="34" charset="0"/>
              </a:rPr>
              <a:t>support network that will last beyond the length of the program. </a:t>
            </a:r>
            <a:endParaRPr lang="en-US" sz="1650" dirty="0">
              <a:solidFill>
                <a:srgbClr val="737373"/>
              </a:solidFill>
              <a:latin typeface="Arial" panose="020B0604020202020204" pitchFamily="34" charset="0"/>
              <a:cs typeface="Arial" panose="020B0604020202020204" pitchFamily="34" charset="0"/>
            </a:endParaRPr>
          </a:p>
        </p:txBody>
      </p:sp>
      <p:sp>
        <p:nvSpPr>
          <p:cNvPr id="23" name="Rectangle 22"/>
          <p:cNvSpPr/>
          <p:nvPr/>
        </p:nvSpPr>
        <p:spPr>
          <a:xfrm>
            <a:off x="3923928" y="3313435"/>
            <a:ext cx="4608512" cy="2923877"/>
          </a:xfrm>
          <a:prstGeom prst="rect">
            <a:avLst/>
          </a:prstGeom>
        </p:spPr>
        <p:txBody>
          <a:bodyPr wrap="square">
            <a:spAutoFit/>
          </a:bodyPr>
          <a:lstStyle/>
          <a:p>
            <a:pPr marL="285750" indent="-285750" algn="just">
              <a:spcAft>
                <a:spcPts val="1200"/>
              </a:spcAft>
              <a:buFont typeface="Courier New" panose="02070309020205020404" pitchFamily="49" charset="0"/>
              <a:buChar char="o"/>
            </a:pPr>
            <a:r>
              <a:rPr lang="en-US" sz="1600" dirty="0">
                <a:solidFill>
                  <a:srgbClr val="737373"/>
                </a:solidFill>
                <a:latin typeface="Arial" panose="020B0604020202020204" pitchFamily="34" charset="0"/>
                <a:cs typeface="Arial" panose="020B0604020202020204" pitchFamily="34" charset="0"/>
              </a:rPr>
              <a:t>V</a:t>
            </a:r>
            <a:r>
              <a:rPr lang="en-US" sz="1600" dirty="0" smtClean="0">
                <a:solidFill>
                  <a:srgbClr val="737373"/>
                </a:solidFill>
                <a:latin typeface="Arial" panose="020B0604020202020204" pitchFamily="34" charset="0"/>
                <a:cs typeface="Arial" panose="020B0604020202020204" pitchFamily="34" charset="0"/>
              </a:rPr>
              <a:t>ehicle for financial services.</a:t>
            </a:r>
          </a:p>
          <a:p>
            <a:pPr marL="285750" indent="-285750" algn="just">
              <a:spcAft>
                <a:spcPts val="1200"/>
              </a:spcAft>
              <a:buFont typeface="Courier New" panose="02070309020205020404" pitchFamily="49" charset="0"/>
              <a:buChar char="o"/>
            </a:pPr>
            <a:r>
              <a:rPr lang="en-US" sz="1600" dirty="0">
                <a:solidFill>
                  <a:srgbClr val="737373"/>
                </a:solidFill>
                <a:latin typeface="Arial" panose="020B0604020202020204" pitchFamily="34" charset="0"/>
                <a:cs typeface="Arial" panose="020B0604020202020204" pitchFamily="34" charset="0"/>
              </a:rPr>
              <a:t>O</a:t>
            </a:r>
            <a:r>
              <a:rPr lang="en-US" sz="1600" dirty="0" smtClean="0">
                <a:solidFill>
                  <a:srgbClr val="737373"/>
                </a:solidFill>
                <a:latin typeface="Arial" panose="020B0604020202020204" pitchFamily="34" charset="0"/>
                <a:cs typeface="Arial" panose="020B0604020202020204" pitchFamily="34" charset="0"/>
              </a:rPr>
              <a:t>rganized group coaching and training.</a:t>
            </a:r>
          </a:p>
          <a:p>
            <a:pPr marL="285750" indent="-285750" algn="just">
              <a:spcAft>
                <a:spcPts val="1200"/>
              </a:spcAft>
              <a:buFont typeface="Courier New" panose="02070309020205020404" pitchFamily="49" charset="0"/>
              <a:buChar char="o"/>
            </a:pPr>
            <a:r>
              <a:rPr lang="en-US" sz="1600" dirty="0" smtClean="0">
                <a:solidFill>
                  <a:srgbClr val="737373"/>
                </a:solidFill>
                <a:latin typeface="Arial" panose="020B0604020202020204" pitchFamily="34" charset="0"/>
                <a:cs typeface="Arial" panose="020B0604020202020204" pitchFamily="34" charset="0"/>
              </a:rPr>
              <a:t>Offer platform for accessing banks/public services, defending rights, and spearheading change. </a:t>
            </a:r>
          </a:p>
          <a:p>
            <a:pPr marL="285750" indent="-285750" algn="just">
              <a:spcAft>
                <a:spcPts val="1200"/>
              </a:spcAft>
              <a:buFont typeface="Courier New" panose="02070309020205020404" pitchFamily="49" charset="0"/>
              <a:buChar char="o"/>
            </a:pPr>
            <a:r>
              <a:rPr lang="en-US" sz="1600" dirty="0" smtClean="0">
                <a:solidFill>
                  <a:srgbClr val="737373"/>
                </a:solidFill>
                <a:latin typeface="Arial" panose="020B0604020202020204" pitchFamily="34" charset="0"/>
                <a:cs typeface="Arial" panose="020B0604020202020204" pitchFamily="34" charset="0"/>
              </a:rPr>
              <a:t>Possibility for connection to other networks.</a:t>
            </a:r>
          </a:p>
          <a:p>
            <a:pPr marL="285750" indent="-285750" algn="just">
              <a:spcAft>
                <a:spcPts val="1200"/>
              </a:spcAft>
              <a:buFont typeface="Courier New" panose="02070309020205020404" pitchFamily="49" charset="0"/>
              <a:buChar char="o"/>
            </a:pPr>
            <a:r>
              <a:rPr lang="en-US" sz="1600" dirty="0" smtClean="0">
                <a:solidFill>
                  <a:srgbClr val="737373"/>
                </a:solidFill>
                <a:latin typeface="Arial" panose="020B0604020202020204" pitchFamily="34" charset="0"/>
                <a:cs typeface="Arial" panose="020B0604020202020204" pitchFamily="34" charset="0"/>
              </a:rPr>
              <a:t>Promote self-respect, self determination, economic independence, protection for women, and social transformation.</a:t>
            </a:r>
            <a:endParaRPr lang="en-US" sz="1600" dirty="0">
              <a:solidFill>
                <a:srgbClr val="737373"/>
              </a:solidFill>
              <a:latin typeface="Arial" panose="020B0604020202020204" pitchFamily="34" charset="0"/>
              <a:cs typeface="Arial" panose="020B0604020202020204" pitchFamily="34" charset="0"/>
            </a:endParaRPr>
          </a:p>
        </p:txBody>
      </p:sp>
      <p:pic>
        <p:nvPicPr>
          <p:cNvPr id="10" name="Picture 2" descr="\\trickleupprogram.sharepoint.com@SSL\DavWWWRoot\program\Technical Assistance\Shared Documents\Communications\Pictures\India\India self-help group.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5526" r="4649"/>
          <a:stretch/>
        </p:blipFill>
        <p:spPr bwMode="auto">
          <a:xfrm>
            <a:off x="497124" y="3356992"/>
            <a:ext cx="2994756" cy="2494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1832835"/>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6" name="TextBox 5"/>
          <p:cNvSpPr txBox="1"/>
          <p:nvPr/>
        </p:nvSpPr>
        <p:spPr>
          <a:xfrm>
            <a:off x="107504" y="188640"/>
            <a:ext cx="4331057" cy="646331"/>
          </a:xfrm>
          <a:prstGeom prst="rect">
            <a:avLst/>
          </a:prstGeom>
          <a:noFill/>
        </p:spPr>
        <p:txBody>
          <a:bodyPr wrap="none" rtlCol="0">
            <a:spAutoFit/>
          </a:bodyPr>
          <a:lstStyle/>
          <a:p>
            <a:r>
              <a:rPr lang="en-US" sz="3600" dirty="0" smtClean="0">
                <a:solidFill>
                  <a:prstClr val="white">
                    <a:lumMod val="50000"/>
                  </a:prstClr>
                </a:solidFill>
                <a:latin typeface="Bebas Neue" pitchFamily="34" charset="0"/>
              </a:rPr>
              <a:t>SAVINGS GROUPS</a:t>
            </a:r>
            <a:endParaRPr lang="en-US" sz="3600" dirty="0">
              <a:solidFill>
                <a:prstClr val="white">
                  <a:lumMod val="50000"/>
                </a:prstClr>
              </a:solidFill>
              <a:latin typeface="Bebas Neue" pitchFamily="34" charset="0"/>
            </a:endParaRPr>
          </a:p>
        </p:txBody>
      </p:sp>
      <p:cxnSp>
        <p:nvCxnSpPr>
          <p:cNvPr id="4" name="Straight Connector 3"/>
          <p:cNvCxnSpPr/>
          <p:nvPr/>
        </p:nvCxnSpPr>
        <p:spPr>
          <a:xfrm>
            <a:off x="173421" y="1069614"/>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73421" y="991890"/>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173420" y="1196752"/>
            <a:ext cx="8503036" cy="5339923"/>
          </a:xfrm>
          <a:prstGeom prst="rect">
            <a:avLst/>
          </a:prstGeom>
        </p:spPr>
        <p:txBody>
          <a:bodyPr wrap="square">
            <a:spAutoFit/>
          </a:bodyPr>
          <a:lstStyle/>
          <a:p>
            <a:r>
              <a:rPr lang="en-CA" sz="2400" b="1" dirty="0">
                <a:solidFill>
                  <a:srgbClr val="E36F1E"/>
                </a:solidFill>
                <a:latin typeface="TradeGothic" pitchFamily="34" charset="0"/>
              </a:rPr>
              <a:t>Best Practices</a:t>
            </a:r>
          </a:p>
          <a:p>
            <a:pPr>
              <a:spcAft>
                <a:spcPts val="1200"/>
              </a:spcAft>
            </a:pPr>
            <a:endParaRPr lang="en-US" sz="900" dirty="0" smtClean="0">
              <a:solidFill>
                <a:prstClr val="black"/>
              </a:solidFill>
              <a:latin typeface="Arial" panose="020B0604020202020204" pitchFamily="34" charset="0"/>
              <a:cs typeface="Arial" panose="020B0604020202020204" pitchFamily="34" charset="0"/>
            </a:endParaRPr>
          </a:p>
          <a:p>
            <a:pPr marL="285750" indent="-285750" algn="just">
              <a:spcAft>
                <a:spcPts val="1200"/>
              </a:spcAft>
              <a:buFont typeface="Wingdings" panose="05000000000000000000" pitchFamily="2" charset="2"/>
              <a:buChar char="Ø"/>
            </a:pPr>
            <a:r>
              <a:rPr lang="en-US" sz="1600" dirty="0" smtClean="0">
                <a:solidFill>
                  <a:srgbClr val="737373"/>
                </a:solidFill>
                <a:latin typeface="Arial" panose="020B0604020202020204" pitchFamily="34" charset="0"/>
                <a:cs typeface="Arial" panose="020B0604020202020204" pitchFamily="34" charset="0"/>
              </a:rPr>
              <a:t>Build affinity: </a:t>
            </a:r>
          </a:p>
          <a:p>
            <a:pPr marL="742950" lvl="1" indent="-285750" algn="just">
              <a:spcAft>
                <a:spcPts val="1200"/>
              </a:spcAft>
              <a:buFont typeface="Courier New" panose="02070309020205020404" pitchFamily="49" charset="0"/>
              <a:buChar char="o"/>
            </a:pPr>
            <a:r>
              <a:rPr lang="en-US" sz="1600" dirty="0" smtClean="0">
                <a:solidFill>
                  <a:srgbClr val="737373"/>
                </a:solidFill>
                <a:latin typeface="Arial" panose="020B0604020202020204" pitchFamily="34" charset="0"/>
                <a:cs typeface="Arial" panose="020B0604020202020204" pitchFamily="34" charset="0"/>
              </a:rPr>
              <a:t>Develop good conflict </a:t>
            </a:r>
            <a:r>
              <a:rPr lang="en-US" sz="1600" dirty="0">
                <a:solidFill>
                  <a:srgbClr val="737373"/>
                </a:solidFill>
                <a:latin typeface="Arial" panose="020B0604020202020204" pitchFamily="34" charset="0"/>
                <a:cs typeface="Arial" panose="020B0604020202020204" pitchFamily="34" charset="0"/>
              </a:rPr>
              <a:t>resolution </a:t>
            </a:r>
            <a:r>
              <a:rPr lang="en-US" sz="1600" dirty="0" smtClean="0">
                <a:solidFill>
                  <a:srgbClr val="737373"/>
                </a:solidFill>
                <a:latin typeface="Arial" panose="020B0604020202020204" pitchFamily="34" charset="0"/>
                <a:cs typeface="Arial" panose="020B0604020202020204" pitchFamily="34" charset="0"/>
              </a:rPr>
              <a:t>strategies</a:t>
            </a:r>
          </a:p>
          <a:p>
            <a:pPr marL="742950" lvl="1" indent="-285750" algn="just">
              <a:spcAft>
                <a:spcPts val="1200"/>
              </a:spcAft>
              <a:buFont typeface="Courier New" panose="02070309020205020404" pitchFamily="49" charset="0"/>
              <a:buChar char="o"/>
            </a:pPr>
            <a:r>
              <a:rPr lang="en-US" sz="1600" dirty="0">
                <a:solidFill>
                  <a:srgbClr val="737373"/>
                </a:solidFill>
                <a:latin typeface="Arial" panose="020B0604020202020204" pitchFamily="34" charset="0"/>
                <a:cs typeface="Arial" panose="020B0604020202020204" pitchFamily="34" charset="0"/>
              </a:rPr>
              <a:t>Ensure that members feel equal to one another </a:t>
            </a:r>
            <a:r>
              <a:rPr lang="en-US" sz="1600" dirty="0" smtClean="0">
                <a:solidFill>
                  <a:srgbClr val="737373"/>
                </a:solidFill>
                <a:latin typeface="Arial" panose="020B0604020202020204" pitchFamily="34" charset="0"/>
                <a:cs typeface="Arial" panose="020B0604020202020204" pitchFamily="34" charset="0"/>
              </a:rPr>
              <a:t> - determine </a:t>
            </a:r>
            <a:r>
              <a:rPr lang="en-US" sz="1600" dirty="0">
                <a:solidFill>
                  <a:srgbClr val="737373"/>
                </a:solidFill>
                <a:latin typeface="Arial" panose="020B0604020202020204" pitchFamily="34" charset="0"/>
                <a:cs typeface="Arial" panose="020B0604020202020204" pitchFamily="34" charset="0"/>
              </a:rPr>
              <a:t>if mixing different ethnic, social, or </a:t>
            </a:r>
            <a:r>
              <a:rPr lang="en-US" sz="1600" dirty="0" smtClean="0">
                <a:solidFill>
                  <a:srgbClr val="737373"/>
                </a:solidFill>
                <a:latin typeface="Arial" panose="020B0604020202020204" pitchFamily="34" charset="0"/>
                <a:cs typeface="Arial" panose="020B0604020202020204" pitchFamily="34" charset="0"/>
              </a:rPr>
              <a:t>religious groups </a:t>
            </a:r>
            <a:r>
              <a:rPr lang="en-US" sz="1600" dirty="0">
                <a:solidFill>
                  <a:srgbClr val="737373"/>
                </a:solidFill>
                <a:latin typeface="Arial" panose="020B0604020202020204" pitchFamily="34" charset="0"/>
                <a:cs typeface="Arial" panose="020B0604020202020204" pitchFamily="34" charset="0"/>
              </a:rPr>
              <a:t>is desirable or </a:t>
            </a:r>
            <a:r>
              <a:rPr lang="en-US" sz="1600" dirty="0" smtClean="0">
                <a:solidFill>
                  <a:srgbClr val="737373"/>
                </a:solidFill>
                <a:latin typeface="Arial" panose="020B0604020202020204" pitchFamily="34" charset="0"/>
                <a:cs typeface="Arial" panose="020B0604020202020204" pitchFamily="34" charset="0"/>
              </a:rPr>
              <a:t>not</a:t>
            </a:r>
            <a:endParaRPr lang="en-US" sz="1600" dirty="0">
              <a:solidFill>
                <a:srgbClr val="737373"/>
              </a:solidFill>
              <a:latin typeface="Arial" panose="020B0604020202020204" pitchFamily="34" charset="0"/>
              <a:cs typeface="Arial" panose="020B0604020202020204" pitchFamily="34" charset="0"/>
            </a:endParaRPr>
          </a:p>
          <a:p>
            <a:pPr marL="285750" indent="-285750" algn="just">
              <a:spcAft>
                <a:spcPts val="1200"/>
              </a:spcAft>
              <a:buFont typeface="Wingdings" panose="05000000000000000000" pitchFamily="2" charset="2"/>
              <a:buChar char="Ø"/>
            </a:pPr>
            <a:r>
              <a:rPr lang="en-US" sz="1600" dirty="0" smtClean="0">
                <a:solidFill>
                  <a:srgbClr val="737373"/>
                </a:solidFill>
                <a:latin typeface="Arial" panose="020B0604020202020204" pitchFamily="34" charset="0"/>
                <a:cs typeface="Arial" panose="020B0604020202020204" pitchFamily="34" charset="0"/>
              </a:rPr>
              <a:t>Diversify livelihood activities within the group to manage risks</a:t>
            </a:r>
          </a:p>
          <a:p>
            <a:pPr marL="285750" indent="-285750" algn="just">
              <a:spcAft>
                <a:spcPts val="1200"/>
              </a:spcAft>
              <a:buFont typeface="Wingdings" panose="05000000000000000000" pitchFamily="2" charset="2"/>
              <a:buChar char="Ø"/>
            </a:pPr>
            <a:r>
              <a:rPr lang="en-US" sz="1600" dirty="0">
                <a:solidFill>
                  <a:srgbClr val="737373"/>
                </a:solidFill>
                <a:latin typeface="Arial" panose="020B0604020202020204" pitchFamily="34" charset="0"/>
                <a:cs typeface="Arial" panose="020B0604020202020204" pitchFamily="34" charset="0"/>
              </a:rPr>
              <a:t>Build </a:t>
            </a:r>
            <a:r>
              <a:rPr lang="en-US" sz="1600" dirty="0" smtClean="0">
                <a:solidFill>
                  <a:srgbClr val="737373"/>
                </a:solidFill>
                <a:latin typeface="Arial" panose="020B0604020202020204" pitchFamily="34" charset="0"/>
                <a:cs typeface="Arial" panose="020B0604020202020204" pitchFamily="34" charset="0"/>
              </a:rPr>
              <a:t>financial </a:t>
            </a:r>
            <a:r>
              <a:rPr lang="en-US" sz="1600" dirty="0">
                <a:solidFill>
                  <a:srgbClr val="737373"/>
                </a:solidFill>
                <a:latin typeface="Arial" panose="020B0604020202020204" pitchFamily="34" charset="0"/>
                <a:cs typeface="Arial" panose="020B0604020202020204" pitchFamily="34" charset="0"/>
              </a:rPr>
              <a:t>and </a:t>
            </a:r>
            <a:r>
              <a:rPr lang="en-US" sz="1600" dirty="0" smtClean="0">
                <a:solidFill>
                  <a:srgbClr val="737373"/>
                </a:solidFill>
                <a:latin typeface="Arial" panose="020B0604020202020204" pitchFamily="34" charset="0"/>
                <a:cs typeface="Arial" panose="020B0604020202020204" pitchFamily="34" charset="0"/>
              </a:rPr>
              <a:t>social discipline</a:t>
            </a:r>
            <a:r>
              <a:rPr lang="en-US" sz="1600" dirty="0">
                <a:solidFill>
                  <a:srgbClr val="737373"/>
                </a:solidFill>
                <a:latin typeface="Arial" panose="020B0604020202020204" pitchFamily="34" charset="0"/>
                <a:cs typeface="Arial" panose="020B0604020202020204" pitchFamily="34" charset="0"/>
              </a:rPr>
              <a:t>: </a:t>
            </a:r>
            <a:endParaRPr lang="en-US" sz="1600" dirty="0" smtClean="0">
              <a:solidFill>
                <a:srgbClr val="737373"/>
              </a:solidFill>
              <a:latin typeface="Arial" panose="020B0604020202020204" pitchFamily="34" charset="0"/>
              <a:cs typeface="Arial" panose="020B0604020202020204" pitchFamily="34" charset="0"/>
            </a:endParaRPr>
          </a:p>
          <a:p>
            <a:pPr marL="742950" lvl="1" indent="-285750" algn="just">
              <a:spcAft>
                <a:spcPts val="1200"/>
              </a:spcAft>
              <a:buFont typeface="Courier New" panose="02070309020205020404" pitchFamily="49" charset="0"/>
              <a:buChar char="o"/>
            </a:pPr>
            <a:r>
              <a:rPr lang="en-US" sz="1600" dirty="0">
                <a:solidFill>
                  <a:srgbClr val="737373"/>
                </a:solidFill>
                <a:latin typeface="Arial" panose="020B0604020202020204" pitchFamily="34" charset="0"/>
                <a:cs typeface="Arial" panose="020B0604020202020204" pitchFamily="34" charset="0"/>
              </a:rPr>
              <a:t>Establish and follow rules of procedure, </a:t>
            </a:r>
            <a:r>
              <a:rPr lang="en-US" sz="1600" dirty="0" smtClean="0">
                <a:solidFill>
                  <a:srgbClr val="737373"/>
                </a:solidFill>
                <a:latin typeface="Arial" panose="020B0604020202020204" pitchFamily="34" charset="0"/>
                <a:cs typeface="Arial" panose="020B0604020202020204" pitchFamily="34" charset="0"/>
              </a:rPr>
              <a:t>including participation</a:t>
            </a:r>
          </a:p>
          <a:p>
            <a:pPr marL="742950" lvl="1" indent="-285750" algn="just">
              <a:spcAft>
                <a:spcPts val="1200"/>
              </a:spcAft>
              <a:buFont typeface="Courier New" panose="02070309020205020404" pitchFamily="49" charset="0"/>
              <a:buChar char="o"/>
            </a:pPr>
            <a:r>
              <a:rPr lang="en-US" sz="1600" dirty="0" smtClean="0">
                <a:solidFill>
                  <a:srgbClr val="737373"/>
                </a:solidFill>
                <a:latin typeface="Arial" panose="020B0604020202020204" pitchFamily="34" charset="0"/>
                <a:cs typeface="Arial" panose="020B0604020202020204" pitchFamily="34" charset="0"/>
              </a:rPr>
              <a:t>Where possible, rotate leadership and other roles and work to gain independence from coaches</a:t>
            </a:r>
            <a:endParaRPr lang="en-US" sz="1600" dirty="0">
              <a:solidFill>
                <a:srgbClr val="737373"/>
              </a:solidFill>
              <a:latin typeface="Arial" panose="020B0604020202020204" pitchFamily="34" charset="0"/>
              <a:cs typeface="Arial" panose="020B0604020202020204" pitchFamily="34" charset="0"/>
            </a:endParaRPr>
          </a:p>
          <a:p>
            <a:pPr marL="742950" lvl="1" indent="-285750" algn="just">
              <a:spcAft>
                <a:spcPts val="1200"/>
              </a:spcAft>
              <a:buFont typeface="Courier New" panose="02070309020205020404" pitchFamily="49" charset="0"/>
              <a:buChar char="o"/>
            </a:pPr>
            <a:r>
              <a:rPr lang="en-US" sz="1600" dirty="0" smtClean="0">
                <a:solidFill>
                  <a:srgbClr val="737373"/>
                </a:solidFill>
                <a:latin typeface="Arial" panose="020B0604020202020204" pitchFamily="34" charset="0"/>
                <a:cs typeface="Arial" panose="020B0604020202020204" pitchFamily="34" charset="0"/>
              </a:rPr>
              <a:t>Balance focus on economics </a:t>
            </a:r>
            <a:r>
              <a:rPr lang="en-US" sz="1600" dirty="0">
                <a:solidFill>
                  <a:srgbClr val="737373"/>
                </a:solidFill>
                <a:latin typeface="Arial" panose="020B0604020202020204" pitchFamily="34" charset="0"/>
                <a:cs typeface="Arial" panose="020B0604020202020204" pitchFamily="34" charset="0"/>
              </a:rPr>
              <a:t>as well </a:t>
            </a:r>
            <a:r>
              <a:rPr lang="en-US" sz="1600" dirty="0" smtClean="0">
                <a:solidFill>
                  <a:srgbClr val="737373"/>
                </a:solidFill>
                <a:latin typeface="Arial" panose="020B0604020202020204" pitchFamily="34" charset="0"/>
                <a:cs typeface="Arial" panose="020B0604020202020204" pitchFamily="34" charset="0"/>
              </a:rPr>
              <a:t>social elements</a:t>
            </a:r>
          </a:p>
          <a:p>
            <a:pPr marL="742950" lvl="1" indent="-285750" algn="just">
              <a:spcAft>
                <a:spcPts val="1200"/>
              </a:spcAft>
              <a:buFont typeface="Courier New" panose="02070309020205020404" pitchFamily="49" charset="0"/>
              <a:buChar char="o"/>
            </a:pPr>
            <a:r>
              <a:rPr lang="en-US" sz="1600" dirty="0" smtClean="0">
                <a:solidFill>
                  <a:srgbClr val="737373"/>
                </a:solidFill>
                <a:latin typeface="Arial" panose="020B0604020202020204" pitchFamily="34" charset="0"/>
                <a:cs typeface="Arial" panose="020B0604020202020204" pitchFamily="34" charset="0"/>
              </a:rPr>
              <a:t>Provide financial training (there are many possible solutions to literacy &amp; numeracy issues)</a:t>
            </a:r>
          </a:p>
          <a:p>
            <a:pPr marL="285750" indent="-285750" algn="just">
              <a:spcAft>
                <a:spcPts val="1200"/>
              </a:spcAft>
              <a:buFont typeface="Wingdings" panose="05000000000000000000" pitchFamily="2" charset="2"/>
              <a:buChar char="Ø"/>
            </a:pPr>
            <a:r>
              <a:rPr lang="en-US" sz="1600" dirty="0" smtClean="0">
                <a:solidFill>
                  <a:srgbClr val="737373"/>
                </a:solidFill>
                <a:latin typeface="Arial" panose="020B0604020202020204" pitchFamily="34" charset="0"/>
                <a:cs typeface="Arial" panose="020B0604020202020204" pitchFamily="34" charset="0"/>
              </a:rPr>
              <a:t>Work with existing structures rather than attempt to replace them</a:t>
            </a:r>
          </a:p>
        </p:txBody>
      </p:sp>
    </p:spTree>
    <p:extLst>
      <p:ext uri="{BB962C8B-B14F-4D97-AF65-F5344CB8AC3E}">
        <p14:creationId xmlns:p14="http://schemas.microsoft.com/office/powerpoint/2010/main" val="2490361167"/>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6" name="TextBox 5"/>
          <p:cNvSpPr txBox="1"/>
          <p:nvPr/>
        </p:nvSpPr>
        <p:spPr>
          <a:xfrm>
            <a:off x="107504" y="315235"/>
            <a:ext cx="5592621" cy="523220"/>
          </a:xfrm>
          <a:prstGeom prst="rect">
            <a:avLst/>
          </a:prstGeom>
          <a:noFill/>
        </p:spPr>
        <p:txBody>
          <a:bodyPr wrap="none" rtlCol="0">
            <a:spAutoFit/>
          </a:bodyPr>
          <a:lstStyle/>
          <a:p>
            <a:r>
              <a:rPr lang="en-US" sz="2800" dirty="0" smtClean="0">
                <a:solidFill>
                  <a:prstClr val="white">
                    <a:lumMod val="50000"/>
                  </a:prstClr>
                </a:solidFill>
                <a:latin typeface="Bebas Neue" pitchFamily="34" charset="0"/>
              </a:rPr>
              <a:t>FINANCIAL SERVICES </a:t>
            </a:r>
            <a:r>
              <a:rPr lang="en-US" sz="2800" dirty="0" smtClean="0">
                <a:solidFill>
                  <a:srgbClr val="E36F1E"/>
                </a:solidFill>
                <a:latin typeface="Bebas Neue" pitchFamily="34" charset="0"/>
              </a:rPr>
              <a:t>examples</a:t>
            </a:r>
            <a:endParaRPr lang="en-US" sz="2800" dirty="0">
              <a:solidFill>
                <a:srgbClr val="E36F1E"/>
              </a:solidFill>
              <a:latin typeface="Bebas Neue" pitchFamily="34" charset="0"/>
            </a:endParaRPr>
          </a:p>
        </p:txBody>
      </p:sp>
      <p:cxnSp>
        <p:nvCxnSpPr>
          <p:cNvPr id="4" name="Straight Connector 3"/>
          <p:cNvCxnSpPr/>
          <p:nvPr/>
        </p:nvCxnSpPr>
        <p:spPr>
          <a:xfrm>
            <a:off x="173421" y="1196209"/>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73421" y="1118485"/>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28" name="Line Callout 2 (No Border) 27"/>
          <p:cNvSpPr/>
          <p:nvPr/>
        </p:nvSpPr>
        <p:spPr>
          <a:xfrm flipH="1">
            <a:off x="201351" y="1496716"/>
            <a:ext cx="8691129" cy="4812604"/>
          </a:xfrm>
          <a:prstGeom prst="callout2">
            <a:avLst>
              <a:gd name="adj1" fmla="val 18750"/>
              <a:gd name="adj2" fmla="val -8333"/>
              <a:gd name="adj3" fmla="val 18750"/>
              <a:gd name="adj4" fmla="val -16667"/>
              <a:gd name="adj5" fmla="val 55035"/>
              <a:gd name="adj6" fmla="val -22210"/>
            </a:avLst>
          </a:prstGeom>
          <a:solidFill>
            <a:srgbClr val="EEF5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i="1" dirty="0" smtClean="0">
                <a:solidFill>
                  <a:srgbClr val="737373"/>
                </a:solidFill>
              </a:rPr>
              <a:t>SKS </a:t>
            </a:r>
            <a:r>
              <a:rPr lang="en-US" sz="2000" b="1" i="1" dirty="0">
                <a:solidFill>
                  <a:srgbClr val="737373"/>
                </a:solidFill>
              </a:rPr>
              <a:t>(India): </a:t>
            </a:r>
            <a:r>
              <a:rPr lang="en-US" sz="2000" i="1" dirty="0">
                <a:solidFill>
                  <a:srgbClr val="737373"/>
                </a:solidFill>
              </a:rPr>
              <a:t>Supports in-kind savings that are contributed towards a communal food bank.</a:t>
            </a:r>
          </a:p>
          <a:p>
            <a:endParaRPr lang="en-US" sz="2000" i="1" dirty="0">
              <a:solidFill>
                <a:srgbClr val="737373"/>
              </a:solidFill>
            </a:endParaRPr>
          </a:p>
          <a:p>
            <a:r>
              <a:rPr lang="en-US" sz="2000" b="1" i="1" dirty="0">
                <a:solidFill>
                  <a:srgbClr val="737373"/>
                </a:solidFill>
              </a:rPr>
              <a:t>Trickle Up (India): </a:t>
            </a:r>
            <a:r>
              <a:rPr lang="en-US" sz="2000" i="1" dirty="0">
                <a:solidFill>
                  <a:srgbClr val="737373"/>
                </a:solidFill>
              </a:rPr>
              <a:t>Helped their participants negotiate with local banks and was successful in bringing bank officers to the villages where they worked for registration days. Problems of insufficient identification were solved by issuing TU identification cards to be used in conjunction with national ID. Self-help groups formed through the Graduation program are now being linked into a regional, Government-supported network.</a:t>
            </a:r>
          </a:p>
          <a:p>
            <a:endParaRPr lang="en-US" sz="2000" i="1" dirty="0">
              <a:solidFill>
                <a:srgbClr val="737373"/>
              </a:solidFill>
            </a:endParaRPr>
          </a:p>
          <a:p>
            <a:r>
              <a:rPr lang="en-US" sz="2000" b="1" i="1" dirty="0">
                <a:solidFill>
                  <a:srgbClr val="737373"/>
                </a:solidFill>
              </a:rPr>
              <a:t>Trickle Up (Guatemala): </a:t>
            </a:r>
            <a:r>
              <a:rPr lang="en-US" sz="2000" i="1" dirty="0">
                <a:solidFill>
                  <a:srgbClr val="737373"/>
                </a:solidFill>
              </a:rPr>
              <a:t>Learned that integrating people with disabilities into existing savings groups can help establish important links with members of the community, however coaches play an important role in facilitating this integration and breaking down barriers of stigma and discrimination.</a:t>
            </a:r>
          </a:p>
        </p:txBody>
      </p:sp>
    </p:spTree>
    <p:extLst>
      <p:ext uri="{BB962C8B-B14F-4D97-AF65-F5344CB8AC3E}">
        <p14:creationId xmlns:p14="http://schemas.microsoft.com/office/powerpoint/2010/main" val="2841620705"/>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12" name="Rectangle 11"/>
          <p:cNvSpPr/>
          <p:nvPr/>
        </p:nvSpPr>
        <p:spPr>
          <a:xfrm>
            <a:off x="4067943" y="1052736"/>
            <a:ext cx="4870381" cy="3780522"/>
          </a:xfrm>
          <a:prstGeom prst="rect">
            <a:avLst/>
          </a:prstGeom>
        </p:spPr>
        <p:txBody>
          <a:bodyPr wrap="square">
            <a:spAutoFit/>
          </a:bodyPr>
          <a:lstStyle/>
          <a:p>
            <a:pPr>
              <a:lnSpc>
                <a:spcPct val="150000"/>
              </a:lnSpc>
            </a:pPr>
            <a:r>
              <a:rPr lang="en-US" dirty="0" smtClean="0">
                <a:solidFill>
                  <a:srgbClr val="737373"/>
                </a:solidFill>
                <a:latin typeface="Arial" panose="020B0604020202020204" pitchFamily="34" charset="0"/>
                <a:cs typeface="Arial" panose="020B0604020202020204" pitchFamily="34" charset="0"/>
              </a:rPr>
              <a:t>Things to consider when deciding on consumption support:</a:t>
            </a:r>
          </a:p>
          <a:p>
            <a:pPr marL="742950" lvl="1"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Participant needs</a:t>
            </a:r>
            <a:endParaRPr lang="en-US" dirty="0">
              <a:solidFill>
                <a:srgbClr val="737373"/>
              </a:solidFill>
              <a:latin typeface="Arial" panose="020B0604020202020204" pitchFamily="34" charset="0"/>
              <a:cs typeface="Arial" panose="020B0604020202020204" pitchFamily="34" charset="0"/>
            </a:endParaRPr>
          </a:p>
          <a:p>
            <a:pPr marL="742950" lvl="1"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Duration</a:t>
            </a:r>
          </a:p>
          <a:p>
            <a:pPr marL="742950" lvl="1"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Timing</a:t>
            </a:r>
          </a:p>
          <a:p>
            <a:pPr marL="742950" lvl="1"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Form</a:t>
            </a:r>
          </a:p>
          <a:p>
            <a:pPr marL="742950" lvl="1"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Individualized vs uniform</a:t>
            </a:r>
          </a:p>
          <a:p>
            <a:pPr marL="742950" lvl="1" indent="-285750">
              <a:lnSpc>
                <a:spcPct val="150000"/>
              </a:lnSpc>
              <a:buFont typeface="Courier New" panose="02070309020205020404" pitchFamily="49" charset="0"/>
              <a:buChar char="o"/>
            </a:pPr>
            <a:r>
              <a:rPr lang="en-US" dirty="0" smtClean="0">
                <a:solidFill>
                  <a:srgbClr val="737373"/>
                </a:solidFill>
                <a:latin typeface="Arial" panose="020B0604020202020204" pitchFamily="34" charset="0"/>
                <a:cs typeface="Arial" panose="020B0604020202020204" pitchFamily="34" charset="0"/>
              </a:rPr>
              <a:t>Linkages to existing social protection programs</a:t>
            </a:r>
          </a:p>
        </p:txBody>
      </p:sp>
      <p:sp>
        <p:nvSpPr>
          <p:cNvPr id="9" name="Rectangle 8"/>
          <p:cNvSpPr/>
          <p:nvPr/>
        </p:nvSpPr>
        <p:spPr>
          <a:xfrm>
            <a:off x="5981749" y="1162918"/>
            <a:ext cx="3030427" cy="569387"/>
          </a:xfrm>
          <a:prstGeom prst="rect">
            <a:avLst/>
          </a:prstGeom>
        </p:spPr>
        <p:txBody>
          <a:bodyPr wrap="square">
            <a:spAutoFit/>
          </a:bodyPr>
          <a:lstStyle/>
          <a:p>
            <a:pPr algn="just"/>
            <a:endParaRPr lang="en-US" sz="1550" dirty="0">
              <a:solidFill>
                <a:srgbClr val="737373"/>
              </a:solidFill>
              <a:latin typeface="Arial" panose="020B0604020202020204" pitchFamily="34" charset="0"/>
              <a:cs typeface="Arial" panose="020B0604020202020204" pitchFamily="34" charset="0"/>
            </a:endParaRPr>
          </a:p>
          <a:p>
            <a:pPr algn="just"/>
            <a:endParaRPr lang="en-US" sz="1550" dirty="0">
              <a:solidFill>
                <a:srgbClr val="737373"/>
              </a:solidFill>
              <a:latin typeface="Arial" panose="020B0604020202020204" pitchFamily="34" charset="0"/>
              <a:cs typeface="Arial" panose="020B0604020202020204" pitchFamily="34" charset="0"/>
            </a:endParaRPr>
          </a:p>
        </p:txBody>
      </p:sp>
      <p:pic>
        <p:nvPicPr>
          <p:cNvPr id="20" name="Picture 1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3103" y="1196752"/>
            <a:ext cx="3658817" cy="1706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TextBox 27"/>
          <p:cNvSpPr txBox="1"/>
          <p:nvPr/>
        </p:nvSpPr>
        <p:spPr>
          <a:xfrm>
            <a:off x="173420" y="200834"/>
            <a:ext cx="7436651" cy="523220"/>
          </a:xfrm>
          <a:prstGeom prst="rect">
            <a:avLst/>
          </a:prstGeom>
          <a:noFill/>
        </p:spPr>
        <p:txBody>
          <a:bodyPr wrap="none" rtlCol="0">
            <a:spAutoFit/>
          </a:bodyPr>
          <a:lstStyle/>
          <a:p>
            <a:r>
              <a:rPr lang="en-US" sz="2800" dirty="0" smtClean="0">
                <a:solidFill>
                  <a:prstClr val="white">
                    <a:lumMod val="50000"/>
                  </a:prstClr>
                </a:solidFill>
                <a:latin typeface="Bebas Neue" pitchFamily="34" charset="0"/>
              </a:rPr>
              <a:t>GRADUATION APPROACH </a:t>
            </a:r>
            <a:r>
              <a:rPr lang="en-US" sz="2800" dirty="0" smtClean="0">
                <a:solidFill>
                  <a:srgbClr val="E36F1E"/>
                </a:solidFill>
                <a:latin typeface="Bebas Neue" pitchFamily="34" charset="0"/>
              </a:rPr>
              <a:t>CONSUMPTION</a:t>
            </a:r>
            <a:endParaRPr lang="en-US" sz="2800" dirty="0">
              <a:solidFill>
                <a:srgbClr val="E36F1E"/>
              </a:solidFill>
              <a:latin typeface="Bebas Neue" pitchFamily="34" charset="0"/>
            </a:endParaRPr>
          </a:p>
        </p:txBody>
      </p:sp>
      <p:cxnSp>
        <p:nvCxnSpPr>
          <p:cNvPr id="29" name="Straight Connector 28"/>
          <p:cNvCxnSpPr/>
          <p:nvPr/>
        </p:nvCxnSpPr>
        <p:spPr>
          <a:xfrm>
            <a:off x="173420" y="997606"/>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73420" y="919882"/>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14" name="Rectangular Callout 13"/>
          <p:cNvSpPr/>
          <p:nvPr/>
        </p:nvSpPr>
        <p:spPr>
          <a:xfrm>
            <a:off x="265111" y="3140968"/>
            <a:ext cx="3514801" cy="2160240"/>
          </a:xfrm>
          <a:prstGeom prst="wedgeRectCallout">
            <a:avLst>
              <a:gd name="adj1" fmla="val 5184"/>
              <a:gd name="adj2" fmla="val -9076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dirty="0" smtClean="0">
                <a:solidFill>
                  <a:prstClr val="white"/>
                </a:solidFill>
                <a:latin typeface="Arial" panose="020B0604020202020204" pitchFamily="34" charset="0"/>
                <a:cs typeface="Arial" panose="020B0604020202020204" pitchFamily="34" charset="0"/>
              </a:rPr>
              <a:t>Consumption stipends are an optional component, used to support participants who are at risk of selling assets or not being able to participate.</a:t>
            </a:r>
            <a:endParaRPr lang="en-US" i="1" dirty="0">
              <a:solidFill>
                <a:prstClr val="white"/>
              </a:solidFill>
            </a:endParaRPr>
          </a:p>
        </p:txBody>
      </p:sp>
      <p:sp>
        <p:nvSpPr>
          <p:cNvPr id="2" name="AutoShape 2" descr="Image result for cash clipa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 name="AutoShape 4" descr="Image result for cash clipar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nvGrpSpPr>
          <p:cNvPr id="8" name="Group 7"/>
          <p:cNvGrpSpPr/>
          <p:nvPr/>
        </p:nvGrpSpPr>
        <p:grpSpPr>
          <a:xfrm>
            <a:off x="76623" y="5445224"/>
            <a:ext cx="8959873" cy="1390650"/>
            <a:chOff x="76623" y="5445224"/>
            <a:chExt cx="8959873" cy="1390650"/>
          </a:xfrm>
        </p:grpSpPr>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9790" y="5611491"/>
              <a:ext cx="1304017" cy="10581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rot="16200000">
              <a:off x="-84319" y="5955883"/>
              <a:ext cx="691215" cy="369332"/>
            </a:xfrm>
            <a:prstGeom prst="rect">
              <a:avLst/>
            </a:prstGeom>
            <a:noFill/>
          </p:spPr>
          <p:txBody>
            <a:bodyPr wrap="none" rtlCol="0">
              <a:spAutoFit/>
            </a:bodyPr>
            <a:lstStyle/>
            <a:p>
              <a:r>
                <a:rPr lang="en-US" dirty="0" smtClean="0">
                  <a:solidFill>
                    <a:prstClr val="black"/>
                  </a:solidFill>
                </a:rPr>
                <a:t>CASH</a:t>
              </a:r>
              <a:endParaRPr lang="en-US" dirty="0">
                <a:solidFill>
                  <a:prstClr val="black"/>
                </a:solidFill>
              </a:endParaRPr>
            </a:p>
          </p:txBody>
        </p:sp>
        <p:pic>
          <p:nvPicPr>
            <p:cNvPr id="4103" name="Picture 7" descr="https://encrypted-tbn0.gstatic.com/images?q=tbn:ANd9GcRJnur8fFIYOB4NAdN3luDM3cE2Lr8arEWy5Tk7syCksVLFImiG7aG58G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60809" y="5847233"/>
              <a:ext cx="1204141" cy="586633"/>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p:cNvSpPr txBox="1"/>
            <p:nvPr/>
          </p:nvSpPr>
          <p:spPr>
            <a:xfrm rot="16200000">
              <a:off x="1803404" y="5955883"/>
              <a:ext cx="1117807" cy="369332"/>
            </a:xfrm>
            <a:prstGeom prst="rect">
              <a:avLst/>
            </a:prstGeom>
            <a:noFill/>
          </p:spPr>
          <p:txBody>
            <a:bodyPr wrap="none" rtlCol="0">
              <a:spAutoFit/>
            </a:bodyPr>
            <a:lstStyle/>
            <a:p>
              <a:r>
                <a:rPr lang="en-US" dirty="0" smtClean="0">
                  <a:solidFill>
                    <a:prstClr val="black"/>
                  </a:solidFill>
                </a:rPr>
                <a:t>VOUCHER</a:t>
              </a:r>
              <a:endParaRPr lang="en-US" dirty="0">
                <a:solidFill>
                  <a:prstClr val="black"/>
                </a:solidFill>
              </a:endParaRPr>
            </a:p>
          </p:txBody>
        </p:sp>
        <p:grpSp>
          <p:nvGrpSpPr>
            <p:cNvPr id="7" name="Group 6"/>
            <p:cNvGrpSpPr/>
            <p:nvPr/>
          </p:nvGrpSpPr>
          <p:grpSpPr>
            <a:xfrm>
              <a:off x="5038951" y="5648266"/>
              <a:ext cx="1380491" cy="841138"/>
              <a:chOff x="5400087" y="5565884"/>
              <a:chExt cx="1380491" cy="841138"/>
            </a:xfrm>
          </p:grpSpPr>
          <p:pic>
            <p:nvPicPr>
              <p:cNvPr id="4105" name="Picture 9" descr="Image result for BUNDLE OF FIREWOOD"/>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8386773">
                <a:off x="5410149" y="5874077"/>
                <a:ext cx="1370429" cy="532945"/>
              </a:xfrm>
              <a:prstGeom prst="rect">
                <a:avLst/>
              </a:prstGeom>
              <a:noFill/>
              <a:extLst>
                <a:ext uri="{909E8E84-426E-40dd-AFC4-6F175D3DCCD1}">
                  <a14:hiddenFill xmlns:a14="http://schemas.microsoft.com/office/drawing/2010/main">
                    <a:solidFill>
                      <a:srgbClr val="FFFFFF"/>
                    </a:solidFill>
                  </a14:hiddenFill>
                </a:ext>
              </a:extLst>
            </p:spPr>
          </p:pic>
          <p:pic>
            <p:nvPicPr>
              <p:cNvPr id="4107" name="Picture 11" descr="http://humbertaastredo.webs.com/Soap.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00087" y="5565884"/>
                <a:ext cx="829211" cy="731213"/>
              </a:xfrm>
              <a:prstGeom prst="rect">
                <a:avLst/>
              </a:prstGeom>
              <a:noFill/>
              <a:extLst>
                <a:ext uri="{909E8E84-426E-40dd-AFC4-6F175D3DCCD1}">
                  <a14:hiddenFill xmlns:a14="http://schemas.microsoft.com/office/drawing/2010/main">
                    <a:solidFill>
                      <a:srgbClr val="FFFFFF"/>
                    </a:solidFill>
                  </a14:hiddenFill>
                </a:ext>
              </a:extLst>
            </p:spPr>
          </p:pic>
        </p:grpSp>
        <p:sp>
          <p:nvSpPr>
            <p:cNvPr id="22" name="TextBox 21"/>
            <p:cNvSpPr txBox="1"/>
            <p:nvPr/>
          </p:nvSpPr>
          <p:spPr>
            <a:xfrm rot="16200000">
              <a:off x="3873638" y="5817384"/>
              <a:ext cx="1256626" cy="646331"/>
            </a:xfrm>
            <a:prstGeom prst="rect">
              <a:avLst/>
            </a:prstGeom>
            <a:noFill/>
          </p:spPr>
          <p:txBody>
            <a:bodyPr wrap="none" rtlCol="0">
              <a:spAutoFit/>
            </a:bodyPr>
            <a:lstStyle/>
            <a:p>
              <a:pPr algn="ctr"/>
              <a:r>
                <a:rPr lang="en-US" dirty="0" smtClean="0">
                  <a:solidFill>
                    <a:prstClr val="black"/>
                  </a:solidFill>
                </a:rPr>
                <a:t>NON-FOOD</a:t>
              </a:r>
            </a:p>
            <a:p>
              <a:pPr algn="ctr"/>
              <a:r>
                <a:rPr lang="en-US" dirty="0" smtClean="0">
                  <a:solidFill>
                    <a:prstClr val="black"/>
                  </a:solidFill>
                </a:rPr>
                <a:t>ITEMS</a:t>
              </a:r>
              <a:endParaRPr lang="en-US" dirty="0">
                <a:solidFill>
                  <a:prstClr val="black"/>
                </a:solidFill>
              </a:endParaRPr>
            </a:p>
          </p:txBody>
        </p:sp>
        <p:pic>
          <p:nvPicPr>
            <p:cNvPr id="4108" name="Picture 1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93446" y="5445224"/>
              <a:ext cx="1543050" cy="1390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4" name="TextBox 23"/>
            <p:cNvSpPr txBox="1"/>
            <p:nvPr/>
          </p:nvSpPr>
          <p:spPr>
            <a:xfrm rot="16200000">
              <a:off x="6464160" y="5817384"/>
              <a:ext cx="984565" cy="646331"/>
            </a:xfrm>
            <a:prstGeom prst="rect">
              <a:avLst/>
            </a:prstGeom>
            <a:noFill/>
          </p:spPr>
          <p:txBody>
            <a:bodyPr wrap="none" rtlCol="0">
              <a:spAutoFit/>
            </a:bodyPr>
            <a:lstStyle/>
            <a:p>
              <a:pPr algn="ctr"/>
              <a:r>
                <a:rPr lang="en-US" dirty="0" smtClean="0">
                  <a:solidFill>
                    <a:prstClr val="black"/>
                  </a:solidFill>
                </a:rPr>
                <a:t>MARKET</a:t>
              </a:r>
            </a:p>
            <a:p>
              <a:pPr algn="ctr"/>
              <a:r>
                <a:rPr lang="en-US" dirty="0" smtClean="0">
                  <a:solidFill>
                    <a:prstClr val="black"/>
                  </a:solidFill>
                </a:rPr>
                <a:t>GARDEN</a:t>
              </a:r>
              <a:endParaRPr lang="en-US" dirty="0">
                <a:solidFill>
                  <a:prstClr val="black"/>
                </a:solidFill>
              </a:endParaRPr>
            </a:p>
          </p:txBody>
        </p:sp>
      </p:grpSp>
    </p:spTree>
    <p:extLst>
      <p:ext uri="{BB962C8B-B14F-4D97-AF65-F5344CB8AC3E}">
        <p14:creationId xmlns:p14="http://schemas.microsoft.com/office/powerpoint/2010/main" val="183805063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anim calcmode="lin" valueType="num">
                                      <p:cBhvr>
                                        <p:cTn id="8" dur="500" fill="hold"/>
                                        <p:tgtEl>
                                          <p:spTgt spid="12"/>
                                        </p:tgtEl>
                                        <p:attrNameLst>
                                          <p:attrName>ppt_x</p:attrName>
                                        </p:attrNameLst>
                                      </p:cBhvr>
                                      <p:tavLst>
                                        <p:tav tm="0">
                                          <p:val>
                                            <p:strVal val="#ppt_x"/>
                                          </p:val>
                                        </p:tav>
                                        <p:tav tm="100000">
                                          <p:val>
                                            <p:strVal val="#ppt_x"/>
                                          </p:val>
                                        </p:tav>
                                      </p:tavLst>
                                    </p:anim>
                                    <p:anim calcmode="lin" valueType="num">
                                      <p:cBhvr>
                                        <p:cTn id="9" dur="5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6" name="TextBox 5"/>
          <p:cNvSpPr txBox="1"/>
          <p:nvPr/>
        </p:nvSpPr>
        <p:spPr>
          <a:xfrm>
            <a:off x="107504" y="315235"/>
            <a:ext cx="5602816" cy="784830"/>
          </a:xfrm>
          <a:prstGeom prst="rect">
            <a:avLst/>
          </a:prstGeom>
          <a:noFill/>
        </p:spPr>
        <p:txBody>
          <a:bodyPr wrap="none" rtlCol="0">
            <a:spAutoFit/>
          </a:bodyPr>
          <a:lstStyle/>
          <a:p>
            <a:r>
              <a:rPr lang="en-US" sz="4500" dirty="0" smtClean="0">
                <a:solidFill>
                  <a:prstClr val="white">
                    <a:lumMod val="50000"/>
                  </a:prstClr>
                </a:solidFill>
                <a:latin typeface="Bebas Neue" pitchFamily="34" charset="0"/>
              </a:rPr>
              <a:t>Consumption stipend</a:t>
            </a:r>
            <a:endParaRPr lang="en-US" sz="4500" dirty="0">
              <a:solidFill>
                <a:prstClr val="white">
                  <a:lumMod val="50000"/>
                </a:prstClr>
              </a:solidFill>
              <a:latin typeface="Bebas Neue" pitchFamily="34" charset="0"/>
            </a:endParaRPr>
          </a:p>
        </p:txBody>
      </p:sp>
      <p:cxnSp>
        <p:nvCxnSpPr>
          <p:cNvPr id="4" name="Straight Connector 3"/>
          <p:cNvCxnSpPr/>
          <p:nvPr/>
        </p:nvCxnSpPr>
        <p:spPr>
          <a:xfrm>
            <a:off x="173421" y="1196209"/>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73421" y="1118485"/>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192614" y="1484784"/>
            <a:ext cx="8627858" cy="5232202"/>
          </a:xfrm>
          <a:prstGeom prst="rect">
            <a:avLst/>
          </a:prstGeom>
        </p:spPr>
        <p:txBody>
          <a:bodyPr wrap="square">
            <a:spAutoFit/>
          </a:bodyPr>
          <a:lstStyle/>
          <a:p>
            <a:pPr marL="285750" indent="-285750" algn="just">
              <a:spcAft>
                <a:spcPts val="1200"/>
              </a:spcAft>
              <a:buFont typeface="Courier New" panose="02070309020205020404" pitchFamily="49" charset="0"/>
              <a:buChar char="o"/>
            </a:pPr>
            <a:r>
              <a:rPr lang="en-US" sz="1650" dirty="0" smtClean="0">
                <a:solidFill>
                  <a:srgbClr val="737373"/>
                </a:solidFill>
                <a:latin typeface="Arial" panose="020B0604020202020204" pitchFamily="34" charset="0"/>
                <a:cs typeface="Arial" panose="020B0604020202020204" pitchFamily="34" charset="0"/>
              </a:rPr>
              <a:t>Buffer </a:t>
            </a:r>
            <a:r>
              <a:rPr lang="en-US" sz="1650" dirty="0">
                <a:solidFill>
                  <a:srgbClr val="737373"/>
                </a:solidFill>
                <a:latin typeface="Arial" panose="020B0604020202020204" pitchFamily="34" charset="0"/>
                <a:cs typeface="Arial" panose="020B0604020202020204" pitchFamily="34" charset="0"/>
              </a:rPr>
              <a:t>for families while participating </a:t>
            </a:r>
            <a:r>
              <a:rPr lang="en-US" sz="1650" dirty="0" smtClean="0">
                <a:solidFill>
                  <a:srgbClr val="737373"/>
                </a:solidFill>
                <a:latin typeface="Arial" panose="020B0604020202020204" pitchFamily="34" charset="0"/>
                <a:cs typeface="Arial" panose="020B0604020202020204" pitchFamily="34" charset="0"/>
              </a:rPr>
              <a:t>and before economic </a:t>
            </a:r>
            <a:r>
              <a:rPr lang="en-US" sz="1650" dirty="0">
                <a:solidFill>
                  <a:srgbClr val="737373"/>
                </a:solidFill>
                <a:latin typeface="Arial" panose="020B0604020202020204" pitchFamily="34" charset="0"/>
                <a:cs typeface="Arial" panose="020B0604020202020204" pitchFamily="34" charset="0"/>
              </a:rPr>
              <a:t>activities start generating profits</a:t>
            </a:r>
            <a:r>
              <a:rPr lang="en-US" sz="1650" dirty="0" smtClean="0">
                <a:solidFill>
                  <a:srgbClr val="737373"/>
                </a:solidFill>
                <a:latin typeface="Arial" panose="020B0604020202020204" pitchFamily="34" charset="0"/>
                <a:cs typeface="Arial" panose="020B0604020202020204" pitchFamily="34" charset="0"/>
              </a:rPr>
              <a:t>.</a:t>
            </a:r>
          </a:p>
          <a:p>
            <a:pPr marL="2571750" lvl="5" indent="-285750" algn="just">
              <a:spcAft>
                <a:spcPts val="1200"/>
              </a:spcAft>
              <a:buFont typeface="Courier New" panose="02070309020205020404" pitchFamily="49" charset="0"/>
              <a:buChar char="o"/>
            </a:pPr>
            <a:r>
              <a:rPr lang="en-US" sz="1650" dirty="0">
                <a:solidFill>
                  <a:srgbClr val="E36F1E"/>
                </a:solidFill>
                <a:latin typeface="Arial" panose="020B0604020202020204" pitchFamily="34" charset="0"/>
                <a:cs typeface="Arial" panose="020B0604020202020204" pitchFamily="34" charset="0"/>
              </a:rPr>
              <a:t>Are there weeks or months in the year when one or more family members cannot eat more than two meals a day? When? For how long?</a:t>
            </a:r>
          </a:p>
          <a:p>
            <a:pPr marL="2571750" lvl="5" indent="-285750" algn="just">
              <a:spcAft>
                <a:spcPts val="1200"/>
              </a:spcAft>
              <a:buFont typeface="Courier New" panose="02070309020205020404" pitchFamily="49" charset="0"/>
              <a:buChar char="o"/>
            </a:pPr>
            <a:r>
              <a:rPr lang="en-US" sz="1650" dirty="0">
                <a:solidFill>
                  <a:srgbClr val="E36F1E"/>
                </a:solidFill>
                <a:latin typeface="Arial" panose="020B0604020202020204" pitchFamily="34" charset="0"/>
                <a:cs typeface="Arial" panose="020B0604020202020204" pitchFamily="34" charset="0"/>
              </a:rPr>
              <a:t>Did your family migrate away from home in the past 3 years? How many times? For how long?</a:t>
            </a:r>
          </a:p>
          <a:p>
            <a:pPr marL="2571750" lvl="5" indent="-285750" algn="just">
              <a:spcAft>
                <a:spcPts val="1200"/>
              </a:spcAft>
              <a:buFont typeface="Courier New" panose="02070309020205020404" pitchFamily="49" charset="0"/>
              <a:buChar char="o"/>
            </a:pPr>
            <a:r>
              <a:rPr lang="en-US" sz="1650" dirty="0">
                <a:solidFill>
                  <a:srgbClr val="E36F1E"/>
                </a:solidFill>
                <a:latin typeface="Arial" panose="020B0604020202020204" pitchFamily="34" charset="0"/>
                <a:cs typeface="Arial" panose="020B0604020202020204" pitchFamily="34" charset="0"/>
              </a:rPr>
              <a:t>Did you or any family members engage in any unsafe work activities in the past 3 years to earn money for consumption?</a:t>
            </a:r>
          </a:p>
          <a:p>
            <a:pPr marL="285750" indent="-285750" algn="just">
              <a:spcAft>
                <a:spcPts val="1200"/>
              </a:spcAft>
              <a:buFont typeface="Courier New" panose="02070309020205020404" pitchFamily="49" charset="0"/>
              <a:buChar char="o"/>
            </a:pPr>
            <a:r>
              <a:rPr lang="en-US" sz="1650" dirty="0" smtClean="0">
                <a:solidFill>
                  <a:srgbClr val="737373"/>
                </a:solidFill>
                <a:latin typeface="Arial" panose="020B0604020202020204" pitchFamily="34" charset="0"/>
                <a:cs typeface="Arial" panose="020B0604020202020204" pitchFamily="34" charset="0"/>
              </a:rPr>
              <a:t>Encouragement to stay and participate in the program for families </a:t>
            </a:r>
            <a:r>
              <a:rPr lang="en-US" sz="1650" dirty="0">
                <a:solidFill>
                  <a:srgbClr val="737373"/>
                </a:solidFill>
                <a:latin typeface="Arial" panose="020B0604020202020204" pitchFamily="34" charset="0"/>
                <a:cs typeface="Arial" panose="020B0604020202020204" pitchFamily="34" charset="0"/>
              </a:rPr>
              <a:t>that practice distress migration or other unsafe economic </a:t>
            </a:r>
            <a:r>
              <a:rPr lang="en-US" sz="1650" dirty="0" smtClean="0">
                <a:solidFill>
                  <a:srgbClr val="737373"/>
                </a:solidFill>
                <a:latin typeface="Arial" panose="020B0604020202020204" pitchFamily="34" charset="0"/>
                <a:cs typeface="Arial" panose="020B0604020202020204" pitchFamily="34" charset="0"/>
              </a:rPr>
              <a:t>activities.</a:t>
            </a:r>
            <a:endParaRPr lang="en-US" sz="1650" dirty="0">
              <a:solidFill>
                <a:srgbClr val="737373"/>
              </a:solidFill>
              <a:latin typeface="Arial" panose="020B0604020202020204" pitchFamily="34" charset="0"/>
              <a:cs typeface="Arial" panose="020B0604020202020204" pitchFamily="34" charset="0"/>
            </a:endParaRPr>
          </a:p>
          <a:p>
            <a:pPr marL="285750" indent="-285750" algn="just">
              <a:spcAft>
                <a:spcPts val="1200"/>
              </a:spcAft>
              <a:buFont typeface="Courier New" panose="02070309020205020404" pitchFamily="49" charset="0"/>
              <a:buChar char="o"/>
            </a:pPr>
            <a:r>
              <a:rPr lang="en-US" sz="1650" dirty="0" smtClean="0">
                <a:solidFill>
                  <a:srgbClr val="737373"/>
                </a:solidFill>
                <a:latin typeface="Arial" panose="020B0604020202020204" pitchFamily="34" charset="0"/>
                <a:cs typeface="Arial" panose="020B0604020202020204" pitchFamily="34" charset="0"/>
              </a:rPr>
              <a:t>Bridge </a:t>
            </a:r>
            <a:r>
              <a:rPr lang="en-US" sz="1650" dirty="0">
                <a:solidFill>
                  <a:srgbClr val="737373"/>
                </a:solidFill>
                <a:latin typeface="Arial" panose="020B0604020202020204" pitchFamily="34" charset="0"/>
                <a:cs typeface="Arial" panose="020B0604020202020204" pitchFamily="34" charset="0"/>
              </a:rPr>
              <a:t>during the lean season when participants risk being forced to sell off assets.</a:t>
            </a:r>
          </a:p>
          <a:p>
            <a:pPr marL="285750" indent="-285750" algn="just">
              <a:spcAft>
                <a:spcPts val="1200"/>
              </a:spcAft>
              <a:buFont typeface="Courier New" panose="02070309020205020404" pitchFamily="49" charset="0"/>
              <a:buChar char="o"/>
            </a:pPr>
            <a:r>
              <a:rPr lang="en-US" sz="1650" dirty="0" smtClean="0">
                <a:solidFill>
                  <a:srgbClr val="737373"/>
                </a:solidFill>
                <a:latin typeface="Arial" panose="020B0604020202020204" pitchFamily="34" charset="0"/>
                <a:cs typeface="Arial" panose="020B0604020202020204" pitchFamily="34" charset="0"/>
              </a:rPr>
              <a:t>Support to women </a:t>
            </a:r>
            <a:r>
              <a:rPr lang="en-US" sz="1650" dirty="0">
                <a:solidFill>
                  <a:srgbClr val="737373"/>
                </a:solidFill>
                <a:latin typeface="Arial" panose="020B0604020202020204" pitchFamily="34" charset="0"/>
                <a:cs typeface="Arial" panose="020B0604020202020204" pitchFamily="34" charset="0"/>
              </a:rPr>
              <a:t>who cannot work in the last months of pregnancy or just after childbirth</a:t>
            </a:r>
            <a:r>
              <a:rPr lang="en-US" sz="1650" dirty="0" smtClean="0">
                <a:solidFill>
                  <a:srgbClr val="737373"/>
                </a:solidFill>
                <a:latin typeface="Arial" panose="020B0604020202020204" pitchFamily="34" charset="0"/>
                <a:cs typeface="Arial" panose="020B0604020202020204" pitchFamily="34" charset="0"/>
              </a:rPr>
              <a:t>.</a:t>
            </a:r>
          </a:p>
          <a:p>
            <a:pPr marL="285750" indent="-285750" algn="just">
              <a:spcAft>
                <a:spcPts val="1200"/>
              </a:spcAft>
              <a:buFont typeface="Courier New" panose="02070309020205020404" pitchFamily="49" charset="0"/>
              <a:buChar char="o"/>
            </a:pPr>
            <a:r>
              <a:rPr lang="en-US" sz="1650" dirty="0" smtClean="0">
                <a:solidFill>
                  <a:srgbClr val="737373"/>
                </a:solidFill>
                <a:latin typeface="Arial" panose="020B0604020202020204" pitchFamily="34" charset="0"/>
                <a:cs typeface="Arial" panose="020B0604020202020204" pitchFamily="34" charset="0"/>
              </a:rPr>
              <a:t>Should </a:t>
            </a:r>
            <a:r>
              <a:rPr lang="en-US" sz="1650" dirty="0">
                <a:solidFill>
                  <a:srgbClr val="737373"/>
                </a:solidFill>
                <a:latin typeface="Arial" panose="020B0604020202020204" pitchFamily="34" charset="0"/>
                <a:cs typeface="Arial" panose="020B0604020202020204" pitchFamily="34" charset="0"/>
              </a:rPr>
              <a:t>be closely monitored in the pilot phase to determine if it is necessary and if the amount </a:t>
            </a:r>
            <a:r>
              <a:rPr lang="en-US" sz="1650" dirty="0" smtClean="0">
                <a:solidFill>
                  <a:srgbClr val="737373"/>
                </a:solidFill>
                <a:latin typeface="Arial" panose="020B0604020202020204" pitchFamily="34" charset="0"/>
                <a:cs typeface="Arial" panose="020B0604020202020204" pitchFamily="34" charset="0"/>
              </a:rPr>
              <a:t>and the </a:t>
            </a:r>
            <a:r>
              <a:rPr lang="en-US" sz="1650" dirty="0">
                <a:solidFill>
                  <a:srgbClr val="737373"/>
                </a:solidFill>
                <a:latin typeface="Arial" panose="020B0604020202020204" pitchFamily="34" charset="0"/>
                <a:cs typeface="Arial" panose="020B0604020202020204" pitchFamily="34" charset="0"/>
              </a:rPr>
              <a:t>duration are sufficient. </a:t>
            </a:r>
          </a:p>
        </p:txBody>
      </p:sp>
      <p:pic>
        <p:nvPicPr>
          <p:cNvPr id="26" name="Picture 25" descr="http://www.unhcr.org/thumb1/51b0a5356.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1560" y="2492896"/>
            <a:ext cx="1587221" cy="1368152"/>
          </a:xfrm>
          <a:prstGeom prst="rect">
            <a:avLst/>
          </a:prstGeom>
          <a:noFill/>
          <a:ln>
            <a:noFill/>
          </a:ln>
        </p:spPr>
      </p:pic>
    </p:spTree>
    <p:extLst>
      <p:ext uri="{BB962C8B-B14F-4D97-AF65-F5344CB8AC3E}">
        <p14:creationId xmlns:p14="http://schemas.microsoft.com/office/powerpoint/2010/main" val="2855565956"/>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8137" y="143796"/>
            <a:ext cx="1604039" cy="342878"/>
          </a:xfrm>
          <a:prstGeom prst="rect">
            <a:avLst/>
          </a:prstGeom>
        </p:spPr>
      </p:pic>
      <p:sp>
        <p:nvSpPr>
          <p:cNvPr id="6" name="TextBox 5"/>
          <p:cNvSpPr txBox="1"/>
          <p:nvPr/>
        </p:nvSpPr>
        <p:spPr>
          <a:xfrm>
            <a:off x="141076" y="333655"/>
            <a:ext cx="6122189" cy="784830"/>
          </a:xfrm>
          <a:prstGeom prst="rect">
            <a:avLst/>
          </a:prstGeom>
          <a:noFill/>
        </p:spPr>
        <p:txBody>
          <a:bodyPr wrap="none" rtlCol="0">
            <a:spAutoFit/>
          </a:bodyPr>
          <a:lstStyle/>
          <a:p>
            <a:r>
              <a:rPr lang="en-US" sz="4500" dirty="0" smtClean="0">
                <a:solidFill>
                  <a:prstClr val="white">
                    <a:lumMod val="50000"/>
                  </a:prstClr>
                </a:solidFill>
                <a:latin typeface="Bebas Neue" pitchFamily="34" charset="0"/>
              </a:rPr>
              <a:t>Consumption stipend </a:t>
            </a:r>
            <a:r>
              <a:rPr lang="en-US" sz="4500" dirty="0" smtClean="0">
                <a:solidFill>
                  <a:srgbClr val="E36F1E"/>
                </a:solidFill>
                <a:latin typeface="Bebas Neue" pitchFamily="34" charset="0"/>
              </a:rPr>
              <a:t>examples</a:t>
            </a:r>
            <a:endParaRPr lang="en-US" sz="4500" dirty="0">
              <a:solidFill>
                <a:srgbClr val="E36F1E"/>
              </a:solidFill>
              <a:latin typeface="Bebas Neue" pitchFamily="34" charset="0"/>
            </a:endParaRPr>
          </a:p>
        </p:txBody>
      </p:sp>
      <p:cxnSp>
        <p:nvCxnSpPr>
          <p:cNvPr id="4" name="Straight Connector 3"/>
          <p:cNvCxnSpPr/>
          <p:nvPr/>
        </p:nvCxnSpPr>
        <p:spPr>
          <a:xfrm>
            <a:off x="173421" y="1196209"/>
            <a:ext cx="2915816" cy="0"/>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73421" y="1118485"/>
            <a:ext cx="0" cy="155448"/>
          </a:xfrm>
          <a:prstGeom prst="line">
            <a:avLst/>
          </a:prstGeom>
          <a:ln w="44450">
            <a:solidFill>
              <a:srgbClr val="E36F1E"/>
            </a:solidFill>
          </a:ln>
        </p:spPr>
        <p:style>
          <a:lnRef idx="1">
            <a:schemeClr val="accent1"/>
          </a:lnRef>
          <a:fillRef idx="0">
            <a:schemeClr val="accent1"/>
          </a:fillRef>
          <a:effectRef idx="0">
            <a:schemeClr val="accent1"/>
          </a:effectRef>
          <a:fontRef idx="minor">
            <a:schemeClr val="tx1"/>
          </a:fontRef>
        </p:style>
      </p:cxnSp>
      <p:sp>
        <p:nvSpPr>
          <p:cNvPr id="28" name="Line Callout 2 (No Border) 27"/>
          <p:cNvSpPr/>
          <p:nvPr/>
        </p:nvSpPr>
        <p:spPr>
          <a:xfrm flipH="1">
            <a:off x="251520" y="1496716"/>
            <a:ext cx="8691129" cy="5172644"/>
          </a:xfrm>
          <a:prstGeom prst="callout2">
            <a:avLst>
              <a:gd name="adj1" fmla="val 18750"/>
              <a:gd name="adj2" fmla="val -8333"/>
              <a:gd name="adj3" fmla="val 18750"/>
              <a:gd name="adj4" fmla="val -16667"/>
              <a:gd name="adj5" fmla="val 55035"/>
              <a:gd name="adj6" fmla="val -22210"/>
            </a:avLst>
          </a:prstGeom>
          <a:solidFill>
            <a:srgbClr val="EEF5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i="1" dirty="0" err="1" smtClean="0">
                <a:solidFill>
                  <a:srgbClr val="737373"/>
                </a:solidFill>
              </a:rPr>
              <a:t>Bandhan</a:t>
            </a:r>
            <a:r>
              <a:rPr lang="en-US" sz="2000" b="1" i="1" dirty="0" smtClean="0">
                <a:solidFill>
                  <a:srgbClr val="737373"/>
                </a:solidFill>
              </a:rPr>
              <a:t> </a:t>
            </a:r>
            <a:r>
              <a:rPr lang="en-US" sz="2000" i="1" dirty="0">
                <a:solidFill>
                  <a:srgbClr val="737373"/>
                </a:solidFill>
              </a:rPr>
              <a:t>(West Bengal, India): Duration of consumption support is linked to livelihoods – for example participants engaged in agriculture receive support for longer periods to account for delays in generating income as compared to those starting small enterprises such as shops. </a:t>
            </a:r>
          </a:p>
          <a:p>
            <a:endParaRPr lang="en-US" sz="2000" i="1" dirty="0">
              <a:solidFill>
                <a:srgbClr val="737373"/>
              </a:solidFill>
            </a:endParaRPr>
          </a:p>
          <a:p>
            <a:r>
              <a:rPr lang="en-US" sz="2000" b="1" i="1" dirty="0">
                <a:solidFill>
                  <a:srgbClr val="737373"/>
                </a:solidFill>
              </a:rPr>
              <a:t>Trickle Up </a:t>
            </a:r>
            <a:r>
              <a:rPr lang="en-US" sz="2000" i="1" dirty="0">
                <a:solidFill>
                  <a:srgbClr val="737373"/>
                </a:solidFill>
              </a:rPr>
              <a:t>(India): Participants only receive support in the lean season when caloric intake is </a:t>
            </a:r>
            <a:r>
              <a:rPr lang="en-US" sz="2000" i="1" dirty="0" smtClean="0">
                <a:solidFill>
                  <a:srgbClr val="737373"/>
                </a:solidFill>
              </a:rPr>
              <a:t>insufficient and daily wage labor is not readily available to bring money into the household. </a:t>
            </a:r>
            <a:r>
              <a:rPr lang="en-US" sz="2000" i="1" dirty="0">
                <a:solidFill>
                  <a:srgbClr val="737373"/>
                </a:solidFill>
              </a:rPr>
              <a:t>Linkages are made to Government social support programs and kitchen gardens are promoted to improve nutritional quality.</a:t>
            </a:r>
          </a:p>
          <a:p>
            <a:endParaRPr lang="en-US" sz="2000" i="1" dirty="0">
              <a:solidFill>
                <a:srgbClr val="737373"/>
              </a:solidFill>
            </a:endParaRPr>
          </a:p>
          <a:p>
            <a:r>
              <a:rPr lang="en-US" sz="2000" b="1" i="1" dirty="0" err="1">
                <a:solidFill>
                  <a:srgbClr val="737373"/>
                </a:solidFill>
              </a:rPr>
              <a:t>Fonkoze</a:t>
            </a:r>
            <a:r>
              <a:rPr lang="en-US" sz="2000" b="1" i="1" dirty="0">
                <a:solidFill>
                  <a:srgbClr val="737373"/>
                </a:solidFill>
              </a:rPr>
              <a:t> </a:t>
            </a:r>
            <a:r>
              <a:rPr lang="en-US" sz="2000" i="1" dirty="0">
                <a:solidFill>
                  <a:srgbClr val="737373"/>
                </a:solidFill>
              </a:rPr>
              <a:t>(Haiti): Uses regular payment of consumption support at the beginning of the </a:t>
            </a:r>
            <a:r>
              <a:rPr lang="en-US" sz="2000" i="1" dirty="0" smtClean="0">
                <a:solidFill>
                  <a:srgbClr val="737373"/>
                </a:solidFill>
              </a:rPr>
              <a:t>program </a:t>
            </a:r>
            <a:r>
              <a:rPr lang="en-US" sz="2000" i="1" dirty="0">
                <a:solidFill>
                  <a:srgbClr val="737373"/>
                </a:solidFill>
              </a:rPr>
              <a:t>to build trust with participants and encourage planning ahead.</a:t>
            </a:r>
          </a:p>
          <a:p>
            <a:endParaRPr lang="en-US" sz="2000" i="1" dirty="0">
              <a:solidFill>
                <a:srgbClr val="737373"/>
              </a:solidFill>
            </a:endParaRPr>
          </a:p>
          <a:p>
            <a:r>
              <a:rPr lang="en-US" sz="2000" b="1" i="1" dirty="0">
                <a:solidFill>
                  <a:srgbClr val="737373"/>
                </a:solidFill>
              </a:rPr>
              <a:t>REST </a:t>
            </a:r>
            <a:r>
              <a:rPr lang="en-US" sz="2000" i="1" dirty="0">
                <a:solidFill>
                  <a:srgbClr val="737373"/>
                </a:solidFill>
              </a:rPr>
              <a:t>(Ethiopia): Tied their consumption support to public works payment-for-labor programs.</a:t>
            </a:r>
          </a:p>
        </p:txBody>
      </p:sp>
    </p:spTree>
    <p:extLst>
      <p:ext uri="{BB962C8B-B14F-4D97-AF65-F5344CB8AC3E}">
        <p14:creationId xmlns:p14="http://schemas.microsoft.com/office/powerpoint/2010/main" val="58872249"/>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24526"/>
            <a:ext cx="9144000" cy="5133474"/>
          </a:xfrm>
          <a:prstGeom prst="rect">
            <a:avLst/>
          </a:prstGeom>
        </p:spPr>
      </p:pic>
      <p:sp>
        <p:nvSpPr>
          <p:cNvPr id="5" name="TextBox 4"/>
          <p:cNvSpPr txBox="1"/>
          <p:nvPr/>
        </p:nvSpPr>
        <p:spPr>
          <a:xfrm>
            <a:off x="4800600" y="435114"/>
            <a:ext cx="4343400" cy="523220"/>
          </a:xfrm>
          <a:prstGeom prst="rect">
            <a:avLst/>
          </a:prstGeom>
          <a:solidFill>
            <a:srgbClr val="E36F0D"/>
          </a:solidFill>
        </p:spPr>
        <p:txBody>
          <a:bodyPr wrap="square" rtlCol="0">
            <a:spAutoFit/>
          </a:bodyPr>
          <a:lstStyle/>
          <a:p>
            <a:pPr algn="ctr"/>
            <a:r>
              <a:rPr lang="en-US" sz="2800" b="1" dirty="0">
                <a:solidFill>
                  <a:prstClr val="white"/>
                </a:solidFill>
                <a:latin typeface="TradeGothic" pitchFamily="34" charset="0"/>
              </a:rPr>
              <a:t>Questions?</a:t>
            </a:r>
          </a:p>
        </p:txBody>
      </p:sp>
    </p:spTree>
    <p:extLst>
      <p:ext uri="{BB962C8B-B14F-4D97-AF65-F5344CB8AC3E}">
        <p14:creationId xmlns:p14="http://schemas.microsoft.com/office/powerpoint/2010/main" val="3815946587"/>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Hyperlinks</a:t>
            </a:r>
            <a:endParaRPr lang="en-US" dirty="0"/>
          </a:p>
        </p:txBody>
      </p:sp>
    </p:spTree>
    <p:extLst>
      <p:ext uri="{BB962C8B-B14F-4D97-AF65-F5344CB8AC3E}">
        <p14:creationId xmlns:p14="http://schemas.microsoft.com/office/powerpoint/2010/main" val="3059647796"/>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37807" y="152400"/>
            <a:ext cx="5301393" cy="624839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 name="Text Box 4"/>
          <p:cNvSpPr txBox="1">
            <a:spLocks noChangeArrowheads="1"/>
          </p:cNvSpPr>
          <p:nvPr/>
        </p:nvSpPr>
        <p:spPr bwMode="auto">
          <a:xfrm>
            <a:off x="3530945" y="6561947"/>
            <a:ext cx="4959862" cy="2960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defPPr>
              <a:defRPr lang="en-GB"/>
            </a:defPPr>
            <a:lvl1pPr algn="l" defTabSz="457200" rtl="0" fontAlgn="base" hangingPunct="0">
              <a:lnSpc>
                <a:spcPct val="93000"/>
              </a:lnSpc>
              <a:spcBef>
                <a:spcPct val="0"/>
              </a:spcBef>
              <a:spcAft>
                <a:spcPct val="0"/>
              </a:spcAft>
              <a:buClr>
                <a:srgbClr val="000000"/>
              </a:buClr>
              <a:buSzPct val="45000"/>
              <a:buFont typeface="Wingdings" panose="05000000000000000000" pitchFamily="2" charset="2"/>
              <a:defRPr sz="2400" kern="1200">
                <a:solidFill>
                  <a:schemeClr val="tx1"/>
                </a:solidFill>
                <a:latin typeface="Times New Roman" panose="02020603050405020304" pitchFamily="18" charset="0"/>
                <a:ea typeface="+mn-ea"/>
                <a:cs typeface="+mn-cs"/>
              </a:defRPr>
            </a:lvl1pPr>
            <a:lvl2pPr marL="431800" indent="-215900" algn="l" defTabSz="457200" rtl="0" fontAlgn="base" hangingPunct="0">
              <a:lnSpc>
                <a:spcPct val="93000"/>
              </a:lnSpc>
              <a:spcBef>
                <a:spcPct val="0"/>
              </a:spcBef>
              <a:spcAft>
                <a:spcPct val="0"/>
              </a:spcAft>
              <a:buClr>
                <a:srgbClr val="000000"/>
              </a:buClr>
              <a:buSzPct val="45000"/>
              <a:buFont typeface="Wingdings" panose="05000000000000000000" pitchFamily="2" charset="2"/>
              <a:defRPr sz="2400" kern="1200">
                <a:solidFill>
                  <a:schemeClr val="tx1"/>
                </a:solidFill>
                <a:latin typeface="Times New Roman" panose="02020603050405020304" pitchFamily="18" charset="0"/>
                <a:ea typeface="+mn-ea"/>
                <a:cs typeface="+mn-cs"/>
              </a:defRPr>
            </a:lvl2pPr>
            <a:lvl3pPr marL="647700" indent="-215900" algn="l" defTabSz="457200" rtl="0" fontAlgn="base" hangingPunct="0">
              <a:lnSpc>
                <a:spcPct val="93000"/>
              </a:lnSpc>
              <a:spcBef>
                <a:spcPct val="0"/>
              </a:spcBef>
              <a:spcAft>
                <a:spcPct val="0"/>
              </a:spcAft>
              <a:buClr>
                <a:srgbClr val="000000"/>
              </a:buClr>
              <a:buSzPct val="45000"/>
              <a:buFont typeface="Wingdings" panose="05000000000000000000" pitchFamily="2" charset="2"/>
              <a:defRPr sz="2400" kern="1200">
                <a:solidFill>
                  <a:schemeClr val="tx1"/>
                </a:solidFill>
                <a:latin typeface="Times New Roman" panose="02020603050405020304" pitchFamily="18" charset="0"/>
                <a:ea typeface="+mn-ea"/>
                <a:cs typeface="+mn-cs"/>
              </a:defRPr>
            </a:lvl3pPr>
            <a:lvl4pPr marL="863600" indent="-215900" algn="l" defTabSz="457200" rtl="0" fontAlgn="base" hangingPunct="0">
              <a:lnSpc>
                <a:spcPct val="93000"/>
              </a:lnSpc>
              <a:spcBef>
                <a:spcPct val="0"/>
              </a:spcBef>
              <a:spcAft>
                <a:spcPct val="0"/>
              </a:spcAft>
              <a:buClr>
                <a:srgbClr val="000000"/>
              </a:buClr>
              <a:buSzPct val="45000"/>
              <a:buFont typeface="Wingdings" panose="05000000000000000000" pitchFamily="2" charset="2"/>
              <a:defRPr sz="2400" kern="1200">
                <a:solidFill>
                  <a:schemeClr val="tx1"/>
                </a:solidFill>
                <a:latin typeface="Times New Roman" panose="02020603050405020304" pitchFamily="18" charset="0"/>
                <a:ea typeface="+mn-ea"/>
                <a:cs typeface="+mn-cs"/>
              </a:defRPr>
            </a:lvl4pPr>
            <a:lvl5pPr marL="1079500" indent="-215900" algn="l" defTabSz="457200" rtl="0" fontAlgn="base" hangingPunct="0">
              <a:lnSpc>
                <a:spcPct val="93000"/>
              </a:lnSpc>
              <a:spcBef>
                <a:spcPct val="0"/>
              </a:spcBef>
              <a:spcAft>
                <a:spcPct val="0"/>
              </a:spcAft>
              <a:buClr>
                <a:srgbClr val="000000"/>
              </a:buClr>
              <a:buSzPct val="45000"/>
              <a:buFont typeface="Wingdings" panose="05000000000000000000" pitchFamily="2" charset="2"/>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en-GB" altLang="en-US" sz="1200" b="1" dirty="0" err="1">
                <a:solidFill>
                  <a:prstClr val="black"/>
                </a:solidFill>
                <a:latin typeface="Arial" panose="020B0604020202020204" pitchFamily="34" charset="0"/>
              </a:rPr>
              <a:t>Abhijit</a:t>
            </a:r>
            <a:r>
              <a:rPr lang="en-GB" altLang="en-US" sz="1200" b="1" dirty="0">
                <a:solidFill>
                  <a:prstClr val="black"/>
                </a:solidFill>
                <a:latin typeface="Arial" panose="020B0604020202020204" pitchFamily="34" charset="0"/>
              </a:rPr>
              <a:t> Banerjee et al. Science 2015;348:1260799</a:t>
            </a:r>
          </a:p>
        </p:txBody>
      </p:sp>
      <p:sp>
        <p:nvSpPr>
          <p:cNvPr id="8" name="TextBox 7"/>
          <p:cNvSpPr txBox="1"/>
          <p:nvPr/>
        </p:nvSpPr>
        <p:spPr>
          <a:xfrm>
            <a:off x="72390" y="152400"/>
            <a:ext cx="3318510" cy="861774"/>
          </a:xfrm>
          <a:prstGeom prst="rect">
            <a:avLst/>
          </a:prstGeom>
          <a:solidFill>
            <a:srgbClr val="E36F0D"/>
          </a:solidFill>
        </p:spPr>
        <p:txBody>
          <a:bodyPr wrap="square" rtlCol="0">
            <a:spAutoFit/>
          </a:bodyPr>
          <a:lstStyle/>
          <a:p>
            <a:pPr algn="ctr"/>
            <a:r>
              <a:rPr lang="en-US" sz="2500" b="1" dirty="0" smtClean="0">
                <a:solidFill>
                  <a:prstClr val="white"/>
                </a:solidFill>
                <a:latin typeface="TradeGothic" pitchFamily="34" charset="0"/>
              </a:rPr>
              <a:t>Program Evaluation Results</a:t>
            </a:r>
            <a:endParaRPr lang="en-US" sz="2500" b="1" dirty="0">
              <a:solidFill>
                <a:prstClr val="white"/>
              </a:solidFill>
              <a:latin typeface="TradeGothic" pitchFamily="34" charset="0"/>
            </a:endParaRPr>
          </a:p>
        </p:txBody>
      </p:sp>
      <p:pic>
        <p:nvPicPr>
          <p:cNvPr id="9"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90" y="6041230"/>
            <a:ext cx="1352550" cy="7191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TextBox 1"/>
          <p:cNvSpPr txBox="1"/>
          <p:nvPr/>
        </p:nvSpPr>
        <p:spPr>
          <a:xfrm>
            <a:off x="8388424" y="6448421"/>
            <a:ext cx="1008112" cy="369332"/>
          </a:xfrm>
          <a:prstGeom prst="rect">
            <a:avLst/>
          </a:prstGeom>
          <a:noFill/>
        </p:spPr>
        <p:txBody>
          <a:bodyPr wrap="square" rtlCol="0">
            <a:spAutoFit/>
          </a:bodyPr>
          <a:lstStyle/>
          <a:p>
            <a:r>
              <a:rPr lang="en-US" dirty="0" smtClean="0">
                <a:hlinkClick r:id="rId5" action="ppaction://hlinksldjump"/>
              </a:rPr>
              <a:t>Back</a:t>
            </a:r>
            <a:endParaRPr lang="en-US" dirty="0"/>
          </a:p>
        </p:txBody>
      </p:sp>
    </p:spTree>
    <p:extLst>
      <p:ext uri="{BB962C8B-B14F-4D97-AF65-F5344CB8AC3E}">
        <p14:creationId xmlns:p14="http://schemas.microsoft.com/office/powerpoint/2010/main" val="391902106"/>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FC767372-CB3E-BC4C-82A7-B95A0AF96888}" type="slidenum">
              <a:rPr lang="en-US" smtClean="0">
                <a:solidFill>
                  <a:prstClr val="black">
                    <a:tint val="75000"/>
                  </a:prstClr>
                </a:solidFill>
              </a:rPr>
              <a:pPr/>
              <a:t>33</a:t>
            </a:fld>
            <a:endParaRPr lang="en-US">
              <a:solidFill>
                <a:prstClr val="black">
                  <a:tint val="75000"/>
                </a:prstClr>
              </a:solidFill>
            </a:endParaRPr>
          </a:p>
        </p:txBody>
      </p:sp>
      <p:pic>
        <p:nvPicPr>
          <p:cNvPr id="5" name="Picture 4"/>
          <p:cNvPicPr>
            <a:picLocks noChangeAspect="1"/>
          </p:cNvPicPr>
          <p:nvPr/>
        </p:nvPicPr>
        <p:blipFill>
          <a:blip r:embed="rId2"/>
          <a:stretch>
            <a:fillRect/>
          </a:stretch>
        </p:blipFill>
        <p:spPr>
          <a:xfrm>
            <a:off x="457201" y="1371600"/>
            <a:ext cx="8285188" cy="4864207"/>
          </a:xfrm>
          <a:prstGeom prst="rect">
            <a:avLst/>
          </a:prstGeom>
        </p:spPr>
      </p:pic>
      <p:sp>
        <p:nvSpPr>
          <p:cNvPr id="6" name="TextBox 5"/>
          <p:cNvSpPr txBox="1"/>
          <p:nvPr/>
        </p:nvSpPr>
        <p:spPr>
          <a:xfrm>
            <a:off x="1828800" y="304800"/>
            <a:ext cx="7315200" cy="954107"/>
          </a:xfrm>
          <a:prstGeom prst="rect">
            <a:avLst/>
          </a:prstGeom>
          <a:solidFill>
            <a:srgbClr val="E36F0D"/>
          </a:solidFill>
        </p:spPr>
        <p:txBody>
          <a:bodyPr wrap="square" rtlCol="0">
            <a:spAutoFit/>
          </a:bodyPr>
          <a:lstStyle/>
          <a:p>
            <a:pPr algn="ctr"/>
            <a:r>
              <a:rPr lang="en-US" sz="2800" b="1" dirty="0">
                <a:solidFill>
                  <a:prstClr val="white"/>
                </a:solidFill>
                <a:latin typeface="TradeGothic" pitchFamily="34" charset="0"/>
              </a:rPr>
              <a:t>Bangladesh: </a:t>
            </a:r>
            <a:br>
              <a:rPr lang="en-US" sz="2800" b="1" dirty="0">
                <a:solidFill>
                  <a:prstClr val="white"/>
                </a:solidFill>
                <a:latin typeface="TradeGothic" pitchFamily="34" charset="0"/>
              </a:rPr>
            </a:br>
            <a:r>
              <a:rPr lang="en-US" sz="2800" b="1" dirty="0">
                <a:solidFill>
                  <a:prstClr val="white"/>
                </a:solidFill>
                <a:latin typeface="TradeGothic" pitchFamily="34" charset="0"/>
              </a:rPr>
              <a:t>Social Protection Framework</a:t>
            </a:r>
          </a:p>
        </p:txBody>
      </p:sp>
      <p:sp>
        <p:nvSpPr>
          <p:cNvPr id="2" name="TextBox 1"/>
          <p:cNvSpPr txBox="1"/>
          <p:nvPr/>
        </p:nvSpPr>
        <p:spPr>
          <a:xfrm>
            <a:off x="7703840" y="6051141"/>
            <a:ext cx="1440160" cy="369332"/>
          </a:xfrm>
          <a:prstGeom prst="rect">
            <a:avLst/>
          </a:prstGeom>
          <a:noFill/>
        </p:spPr>
        <p:txBody>
          <a:bodyPr wrap="square" rtlCol="0">
            <a:spAutoFit/>
          </a:bodyPr>
          <a:lstStyle/>
          <a:p>
            <a:r>
              <a:rPr lang="en-US" dirty="0" smtClean="0">
                <a:hlinkClick r:id="rId3" action="ppaction://hlinksldjump"/>
              </a:rPr>
              <a:t>Back</a:t>
            </a:r>
            <a:endParaRPr lang="en-US" dirty="0"/>
          </a:p>
        </p:txBody>
      </p:sp>
    </p:spTree>
    <p:extLst>
      <p:ext uri="{BB962C8B-B14F-4D97-AF65-F5344CB8AC3E}">
        <p14:creationId xmlns:p14="http://schemas.microsoft.com/office/powerpoint/2010/main" val="2866649255"/>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28800" y="435114"/>
            <a:ext cx="7315200" cy="523220"/>
          </a:xfrm>
          <a:prstGeom prst="rect">
            <a:avLst/>
          </a:prstGeom>
          <a:solidFill>
            <a:srgbClr val="E36F0D"/>
          </a:solidFill>
        </p:spPr>
        <p:txBody>
          <a:bodyPr wrap="square" rtlCol="0">
            <a:spAutoFit/>
          </a:bodyPr>
          <a:lstStyle/>
          <a:p>
            <a:pPr algn="ctr"/>
            <a:r>
              <a:rPr lang="en-US" sz="2800" b="1" dirty="0" smtClean="0">
                <a:solidFill>
                  <a:prstClr val="white"/>
                </a:solidFill>
                <a:latin typeface="TradeGothic" pitchFamily="34" charset="0"/>
              </a:rPr>
              <a:t>Graduation Approach and Scale</a:t>
            </a:r>
            <a:endParaRPr lang="en-US" sz="2800" b="1" dirty="0">
              <a:solidFill>
                <a:prstClr val="white"/>
              </a:solidFill>
              <a:latin typeface="TradeGothic" pitchFamily="34" charset="0"/>
            </a:endParaRPr>
          </a:p>
        </p:txBody>
      </p:sp>
      <p:graphicFrame>
        <p:nvGraphicFramePr>
          <p:cNvPr id="5" name="Table 4"/>
          <p:cNvGraphicFramePr>
            <a:graphicFrameLocks noGrp="1"/>
          </p:cNvGraphicFramePr>
          <p:nvPr>
            <p:extLst/>
          </p:nvPr>
        </p:nvGraphicFramePr>
        <p:xfrm>
          <a:off x="533400" y="1508760"/>
          <a:ext cx="8229600" cy="4663439"/>
        </p:xfrm>
        <a:graphic>
          <a:graphicData uri="http://schemas.openxmlformats.org/drawingml/2006/table">
            <a:tbl>
              <a:tblPr firstRow="1" bandRow="1">
                <a:tableStyleId>{5C22544A-7EE6-4342-B048-85BDC9FD1C3A}</a:tableStyleId>
              </a:tblPr>
              <a:tblGrid>
                <a:gridCol w="1447800"/>
                <a:gridCol w="990600"/>
                <a:gridCol w="1752600"/>
                <a:gridCol w="838200"/>
                <a:gridCol w="990600"/>
                <a:gridCol w="2209800"/>
              </a:tblGrid>
              <a:tr h="370840">
                <a:tc>
                  <a:txBody>
                    <a:bodyPr/>
                    <a:lstStyle/>
                    <a:p>
                      <a:pPr algn="ctr"/>
                      <a:r>
                        <a:rPr lang="en-US" sz="1800" dirty="0" smtClean="0"/>
                        <a:t>Organization</a:t>
                      </a:r>
                      <a:endParaRPr lang="en-US" sz="1800" dirty="0"/>
                    </a:p>
                  </a:txBody>
                  <a:tcPr anchor="ctr"/>
                </a:tc>
                <a:tc>
                  <a:txBody>
                    <a:bodyPr/>
                    <a:lstStyle/>
                    <a:p>
                      <a:pPr algn="ctr"/>
                      <a:r>
                        <a:rPr lang="en-US" sz="1800" dirty="0" smtClean="0"/>
                        <a:t>Pilot Country</a:t>
                      </a:r>
                      <a:endParaRPr lang="en-US" sz="1800" dirty="0"/>
                    </a:p>
                  </a:txBody>
                  <a:tcPr anchor="ctr"/>
                </a:tc>
                <a:tc>
                  <a:txBody>
                    <a:bodyPr/>
                    <a:lstStyle/>
                    <a:p>
                      <a:pPr algn="ctr"/>
                      <a:r>
                        <a:rPr lang="en-US" sz="1800" dirty="0" smtClean="0"/>
                        <a:t>Pilot Participant #</a:t>
                      </a:r>
                      <a:endParaRPr lang="en-US" sz="1800" dirty="0"/>
                    </a:p>
                  </a:txBody>
                  <a:tcPr anchor="ctr"/>
                </a:tc>
                <a:tc>
                  <a:txBody>
                    <a:bodyPr/>
                    <a:lstStyle/>
                    <a:p>
                      <a:pPr algn="ctr"/>
                      <a:r>
                        <a:rPr lang="en-US" sz="1800" dirty="0" smtClean="0"/>
                        <a:t>Scale Up #</a:t>
                      </a:r>
                      <a:endParaRPr lang="en-US" sz="1800" dirty="0"/>
                    </a:p>
                  </a:txBody>
                  <a:tcPr anchor="ctr"/>
                </a:tc>
                <a:tc>
                  <a:txBody>
                    <a:bodyPr/>
                    <a:lstStyle/>
                    <a:p>
                      <a:pPr algn="ctr"/>
                      <a:r>
                        <a:rPr lang="en-US" sz="1800" dirty="0" smtClean="0"/>
                        <a:t>Years elapsed</a:t>
                      </a:r>
                      <a:endParaRPr lang="en-US" sz="1800" dirty="0"/>
                    </a:p>
                  </a:txBody>
                  <a:tcPr anchor="ctr"/>
                </a:tc>
                <a:tc>
                  <a:txBody>
                    <a:bodyPr/>
                    <a:lstStyle/>
                    <a:p>
                      <a:pPr algn="ctr"/>
                      <a:r>
                        <a:rPr lang="en-US" sz="1800" dirty="0" smtClean="0"/>
                        <a:t>Strategy</a:t>
                      </a:r>
                      <a:endParaRPr lang="en-US" sz="1800" dirty="0"/>
                    </a:p>
                  </a:txBody>
                  <a:tcPr anchor="ctr"/>
                </a:tc>
              </a:tr>
              <a:tr h="1188720">
                <a:tc>
                  <a:txBody>
                    <a:bodyPr/>
                    <a:lstStyle/>
                    <a:p>
                      <a:r>
                        <a:rPr lang="en-US" sz="1800" dirty="0" err="1" smtClean="0"/>
                        <a:t>Bandhan</a:t>
                      </a:r>
                      <a:endParaRPr lang="en-US" sz="1800" dirty="0"/>
                    </a:p>
                  </a:txBody>
                  <a:tcPr/>
                </a:tc>
                <a:tc>
                  <a:txBody>
                    <a:bodyPr/>
                    <a:lstStyle/>
                    <a:p>
                      <a:r>
                        <a:rPr lang="en-US" sz="1800" dirty="0" smtClean="0"/>
                        <a:t>India</a:t>
                      </a:r>
                      <a:endParaRPr lang="en-US" sz="1800" dirty="0"/>
                    </a:p>
                  </a:txBody>
                  <a:tcPr/>
                </a:tc>
                <a:tc>
                  <a:txBody>
                    <a:bodyPr/>
                    <a:lstStyle/>
                    <a:p>
                      <a:pPr algn="ctr"/>
                      <a:r>
                        <a:rPr lang="en-US" sz="1800" dirty="0" smtClean="0"/>
                        <a:t>300</a:t>
                      </a:r>
                      <a:endParaRPr lang="en-US" sz="1800" dirty="0"/>
                    </a:p>
                  </a:txBody>
                  <a:tcPr/>
                </a:tc>
                <a:tc>
                  <a:txBody>
                    <a:bodyPr/>
                    <a:lstStyle/>
                    <a:p>
                      <a:r>
                        <a:rPr lang="en-US" sz="1800" dirty="0" smtClean="0"/>
                        <a:t>17,249</a:t>
                      </a:r>
                      <a:endParaRPr lang="en-US" sz="1800" dirty="0"/>
                    </a:p>
                  </a:txBody>
                  <a:tcPr/>
                </a:tc>
                <a:tc>
                  <a:txBody>
                    <a:bodyPr/>
                    <a:lstStyle/>
                    <a:p>
                      <a:pPr algn="ctr"/>
                      <a:r>
                        <a:rPr lang="en-US" sz="1800" dirty="0" smtClean="0"/>
                        <a:t>6</a:t>
                      </a:r>
                      <a:endParaRPr lang="en-US" sz="1800" dirty="0"/>
                    </a:p>
                  </a:txBody>
                  <a:tcPr/>
                </a:tc>
                <a:tc>
                  <a:txBody>
                    <a:bodyPr/>
                    <a:lstStyle/>
                    <a:p>
                      <a:r>
                        <a:rPr lang="en-US" sz="1800" dirty="0" smtClean="0"/>
                        <a:t>Large grant (Axis</a:t>
                      </a:r>
                      <a:r>
                        <a:rPr lang="en-US" sz="1800" baseline="0" dirty="0" smtClean="0"/>
                        <a:t> Bank)</a:t>
                      </a:r>
                      <a:r>
                        <a:rPr lang="en-US" sz="1800" dirty="0" smtClean="0"/>
                        <a:t>,</a:t>
                      </a:r>
                      <a:r>
                        <a:rPr lang="en-US" sz="1800" baseline="0" dirty="0" smtClean="0"/>
                        <a:t> funding with profits from MFI</a:t>
                      </a:r>
                      <a:endParaRPr lang="en-US" sz="1800" dirty="0"/>
                    </a:p>
                  </a:txBody>
                  <a:tcPr/>
                </a:tc>
              </a:tr>
              <a:tr h="1371600">
                <a:tc>
                  <a:txBody>
                    <a:bodyPr/>
                    <a:lstStyle/>
                    <a:p>
                      <a:r>
                        <a:rPr lang="en-US" sz="1800" dirty="0" smtClean="0"/>
                        <a:t>Trickle Up</a:t>
                      </a:r>
                      <a:endParaRPr lang="en-US" sz="1800" dirty="0"/>
                    </a:p>
                  </a:txBody>
                  <a:tcPr/>
                </a:tc>
                <a:tc>
                  <a:txBody>
                    <a:bodyPr/>
                    <a:lstStyle/>
                    <a:p>
                      <a:r>
                        <a:rPr lang="en-US" sz="1800" dirty="0" smtClean="0"/>
                        <a:t>India</a:t>
                      </a:r>
                      <a:endParaRPr lang="en-US" sz="1800" dirty="0"/>
                    </a:p>
                  </a:txBody>
                  <a:tcPr/>
                </a:tc>
                <a:tc>
                  <a:txBody>
                    <a:bodyPr/>
                    <a:lstStyle/>
                    <a:p>
                      <a:pPr algn="ctr"/>
                      <a:r>
                        <a:rPr lang="en-US" sz="1800" dirty="0" smtClean="0"/>
                        <a:t>300</a:t>
                      </a:r>
                      <a:endParaRPr lang="en-US" sz="1800" dirty="0"/>
                    </a:p>
                  </a:txBody>
                  <a:tcPr/>
                </a:tc>
                <a:tc>
                  <a:txBody>
                    <a:bodyPr/>
                    <a:lstStyle/>
                    <a:p>
                      <a:r>
                        <a:rPr lang="en-US" sz="1800" dirty="0" smtClean="0"/>
                        <a:t>8,470</a:t>
                      </a:r>
                      <a:endParaRPr lang="en-US" sz="1800" dirty="0"/>
                    </a:p>
                  </a:txBody>
                  <a:tcPr/>
                </a:tc>
                <a:tc>
                  <a:txBody>
                    <a:bodyPr/>
                    <a:lstStyle/>
                    <a:p>
                      <a:pPr algn="ctr"/>
                      <a:r>
                        <a:rPr lang="en-US" sz="1800" dirty="0" smtClean="0"/>
                        <a:t>6</a:t>
                      </a:r>
                      <a:endParaRPr lang="en-US" sz="1800" dirty="0"/>
                    </a:p>
                  </a:txBody>
                  <a:tcPr/>
                </a:tc>
                <a:tc>
                  <a:txBody>
                    <a:bodyPr/>
                    <a:lstStyle/>
                    <a:p>
                      <a:r>
                        <a:rPr lang="en-US" sz="1800" dirty="0" smtClean="0"/>
                        <a:t>Increasing</a:t>
                      </a:r>
                      <a:r>
                        <a:rPr lang="en-US" sz="1800" baseline="0" dirty="0" smtClean="0"/>
                        <a:t> # of participants/partner and increasing # of partners</a:t>
                      </a:r>
                      <a:endParaRPr lang="en-US" sz="1800" dirty="0"/>
                    </a:p>
                  </a:txBody>
                  <a:tcPr/>
                </a:tc>
              </a:tr>
              <a:tr h="370840">
                <a:tc>
                  <a:txBody>
                    <a:bodyPr/>
                    <a:lstStyle/>
                    <a:p>
                      <a:r>
                        <a:rPr lang="en-US" sz="1800" dirty="0" smtClean="0"/>
                        <a:t>PPAF</a:t>
                      </a:r>
                      <a:endParaRPr lang="en-US" sz="1800" dirty="0"/>
                    </a:p>
                  </a:txBody>
                  <a:tcPr/>
                </a:tc>
                <a:tc>
                  <a:txBody>
                    <a:bodyPr/>
                    <a:lstStyle/>
                    <a:p>
                      <a:r>
                        <a:rPr lang="en-US" sz="1800" dirty="0" smtClean="0"/>
                        <a:t>Pakistan</a:t>
                      </a:r>
                      <a:endParaRPr lang="en-US" sz="1800" dirty="0"/>
                    </a:p>
                  </a:txBody>
                  <a:tcPr/>
                </a:tc>
                <a:tc>
                  <a:txBody>
                    <a:bodyPr/>
                    <a:lstStyle/>
                    <a:p>
                      <a:pPr algn="ctr"/>
                      <a:r>
                        <a:rPr lang="en-US" sz="1800" dirty="0" smtClean="0"/>
                        <a:t>1,000</a:t>
                      </a:r>
                      <a:endParaRPr lang="en-US" sz="1800" dirty="0"/>
                    </a:p>
                  </a:txBody>
                  <a:tcPr/>
                </a:tc>
                <a:tc>
                  <a:txBody>
                    <a:bodyPr/>
                    <a:lstStyle/>
                    <a:p>
                      <a:r>
                        <a:rPr lang="en-US" sz="1800" dirty="0" smtClean="0"/>
                        <a:t>43,100</a:t>
                      </a:r>
                      <a:endParaRPr lang="en-US" sz="1800" dirty="0"/>
                    </a:p>
                  </a:txBody>
                  <a:tcPr/>
                </a:tc>
                <a:tc>
                  <a:txBody>
                    <a:bodyPr/>
                    <a:lstStyle/>
                    <a:p>
                      <a:pPr algn="ctr"/>
                      <a:r>
                        <a:rPr lang="en-US" sz="1800" dirty="0" smtClean="0"/>
                        <a:t>6</a:t>
                      </a:r>
                      <a:endParaRPr lang="en-US" sz="1800" dirty="0"/>
                    </a:p>
                  </a:txBody>
                  <a:tcPr/>
                </a:tc>
                <a:tc>
                  <a:txBody>
                    <a:bodyPr/>
                    <a:lstStyle/>
                    <a:p>
                      <a:r>
                        <a:rPr lang="en-US" sz="1800" dirty="0" smtClean="0"/>
                        <a:t>Graduation components integrated into national livelihood</a:t>
                      </a:r>
                      <a:r>
                        <a:rPr lang="en-US" sz="1800" baseline="0" dirty="0" smtClean="0"/>
                        <a:t> promotion unit</a:t>
                      </a:r>
                      <a:endParaRPr lang="en-US" sz="1800" dirty="0"/>
                    </a:p>
                  </a:txBody>
                  <a:tcPr/>
                </a:tc>
              </a:tr>
            </a:tbl>
          </a:graphicData>
        </a:graphic>
      </p:graphicFrame>
      <p:sp>
        <p:nvSpPr>
          <p:cNvPr id="2" name="TextBox 1"/>
          <p:cNvSpPr txBox="1"/>
          <p:nvPr/>
        </p:nvSpPr>
        <p:spPr>
          <a:xfrm>
            <a:off x="8028384" y="6353294"/>
            <a:ext cx="950640" cy="369332"/>
          </a:xfrm>
          <a:prstGeom prst="rect">
            <a:avLst/>
          </a:prstGeom>
          <a:noFill/>
        </p:spPr>
        <p:txBody>
          <a:bodyPr wrap="square" rtlCol="0">
            <a:spAutoFit/>
          </a:bodyPr>
          <a:lstStyle/>
          <a:p>
            <a:r>
              <a:rPr lang="en-US" dirty="0" smtClean="0">
                <a:hlinkClick r:id="rId3" action="ppaction://hlinksldjump"/>
              </a:rPr>
              <a:t>Back</a:t>
            </a:r>
            <a:endParaRPr lang="en-US" dirty="0"/>
          </a:p>
        </p:txBody>
      </p:sp>
    </p:spTree>
    <p:extLst>
      <p:ext uri="{BB962C8B-B14F-4D97-AF65-F5344CB8AC3E}">
        <p14:creationId xmlns:p14="http://schemas.microsoft.com/office/powerpoint/2010/main" val="2249248967"/>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0" y="1524000"/>
            <a:ext cx="9036496" cy="5169233"/>
          </a:xfrm>
          <a:prstGeom prst="rect">
            <a:avLst/>
          </a:prstGeom>
          <a:noFill/>
          <a:ln w="9525">
            <a:noFill/>
            <a:miter lim="800000"/>
            <a:headEnd/>
            <a:tailEnd/>
          </a:ln>
          <a:effectLst/>
        </p:spPr>
      </p:pic>
      <p:sp>
        <p:nvSpPr>
          <p:cNvPr id="5" name="Slide Number Placeholder 4"/>
          <p:cNvSpPr>
            <a:spLocks noGrp="1"/>
          </p:cNvSpPr>
          <p:nvPr>
            <p:ph type="sldNum" sz="quarter" idx="12"/>
          </p:nvPr>
        </p:nvSpPr>
        <p:spPr/>
        <p:txBody>
          <a:bodyPr/>
          <a:lstStyle/>
          <a:p>
            <a:fld id="{FC767372-CB3E-BC4C-82A7-B95A0AF96888}" type="slidenum">
              <a:rPr lang="en-US" smtClean="0">
                <a:solidFill>
                  <a:prstClr val="black">
                    <a:tint val="75000"/>
                  </a:prstClr>
                </a:solidFill>
              </a:rPr>
              <a:pPr/>
              <a:t>35</a:t>
            </a:fld>
            <a:endParaRPr lang="en-US">
              <a:solidFill>
                <a:prstClr val="black">
                  <a:tint val="75000"/>
                </a:prstClr>
              </a:solidFill>
            </a:endParaRPr>
          </a:p>
        </p:txBody>
      </p:sp>
      <p:sp>
        <p:nvSpPr>
          <p:cNvPr id="7" name="TextBox 6"/>
          <p:cNvSpPr txBox="1"/>
          <p:nvPr/>
        </p:nvSpPr>
        <p:spPr>
          <a:xfrm>
            <a:off x="685800" y="435114"/>
            <a:ext cx="8458200" cy="954107"/>
          </a:xfrm>
          <a:prstGeom prst="rect">
            <a:avLst/>
          </a:prstGeom>
          <a:solidFill>
            <a:srgbClr val="E36F0D"/>
          </a:solidFill>
        </p:spPr>
        <p:txBody>
          <a:bodyPr wrap="square" rtlCol="0">
            <a:spAutoFit/>
          </a:bodyPr>
          <a:lstStyle/>
          <a:p>
            <a:pPr algn="ctr"/>
            <a:r>
              <a:rPr lang="en-US" sz="2800" b="1" dirty="0">
                <a:solidFill>
                  <a:prstClr val="white"/>
                </a:solidFill>
                <a:latin typeface="TradeGothic" pitchFamily="34" charset="0"/>
              </a:rPr>
              <a:t>Developing an Analytical Framework for Action: </a:t>
            </a:r>
            <a:br>
              <a:rPr lang="en-US" sz="2800" b="1" dirty="0">
                <a:solidFill>
                  <a:prstClr val="white"/>
                </a:solidFill>
                <a:latin typeface="TradeGothic" pitchFamily="34" charset="0"/>
              </a:rPr>
            </a:br>
            <a:r>
              <a:rPr lang="en-US" sz="2800" b="1" dirty="0">
                <a:solidFill>
                  <a:prstClr val="white"/>
                </a:solidFill>
                <a:latin typeface="TradeGothic" pitchFamily="34" charset="0"/>
              </a:rPr>
              <a:t>Challenging Extreme Poverty</a:t>
            </a:r>
          </a:p>
        </p:txBody>
      </p:sp>
      <p:sp>
        <p:nvSpPr>
          <p:cNvPr id="2" name="TextBox 1"/>
          <p:cNvSpPr txBox="1"/>
          <p:nvPr/>
        </p:nvSpPr>
        <p:spPr>
          <a:xfrm>
            <a:off x="8059216" y="6508567"/>
            <a:ext cx="1152128" cy="369332"/>
          </a:xfrm>
          <a:prstGeom prst="rect">
            <a:avLst/>
          </a:prstGeom>
          <a:noFill/>
        </p:spPr>
        <p:txBody>
          <a:bodyPr wrap="square" rtlCol="0">
            <a:spAutoFit/>
          </a:bodyPr>
          <a:lstStyle/>
          <a:p>
            <a:r>
              <a:rPr lang="en-US" dirty="0" smtClean="0">
                <a:hlinkClick r:id="rId3" action="ppaction://hlinksldjump"/>
              </a:rPr>
              <a:t>BACK</a:t>
            </a:r>
            <a:endParaRPr lang="en-US" dirty="0"/>
          </a:p>
        </p:txBody>
      </p:sp>
    </p:spTree>
    <p:extLst>
      <p:ext uri="{BB962C8B-B14F-4D97-AF65-F5344CB8AC3E}">
        <p14:creationId xmlns:p14="http://schemas.microsoft.com/office/powerpoint/2010/main" val="1479343531"/>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5A05BA50F25C0459D83E2C2C2DAE233" ma:contentTypeVersion="6" ma:contentTypeDescription="Create a new document." ma:contentTypeScope="" ma:versionID="82782e83680cef9272432c4f3c9a6853">
  <xsd:schema xmlns:xsd="http://www.w3.org/2001/XMLSchema" xmlns:xs="http://www.w3.org/2001/XMLSchema" xmlns:p="http://schemas.microsoft.com/office/2006/metadata/properties" xmlns:ns2="797afe4d-0dc5-48ac-93dc-1078fb8202c7" xmlns:ns3="0c903056-da9e-4706-aa1e-4d235c67d966" xmlns:ns4="24fe16d0-0454-40bf-9fea-7b3e68124c2f" targetNamespace="http://schemas.microsoft.com/office/2006/metadata/properties" ma:root="true" ma:fieldsID="ce224f64f8f788f0371907fd357ff229" ns2:_="" ns3:_="" ns4:_="">
    <xsd:import namespace="797afe4d-0dc5-48ac-93dc-1078fb8202c7"/>
    <xsd:import namespace="0c903056-da9e-4706-aa1e-4d235c67d966"/>
    <xsd:import namespace="24fe16d0-0454-40bf-9fea-7b3e68124c2f"/>
    <xsd:element name="properties">
      <xsd:complexType>
        <xsd:sequence>
          <xsd:element name="documentManagement">
            <xsd:complexType>
              <xsd:all>
                <xsd:element ref="ns2:SharedWithUsers" minOccurs="0"/>
                <xsd:element ref="ns3:Client" minOccurs="0"/>
                <xsd:element ref="ns3:Document_x0020_Type" minOccurs="0"/>
                <xsd:element ref="ns3:Project" minOccurs="0"/>
                <xsd:element ref="ns4:SharingHintHash" minOccurs="0"/>
                <xsd:element ref="ns4: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7afe4d-0dc5-48ac-93dc-1078fb8202c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c903056-da9e-4706-aa1e-4d235c67d966" elementFormDefault="qualified">
    <xsd:import namespace="http://schemas.microsoft.com/office/2006/documentManagement/types"/>
    <xsd:import namespace="http://schemas.microsoft.com/office/infopath/2007/PartnerControls"/>
    <xsd:element name="Client" ma:index="9" nillable="true" ma:displayName="Client" ma:internalName="Client">
      <xsd:simpleType>
        <xsd:restriction base="dms:Text">
          <xsd:maxLength value="255"/>
        </xsd:restriction>
      </xsd:simpleType>
    </xsd:element>
    <xsd:element name="Document_x0020_Type" ma:index="10" nillable="true" ma:displayName="Document Type" ma:internalName="Document_x0020_Type">
      <xsd:simpleType>
        <xsd:restriction base="dms:Text">
          <xsd:maxLength value="255"/>
        </xsd:restriction>
      </xsd:simpleType>
    </xsd:element>
    <xsd:element name="Project" ma:index="11" nillable="true" ma:displayName="Project" ma:internalName="Project">
      <xsd:complexType>
        <xsd:complexContent>
          <xsd:extension base="dms:MultiChoice">
            <xsd:sequence>
              <xsd:element name="Value" maxOccurs="unbounded" minOccurs="0" nillable="true">
                <xsd:simpleType>
                  <xsd:restriction base="dms:Choice">
                    <xsd:enumeration value="UNHCR Egypt"/>
                    <xsd:enumeration value="UNHCR Costa Rica"/>
                    <xsd:enumeration value="CBM Guatemala"/>
                    <xsd:enumeration value="CBM Nicaragua"/>
                  </xsd:restriction>
                </xsd:simple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4fe16d0-0454-40bf-9fea-7b3e68124c2f" elementFormDefault="qualified">
    <xsd:import namespace="http://schemas.microsoft.com/office/2006/documentManagement/types"/>
    <xsd:import namespace="http://schemas.microsoft.com/office/infopath/2007/PartnerControls"/>
    <xsd:element name="SharingHintHash" ma:index="12" nillable="true" ma:displayName="Sharing Hint Hash" ma:internalName="SharingHintHash" ma:readOnly="true">
      <xsd:simpleType>
        <xsd:restriction base="dms:Text"/>
      </xsd:simple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797afe4d-0dc5-48ac-93dc-1078fb8202c7">
      <UserInfo>
        <DisplayName/>
        <AccountId xsi:nil="true"/>
        <AccountType/>
      </UserInfo>
    </SharedWithUsers>
    <Project xmlns="0c903056-da9e-4706-aa1e-4d235c67d966"/>
    <Client xmlns="0c903056-da9e-4706-aa1e-4d235c67d966" xsi:nil="true"/>
    <Document_x0020_Type xmlns="0c903056-da9e-4706-aa1e-4d235c67d96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1BE9480-840A-4F23-B758-6A3F58C40B0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97afe4d-0dc5-48ac-93dc-1078fb8202c7"/>
    <ds:schemaRef ds:uri="0c903056-da9e-4706-aa1e-4d235c67d966"/>
    <ds:schemaRef ds:uri="24fe16d0-0454-40bf-9fea-7b3e68124c2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DB0DEAB-1833-418B-9243-C578AE7B5DB4}">
  <ds:schemaRefs>
    <ds:schemaRef ds:uri="http://schemas.microsoft.com/office/2006/documentManagement/types"/>
    <ds:schemaRef ds:uri="http://purl.org/dc/dcmitype/"/>
    <ds:schemaRef ds:uri="http://www.w3.org/XML/1998/namespace"/>
    <ds:schemaRef ds:uri="http://purl.org/dc/elements/1.1/"/>
    <ds:schemaRef ds:uri="0c903056-da9e-4706-aa1e-4d235c67d966"/>
    <ds:schemaRef ds:uri="http://schemas.microsoft.com/office/infopath/2007/PartnerControls"/>
    <ds:schemaRef ds:uri="797afe4d-0dc5-48ac-93dc-1078fb8202c7"/>
    <ds:schemaRef ds:uri="http://purl.org/dc/terms/"/>
    <ds:schemaRef ds:uri="http://schemas.openxmlformats.org/package/2006/metadata/core-properties"/>
    <ds:schemaRef ds:uri="24fe16d0-0454-40bf-9fea-7b3e68124c2f"/>
    <ds:schemaRef ds:uri="http://schemas.microsoft.com/office/2006/metadata/properties"/>
  </ds:schemaRefs>
</ds:datastoreItem>
</file>

<file path=customXml/itemProps3.xml><?xml version="1.0" encoding="utf-8"?>
<ds:datastoreItem xmlns:ds="http://schemas.openxmlformats.org/officeDocument/2006/customXml" ds:itemID="{9F6160D4-9A10-44E7-A1C5-20ECA83FE9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11907</TotalTime>
  <Words>3405</Words>
  <Application>Microsoft Macintosh PowerPoint</Application>
  <PresentationFormat>On-screen Show (4:3)</PresentationFormat>
  <Paragraphs>335</Paragraphs>
  <Slides>35</Slides>
  <Notes>29</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1_Office Theme</vt:lpstr>
      <vt:lpstr>PowerPoint Presentation</vt:lpstr>
      <vt:lpstr>Sequencing Interventions:  To help very poor people move out of poverty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dc:creator>
  <cp:lastModifiedBy>Louisa Lippi</cp:lastModifiedBy>
  <cp:revision>672</cp:revision>
  <cp:lastPrinted>2015-04-13T13:38:28Z</cp:lastPrinted>
  <dcterms:created xsi:type="dcterms:W3CDTF">2015-03-16T14:38:46Z</dcterms:created>
  <dcterms:modified xsi:type="dcterms:W3CDTF">2016-03-09T08:54:11Z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0x010100D5A05BA50F25C0459D83E2C2C2DAE233</vt:lpwstr>
  </property>
</Properties>
</file>