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1"/>
  </p:notesMasterIdLst>
  <p:sldIdLst>
    <p:sldId id="274" r:id="rId2"/>
    <p:sldId id="256" r:id="rId3"/>
    <p:sldId id="263" r:id="rId4"/>
    <p:sldId id="257" r:id="rId5"/>
    <p:sldId id="258" r:id="rId6"/>
    <p:sldId id="264" r:id="rId7"/>
    <p:sldId id="259" r:id="rId8"/>
    <p:sldId id="262" r:id="rId9"/>
    <p:sldId id="260" r:id="rId10"/>
    <p:sldId id="261" r:id="rId11"/>
    <p:sldId id="267" r:id="rId12"/>
    <p:sldId id="266" r:id="rId13"/>
    <p:sldId id="268" r:id="rId14"/>
    <p:sldId id="269" r:id="rId15"/>
    <p:sldId id="272" r:id="rId16"/>
    <p:sldId id="270" r:id="rId17"/>
    <p:sldId id="271" r:id="rId18"/>
    <p:sldId id="273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4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en-US" sz="1200" dirty="0"/>
              <a:t>Graph 1b. TB</a:t>
            </a:r>
            <a:r>
              <a:rPr lang="en-US" sz="1200" baseline="0" dirty="0"/>
              <a:t> Distribution by Type January - September 2015</a:t>
            </a:r>
            <a:endParaRPr lang="en-US" sz="1200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'TB Distribution by Type'!$C$4</c:f>
              <c:strCache>
                <c:ptCount val="1"/>
                <c:pt idx="0">
                  <c:v>Pulmonary Smear +</c:v>
                </c:pt>
              </c:strCache>
            </c:strRef>
          </c:tx>
          <c:marker>
            <c:symbol val="none"/>
          </c:marker>
          <c:cat>
            <c:strRef>
              <c:f>'TB Distribution by Type'!$B$5:$B$13</c:f>
              <c:strCache>
                <c:ptCount val="9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</c:strCache>
            </c:strRef>
          </c:cat>
          <c:val>
            <c:numRef>
              <c:f>'TB Distribution by Type'!$C$5:$C$13</c:f>
              <c:numCache>
                <c:formatCode>General</c:formatCode>
                <c:ptCount val="9"/>
                <c:pt idx="0">
                  <c:v>19</c:v>
                </c:pt>
                <c:pt idx="1">
                  <c:v>20</c:v>
                </c:pt>
                <c:pt idx="2">
                  <c:v>14</c:v>
                </c:pt>
                <c:pt idx="3">
                  <c:v>19</c:v>
                </c:pt>
                <c:pt idx="4">
                  <c:v>21</c:v>
                </c:pt>
                <c:pt idx="5">
                  <c:v>26</c:v>
                </c:pt>
                <c:pt idx="6">
                  <c:v>21</c:v>
                </c:pt>
                <c:pt idx="7">
                  <c:v>30</c:v>
                </c:pt>
                <c:pt idx="8">
                  <c:v>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'TB Distribution by Type'!$D$4</c:f>
              <c:strCache>
                <c:ptCount val="1"/>
                <c:pt idx="0">
                  <c:v>Pulmonary Smear -</c:v>
                </c:pt>
              </c:strCache>
            </c:strRef>
          </c:tx>
          <c:marker>
            <c:symbol val="none"/>
          </c:marker>
          <c:cat>
            <c:strRef>
              <c:f>'TB Distribution by Type'!$B$5:$B$13</c:f>
              <c:strCache>
                <c:ptCount val="9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</c:strCache>
            </c:strRef>
          </c:cat>
          <c:val>
            <c:numRef>
              <c:f>'TB Distribution by Type'!$D$5:$D$13</c:f>
              <c:numCache>
                <c:formatCode>General</c:formatCode>
                <c:ptCount val="9"/>
                <c:pt idx="0">
                  <c:v>8</c:v>
                </c:pt>
                <c:pt idx="1">
                  <c:v>7</c:v>
                </c:pt>
                <c:pt idx="2">
                  <c:v>13</c:v>
                </c:pt>
                <c:pt idx="3">
                  <c:v>13</c:v>
                </c:pt>
                <c:pt idx="4">
                  <c:v>12</c:v>
                </c:pt>
                <c:pt idx="5">
                  <c:v>18</c:v>
                </c:pt>
                <c:pt idx="6">
                  <c:v>16</c:v>
                </c:pt>
                <c:pt idx="7">
                  <c:v>13</c:v>
                </c:pt>
                <c:pt idx="8">
                  <c:v>21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'TB Distribution by Type'!$E$4</c:f>
              <c:strCache>
                <c:ptCount val="1"/>
                <c:pt idx="0">
                  <c:v>Extrapulmonary</c:v>
                </c:pt>
              </c:strCache>
            </c:strRef>
          </c:tx>
          <c:marker>
            <c:symbol val="none"/>
          </c:marker>
          <c:cat>
            <c:strRef>
              <c:f>'TB Distribution by Type'!$B$5:$B$13</c:f>
              <c:strCache>
                <c:ptCount val="9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</c:strCache>
            </c:strRef>
          </c:cat>
          <c:val>
            <c:numRef>
              <c:f>'TB Distribution by Type'!$E$5:$E$13</c:f>
              <c:numCache>
                <c:formatCode>General</c:formatCode>
                <c:ptCount val="9"/>
                <c:pt idx="0">
                  <c:v>13</c:v>
                </c:pt>
                <c:pt idx="1">
                  <c:v>13</c:v>
                </c:pt>
                <c:pt idx="2">
                  <c:v>39</c:v>
                </c:pt>
                <c:pt idx="3">
                  <c:v>23</c:v>
                </c:pt>
                <c:pt idx="4">
                  <c:v>23</c:v>
                </c:pt>
                <c:pt idx="5">
                  <c:v>28</c:v>
                </c:pt>
                <c:pt idx="6">
                  <c:v>23</c:v>
                </c:pt>
                <c:pt idx="7">
                  <c:v>26</c:v>
                </c:pt>
                <c:pt idx="8">
                  <c:v>18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184576"/>
        <c:axId val="34195328"/>
      </c:lineChart>
      <c:catAx>
        <c:axId val="34184576"/>
        <c:scaling>
          <c:orientation val="minMax"/>
        </c:scaling>
        <c:delete val="0"/>
        <c:axPos val="b"/>
        <c:majorTickMark val="none"/>
        <c:minorTickMark val="none"/>
        <c:tickLblPos val="nextTo"/>
        <c:crossAx val="34195328"/>
        <c:crosses val="autoZero"/>
        <c:auto val="1"/>
        <c:lblAlgn val="ctr"/>
        <c:lblOffset val="100"/>
        <c:noMultiLvlLbl val="0"/>
      </c:catAx>
      <c:valAx>
        <c:axId val="3419532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3418457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800"/>
            </a:pPr>
            <a:endParaRPr lang="en-US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/>
            </a:pPr>
            <a:r>
              <a:rPr lang="en-US" sz="1200" b="1" i="0" baseline="0" dirty="0">
                <a:effectLst/>
              </a:rPr>
              <a:t>Graph 2b. TB Distribution by Age &amp; Gender </a:t>
            </a:r>
          </a:p>
          <a:p>
            <a:pPr algn="ctr">
              <a:defRPr/>
            </a:pPr>
            <a:r>
              <a:rPr lang="en-US" sz="1200" b="1" i="0" baseline="0" dirty="0">
                <a:effectLst/>
              </a:rPr>
              <a:t>January - September 2015</a:t>
            </a:r>
            <a:endParaRPr lang="en-US" sz="1200" dirty="0">
              <a:effectLst/>
            </a:endParaRPr>
          </a:p>
        </c:rich>
      </c:tx>
      <c:layout>
        <c:manualLayout>
          <c:xMode val="edge"/>
          <c:yMode val="edge"/>
          <c:x val="0.33520079901516736"/>
          <c:y val="0"/>
        </c:manualLayout>
      </c:layout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'Distribution by Age, Gender'!$K$45</c:f>
              <c:strCache>
                <c:ptCount val="1"/>
                <c:pt idx="0">
                  <c:v>Female</c:v>
                </c:pt>
              </c:strCache>
            </c:strRef>
          </c:tx>
          <c:invertIfNegative val="0"/>
          <c:cat>
            <c:strRef>
              <c:f>'Distribution by Age, Gender'!$J$46:$J$54</c:f>
              <c:strCache>
                <c:ptCount val="9"/>
                <c:pt idx="0">
                  <c:v>0-2</c:v>
                </c:pt>
                <c:pt idx="1">
                  <c:v>3-4</c:v>
                </c:pt>
                <c:pt idx="2">
                  <c:v>5-14</c:v>
                </c:pt>
                <c:pt idx="3">
                  <c:v>15-24</c:v>
                </c:pt>
                <c:pt idx="4">
                  <c:v>25-34</c:v>
                </c:pt>
                <c:pt idx="5">
                  <c:v>35-44</c:v>
                </c:pt>
                <c:pt idx="6">
                  <c:v>45-54</c:v>
                </c:pt>
                <c:pt idx="7">
                  <c:v>55-64</c:v>
                </c:pt>
                <c:pt idx="8">
                  <c:v>&gt;65</c:v>
                </c:pt>
              </c:strCache>
            </c:strRef>
          </c:cat>
          <c:val>
            <c:numRef>
              <c:f>'Distribution by Age, Gender'!$K$46:$K$54</c:f>
              <c:numCache>
                <c:formatCode>General</c:formatCode>
                <c:ptCount val="9"/>
                <c:pt idx="0">
                  <c:v>2</c:v>
                </c:pt>
                <c:pt idx="1">
                  <c:v>5</c:v>
                </c:pt>
                <c:pt idx="2">
                  <c:v>16</c:v>
                </c:pt>
                <c:pt idx="3">
                  <c:v>72</c:v>
                </c:pt>
                <c:pt idx="4">
                  <c:v>106</c:v>
                </c:pt>
                <c:pt idx="5">
                  <c:v>35</c:v>
                </c:pt>
                <c:pt idx="6">
                  <c:v>28</c:v>
                </c:pt>
                <c:pt idx="7">
                  <c:v>12</c:v>
                </c:pt>
                <c:pt idx="8">
                  <c:v>12</c:v>
                </c:pt>
              </c:numCache>
            </c:numRef>
          </c:val>
        </c:ser>
        <c:ser>
          <c:idx val="1"/>
          <c:order val="1"/>
          <c:tx>
            <c:strRef>
              <c:f>'Distribution by Age, Gender'!$L$45</c:f>
              <c:strCache>
                <c:ptCount val="1"/>
                <c:pt idx="0">
                  <c:v>Male</c:v>
                </c:pt>
              </c:strCache>
            </c:strRef>
          </c:tx>
          <c:invertIfNegative val="0"/>
          <c:cat>
            <c:strRef>
              <c:f>'Distribution by Age, Gender'!$J$46:$J$54</c:f>
              <c:strCache>
                <c:ptCount val="9"/>
                <c:pt idx="0">
                  <c:v>0-2</c:v>
                </c:pt>
                <c:pt idx="1">
                  <c:v>3-4</c:v>
                </c:pt>
                <c:pt idx="2">
                  <c:v>5-14</c:v>
                </c:pt>
                <c:pt idx="3">
                  <c:v>15-24</c:v>
                </c:pt>
                <c:pt idx="4">
                  <c:v>25-34</c:v>
                </c:pt>
                <c:pt idx="5">
                  <c:v>35-44</c:v>
                </c:pt>
                <c:pt idx="6">
                  <c:v>45-54</c:v>
                </c:pt>
                <c:pt idx="7">
                  <c:v>55-64</c:v>
                </c:pt>
                <c:pt idx="8">
                  <c:v>&gt;65</c:v>
                </c:pt>
              </c:strCache>
            </c:strRef>
          </c:cat>
          <c:val>
            <c:numRef>
              <c:f>'Distribution by Age, Gender'!$L$46:$L$54</c:f>
              <c:numCache>
                <c:formatCode>General</c:formatCode>
                <c:ptCount val="9"/>
                <c:pt idx="0">
                  <c:v>0</c:v>
                </c:pt>
                <c:pt idx="1">
                  <c:v>5</c:v>
                </c:pt>
                <c:pt idx="2">
                  <c:v>12</c:v>
                </c:pt>
                <c:pt idx="3">
                  <c:v>32</c:v>
                </c:pt>
                <c:pt idx="4">
                  <c:v>63</c:v>
                </c:pt>
                <c:pt idx="5">
                  <c:v>39</c:v>
                </c:pt>
                <c:pt idx="6">
                  <c:v>29</c:v>
                </c:pt>
                <c:pt idx="7">
                  <c:v>26</c:v>
                </c:pt>
                <c:pt idx="8">
                  <c:v>26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34406400"/>
        <c:axId val="34407936"/>
      </c:barChart>
      <c:catAx>
        <c:axId val="34406400"/>
        <c:scaling>
          <c:orientation val="minMax"/>
        </c:scaling>
        <c:delete val="0"/>
        <c:axPos val="b"/>
        <c:majorTickMark val="none"/>
        <c:minorTickMark val="none"/>
        <c:tickLblPos val="nextTo"/>
        <c:crossAx val="34407936"/>
        <c:crosses val="autoZero"/>
        <c:auto val="1"/>
        <c:lblAlgn val="ctr"/>
        <c:lblOffset val="100"/>
        <c:noMultiLvlLbl val="0"/>
      </c:catAx>
      <c:valAx>
        <c:axId val="3440793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3440640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200" b="1" i="0" baseline="0" dirty="0">
                <a:effectLst/>
              </a:rPr>
              <a:t>Graph 3b. TB Cases by Nationality January - September 2015</a:t>
            </a:r>
            <a:endParaRPr lang="en-US" sz="1200" dirty="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Sheet1!$A$1:$Q$1</c:f>
              <c:strCache>
                <c:ptCount val="17"/>
                <c:pt idx="0">
                  <c:v>Bangladesh</c:v>
                </c:pt>
                <c:pt idx="1">
                  <c:v>Egypt</c:v>
                </c:pt>
                <c:pt idx="2">
                  <c:v>Ethiopia</c:v>
                </c:pt>
                <c:pt idx="3">
                  <c:v>Germany</c:v>
                </c:pt>
                <c:pt idx="4">
                  <c:v>Ghana</c:v>
                </c:pt>
                <c:pt idx="5">
                  <c:v>India</c:v>
                </c:pt>
                <c:pt idx="6">
                  <c:v>Iraq</c:v>
                </c:pt>
                <c:pt idx="7">
                  <c:v>Kenya</c:v>
                </c:pt>
                <c:pt idx="8">
                  <c:v>Lebanon</c:v>
                </c:pt>
                <c:pt idx="9">
                  <c:v>Madagascar</c:v>
                </c:pt>
                <c:pt idx="10">
                  <c:v>Nepal</c:v>
                </c:pt>
                <c:pt idx="11">
                  <c:v>Nigeria</c:v>
                </c:pt>
                <c:pt idx="12">
                  <c:v>Palestine</c:v>
                </c:pt>
                <c:pt idx="13">
                  <c:v>Philippines</c:v>
                </c:pt>
                <c:pt idx="14">
                  <c:v>Sri Lanka</c:v>
                </c:pt>
                <c:pt idx="15">
                  <c:v>Sudan</c:v>
                </c:pt>
                <c:pt idx="16">
                  <c:v>Syria</c:v>
                </c:pt>
              </c:strCache>
            </c:strRef>
          </c:cat>
          <c:val>
            <c:numRef>
              <c:f>Sheet1!$A$2:$Q$2</c:f>
              <c:numCache>
                <c:formatCode>General</c:formatCode>
                <c:ptCount val="17"/>
                <c:pt idx="0">
                  <c:v>11</c:v>
                </c:pt>
                <c:pt idx="1">
                  <c:v>1</c:v>
                </c:pt>
                <c:pt idx="2">
                  <c:v>77</c:v>
                </c:pt>
                <c:pt idx="3">
                  <c:v>1</c:v>
                </c:pt>
                <c:pt idx="4">
                  <c:v>2</c:v>
                </c:pt>
                <c:pt idx="5">
                  <c:v>5</c:v>
                </c:pt>
                <c:pt idx="6">
                  <c:v>5</c:v>
                </c:pt>
                <c:pt idx="7">
                  <c:v>7</c:v>
                </c:pt>
                <c:pt idx="8">
                  <c:v>244</c:v>
                </c:pt>
                <c:pt idx="9">
                  <c:v>1</c:v>
                </c:pt>
                <c:pt idx="10">
                  <c:v>2</c:v>
                </c:pt>
                <c:pt idx="11">
                  <c:v>1</c:v>
                </c:pt>
                <c:pt idx="12">
                  <c:v>11</c:v>
                </c:pt>
                <c:pt idx="13">
                  <c:v>28</c:v>
                </c:pt>
                <c:pt idx="14">
                  <c:v>2</c:v>
                </c:pt>
                <c:pt idx="15">
                  <c:v>12</c:v>
                </c:pt>
                <c:pt idx="16">
                  <c:v>110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445568"/>
        <c:axId val="34455552"/>
      </c:barChart>
      <c:catAx>
        <c:axId val="34445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34455552"/>
        <c:crosses val="autoZero"/>
        <c:auto val="1"/>
        <c:lblAlgn val="ctr"/>
        <c:lblOffset val="100"/>
        <c:noMultiLvlLbl val="0"/>
      </c:catAx>
      <c:valAx>
        <c:axId val="344555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44455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en-US" sz="1200" dirty="0"/>
              <a:t>Graph 4. Distribution</a:t>
            </a:r>
            <a:r>
              <a:rPr lang="en-US" sz="1200" baseline="0" dirty="0"/>
              <a:t> of Syrian TB Cases 2015 vs 2014</a:t>
            </a:r>
            <a:endParaRPr lang="en-US" sz="12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7076887868580462E-2"/>
          <c:y val="0.10029587210689572"/>
          <c:w val="0.75449391033205315"/>
          <c:h val="0.74618513594891545"/>
        </c:manualLayout>
      </c:layout>
      <c:lineChart>
        <c:grouping val="standard"/>
        <c:varyColors val="0"/>
        <c:ser>
          <c:idx val="0"/>
          <c:order val="0"/>
          <c:tx>
            <c:strRef>
              <c:f>'Monthly Syrian TB Cases'!$C$3</c:f>
              <c:strCache>
                <c:ptCount val="1"/>
                <c:pt idx="0">
                  <c:v>Syrian TB Cases 2015</c:v>
                </c:pt>
              </c:strCache>
            </c:strRef>
          </c:tx>
          <c:cat>
            <c:strRef>
              <c:f>'Monthly Syrian TB Cases'!$B$4:$B$15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'Monthly Syrian TB Cases'!$C$4:$C$15</c:f>
              <c:numCache>
                <c:formatCode>General</c:formatCode>
                <c:ptCount val="12"/>
                <c:pt idx="0">
                  <c:v>8</c:v>
                </c:pt>
                <c:pt idx="1">
                  <c:v>5</c:v>
                </c:pt>
                <c:pt idx="2">
                  <c:v>9</c:v>
                </c:pt>
                <c:pt idx="3">
                  <c:v>9</c:v>
                </c:pt>
                <c:pt idx="4">
                  <c:v>12</c:v>
                </c:pt>
                <c:pt idx="5">
                  <c:v>20</c:v>
                </c:pt>
                <c:pt idx="6">
                  <c:v>12</c:v>
                </c:pt>
                <c:pt idx="7">
                  <c:v>20</c:v>
                </c:pt>
                <c:pt idx="8">
                  <c:v>15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'Monthly Syrian TB Cases'!$D$3</c:f>
              <c:strCache>
                <c:ptCount val="1"/>
                <c:pt idx="0">
                  <c:v>Syrian TB Cases 2014</c:v>
                </c:pt>
              </c:strCache>
            </c:strRef>
          </c:tx>
          <c:cat>
            <c:strRef>
              <c:f>'Monthly Syrian TB Cases'!$B$4:$B$15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'Monthly Syrian TB Cases'!$D$4:$D$15</c:f>
              <c:numCache>
                <c:formatCode>General</c:formatCode>
                <c:ptCount val="12"/>
                <c:pt idx="0">
                  <c:v>8</c:v>
                </c:pt>
                <c:pt idx="1">
                  <c:v>9</c:v>
                </c:pt>
                <c:pt idx="2">
                  <c:v>14</c:v>
                </c:pt>
                <c:pt idx="3">
                  <c:v>13</c:v>
                </c:pt>
                <c:pt idx="4">
                  <c:v>7</c:v>
                </c:pt>
                <c:pt idx="5">
                  <c:v>12</c:v>
                </c:pt>
                <c:pt idx="6">
                  <c:v>5</c:v>
                </c:pt>
                <c:pt idx="7">
                  <c:v>6</c:v>
                </c:pt>
                <c:pt idx="8">
                  <c:v>15</c:v>
                </c:pt>
                <c:pt idx="9">
                  <c:v>7</c:v>
                </c:pt>
                <c:pt idx="10">
                  <c:v>6</c:v>
                </c:pt>
                <c:pt idx="11">
                  <c:v>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'Monthly Syrian TB Cases'!$E$3</c:f>
              <c:strCache>
                <c:ptCount val="1"/>
                <c:pt idx="0">
                  <c:v>GF Target</c:v>
                </c:pt>
              </c:strCache>
            </c:strRef>
          </c:tx>
          <c:cat>
            <c:strRef>
              <c:f>'Monthly Syrian TB Cases'!$B$4:$B$15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'Monthly Syrian TB Cases'!$E$4:$E$15</c:f>
              <c:numCache>
                <c:formatCode>General</c:formatCode>
                <c:ptCount val="12"/>
                <c:pt idx="0">
                  <c:v>11</c:v>
                </c:pt>
                <c:pt idx="1">
                  <c:v>11</c:v>
                </c:pt>
                <c:pt idx="2">
                  <c:v>11</c:v>
                </c:pt>
                <c:pt idx="3">
                  <c:v>11</c:v>
                </c:pt>
                <c:pt idx="4">
                  <c:v>11</c:v>
                </c:pt>
                <c:pt idx="5">
                  <c:v>11</c:v>
                </c:pt>
                <c:pt idx="6">
                  <c:v>11</c:v>
                </c:pt>
                <c:pt idx="7">
                  <c:v>11</c:v>
                </c:pt>
                <c:pt idx="8">
                  <c:v>11</c:v>
                </c:pt>
                <c:pt idx="9">
                  <c:v>11</c:v>
                </c:pt>
                <c:pt idx="10">
                  <c:v>11</c:v>
                </c:pt>
                <c:pt idx="11">
                  <c:v>11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2642176"/>
        <c:axId val="32644096"/>
      </c:lineChart>
      <c:catAx>
        <c:axId val="32642176"/>
        <c:scaling>
          <c:orientation val="minMax"/>
        </c:scaling>
        <c:delete val="0"/>
        <c:axPos val="b"/>
        <c:majorTickMark val="none"/>
        <c:minorTickMark val="none"/>
        <c:tickLblPos val="nextTo"/>
        <c:crossAx val="32644096"/>
        <c:crosses val="autoZero"/>
        <c:auto val="1"/>
        <c:lblAlgn val="ctr"/>
        <c:lblOffset val="100"/>
        <c:noMultiLvlLbl val="0"/>
      </c:catAx>
      <c:valAx>
        <c:axId val="3264409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326421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065345033505687"/>
          <c:y val="0.46161797957073541"/>
          <c:w val="0.17844736710363521"/>
          <c:h val="0.22582608992057812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518518518518517E-2"/>
          <c:y val="7.5605464089715949E-3"/>
          <c:w val="0.96604938271604934"/>
          <c:h val="0.736020669291338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Sheet1!$E$4</c:f>
              <c:strCache>
                <c:ptCount val="1"/>
                <c:pt idx="0">
                  <c:v>Screened individuals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Sheet1!$F$3:$H$3</c:f>
              <c:strCache>
                <c:ptCount val="3"/>
                <c:pt idx="0">
                  <c:v>West Bekaa</c:v>
                </c:pt>
                <c:pt idx="1">
                  <c:v>Zahle</c:v>
                </c:pt>
                <c:pt idx="2">
                  <c:v>Baalback</c:v>
                </c:pt>
              </c:strCache>
            </c:strRef>
          </c:cat>
          <c:val>
            <c:numRef>
              <c:f>Sheet1!$F$4:$H$4</c:f>
              <c:numCache>
                <c:formatCode>General</c:formatCode>
                <c:ptCount val="3"/>
                <c:pt idx="0">
                  <c:v>2323</c:v>
                </c:pt>
                <c:pt idx="1">
                  <c:v>11926</c:v>
                </c:pt>
                <c:pt idx="2">
                  <c:v>18955</c:v>
                </c:pt>
              </c:numCache>
            </c:numRef>
          </c:val>
        </c:ser>
        <c:ser>
          <c:idx val="1"/>
          <c:order val="1"/>
          <c:tx>
            <c:strRef>
              <c:f>Sheet1!$E$5</c:f>
              <c:strCache>
                <c:ptCount val="1"/>
                <c:pt idx="0">
                  <c:v>Total number of individuals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Sheet1!$F$3:$H$3</c:f>
              <c:strCache>
                <c:ptCount val="3"/>
                <c:pt idx="0">
                  <c:v>West Bekaa</c:v>
                </c:pt>
                <c:pt idx="1">
                  <c:v>Zahle</c:v>
                </c:pt>
                <c:pt idx="2">
                  <c:v>Baalback</c:v>
                </c:pt>
              </c:strCache>
            </c:strRef>
          </c:cat>
          <c:val>
            <c:numRef>
              <c:f>Sheet1!$F$5:$H$5</c:f>
              <c:numCache>
                <c:formatCode>General</c:formatCode>
                <c:ptCount val="3"/>
                <c:pt idx="0">
                  <c:v>21489</c:v>
                </c:pt>
                <c:pt idx="1">
                  <c:v>55147</c:v>
                </c:pt>
                <c:pt idx="2">
                  <c:v>57537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1441664"/>
        <c:axId val="31442816"/>
      </c:barChart>
      <c:catAx>
        <c:axId val="3144166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1442816"/>
        <c:crosses val="autoZero"/>
        <c:auto val="1"/>
        <c:lblAlgn val="ctr"/>
        <c:lblOffset val="100"/>
        <c:noMultiLvlLbl val="0"/>
      </c:catAx>
      <c:valAx>
        <c:axId val="314428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14416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400548021775056"/>
          <c:y val="0.88636363636363635"/>
          <c:w val="0.71680385437931371"/>
          <c:h val="0.10367096158434741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3089853130060858E-3"/>
          <c:w val="0.96944444444444444"/>
          <c:h val="0.746935555927849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Sheet1!$D$10</c:f>
              <c:strCache>
                <c:ptCount val="1"/>
                <c:pt idx="0">
                  <c:v>Informal settlements screened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Sheet1!$C$11:$C$13</c:f>
              <c:strCache>
                <c:ptCount val="3"/>
                <c:pt idx="0">
                  <c:v>West Bekaa</c:v>
                </c:pt>
                <c:pt idx="1">
                  <c:v>Zahle</c:v>
                </c:pt>
                <c:pt idx="2">
                  <c:v>Baalbeck</c:v>
                </c:pt>
              </c:strCache>
            </c:strRef>
          </c:cat>
          <c:val>
            <c:numRef>
              <c:f>Sheet1!$D$11:$D$13</c:f>
              <c:numCache>
                <c:formatCode>General</c:formatCode>
                <c:ptCount val="3"/>
                <c:pt idx="0">
                  <c:v>4</c:v>
                </c:pt>
                <c:pt idx="1">
                  <c:v>70</c:v>
                </c:pt>
                <c:pt idx="2">
                  <c:v>57</c:v>
                </c:pt>
              </c:numCache>
            </c:numRef>
          </c:val>
        </c:ser>
        <c:ser>
          <c:idx val="1"/>
          <c:order val="1"/>
          <c:tx>
            <c:strRef>
              <c:f>Sheet1!$E$10</c:f>
              <c:strCache>
                <c:ptCount val="1"/>
                <c:pt idx="0">
                  <c:v>Total number of informal settlements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Sheet1!$C$11:$C$13</c:f>
              <c:strCache>
                <c:ptCount val="3"/>
                <c:pt idx="0">
                  <c:v>West Bekaa</c:v>
                </c:pt>
                <c:pt idx="1">
                  <c:v>Zahle</c:v>
                </c:pt>
                <c:pt idx="2">
                  <c:v>Baalbeck</c:v>
                </c:pt>
              </c:strCache>
            </c:strRef>
          </c:cat>
          <c:val>
            <c:numRef>
              <c:f>Sheet1!$E$11:$E$13</c:f>
              <c:numCache>
                <c:formatCode>General</c:formatCode>
                <c:ptCount val="3"/>
                <c:pt idx="0">
                  <c:v>194</c:v>
                </c:pt>
                <c:pt idx="1">
                  <c:v>495</c:v>
                </c:pt>
                <c:pt idx="2">
                  <c:v>575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3158656"/>
        <c:axId val="33160192"/>
      </c:barChart>
      <c:catAx>
        <c:axId val="3315865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3160192"/>
        <c:crosses val="autoZero"/>
        <c:auto val="1"/>
        <c:lblAlgn val="ctr"/>
        <c:lblOffset val="100"/>
        <c:noMultiLvlLbl val="0"/>
      </c:catAx>
      <c:valAx>
        <c:axId val="331601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315865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5.6803258967629049E-2"/>
          <c:y val="0.87234042553191493"/>
          <c:w val="0.85861559492563433"/>
          <c:h val="9.7053666164069921E-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0.34541</cdr:x>
      <cdr:y>0.1</cdr:y>
    </cdr:from>
    <cdr:to>
      <cdr:x>0.35</cdr:x>
      <cdr:y>0.84632</cdr:y>
    </cdr:to>
    <cdr:cxnSp macro="">
      <cdr:nvCxnSpPr>
        <cdr:cNvPr id="2" name="Straight Connector 1"/>
        <cdr:cNvCxnSpPr/>
      </cdr:nvCxnSpPr>
      <cdr:spPr>
        <a:xfrm xmlns:a="http://schemas.openxmlformats.org/drawingml/2006/main" flipH="1">
          <a:off x="3158429" y="685800"/>
          <a:ext cx="41971" cy="5118263"/>
        </a:xfrm>
        <a:prstGeom xmlns:a="http://schemas.openxmlformats.org/drawingml/2006/main" prst="line">
          <a:avLst/>
        </a:prstGeom>
        <a:ln xmlns:a="http://schemas.openxmlformats.org/drawingml/2006/main" w="19050">
          <a:prstDash val="sys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0.825</cdr:x>
      <cdr:y>0.68889</cdr:y>
    </cdr:from>
    <cdr:to>
      <cdr:x>0.86587</cdr:x>
      <cdr:y>0.68889</cdr:y>
    </cdr:to>
    <cdr:cxnSp macro="">
      <cdr:nvCxnSpPr>
        <cdr:cNvPr id="6" name="Straight Connector 5"/>
        <cdr:cNvCxnSpPr/>
      </cdr:nvCxnSpPr>
      <cdr:spPr>
        <a:xfrm xmlns:a="http://schemas.openxmlformats.org/drawingml/2006/main" flipV="1">
          <a:off x="7543800" y="4724400"/>
          <a:ext cx="373715" cy="0"/>
        </a:xfrm>
        <a:prstGeom xmlns:a="http://schemas.openxmlformats.org/drawingml/2006/main" prst="line">
          <a:avLst/>
        </a:prstGeom>
        <a:ln xmlns:a="http://schemas.openxmlformats.org/drawingml/2006/main" w="19050">
          <a:prstDash val="sys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0.87738</cdr:x>
      <cdr:y>0.6342</cdr:y>
    </cdr:from>
    <cdr:to>
      <cdr:x>0.96322</cdr:x>
      <cdr:y>0.67749</cdr:y>
    </cdr:to>
    <cdr:sp macro="" textlink="">
      <cdr:nvSpPr>
        <cdr:cNvPr id="15" name="Text Box 14"/>
        <cdr:cNvSpPr txBox="1"/>
      </cdr:nvSpPr>
      <cdr:spPr>
        <a:xfrm xmlns:a="http://schemas.openxmlformats.org/drawingml/2006/main">
          <a:off x="6134100" y="2790825"/>
          <a:ext cx="600075" cy="1905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0.85422</cdr:x>
      <cdr:y>0.65368</cdr:y>
    </cdr:from>
    <cdr:to>
      <cdr:x>0.99046</cdr:x>
      <cdr:y>0.78355</cdr:y>
    </cdr:to>
    <cdr:sp macro="" textlink="">
      <cdr:nvSpPr>
        <cdr:cNvPr id="16" name="Text Box 15"/>
        <cdr:cNvSpPr txBox="1"/>
      </cdr:nvSpPr>
      <cdr:spPr>
        <a:xfrm xmlns:a="http://schemas.openxmlformats.org/drawingml/2006/main">
          <a:off x="5972174" y="2876550"/>
          <a:ext cx="952501" cy="5715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900" dirty="0" smtClean="0"/>
        </a:p>
        <a:p xmlns:a="http://schemas.openxmlformats.org/drawingml/2006/main">
          <a:r>
            <a:rPr lang="en-US" sz="900" dirty="0" smtClean="0"/>
            <a:t>Start </a:t>
          </a:r>
          <a:r>
            <a:rPr lang="en-US" sz="900" dirty="0"/>
            <a:t>of screening campaign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E55FB-B142-45DD-B157-6F11CE964FF7}" type="datetimeFigureOut">
              <a:rPr lang="en-US" smtClean="0"/>
              <a:t>10/22/2015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750EF-997D-41B8-996C-8BEE38CF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43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Referral to NTP physician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C750EF-997D-41B8-996C-8BEE38CF965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201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10/22/2015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2.docx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Tuberculosis statistics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82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76200"/>
            <a:ext cx="7772400" cy="6096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All TB cases 2015 (until September)</a:t>
            </a:r>
            <a:endParaRPr lang="en-US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734463"/>
              </p:ext>
            </p:extLst>
          </p:nvPr>
        </p:nvGraphicFramePr>
        <p:xfrm>
          <a:off x="76200" y="1066800"/>
          <a:ext cx="8991600" cy="5486399"/>
        </p:xfrm>
        <a:graphic>
          <a:graphicData uri="http://schemas.openxmlformats.org/drawingml/2006/table">
            <a:tbl>
              <a:tblPr firstRow="1" firstCol="1" bandRow="1"/>
              <a:tblGrid>
                <a:gridCol w="304800"/>
                <a:gridCol w="173224"/>
                <a:gridCol w="283976"/>
                <a:gridCol w="169916"/>
                <a:gridCol w="211084"/>
                <a:gridCol w="304800"/>
                <a:gridCol w="87184"/>
                <a:gridCol w="217616"/>
                <a:gridCol w="158688"/>
                <a:gridCol w="146112"/>
                <a:gridCol w="146785"/>
                <a:gridCol w="158015"/>
                <a:gridCol w="129062"/>
                <a:gridCol w="175738"/>
                <a:gridCol w="167591"/>
                <a:gridCol w="137209"/>
                <a:gridCol w="140171"/>
                <a:gridCol w="164629"/>
                <a:gridCol w="114691"/>
                <a:gridCol w="190109"/>
                <a:gridCol w="265723"/>
                <a:gridCol w="343329"/>
                <a:gridCol w="87184"/>
                <a:gridCol w="268521"/>
                <a:gridCol w="102043"/>
                <a:gridCol w="316935"/>
                <a:gridCol w="321992"/>
                <a:gridCol w="123073"/>
                <a:gridCol w="202798"/>
                <a:gridCol w="102002"/>
                <a:gridCol w="381000"/>
                <a:gridCol w="357748"/>
                <a:gridCol w="99452"/>
                <a:gridCol w="174721"/>
                <a:gridCol w="206279"/>
                <a:gridCol w="304800"/>
                <a:gridCol w="403380"/>
                <a:gridCol w="486868"/>
                <a:gridCol w="405152"/>
                <a:gridCol w="457200"/>
              </a:tblGrid>
              <a:tr h="272684">
                <a:tc gridSpan="36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Pulmonary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 gridSpan="4"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 Pulmonary Cases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684">
                <a:tc gridSpan="26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positive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negative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18051"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New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Previously Treated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Relapse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Retreatment after loss of follow up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Transferred from another country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New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Retreatment after loss of follow up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684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  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2607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97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86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183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69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153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161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314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684">
                <a:tc gridSpan="40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Extra Pulmonary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1739">
                <a:tc gridSpan="7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New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Previously Treated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Relapse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Retreatment after loss of follow up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Transferred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Retreatment after treatment failure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All Extra Pulmonary Cases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684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607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78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119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197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79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127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206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684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All TB Cases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2684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607"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232</a:t>
                      </a:r>
                      <a:endParaRPr lang="en-US" sz="1400" b="1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288</a:t>
                      </a:r>
                      <a:endParaRPr lang="en-US" sz="1400" b="1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520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207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5598042"/>
              </p:ext>
            </p:extLst>
          </p:nvPr>
        </p:nvGraphicFramePr>
        <p:xfrm>
          <a:off x="0" y="0"/>
          <a:ext cx="9144000" cy="678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1242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6996753"/>
              </p:ext>
            </p:extLst>
          </p:nvPr>
        </p:nvGraphicFramePr>
        <p:xfrm>
          <a:off x="304800" y="228600"/>
          <a:ext cx="8610600" cy="624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870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441210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9145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238134"/>
              </p:ext>
            </p:extLst>
          </p:nvPr>
        </p:nvGraphicFramePr>
        <p:xfrm>
          <a:off x="457200" y="0"/>
          <a:ext cx="7924800" cy="617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Document" r:id="rId4" imgW="6242688" imgH="7652755" progId="Word.Document.12">
                  <p:embed/>
                </p:oleObj>
              </mc:Choice>
              <mc:Fallback>
                <p:oleObj name="Document" r:id="rId4" imgW="6242688" imgH="76527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7200" y="0"/>
                        <a:ext cx="7924800" cy="6172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6307770"/>
            <a:ext cx="7696190" cy="591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5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090366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0881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4951268" y="5486400"/>
            <a:ext cx="2744932" cy="99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1143000" y="5486400"/>
            <a:ext cx="2667000" cy="99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153400" cy="838200"/>
          </a:xfrm>
        </p:spPr>
        <p:txBody>
          <a:bodyPr>
            <a:normAutofit/>
          </a:bodyPr>
          <a:lstStyle/>
          <a:p>
            <a:r>
              <a:rPr lang="en-US" sz="2000" dirty="0"/>
              <a:t>TB screening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305800" cy="5943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              </a:t>
            </a: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            </a:t>
            </a:r>
          </a:p>
          <a:p>
            <a:pPr marL="0" indent="0">
              <a:buNone/>
            </a:pPr>
            <a:r>
              <a:rPr lang="en-US" sz="2000" dirty="0" smtClean="0"/>
              <a:t>                    </a:t>
            </a: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                   ≤ 18yrs                                                 &gt; 18yrs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2362200" y="748145"/>
            <a:ext cx="3733800" cy="1066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Arrow Connector 5"/>
          <p:cNvCxnSpPr>
            <a:stCxn id="4" idx="2"/>
          </p:cNvCxnSpPr>
          <p:nvPr/>
        </p:nvCxnSpPr>
        <p:spPr>
          <a:xfrm>
            <a:off x="4229100" y="1814945"/>
            <a:ext cx="0" cy="5472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019300" y="2362200"/>
            <a:ext cx="4419600" cy="1066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396836" y="3827317"/>
            <a:ext cx="3733800" cy="533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Arrow Connector 9"/>
          <p:cNvCxnSpPr>
            <a:stCxn id="7" idx="2"/>
          </p:cNvCxnSpPr>
          <p:nvPr/>
        </p:nvCxnSpPr>
        <p:spPr>
          <a:xfrm>
            <a:off x="4229100" y="3429000"/>
            <a:ext cx="0" cy="3983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9" idx="2"/>
          </p:cNvCxnSpPr>
          <p:nvPr/>
        </p:nvCxnSpPr>
        <p:spPr>
          <a:xfrm rot="16200000" flipH="1">
            <a:off x="4728151" y="3896302"/>
            <a:ext cx="446234" cy="1375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2971800" y="4806951"/>
            <a:ext cx="12919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971800" y="4806951"/>
            <a:ext cx="0" cy="67944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659582" y="4806951"/>
            <a:ext cx="0" cy="67944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573485" y="958379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Training of CHVs and NTP staff on screening and referral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93818" y="3909351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Identified for referral cases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74718" y="2572434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Mapping of different IS/CS locations and coordinating with relevant authorities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3668" y="5638799"/>
            <a:ext cx="240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Referral to NTP physician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065136" y="5569523"/>
            <a:ext cx="2572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Referral to X-ray       and physician consultation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90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8382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Screening Campaign (June-September 2015)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0544428"/>
              </p:ext>
            </p:extLst>
          </p:nvPr>
        </p:nvGraphicFramePr>
        <p:xfrm>
          <a:off x="152400" y="1524000"/>
          <a:ext cx="8839201" cy="4698110"/>
        </p:xfrm>
        <a:graphic>
          <a:graphicData uri="http://schemas.openxmlformats.org/drawingml/2006/table">
            <a:tbl>
              <a:tblPr firstRow="1" firstCol="1" bandRow="1"/>
              <a:tblGrid>
                <a:gridCol w="1419576"/>
                <a:gridCol w="1198595"/>
                <a:gridCol w="1637020"/>
                <a:gridCol w="1202131"/>
                <a:gridCol w="1308203"/>
                <a:gridCol w="981152"/>
                <a:gridCol w="1092524"/>
              </a:tblGrid>
              <a:tr h="1743074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Region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Total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Number screened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Number of identified refugees for referral 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Referred for radiology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Referred for NTP physician assessment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Lost to Follow-up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Presence of active TB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Mount Lebanon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5101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51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45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45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0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South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4981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51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32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41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10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0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Bekaa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32750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536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311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475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26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North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19348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585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585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585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0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14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Total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62180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1223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973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1146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41</a:t>
                      </a:r>
                      <a:endParaRPr lang="en-US" sz="14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16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1784" marR="61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03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Screening form in Arabic</a:t>
            </a:r>
            <a:endParaRPr lang="en-US" sz="2800" dirty="0"/>
          </a:p>
        </p:txBody>
      </p:sp>
      <p:graphicFrame>
        <p:nvGraphicFramePr>
          <p:cNvPr id="8" name="Content Placeholder 7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58434"/>
              </p:ext>
            </p:extLst>
          </p:nvPr>
        </p:nvGraphicFramePr>
        <p:xfrm>
          <a:off x="4114800" y="3478213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Document" showAsIcon="1" r:id="rId3" imgW="914400" imgH="771480" progId="Word.Document.12">
                  <p:embed/>
                </p:oleObj>
              </mc:Choice>
              <mc:Fallback>
                <p:oleObj name="Document" showAsIcon="1" r:id="rId3" imgW="914400" imgH="7714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14800" y="3478213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082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52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Screening campaign in </a:t>
            </a:r>
            <a:r>
              <a:rPr lang="en-US" dirty="0" err="1" smtClean="0"/>
              <a:t>Bekaa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2200" dirty="0" smtClean="0"/>
              <a:t>(June-September 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45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375" y="6068288"/>
            <a:ext cx="8153400" cy="685800"/>
          </a:xfrm>
        </p:spPr>
        <p:txBody>
          <a:bodyPr anchor="ctr"/>
          <a:lstStyle/>
          <a:p>
            <a:pPr algn="l"/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 2. Locations of informal settlements screened (June-September 2015)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83130"/>
            <a:ext cx="8735290" cy="5943600"/>
          </a:xfrm>
        </p:spPr>
      </p:pic>
    </p:spTree>
    <p:extLst>
      <p:ext uri="{BB962C8B-B14F-4D97-AF65-F5344CB8AC3E}">
        <p14:creationId xmlns:p14="http://schemas.microsoft.com/office/powerpoint/2010/main" val="182814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West </a:t>
            </a:r>
            <a:r>
              <a:rPr lang="en-US" dirty="0" err="1" smtClean="0"/>
              <a:t>Bekaa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66800"/>
            <a:ext cx="8153400" cy="4525963"/>
          </a:xfrm>
        </p:spPr>
      </p:pic>
      <p:graphicFrame>
        <p:nvGraphicFramePr>
          <p:cNvPr id="9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3296976"/>
              </p:ext>
            </p:extLst>
          </p:nvPr>
        </p:nvGraphicFramePr>
        <p:xfrm>
          <a:off x="547250" y="5084625"/>
          <a:ext cx="7966371" cy="1559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5457"/>
                <a:gridCol w="2655457"/>
                <a:gridCol w="2655457"/>
              </a:tblGrid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Number of informal settlements </a:t>
                      </a:r>
                      <a:r>
                        <a:rPr lang="en-US" baseline="0" dirty="0" smtClean="0"/>
                        <a:t>screened/Total number of informal settlements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Number of screened individuals/Total number</a:t>
                      </a:r>
                      <a:r>
                        <a:rPr lang="en-US" baseline="0" dirty="0" smtClean="0"/>
                        <a:t> of individuals</a:t>
                      </a:r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Number of individuals identified for referral</a:t>
                      </a:r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4/194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2323/21489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09"/>
            <a:ext cx="8229600" cy="1143000"/>
          </a:xfrm>
        </p:spPr>
        <p:txBody>
          <a:bodyPr/>
          <a:lstStyle/>
          <a:p>
            <a:r>
              <a:rPr lang="en-US" dirty="0" err="1" smtClean="0"/>
              <a:t>Zahle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66800"/>
            <a:ext cx="8229599" cy="4525963"/>
          </a:xfrm>
        </p:spPr>
      </p:pic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5013323"/>
              </p:ext>
            </p:extLst>
          </p:nvPr>
        </p:nvGraphicFramePr>
        <p:xfrm>
          <a:off x="616525" y="5229165"/>
          <a:ext cx="7924800" cy="1559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1600"/>
                <a:gridCol w="2641600"/>
                <a:gridCol w="2641600"/>
              </a:tblGrid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Number of informal settlements </a:t>
                      </a:r>
                      <a:r>
                        <a:rPr lang="en-US" baseline="0" dirty="0" smtClean="0"/>
                        <a:t>screened/Total number of informal settlements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Number of screened individuals/Total Number of individuals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Number of individuals identified for referral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70/495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11926/55147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374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66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Zahle</a:t>
            </a:r>
            <a:r>
              <a:rPr lang="en-US" dirty="0" smtClean="0"/>
              <a:t>(Cont.)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057400"/>
            <a:ext cx="3505200" cy="3812462"/>
          </a:xfrm>
        </p:spPr>
      </p:pic>
      <p:sp>
        <p:nvSpPr>
          <p:cNvPr id="3" name="TextBox 2"/>
          <p:cNvSpPr txBox="1"/>
          <p:nvPr/>
        </p:nvSpPr>
        <p:spPr>
          <a:xfrm>
            <a:off x="4232563" y="2209800"/>
            <a:ext cx="419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60 informal settlements screened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8136 screened individuals</a:t>
            </a:r>
          </a:p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189 identified for referral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1 active TB case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2192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Bar Elias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2606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09"/>
            <a:ext cx="8229600" cy="1143000"/>
          </a:xfrm>
        </p:spPr>
        <p:txBody>
          <a:bodyPr/>
          <a:lstStyle/>
          <a:p>
            <a:r>
              <a:rPr lang="en-US" dirty="0" err="1" smtClean="0"/>
              <a:t>Baalbeck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1143000"/>
            <a:ext cx="8610600" cy="4983163"/>
          </a:xfrm>
        </p:spPr>
      </p:pic>
    </p:spTree>
    <p:extLst>
      <p:ext uri="{BB962C8B-B14F-4D97-AF65-F5344CB8AC3E}">
        <p14:creationId xmlns:p14="http://schemas.microsoft.com/office/powerpoint/2010/main" val="268970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Baalbeck</a:t>
            </a:r>
            <a:r>
              <a:rPr lang="en-US" dirty="0" smtClean="0"/>
              <a:t> Cont. (</a:t>
            </a:r>
            <a:r>
              <a:rPr lang="en-US" dirty="0" err="1" smtClean="0"/>
              <a:t>Aarsal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364671"/>
            <a:ext cx="4332966" cy="4525963"/>
          </a:xfrm>
        </p:spPr>
      </p:pic>
      <p:sp>
        <p:nvSpPr>
          <p:cNvPr id="5" name="TextBox 4"/>
          <p:cNvSpPr txBox="1"/>
          <p:nvPr/>
        </p:nvSpPr>
        <p:spPr>
          <a:xfrm>
            <a:off x="5043055" y="1676400"/>
            <a:ext cx="38723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54/86 informal settlements screened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18169/25594 screened individuals</a:t>
            </a:r>
          </a:p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106 identified for referral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/>
              <a:t>1 active TB case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550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600200"/>
          </a:xfrm>
        </p:spPr>
        <p:txBody>
          <a:bodyPr/>
          <a:lstStyle/>
          <a:p>
            <a:r>
              <a:rPr lang="en-US" dirty="0" smtClean="0"/>
              <a:t>Summary</a:t>
            </a:r>
            <a:br>
              <a:rPr lang="en-US" dirty="0" smtClean="0"/>
            </a:br>
            <a:r>
              <a:rPr lang="en-US" dirty="0" smtClean="0"/>
              <a:t>Screened Vs Total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39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3303921"/>
              </p:ext>
            </p:extLst>
          </p:nvPr>
        </p:nvGraphicFramePr>
        <p:xfrm>
          <a:off x="0" y="0"/>
          <a:ext cx="91440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9629679"/>
              </p:ext>
            </p:extLst>
          </p:nvPr>
        </p:nvGraphicFramePr>
        <p:xfrm>
          <a:off x="0" y="3276600"/>
          <a:ext cx="91440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9476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400</TotalTime>
  <Words>441</Words>
  <Application>Microsoft Office PowerPoint</Application>
  <PresentationFormat>On-screen Show (4:3)</PresentationFormat>
  <Paragraphs>283</Paragraphs>
  <Slides>19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Executive</vt:lpstr>
      <vt:lpstr>Document</vt:lpstr>
      <vt:lpstr>Microsoft Word Document</vt:lpstr>
      <vt:lpstr>Tuberculosis statistics</vt:lpstr>
      <vt:lpstr>All TB cases 2015 (until September)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TB screening Process</vt:lpstr>
      <vt:lpstr>Screening Campaign (June-September 2015)</vt:lpstr>
      <vt:lpstr>Screening form in Arabic</vt:lpstr>
      <vt:lpstr>Screening campaign in Bekaa  (June-September 2015)</vt:lpstr>
      <vt:lpstr>Map 2. Locations of informal settlements screened (June-September 2015)</vt:lpstr>
      <vt:lpstr>West Bekaa</vt:lpstr>
      <vt:lpstr>Zahle</vt:lpstr>
      <vt:lpstr>Zahle(Cont.)</vt:lpstr>
      <vt:lpstr>Baalbeck</vt:lpstr>
      <vt:lpstr>Baalbeck Cont. (Aarsal)</vt:lpstr>
      <vt:lpstr>Summary Screened Vs Total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TB cases 2015 (until September)</dc:title>
  <dc:creator>MKANNA Abdallah</dc:creator>
  <cp:lastModifiedBy>MKANNA Abdallah</cp:lastModifiedBy>
  <cp:revision>47</cp:revision>
  <dcterms:created xsi:type="dcterms:W3CDTF">2006-08-16T00:00:00Z</dcterms:created>
  <dcterms:modified xsi:type="dcterms:W3CDTF">2015-10-22T08:08:27Z</dcterms:modified>
</cp:coreProperties>
</file>