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4008" r:id="rId1"/>
  </p:sldMasterIdLst>
  <p:notesMasterIdLst>
    <p:notesMasterId r:id="rId26"/>
  </p:notesMasterIdLst>
  <p:sldIdLst>
    <p:sldId id="284" r:id="rId2"/>
    <p:sldId id="257" r:id="rId3"/>
    <p:sldId id="259" r:id="rId4"/>
    <p:sldId id="258" r:id="rId5"/>
    <p:sldId id="261" r:id="rId6"/>
    <p:sldId id="260" r:id="rId7"/>
    <p:sldId id="262" r:id="rId8"/>
    <p:sldId id="268" r:id="rId9"/>
    <p:sldId id="272" r:id="rId10"/>
    <p:sldId id="269" r:id="rId11"/>
    <p:sldId id="263" r:id="rId12"/>
    <p:sldId id="265" r:id="rId13"/>
    <p:sldId id="277" r:id="rId14"/>
    <p:sldId id="280" r:id="rId15"/>
    <p:sldId id="279" r:id="rId16"/>
    <p:sldId id="274" r:id="rId17"/>
    <p:sldId id="281" r:id="rId18"/>
    <p:sldId id="275" r:id="rId19"/>
    <p:sldId id="266" r:id="rId20"/>
    <p:sldId id="264" r:id="rId21"/>
    <p:sldId id="270" r:id="rId22"/>
    <p:sldId id="278" r:id="rId23"/>
    <p:sldId id="276" r:id="rId24"/>
    <p:sldId id="285" r:id="rId25"/>
  </p:sldIdLst>
  <p:sldSz cx="9144000" cy="6858000" type="screen4x3"/>
  <p:notesSz cx="6858000" cy="9144000"/>
  <p:defaultTextStyle>
    <a:defPPr>
      <a:defRPr lang="ar-LB"/>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FDFD9DB-89A5-4AE7-B59C-13200B37CE88}">
          <p14:sldIdLst>
            <p14:sldId id="284"/>
            <p14:sldId id="257"/>
            <p14:sldId id="259"/>
            <p14:sldId id="258"/>
            <p14:sldId id="261"/>
            <p14:sldId id="260"/>
            <p14:sldId id="262"/>
            <p14:sldId id="268"/>
            <p14:sldId id="272"/>
            <p14:sldId id="269"/>
            <p14:sldId id="263"/>
            <p14:sldId id="265"/>
            <p14:sldId id="277"/>
            <p14:sldId id="280"/>
            <p14:sldId id="279"/>
            <p14:sldId id="274"/>
            <p14:sldId id="281"/>
            <p14:sldId id="275"/>
            <p14:sldId id="266"/>
            <p14:sldId id="264"/>
            <p14:sldId id="270"/>
            <p14:sldId id="278"/>
            <p14:sldId id="276"/>
            <p14:sldId id="285"/>
          </p14:sldIdLst>
        </p14:section>
      </p14:sectionLst>
    </p:ex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6666"/>
    <a:srgbClr val="FF99CC"/>
    <a:srgbClr val="ECCC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p:scale>
          <a:sx n="76" d="100"/>
          <a:sy n="76" d="100"/>
        </p:scale>
        <p:origin x="-1206" y="30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F0F09F1-DC81-41B0-AA94-3D32C40689CE}" type="doc">
      <dgm:prSet loTypeId="urn:microsoft.com/office/officeart/2009/layout/CircleArrowProcess" loCatId="process" qsTypeId="urn:microsoft.com/office/officeart/2005/8/quickstyle/simple1" qsCatId="simple" csTypeId="urn:microsoft.com/office/officeart/2005/8/colors/accent1_2" csCatId="accent1" phldr="1"/>
      <dgm:spPr/>
      <dgm:t>
        <a:bodyPr/>
        <a:lstStyle/>
        <a:p>
          <a:pPr rtl="1"/>
          <a:endParaRPr lang="ar-LB"/>
        </a:p>
      </dgm:t>
    </dgm:pt>
    <dgm:pt modelId="{4CEAC477-8F19-46E4-9FFD-CC746F9C0D0B}">
      <dgm:prSet phldrT="[Text]" custT="1"/>
      <dgm:spPr/>
      <dgm:t>
        <a:bodyPr/>
        <a:lstStyle/>
        <a:p>
          <a:pPr rtl="1"/>
          <a:r>
            <a:rPr lang="en-US" sz="1600" b="1" dirty="0" smtClean="0">
              <a:solidFill>
                <a:schemeClr val="tx1">
                  <a:lumMod val="95000"/>
                  <a:lumOff val="5000"/>
                </a:schemeClr>
              </a:solidFill>
            </a:rPr>
            <a:t>GREAT RANG OF TREATMENT OPTIONS</a:t>
          </a:r>
          <a:endParaRPr lang="ar-LB" sz="1600" b="1" dirty="0">
            <a:solidFill>
              <a:schemeClr val="tx1">
                <a:lumMod val="95000"/>
                <a:lumOff val="5000"/>
              </a:schemeClr>
            </a:solidFill>
          </a:endParaRPr>
        </a:p>
      </dgm:t>
    </dgm:pt>
    <dgm:pt modelId="{AA956F9C-5556-49A1-A318-DB220FB45AEA}" type="parTrans" cxnId="{1BDB8671-F65D-4E69-BFF5-ED493E66418F}">
      <dgm:prSet/>
      <dgm:spPr/>
      <dgm:t>
        <a:bodyPr/>
        <a:lstStyle/>
        <a:p>
          <a:pPr rtl="1"/>
          <a:endParaRPr lang="ar-LB" sz="1200"/>
        </a:p>
      </dgm:t>
    </dgm:pt>
    <dgm:pt modelId="{72D5428F-FD7A-4D9F-9242-2E655FCD6B9B}" type="sibTrans" cxnId="{1BDB8671-F65D-4E69-BFF5-ED493E66418F}">
      <dgm:prSet/>
      <dgm:spPr/>
      <dgm:t>
        <a:bodyPr/>
        <a:lstStyle/>
        <a:p>
          <a:pPr rtl="1"/>
          <a:endParaRPr lang="ar-LB" sz="1200"/>
        </a:p>
      </dgm:t>
    </dgm:pt>
    <dgm:pt modelId="{FED8926F-F1B3-483E-940A-4C9AC423BC2A}">
      <dgm:prSet phldrT="[Text]" custT="1"/>
      <dgm:spPr/>
      <dgm:t>
        <a:bodyPr/>
        <a:lstStyle/>
        <a:p>
          <a:pPr rtl="1"/>
          <a:r>
            <a:rPr lang="en-US" sz="1600" b="1" dirty="0" smtClean="0"/>
            <a:t>LESS EXTENSIVE SURGERY</a:t>
          </a:r>
          <a:endParaRPr lang="ar-LB" sz="1600" b="1" dirty="0"/>
        </a:p>
      </dgm:t>
    </dgm:pt>
    <dgm:pt modelId="{16B77729-C739-40C0-8D69-9285F89E35A7}" type="parTrans" cxnId="{FCC1A40C-F722-4A6D-95D0-0E139414B340}">
      <dgm:prSet/>
      <dgm:spPr/>
      <dgm:t>
        <a:bodyPr/>
        <a:lstStyle/>
        <a:p>
          <a:pPr rtl="1"/>
          <a:endParaRPr lang="ar-LB" sz="1200"/>
        </a:p>
      </dgm:t>
    </dgm:pt>
    <dgm:pt modelId="{6986019F-24E2-450A-A6A8-0FDFE470AB60}" type="sibTrans" cxnId="{FCC1A40C-F722-4A6D-95D0-0E139414B340}">
      <dgm:prSet/>
      <dgm:spPr/>
      <dgm:t>
        <a:bodyPr/>
        <a:lstStyle/>
        <a:p>
          <a:pPr rtl="1"/>
          <a:endParaRPr lang="ar-LB" sz="1200"/>
        </a:p>
      </dgm:t>
    </dgm:pt>
    <dgm:pt modelId="{1625E9BD-9286-4A3D-BE75-B055148E32D2}">
      <dgm:prSet phldrT="[Text]" custT="1"/>
      <dgm:spPr/>
      <dgm:t>
        <a:bodyPr/>
        <a:lstStyle/>
        <a:p>
          <a:pPr rtl="1"/>
          <a:r>
            <a:rPr lang="en-US" sz="1600" b="1" dirty="0" smtClean="0"/>
            <a:t>BETTER OUTCOMES</a:t>
          </a:r>
          <a:endParaRPr lang="ar-LB" sz="1600" b="1" dirty="0"/>
        </a:p>
      </dgm:t>
    </dgm:pt>
    <dgm:pt modelId="{CBD7B784-12FA-4577-82BF-A15A0730475D}" type="parTrans" cxnId="{23C02885-1072-4119-B66C-FAC9969D91D6}">
      <dgm:prSet/>
      <dgm:spPr/>
      <dgm:t>
        <a:bodyPr/>
        <a:lstStyle/>
        <a:p>
          <a:pPr rtl="1"/>
          <a:endParaRPr lang="ar-LB" sz="1200"/>
        </a:p>
      </dgm:t>
    </dgm:pt>
    <dgm:pt modelId="{1D7C1702-E549-4D9A-8DFC-00ED132EAB95}" type="sibTrans" cxnId="{23C02885-1072-4119-B66C-FAC9969D91D6}">
      <dgm:prSet/>
      <dgm:spPr/>
      <dgm:t>
        <a:bodyPr/>
        <a:lstStyle/>
        <a:p>
          <a:pPr rtl="1"/>
          <a:endParaRPr lang="ar-LB" sz="1200"/>
        </a:p>
      </dgm:t>
    </dgm:pt>
    <dgm:pt modelId="{FD955AEA-1C58-408D-A4B6-3FE20D2C9522}" type="pres">
      <dgm:prSet presAssocID="{0F0F09F1-DC81-41B0-AA94-3D32C40689CE}" presName="Name0" presStyleCnt="0">
        <dgm:presLayoutVars>
          <dgm:chMax val="7"/>
          <dgm:chPref val="7"/>
          <dgm:dir/>
          <dgm:animLvl val="lvl"/>
        </dgm:presLayoutVars>
      </dgm:prSet>
      <dgm:spPr/>
      <dgm:t>
        <a:bodyPr/>
        <a:lstStyle/>
        <a:p>
          <a:pPr rtl="1"/>
          <a:endParaRPr lang="ar-LB"/>
        </a:p>
      </dgm:t>
    </dgm:pt>
    <dgm:pt modelId="{C73F1E63-5C5B-4ADE-BBE8-AF082B24C582}" type="pres">
      <dgm:prSet presAssocID="{4CEAC477-8F19-46E4-9FFD-CC746F9C0D0B}" presName="Accent1" presStyleCnt="0"/>
      <dgm:spPr/>
    </dgm:pt>
    <dgm:pt modelId="{D72FDF98-8D1D-404A-8D89-D806621F60C3}" type="pres">
      <dgm:prSet presAssocID="{4CEAC477-8F19-46E4-9FFD-CC746F9C0D0B}" presName="Accent" presStyleLbl="node1" presStyleIdx="0" presStyleCnt="3"/>
      <dgm:spPr>
        <a:solidFill>
          <a:srgbClr val="00B0F0"/>
        </a:solidFill>
      </dgm:spPr>
      <dgm:t>
        <a:bodyPr/>
        <a:lstStyle/>
        <a:p>
          <a:pPr rtl="1"/>
          <a:endParaRPr lang="ar-LB"/>
        </a:p>
      </dgm:t>
    </dgm:pt>
    <dgm:pt modelId="{44258C3E-56F8-4BE6-8D7B-5D583A89C631}" type="pres">
      <dgm:prSet presAssocID="{4CEAC477-8F19-46E4-9FFD-CC746F9C0D0B}" presName="Parent1" presStyleLbl="revTx" presStyleIdx="0" presStyleCnt="3">
        <dgm:presLayoutVars>
          <dgm:chMax val="1"/>
          <dgm:chPref val="1"/>
          <dgm:bulletEnabled val="1"/>
        </dgm:presLayoutVars>
      </dgm:prSet>
      <dgm:spPr/>
      <dgm:t>
        <a:bodyPr/>
        <a:lstStyle/>
        <a:p>
          <a:pPr rtl="1"/>
          <a:endParaRPr lang="ar-LB"/>
        </a:p>
      </dgm:t>
    </dgm:pt>
    <dgm:pt modelId="{3D17084D-4441-49B5-9BB1-6A2389CB61FD}" type="pres">
      <dgm:prSet presAssocID="{FED8926F-F1B3-483E-940A-4C9AC423BC2A}" presName="Accent2" presStyleCnt="0"/>
      <dgm:spPr/>
    </dgm:pt>
    <dgm:pt modelId="{078B7E83-8895-46B4-AA53-09B7B20324DA}" type="pres">
      <dgm:prSet presAssocID="{FED8926F-F1B3-483E-940A-4C9AC423BC2A}" presName="Accent" presStyleLbl="node1" presStyleIdx="1" presStyleCnt="3" custLinFactNeighborX="1084" custLinFactNeighborY="3344"/>
      <dgm:spPr>
        <a:solidFill>
          <a:schemeClr val="tx1">
            <a:lumMod val="95000"/>
            <a:lumOff val="5000"/>
          </a:schemeClr>
        </a:solidFill>
      </dgm:spPr>
      <dgm:t>
        <a:bodyPr/>
        <a:lstStyle/>
        <a:p>
          <a:pPr rtl="1"/>
          <a:endParaRPr lang="ar-LB"/>
        </a:p>
      </dgm:t>
    </dgm:pt>
    <dgm:pt modelId="{3A955D37-40B9-46E2-A0C8-4E656761243F}" type="pres">
      <dgm:prSet presAssocID="{FED8926F-F1B3-483E-940A-4C9AC423BC2A}" presName="Parent2" presStyleLbl="revTx" presStyleIdx="1" presStyleCnt="3">
        <dgm:presLayoutVars>
          <dgm:chMax val="1"/>
          <dgm:chPref val="1"/>
          <dgm:bulletEnabled val="1"/>
        </dgm:presLayoutVars>
      </dgm:prSet>
      <dgm:spPr/>
      <dgm:t>
        <a:bodyPr/>
        <a:lstStyle/>
        <a:p>
          <a:pPr rtl="1"/>
          <a:endParaRPr lang="ar-LB"/>
        </a:p>
      </dgm:t>
    </dgm:pt>
    <dgm:pt modelId="{BCA46A08-FF27-4159-89C4-796059A2C148}" type="pres">
      <dgm:prSet presAssocID="{1625E9BD-9286-4A3D-BE75-B055148E32D2}" presName="Accent3" presStyleCnt="0"/>
      <dgm:spPr/>
    </dgm:pt>
    <dgm:pt modelId="{FB538E9F-BCBC-49E0-A191-E4418206A147}" type="pres">
      <dgm:prSet presAssocID="{1625E9BD-9286-4A3D-BE75-B055148E32D2}" presName="Accent" presStyleLbl="node1" presStyleIdx="2" presStyleCnt="3" custLinFactNeighborX="-877" custLinFactNeighborY="5946"/>
      <dgm:spPr>
        <a:solidFill>
          <a:srgbClr val="00B0F0"/>
        </a:solidFill>
      </dgm:spPr>
      <dgm:t>
        <a:bodyPr/>
        <a:lstStyle/>
        <a:p>
          <a:pPr rtl="1"/>
          <a:endParaRPr lang="ar-LB"/>
        </a:p>
      </dgm:t>
    </dgm:pt>
    <dgm:pt modelId="{EC124745-8162-4AB6-9CDB-DAFA556D942E}" type="pres">
      <dgm:prSet presAssocID="{1625E9BD-9286-4A3D-BE75-B055148E32D2}" presName="Parent3" presStyleLbl="revTx" presStyleIdx="2" presStyleCnt="3">
        <dgm:presLayoutVars>
          <dgm:chMax val="1"/>
          <dgm:chPref val="1"/>
          <dgm:bulletEnabled val="1"/>
        </dgm:presLayoutVars>
      </dgm:prSet>
      <dgm:spPr/>
      <dgm:t>
        <a:bodyPr/>
        <a:lstStyle/>
        <a:p>
          <a:pPr rtl="1"/>
          <a:endParaRPr lang="ar-LB"/>
        </a:p>
      </dgm:t>
    </dgm:pt>
  </dgm:ptLst>
  <dgm:cxnLst>
    <dgm:cxn modelId="{D3202E15-F37C-47A0-B92B-4364CD8E15CE}" type="presOf" srcId="{0F0F09F1-DC81-41B0-AA94-3D32C40689CE}" destId="{FD955AEA-1C58-408D-A4B6-3FE20D2C9522}" srcOrd="0" destOrd="0" presId="urn:microsoft.com/office/officeart/2009/layout/CircleArrowProcess"/>
    <dgm:cxn modelId="{7385CECE-FB01-4253-B33C-83B408055B4A}" type="presOf" srcId="{FED8926F-F1B3-483E-940A-4C9AC423BC2A}" destId="{3A955D37-40B9-46E2-A0C8-4E656761243F}" srcOrd="0" destOrd="0" presId="urn:microsoft.com/office/officeart/2009/layout/CircleArrowProcess"/>
    <dgm:cxn modelId="{0C651055-7AAF-48BC-92A7-F340DCAB0BA8}" type="presOf" srcId="{4CEAC477-8F19-46E4-9FFD-CC746F9C0D0B}" destId="{44258C3E-56F8-4BE6-8D7B-5D583A89C631}" srcOrd="0" destOrd="0" presId="urn:microsoft.com/office/officeart/2009/layout/CircleArrowProcess"/>
    <dgm:cxn modelId="{23C02885-1072-4119-B66C-FAC9969D91D6}" srcId="{0F0F09F1-DC81-41B0-AA94-3D32C40689CE}" destId="{1625E9BD-9286-4A3D-BE75-B055148E32D2}" srcOrd="2" destOrd="0" parTransId="{CBD7B784-12FA-4577-82BF-A15A0730475D}" sibTransId="{1D7C1702-E549-4D9A-8DFC-00ED132EAB95}"/>
    <dgm:cxn modelId="{FCC1A40C-F722-4A6D-95D0-0E139414B340}" srcId="{0F0F09F1-DC81-41B0-AA94-3D32C40689CE}" destId="{FED8926F-F1B3-483E-940A-4C9AC423BC2A}" srcOrd="1" destOrd="0" parTransId="{16B77729-C739-40C0-8D69-9285F89E35A7}" sibTransId="{6986019F-24E2-450A-A6A8-0FDFE470AB60}"/>
    <dgm:cxn modelId="{1BDB8671-F65D-4E69-BFF5-ED493E66418F}" srcId="{0F0F09F1-DC81-41B0-AA94-3D32C40689CE}" destId="{4CEAC477-8F19-46E4-9FFD-CC746F9C0D0B}" srcOrd="0" destOrd="0" parTransId="{AA956F9C-5556-49A1-A318-DB220FB45AEA}" sibTransId="{72D5428F-FD7A-4D9F-9242-2E655FCD6B9B}"/>
    <dgm:cxn modelId="{1B5A5612-EAAB-4EE4-9933-6DF9570E9FC2}" type="presOf" srcId="{1625E9BD-9286-4A3D-BE75-B055148E32D2}" destId="{EC124745-8162-4AB6-9CDB-DAFA556D942E}" srcOrd="0" destOrd="0" presId="urn:microsoft.com/office/officeart/2009/layout/CircleArrowProcess"/>
    <dgm:cxn modelId="{F6CB0D49-AA89-4525-B3B7-3E9C930AC184}" type="presParOf" srcId="{FD955AEA-1C58-408D-A4B6-3FE20D2C9522}" destId="{C73F1E63-5C5B-4ADE-BBE8-AF082B24C582}" srcOrd="0" destOrd="0" presId="urn:microsoft.com/office/officeart/2009/layout/CircleArrowProcess"/>
    <dgm:cxn modelId="{B9B98A14-C7E1-4A1B-B7E7-7562FF2A3905}" type="presParOf" srcId="{C73F1E63-5C5B-4ADE-BBE8-AF082B24C582}" destId="{D72FDF98-8D1D-404A-8D89-D806621F60C3}" srcOrd="0" destOrd="0" presId="urn:microsoft.com/office/officeart/2009/layout/CircleArrowProcess"/>
    <dgm:cxn modelId="{75598257-6FBC-4BAD-9295-50674184C773}" type="presParOf" srcId="{FD955AEA-1C58-408D-A4B6-3FE20D2C9522}" destId="{44258C3E-56F8-4BE6-8D7B-5D583A89C631}" srcOrd="1" destOrd="0" presId="urn:microsoft.com/office/officeart/2009/layout/CircleArrowProcess"/>
    <dgm:cxn modelId="{95A6AA40-0D01-4BE4-B8D9-D005E6D6D9AF}" type="presParOf" srcId="{FD955AEA-1C58-408D-A4B6-3FE20D2C9522}" destId="{3D17084D-4441-49B5-9BB1-6A2389CB61FD}" srcOrd="2" destOrd="0" presId="urn:microsoft.com/office/officeart/2009/layout/CircleArrowProcess"/>
    <dgm:cxn modelId="{80A17849-E2AC-4534-9DCB-3E2D3B661B83}" type="presParOf" srcId="{3D17084D-4441-49B5-9BB1-6A2389CB61FD}" destId="{078B7E83-8895-46B4-AA53-09B7B20324DA}" srcOrd="0" destOrd="0" presId="urn:microsoft.com/office/officeart/2009/layout/CircleArrowProcess"/>
    <dgm:cxn modelId="{1B67657D-B518-4C77-9BDF-5075209A9810}" type="presParOf" srcId="{FD955AEA-1C58-408D-A4B6-3FE20D2C9522}" destId="{3A955D37-40B9-46E2-A0C8-4E656761243F}" srcOrd="3" destOrd="0" presId="urn:microsoft.com/office/officeart/2009/layout/CircleArrowProcess"/>
    <dgm:cxn modelId="{29E70DF2-32E3-4A57-A1A7-6F103325CF9A}" type="presParOf" srcId="{FD955AEA-1C58-408D-A4B6-3FE20D2C9522}" destId="{BCA46A08-FF27-4159-89C4-796059A2C148}" srcOrd="4" destOrd="0" presId="urn:microsoft.com/office/officeart/2009/layout/CircleArrowProcess"/>
    <dgm:cxn modelId="{0A307765-78CE-4AA9-9521-2418D1EC1EEF}" type="presParOf" srcId="{BCA46A08-FF27-4159-89C4-796059A2C148}" destId="{FB538E9F-BCBC-49E0-A191-E4418206A147}" srcOrd="0" destOrd="0" presId="urn:microsoft.com/office/officeart/2009/layout/CircleArrowProcess"/>
    <dgm:cxn modelId="{E1BCED34-CBDB-4C20-BF75-DF0A4A0C8AFC}" type="presParOf" srcId="{FD955AEA-1C58-408D-A4B6-3FE20D2C9522}" destId="{EC124745-8162-4AB6-9CDB-DAFA556D942E}"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FB2CDFE-A985-4A1F-922A-CD89707BF5B4}" type="doc">
      <dgm:prSet loTypeId="urn:microsoft.com/office/officeart/2005/8/layout/process4" loCatId="list" qsTypeId="urn:microsoft.com/office/officeart/2005/8/quickstyle/simple1" qsCatId="simple" csTypeId="urn:microsoft.com/office/officeart/2005/8/colors/accent1_2" csCatId="accent1" phldr="1"/>
      <dgm:spPr/>
      <dgm:t>
        <a:bodyPr/>
        <a:lstStyle/>
        <a:p>
          <a:pPr rtl="1"/>
          <a:endParaRPr lang="ar-LB"/>
        </a:p>
      </dgm:t>
    </dgm:pt>
    <dgm:pt modelId="{D9BD7A27-1017-4737-BFBA-FDA78BFD017A}">
      <dgm:prSet phldrT="[Text]" custT="1"/>
      <dgm:spPr>
        <a:solidFill>
          <a:srgbClr val="00B0F0">
            <a:alpha val="90000"/>
          </a:srgbClr>
        </a:solidFill>
      </dgm:spPr>
      <dgm:t>
        <a:bodyPr/>
        <a:lstStyle/>
        <a:p>
          <a:pPr rtl="1"/>
          <a:r>
            <a:rPr lang="en-US" sz="1200" dirty="0" smtClean="0"/>
            <a:t>Educational </a:t>
          </a:r>
          <a:r>
            <a:rPr lang="en-US" sz="1400" dirty="0" smtClean="0"/>
            <a:t>brochure for every visitor </a:t>
          </a:r>
          <a:endParaRPr lang="ar-LB" sz="1400" dirty="0"/>
        </a:p>
      </dgm:t>
    </dgm:pt>
    <dgm:pt modelId="{0CD5BD00-E7B5-42FA-9077-665F470B2DBB}" type="parTrans" cxnId="{BDE04293-4CB3-49E1-9935-6CD72DC89922}">
      <dgm:prSet/>
      <dgm:spPr/>
      <dgm:t>
        <a:bodyPr/>
        <a:lstStyle/>
        <a:p>
          <a:pPr rtl="1"/>
          <a:endParaRPr lang="ar-LB"/>
        </a:p>
      </dgm:t>
    </dgm:pt>
    <dgm:pt modelId="{021BB709-6339-4B06-A22E-0F43CC1AA500}" type="sibTrans" cxnId="{BDE04293-4CB3-49E1-9935-6CD72DC89922}">
      <dgm:prSet/>
      <dgm:spPr/>
      <dgm:t>
        <a:bodyPr/>
        <a:lstStyle/>
        <a:p>
          <a:pPr rtl="1"/>
          <a:endParaRPr lang="ar-LB"/>
        </a:p>
      </dgm:t>
    </dgm:pt>
    <dgm:pt modelId="{58ABD4A8-B946-45DB-9435-B5C8B2D6A79D}">
      <dgm:prSet phldrT="[Text]" custT="1"/>
      <dgm:spPr>
        <a:solidFill>
          <a:srgbClr val="00B0F0">
            <a:alpha val="90000"/>
          </a:srgbClr>
        </a:solidFill>
      </dgm:spPr>
      <dgm:t>
        <a:bodyPr/>
        <a:lstStyle/>
        <a:p>
          <a:pPr rtl="1"/>
          <a:r>
            <a:rPr lang="en-US" sz="1400" dirty="0" smtClean="0"/>
            <a:t>Periodically simplified lectures</a:t>
          </a:r>
          <a:endParaRPr lang="ar-LB" sz="1400" dirty="0"/>
        </a:p>
      </dgm:t>
    </dgm:pt>
    <dgm:pt modelId="{18A14208-6D4E-4A16-960D-362D5DB1252C}" type="parTrans" cxnId="{8ABE0F49-DA82-4B04-81D5-2365207E8F1D}">
      <dgm:prSet/>
      <dgm:spPr/>
      <dgm:t>
        <a:bodyPr/>
        <a:lstStyle/>
        <a:p>
          <a:pPr rtl="1"/>
          <a:endParaRPr lang="ar-LB"/>
        </a:p>
      </dgm:t>
    </dgm:pt>
    <dgm:pt modelId="{478C0D02-483D-4820-A9B2-26EE59633E5E}" type="sibTrans" cxnId="{8ABE0F49-DA82-4B04-81D5-2365207E8F1D}">
      <dgm:prSet/>
      <dgm:spPr/>
      <dgm:t>
        <a:bodyPr/>
        <a:lstStyle/>
        <a:p>
          <a:pPr rtl="1"/>
          <a:endParaRPr lang="ar-LB"/>
        </a:p>
      </dgm:t>
    </dgm:pt>
    <dgm:pt modelId="{D9105AA8-53B2-4F74-857C-EBF20F9B95F8}">
      <dgm:prSet phldrT="[Text]" custT="1"/>
      <dgm:spPr>
        <a:noFill/>
        <a:ln>
          <a:solidFill>
            <a:srgbClr val="0070C0"/>
          </a:solidFill>
        </a:ln>
      </dgm:spPr>
      <dgm:t>
        <a:bodyPr/>
        <a:lstStyle/>
        <a:p>
          <a:pPr rtl="1"/>
          <a:r>
            <a:rPr lang="en-US" sz="2000" b="1" dirty="0" smtClean="0">
              <a:solidFill>
                <a:schemeClr val="tx1">
                  <a:lumMod val="95000"/>
                  <a:lumOff val="5000"/>
                </a:schemeClr>
              </a:solidFill>
            </a:rPr>
            <a:t>Screening </a:t>
          </a:r>
          <a:endParaRPr lang="ar-LB" sz="2000" b="1" dirty="0">
            <a:solidFill>
              <a:schemeClr val="tx1">
                <a:lumMod val="95000"/>
                <a:lumOff val="5000"/>
              </a:schemeClr>
            </a:solidFill>
          </a:endParaRPr>
        </a:p>
      </dgm:t>
    </dgm:pt>
    <dgm:pt modelId="{A5D6D2D8-FC9E-4375-9028-398F6B51E6C3}" type="parTrans" cxnId="{B11AD858-CBC0-47A6-B111-4D13957131B0}">
      <dgm:prSet/>
      <dgm:spPr/>
      <dgm:t>
        <a:bodyPr/>
        <a:lstStyle/>
        <a:p>
          <a:pPr rtl="1"/>
          <a:endParaRPr lang="ar-LB"/>
        </a:p>
      </dgm:t>
    </dgm:pt>
    <dgm:pt modelId="{33346681-04FA-4B2F-8CBD-5A7E8DB6139D}" type="sibTrans" cxnId="{B11AD858-CBC0-47A6-B111-4D13957131B0}">
      <dgm:prSet/>
      <dgm:spPr/>
      <dgm:t>
        <a:bodyPr/>
        <a:lstStyle/>
        <a:p>
          <a:pPr rtl="1"/>
          <a:endParaRPr lang="ar-LB"/>
        </a:p>
      </dgm:t>
    </dgm:pt>
    <dgm:pt modelId="{7C1B4228-9D28-4297-83C2-8BA9C7548054}">
      <dgm:prSet phldrT="[Text]"/>
      <dgm:spPr>
        <a:solidFill>
          <a:srgbClr val="00B0F0">
            <a:alpha val="90000"/>
          </a:srgbClr>
        </a:solidFill>
      </dgm:spPr>
      <dgm:t>
        <a:bodyPr/>
        <a:lstStyle/>
        <a:p>
          <a:pPr rtl="1"/>
          <a:r>
            <a:rPr lang="en-US" dirty="0" smtClean="0"/>
            <a:t>mammography</a:t>
          </a:r>
          <a:endParaRPr lang="ar-LB" dirty="0"/>
        </a:p>
      </dgm:t>
    </dgm:pt>
    <dgm:pt modelId="{CC5BDD89-E315-4FAA-8BD8-D102AD4721EF}" type="parTrans" cxnId="{474FD6A7-F54B-42DB-9698-EB9161205233}">
      <dgm:prSet/>
      <dgm:spPr/>
      <dgm:t>
        <a:bodyPr/>
        <a:lstStyle/>
        <a:p>
          <a:pPr rtl="1"/>
          <a:endParaRPr lang="ar-LB"/>
        </a:p>
      </dgm:t>
    </dgm:pt>
    <dgm:pt modelId="{A41D656E-1F83-43FB-B077-90AA86D87A46}" type="sibTrans" cxnId="{474FD6A7-F54B-42DB-9698-EB9161205233}">
      <dgm:prSet/>
      <dgm:spPr/>
      <dgm:t>
        <a:bodyPr/>
        <a:lstStyle/>
        <a:p>
          <a:pPr rtl="1"/>
          <a:endParaRPr lang="ar-LB"/>
        </a:p>
      </dgm:t>
    </dgm:pt>
    <dgm:pt modelId="{83C8AEBB-1A29-4144-B4F9-5C45D01FFD08}">
      <dgm:prSet phldrT="[Text]"/>
      <dgm:spPr>
        <a:solidFill>
          <a:srgbClr val="00B0F0">
            <a:alpha val="89804"/>
          </a:srgbClr>
        </a:solidFill>
      </dgm:spPr>
      <dgm:t>
        <a:bodyPr/>
        <a:lstStyle/>
        <a:p>
          <a:pPr rtl="1"/>
          <a:r>
            <a:rPr lang="en-US" dirty="0" smtClean="0"/>
            <a:t>Physical examination </a:t>
          </a:r>
          <a:endParaRPr lang="ar-LB" dirty="0"/>
        </a:p>
      </dgm:t>
    </dgm:pt>
    <dgm:pt modelId="{366790B1-9C44-4D2A-A751-C190D900ED58}" type="parTrans" cxnId="{AD965976-FF35-45F2-A9FB-A95E16C14875}">
      <dgm:prSet/>
      <dgm:spPr/>
      <dgm:t>
        <a:bodyPr/>
        <a:lstStyle/>
        <a:p>
          <a:pPr rtl="1"/>
          <a:endParaRPr lang="ar-LB"/>
        </a:p>
      </dgm:t>
    </dgm:pt>
    <dgm:pt modelId="{85E1F63B-DCB6-434D-896E-208E01EB3E85}" type="sibTrans" cxnId="{AD965976-FF35-45F2-A9FB-A95E16C14875}">
      <dgm:prSet/>
      <dgm:spPr/>
      <dgm:t>
        <a:bodyPr/>
        <a:lstStyle/>
        <a:p>
          <a:pPr rtl="1"/>
          <a:endParaRPr lang="ar-LB"/>
        </a:p>
      </dgm:t>
    </dgm:pt>
    <dgm:pt modelId="{6896B804-2802-4797-B45C-35484E9398F7}">
      <dgm:prSet phldrT="[Text]" custT="1"/>
      <dgm:spPr>
        <a:noFill/>
        <a:ln>
          <a:solidFill>
            <a:srgbClr val="0070C0"/>
          </a:solidFill>
        </a:ln>
      </dgm:spPr>
      <dgm:t>
        <a:bodyPr/>
        <a:lstStyle/>
        <a:p>
          <a:pPr rtl="1"/>
          <a:r>
            <a:rPr lang="en-US" sz="2000" b="1" dirty="0" smtClean="0">
              <a:solidFill>
                <a:schemeClr val="tx1">
                  <a:lumMod val="95000"/>
                  <a:lumOff val="5000"/>
                </a:schemeClr>
              </a:solidFill>
            </a:rPr>
            <a:t>Diagnosis </a:t>
          </a:r>
          <a:endParaRPr lang="ar-LB" sz="2000" b="1" dirty="0">
            <a:solidFill>
              <a:schemeClr val="tx1">
                <a:lumMod val="95000"/>
                <a:lumOff val="5000"/>
              </a:schemeClr>
            </a:solidFill>
          </a:endParaRPr>
        </a:p>
      </dgm:t>
    </dgm:pt>
    <dgm:pt modelId="{CD1B23F7-E762-49C1-BB97-E5879855B38B}" type="parTrans" cxnId="{EA3C53A8-5966-416B-B43E-500491D6763E}">
      <dgm:prSet/>
      <dgm:spPr/>
      <dgm:t>
        <a:bodyPr/>
        <a:lstStyle/>
        <a:p>
          <a:pPr rtl="1"/>
          <a:endParaRPr lang="ar-LB"/>
        </a:p>
      </dgm:t>
    </dgm:pt>
    <dgm:pt modelId="{6A60DCFC-4BC6-4792-95A5-E5431C57027F}" type="sibTrans" cxnId="{EA3C53A8-5966-416B-B43E-500491D6763E}">
      <dgm:prSet/>
      <dgm:spPr/>
      <dgm:t>
        <a:bodyPr/>
        <a:lstStyle/>
        <a:p>
          <a:pPr rtl="1"/>
          <a:endParaRPr lang="ar-LB"/>
        </a:p>
      </dgm:t>
    </dgm:pt>
    <dgm:pt modelId="{0F2559FA-A09B-4B0D-9DA0-FAC7C36472CA}">
      <dgm:prSet/>
      <dgm:spPr>
        <a:solidFill>
          <a:srgbClr val="00B0F0">
            <a:alpha val="90000"/>
          </a:srgbClr>
        </a:solidFill>
      </dgm:spPr>
      <dgm:t>
        <a:bodyPr/>
        <a:lstStyle/>
        <a:p>
          <a:pPr rtl="1"/>
          <a:r>
            <a:rPr lang="en-US" dirty="0" smtClean="0"/>
            <a:t>educational movies show continuously  </a:t>
          </a:r>
          <a:endParaRPr lang="ar-LB" dirty="0"/>
        </a:p>
      </dgm:t>
    </dgm:pt>
    <dgm:pt modelId="{4D84FA2B-C9CC-42AF-9CFB-4DB2A3CC717D}" type="parTrans" cxnId="{F9DC3035-73E5-4685-98DE-6638140BC5C0}">
      <dgm:prSet/>
      <dgm:spPr/>
      <dgm:t>
        <a:bodyPr/>
        <a:lstStyle/>
        <a:p>
          <a:pPr rtl="1"/>
          <a:endParaRPr lang="ar-LB"/>
        </a:p>
      </dgm:t>
    </dgm:pt>
    <dgm:pt modelId="{F5636C0A-ADAA-4E2A-9374-00C3AA03A959}" type="sibTrans" cxnId="{F9DC3035-73E5-4685-98DE-6638140BC5C0}">
      <dgm:prSet/>
      <dgm:spPr/>
      <dgm:t>
        <a:bodyPr/>
        <a:lstStyle/>
        <a:p>
          <a:pPr rtl="1"/>
          <a:endParaRPr lang="ar-LB"/>
        </a:p>
      </dgm:t>
    </dgm:pt>
    <dgm:pt modelId="{DBFE7CF2-79F4-4DE5-8E18-120541ADF6BA}">
      <dgm:prSet custT="1"/>
      <dgm:spPr>
        <a:solidFill>
          <a:srgbClr val="00B0F0"/>
        </a:solidFill>
      </dgm:spPr>
      <dgm:t>
        <a:bodyPr/>
        <a:lstStyle/>
        <a:p>
          <a:pPr rtl="1"/>
          <a:r>
            <a:rPr lang="en-US" sz="1800" b="1" smtClean="0">
              <a:solidFill>
                <a:schemeClr val="tx1">
                  <a:lumMod val="95000"/>
                  <a:lumOff val="5000"/>
                </a:schemeClr>
              </a:solidFill>
            </a:rPr>
            <a:t>Planning </a:t>
          </a:r>
          <a:endParaRPr lang="ar-LB" sz="1800" b="1" dirty="0">
            <a:solidFill>
              <a:schemeClr val="tx1">
                <a:lumMod val="95000"/>
                <a:lumOff val="5000"/>
              </a:schemeClr>
            </a:solidFill>
          </a:endParaRPr>
        </a:p>
      </dgm:t>
    </dgm:pt>
    <dgm:pt modelId="{B76C7026-F07A-437A-915F-A45818FB818C}" type="parTrans" cxnId="{91B06EC9-EAC4-4DAE-98A1-01D5BA3D788B}">
      <dgm:prSet/>
      <dgm:spPr/>
      <dgm:t>
        <a:bodyPr/>
        <a:lstStyle/>
        <a:p>
          <a:pPr rtl="1"/>
          <a:endParaRPr lang="ar-LB"/>
        </a:p>
      </dgm:t>
    </dgm:pt>
    <dgm:pt modelId="{B93373B1-786F-4DB8-A221-0D25CBAF154E}" type="sibTrans" cxnId="{91B06EC9-EAC4-4DAE-98A1-01D5BA3D788B}">
      <dgm:prSet/>
      <dgm:spPr/>
      <dgm:t>
        <a:bodyPr/>
        <a:lstStyle/>
        <a:p>
          <a:pPr rtl="1"/>
          <a:endParaRPr lang="ar-LB"/>
        </a:p>
      </dgm:t>
    </dgm:pt>
    <dgm:pt modelId="{39E328D6-2ABC-4F19-9E54-9C6707C0C599}">
      <dgm:prSet phldrT="[Text]" custT="1"/>
      <dgm:spPr>
        <a:noFill/>
        <a:ln>
          <a:solidFill>
            <a:srgbClr val="0070C0"/>
          </a:solidFill>
        </a:ln>
      </dgm:spPr>
      <dgm:t>
        <a:bodyPr/>
        <a:lstStyle/>
        <a:p>
          <a:pPr rtl="1"/>
          <a:endParaRPr lang="ar-LB" sz="2000" b="1" dirty="0">
            <a:solidFill>
              <a:schemeClr val="tx1">
                <a:lumMod val="95000"/>
                <a:lumOff val="5000"/>
              </a:schemeClr>
            </a:solidFill>
          </a:endParaRPr>
        </a:p>
      </dgm:t>
    </dgm:pt>
    <dgm:pt modelId="{F50ED33D-97E2-4668-96DC-9ECCA867E7B8}" type="sibTrans" cxnId="{3BF799F0-0D08-41DC-ADF7-F4215D892030}">
      <dgm:prSet/>
      <dgm:spPr/>
      <dgm:t>
        <a:bodyPr/>
        <a:lstStyle/>
        <a:p>
          <a:pPr rtl="1"/>
          <a:endParaRPr lang="ar-LB"/>
        </a:p>
      </dgm:t>
    </dgm:pt>
    <dgm:pt modelId="{53181A41-4F47-404A-8179-CA5B0053F52A}" type="parTrans" cxnId="{3BF799F0-0D08-41DC-ADF7-F4215D892030}">
      <dgm:prSet/>
      <dgm:spPr/>
      <dgm:t>
        <a:bodyPr/>
        <a:lstStyle/>
        <a:p>
          <a:pPr rtl="1"/>
          <a:endParaRPr lang="ar-LB"/>
        </a:p>
      </dgm:t>
    </dgm:pt>
    <dgm:pt modelId="{3AE8D194-F1F5-4770-8883-B6B74EFC3E8D}">
      <dgm:prSet/>
      <dgm:spPr>
        <a:solidFill>
          <a:srgbClr val="00B0F0">
            <a:alpha val="90000"/>
          </a:srgbClr>
        </a:solidFill>
      </dgm:spPr>
      <dgm:t>
        <a:bodyPr/>
        <a:lstStyle/>
        <a:p>
          <a:pPr rtl="1"/>
          <a:r>
            <a:rPr lang="en-US" dirty="0" smtClean="0"/>
            <a:t>Core-biopsies and ultrasound-guided biopsies</a:t>
          </a:r>
          <a:endParaRPr lang="ar-LB" dirty="0"/>
        </a:p>
      </dgm:t>
    </dgm:pt>
    <dgm:pt modelId="{C9EC9688-1140-483E-BFD2-9C4216675EDE}" type="parTrans" cxnId="{1C5F33B2-0CF9-49A9-81AB-0F6CCD05B157}">
      <dgm:prSet/>
      <dgm:spPr/>
      <dgm:t>
        <a:bodyPr/>
        <a:lstStyle/>
        <a:p>
          <a:pPr rtl="1"/>
          <a:endParaRPr lang="ar-LB"/>
        </a:p>
      </dgm:t>
    </dgm:pt>
    <dgm:pt modelId="{B57031F7-4198-4DDC-B035-88E7481DCDBE}" type="sibTrans" cxnId="{1C5F33B2-0CF9-49A9-81AB-0F6CCD05B157}">
      <dgm:prSet/>
      <dgm:spPr/>
      <dgm:t>
        <a:bodyPr/>
        <a:lstStyle/>
        <a:p>
          <a:pPr rtl="1"/>
          <a:endParaRPr lang="ar-LB"/>
        </a:p>
      </dgm:t>
    </dgm:pt>
    <dgm:pt modelId="{C2118AD1-F8D3-4975-9A5D-4CBD6058799B}">
      <dgm:prSet/>
      <dgm:spPr>
        <a:solidFill>
          <a:srgbClr val="00B0F0">
            <a:alpha val="90000"/>
          </a:srgbClr>
        </a:solidFill>
      </dgm:spPr>
      <dgm:t>
        <a:bodyPr/>
        <a:lstStyle/>
        <a:p>
          <a:pPr rtl="1"/>
          <a:r>
            <a:rPr lang="en-US" dirty="0" smtClean="0"/>
            <a:t>Laboratory tests </a:t>
          </a:r>
          <a:endParaRPr lang="ar-LB" dirty="0"/>
        </a:p>
      </dgm:t>
    </dgm:pt>
    <dgm:pt modelId="{AA8BDF37-C780-4D09-BCEC-BC850F22FC65}" type="parTrans" cxnId="{B7F6EDBB-1F5D-4C5E-A5EE-6C6B0E3582EE}">
      <dgm:prSet/>
      <dgm:spPr/>
      <dgm:t>
        <a:bodyPr/>
        <a:lstStyle/>
        <a:p>
          <a:pPr rtl="1"/>
          <a:endParaRPr lang="ar-LB"/>
        </a:p>
      </dgm:t>
    </dgm:pt>
    <dgm:pt modelId="{2E6AC914-F268-4775-A482-BA928395C9C5}" type="sibTrans" cxnId="{B7F6EDBB-1F5D-4C5E-A5EE-6C6B0E3582EE}">
      <dgm:prSet/>
      <dgm:spPr/>
      <dgm:t>
        <a:bodyPr/>
        <a:lstStyle/>
        <a:p>
          <a:pPr rtl="1"/>
          <a:endParaRPr lang="ar-LB"/>
        </a:p>
      </dgm:t>
    </dgm:pt>
    <dgm:pt modelId="{FF93D2B0-D130-423E-99AD-D22CCBB11790}">
      <dgm:prSet/>
      <dgm:spPr>
        <a:solidFill>
          <a:srgbClr val="00B0F0">
            <a:alpha val="90000"/>
          </a:srgbClr>
        </a:solidFill>
      </dgm:spPr>
      <dgm:t>
        <a:bodyPr/>
        <a:lstStyle/>
        <a:p>
          <a:pPr rtl="1"/>
          <a:r>
            <a:rPr lang="en-US" dirty="0" smtClean="0"/>
            <a:t>Breast ultrasound </a:t>
          </a:r>
          <a:endParaRPr lang="ar-LB" dirty="0"/>
        </a:p>
      </dgm:t>
    </dgm:pt>
    <dgm:pt modelId="{C0672C64-AE1C-4D00-92E2-FB83A6FCBF8E}" type="parTrans" cxnId="{35FA4714-FEBD-4AEF-BB33-D5BFCC54C791}">
      <dgm:prSet/>
      <dgm:spPr/>
      <dgm:t>
        <a:bodyPr/>
        <a:lstStyle/>
        <a:p>
          <a:pPr rtl="1"/>
          <a:endParaRPr lang="ar-LB"/>
        </a:p>
      </dgm:t>
    </dgm:pt>
    <dgm:pt modelId="{DB757273-BBE4-4A7E-BB8C-2109612AB9E0}" type="sibTrans" cxnId="{35FA4714-FEBD-4AEF-BB33-D5BFCC54C791}">
      <dgm:prSet/>
      <dgm:spPr/>
      <dgm:t>
        <a:bodyPr/>
        <a:lstStyle/>
        <a:p>
          <a:pPr rtl="1"/>
          <a:endParaRPr lang="ar-LB"/>
        </a:p>
      </dgm:t>
    </dgm:pt>
    <dgm:pt modelId="{8B63C2BE-5C9B-451B-84A7-CE6B6FD0D29F}">
      <dgm:prSet/>
      <dgm:spPr>
        <a:solidFill>
          <a:srgbClr val="00B0F0">
            <a:alpha val="90000"/>
          </a:srgbClr>
        </a:solidFill>
        <a:ln>
          <a:solidFill>
            <a:schemeClr val="bg1">
              <a:alpha val="90000"/>
            </a:schemeClr>
          </a:solidFill>
        </a:ln>
      </dgm:spPr>
      <dgm:t>
        <a:bodyPr/>
        <a:lstStyle/>
        <a:p>
          <a:pPr rtl="1"/>
          <a:r>
            <a:rPr lang="en-US" dirty="0" smtClean="0"/>
            <a:t>FNA</a:t>
          </a:r>
          <a:endParaRPr lang="ar-LB" dirty="0"/>
        </a:p>
      </dgm:t>
    </dgm:pt>
    <dgm:pt modelId="{7F574B03-4637-4C7F-91F5-FA46741F0C82}" type="parTrans" cxnId="{97E970C4-7612-49DB-85E8-E3375BBB1186}">
      <dgm:prSet/>
      <dgm:spPr/>
      <dgm:t>
        <a:bodyPr/>
        <a:lstStyle/>
        <a:p>
          <a:pPr rtl="1"/>
          <a:endParaRPr lang="ar-LB"/>
        </a:p>
      </dgm:t>
    </dgm:pt>
    <dgm:pt modelId="{FF622349-5415-44FD-821F-4DEF368944D5}" type="sibTrans" cxnId="{97E970C4-7612-49DB-85E8-E3375BBB1186}">
      <dgm:prSet/>
      <dgm:spPr/>
      <dgm:t>
        <a:bodyPr/>
        <a:lstStyle/>
        <a:p>
          <a:pPr rtl="1"/>
          <a:endParaRPr lang="ar-LB"/>
        </a:p>
      </dgm:t>
    </dgm:pt>
    <dgm:pt modelId="{42527E8D-8E2B-4DF4-A66B-0213C979C3F7}" type="pres">
      <dgm:prSet presAssocID="{EFB2CDFE-A985-4A1F-922A-CD89707BF5B4}" presName="Name0" presStyleCnt="0">
        <dgm:presLayoutVars>
          <dgm:dir/>
          <dgm:animLvl val="lvl"/>
          <dgm:resizeHandles val="exact"/>
        </dgm:presLayoutVars>
      </dgm:prSet>
      <dgm:spPr/>
      <dgm:t>
        <a:bodyPr/>
        <a:lstStyle/>
        <a:p>
          <a:pPr rtl="1"/>
          <a:endParaRPr lang="ar-LB"/>
        </a:p>
      </dgm:t>
    </dgm:pt>
    <dgm:pt modelId="{78F5A86D-62B6-423E-8203-AD9F3CE7E7E5}" type="pres">
      <dgm:prSet presAssocID="{DBFE7CF2-79F4-4DE5-8E18-120541ADF6BA}" presName="boxAndChildren" presStyleCnt="0"/>
      <dgm:spPr/>
    </dgm:pt>
    <dgm:pt modelId="{1BBDDDCE-C952-4420-9AE5-27F7A2B95BA4}" type="pres">
      <dgm:prSet presAssocID="{DBFE7CF2-79F4-4DE5-8E18-120541ADF6BA}" presName="parentTextBox" presStyleLbl="node1" presStyleIdx="0" presStyleCnt="4" custScaleY="40892" custLinFactNeighborY="-506"/>
      <dgm:spPr/>
      <dgm:t>
        <a:bodyPr/>
        <a:lstStyle/>
        <a:p>
          <a:pPr rtl="1"/>
          <a:endParaRPr lang="ar-LB"/>
        </a:p>
      </dgm:t>
    </dgm:pt>
    <dgm:pt modelId="{E5BE7130-77D2-4ECB-85C6-0F50949FD078}" type="pres">
      <dgm:prSet presAssocID="{6A60DCFC-4BC6-4792-95A5-E5431C57027F}" presName="sp" presStyleCnt="0"/>
      <dgm:spPr/>
    </dgm:pt>
    <dgm:pt modelId="{C5C576BB-DF67-4121-8432-A600EF47E873}" type="pres">
      <dgm:prSet presAssocID="{6896B804-2802-4797-B45C-35484E9398F7}" presName="arrowAndChildren" presStyleCnt="0"/>
      <dgm:spPr/>
    </dgm:pt>
    <dgm:pt modelId="{75F7FC25-8E13-4561-B7F3-F14BA65E159D}" type="pres">
      <dgm:prSet presAssocID="{6896B804-2802-4797-B45C-35484E9398F7}" presName="parentTextArrow" presStyleLbl="node1" presStyleIdx="0" presStyleCnt="4"/>
      <dgm:spPr/>
      <dgm:t>
        <a:bodyPr/>
        <a:lstStyle/>
        <a:p>
          <a:pPr rtl="1"/>
          <a:endParaRPr lang="ar-LB"/>
        </a:p>
      </dgm:t>
    </dgm:pt>
    <dgm:pt modelId="{AF6D1EAE-566C-46C2-98DD-3FCF813BF0EF}" type="pres">
      <dgm:prSet presAssocID="{6896B804-2802-4797-B45C-35484E9398F7}" presName="arrow" presStyleLbl="node1" presStyleIdx="1" presStyleCnt="4"/>
      <dgm:spPr/>
      <dgm:t>
        <a:bodyPr/>
        <a:lstStyle/>
        <a:p>
          <a:pPr rtl="1"/>
          <a:endParaRPr lang="ar-LB"/>
        </a:p>
      </dgm:t>
    </dgm:pt>
    <dgm:pt modelId="{35B315F5-F284-4FF9-BCC6-6CF4380A12D2}" type="pres">
      <dgm:prSet presAssocID="{6896B804-2802-4797-B45C-35484E9398F7}" presName="descendantArrow" presStyleCnt="0"/>
      <dgm:spPr/>
    </dgm:pt>
    <dgm:pt modelId="{C3E63BE0-FBC7-4F80-ACBB-398F4F9A4788}" type="pres">
      <dgm:prSet presAssocID="{FF93D2B0-D130-423E-99AD-D22CCBB11790}" presName="childTextArrow" presStyleLbl="fgAccFollowNode1" presStyleIdx="0" presStyleCnt="9" custScaleX="89476" custLinFactNeighborX="-3612" custLinFactNeighborY="2500">
        <dgm:presLayoutVars>
          <dgm:bulletEnabled val="1"/>
        </dgm:presLayoutVars>
      </dgm:prSet>
      <dgm:spPr/>
      <dgm:t>
        <a:bodyPr/>
        <a:lstStyle/>
        <a:p>
          <a:pPr rtl="1"/>
          <a:endParaRPr lang="ar-LB"/>
        </a:p>
      </dgm:t>
    </dgm:pt>
    <dgm:pt modelId="{F6566A49-DB11-43A9-AE49-1396706C8916}" type="pres">
      <dgm:prSet presAssocID="{8B63C2BE-5C9B-451B-84A7-CE6B6FD0D29F}" presName="childTextArrow" presStyleLbl="fgAccFollowNode1" presStyleIdx="1" presStyleCnt="9" custScaleX="90722" custLinFactNeighborY="2500">
        <dgm:presLayoutVars>
          <dgm:bulletEnabled val="1"/>
        </dgm:presLayoutVars>
      </dgm:prSet>
      <dgm:spPr/>
      <dgm:t>
        <a:bodyPr/>
        <a:lstStyle/>
        <a:p>
          <a:pPr rtl="1"/>
          <a:endParaRPr lang="ar-LB"/>
        </a:p>
      </dgm:t>
    </dgm:pt>
    <dgm:pt modelId="{F96775A1-1E44-45F3-9045-EAA6EC4EF871}" type="pres">
      <dgm:prSet presAssocID="{3AE8D194-F1F5-4770-8883-B6B74EFC3E8D}" presName="childTextArrow" presStyleLbl="fgAccFollowNode1" presStyleIdx="2" presStyleCnt="9">
        <dgm:presLayoutVars>
          <dgm:bulletEnabled val="1"/>
        </dgm:presLayoutVars>
      </dgm:prSet>
      <dgm:spPr/>
      <dgm:t>
        <a:bodyPr/>
        <a:lstStyle/>
        <a:p>
          <a:pPr rtl="1"/>
          <a:endParaRPr lang="ar-LB"/>
        </a:p>
      </dgm:t>
    </dgm:pt>
    <dgm:pt modelId="{ED2808AE-D214-4810-A0ED-254DFA762228}" type="pres">
      <dgm:prSet presAssocID="{C2118AD1-F8D3-4975-9A5D-4CBD6058799B}" presName="childTextArrow" presStyleLbl="fgAccFollowNode1" presStyleIdx="3" presStyleCnt="9">
        <dgm:presLayoutVars>
          <dgm:bulletEnabled val="1"/>
        </dgm:presLayoutVars>
      </dgm:prSet>
      <dgm:spPr/>
      <dgm:t>
        <a:bodyPr/>
        <a:lstStyle/>
        <a:p>
          <a:pPr rtl="1"/>
          <a:endParaRPr lang="ar-LB"/>
        </a:p>
      </dgm:t>
    </dgm:pt>
    <dgm:pt modelId="{B3B1C018-D114-47DF-B0B7-73A47DD563D2}" type="pres">
      <dgm:prSet presAssocID="{33346681-04FA-4B2F-8CBD-5A7E8DB6139D}" presName="sp" presStyleCnt="0"/>
      <dgm:spPr/>
    </dgm:pt>
    <dgm:pt modelId="{41349560-2A28-4BAB-9C53-2A702AB4BD36}" type="pres">
      <dgm:prSet presAssocID="{D9105AA8-53B2-4F74-857C-EBF20F9B95F8}" presName="arrowAndChildren" presStyleCnt="0"/>
      <dgm:spPr/>
    </dgm:pt>
    <dgm:pt modelId="{C3D636D3-CDD9-4041-BB9E-A7B1A39034F5}" type="pres">
      <dgm:prSet presAssocID="{D9105AA8-53B2-4F74-857C-EBF20F9B95F8}" presName="parentTextArrow" presStyleLbl="node1" presStyleIdx="1" presStyleCnt="4"/>
      <dgm:spPr/>
      <dgm:t>
        <a:bodyPr/>
        <a:lstStyle/>
        <a:p>
          <a:pPr rtl="1"/>
          <a:endParaRPr lang="ar-LB"/>
        </a:p>
      </dgm:t>
    </dgm:pt>
    <dgm:pt modelId="{EBAF1ED2-49C2-4EE4-BA09-D3B641A8C40E}" type="pres">
      <dgm:prSet presAssocID="{D9105AA8-53B2-4F74-857C-EBF20F9B95F8}" presName="arrow" presStyleLbl="node1" presStyleIdx="2" presStyleCnt="4" custLinFactNeighborX="-909" custLinFactNeighborY="197"/>
      <dgm:spPr/>
      <dgm:t>
        <a:bodyPr/>
        <a:lstStyle/>
        <a:p>
          <a:pPr rtl="1"/>
          <a:endParaRPr lang="ar-LB"/>
        </a:p>
      </dgm:t>
    </dgm:pt>
    <dgm:pt modelId="{4D40663D-FDD6-4845-B07E-EAB758A3780B}" type="pres">
      <dgm:prSet presAssocID="{D9105AA8-53B2-4F74-857C-EBF20F9B95F8}" presName="descendantArrow" presStyleCnt="0"/>
      <dgm:spPr/>
    </dgm:pt>
    <dgm:pt modelId="{55F32439-871C-4BD4-A245-B43B1441019B}" type="pres">
      <dgm:prSet presAssocID="{7C1B4228-9D28-4297-83C2-8BA9C7548054}" presName="childTextArrow" presStyleLbl="fgAccFollowNode1" presStyleIdx="4" presStyleCnt="9">
        <dgm:presLayoutVars>
          <dgm:bulletEnabled val="1"/>
        </dgm:presLayoutVars>
      </dgm:prSet>
      <dgm:spPr/>
      <dgm:t>
        <a:bodyPr/>
        <a:lstStyle/>
        <a:p>
          <a:pPr rtl="1"/>
          <a:endParaRPr lang="ar-LB"/>
        </a:p>
      </dgm:t>
    </dgm:pt>
    <dgm:pt modelId="{C4A3938F-20B7-4CF9-BD7D-16BBA6C8B2E8}" type="pres">
      <dgm:prSet presAssocID="{83C8AEBB-1A29-4144-B4F9-5C45D01FFD08}" presName="childTextArrow" presStyleLbl="fgAccFollowNode1" presStyleIdx="5" presStyleCnt="9">
        <dgm:presLayoutVars>
          <dgm:bulletEnabled val="1"/>
        </dgm:presLayoutVars>
      </dgm:prSet>
      <dgm:spPr/>
      <dgm:t>
        <a:bodyPr/>
        <a:lstStyle/>
        <a:p>
          <a:pPr rtl="1"/>
          <a:endParaRPr lang="ar-LB"/>
        </a:p>
      </dgm:t>
    </dgm:pt>
    <dgm:pt modelId="{FD791BF5-1EA1-4AAD-9079-D064D8DC20E2}" type="pres">
      <dgm:prSet presAssocID="{F50ED33D-97E2-4668-96DC-9ECCA867E7B8}" presName="sp" presStyleCnt="0"/>
      <dgm:spPr/>
    </dgm:pt>
    <dgm:pt modelId="{0A9D0761-3529-43DA-9BFD-3AA1A26BE280}" type="pres">
      <dgm:prSet presAssocID="{39E328D6-2ABC-4F19-9E54-9C6707C0C599}" presName="arrowAndChildren" presStyleCnt="0"/>
      <dgm:spPr/>
    </dgm:pt>
    <dgm:pt modelId="{1C1B2E46-CF4D-4A65-830A-DEB6F8EC9DE3}" type="pres">
      <dgm:prSet presAssocID="{39E328D6-2ABC-4F19-9E54-9C6707C0C599}" presName="parentTextArrow" presStyleLbl="node1" presStyleIdx="2" presStyleCnt="4"/>
      <dgm:spPr/>
      <dgm:t>
        <a:bodyPr/>
        <a:lstStyle/>
        <a:p>
          <a:pPr rtl="1"/>
          <a:endParaRPr lang="ar-LB"/>
        </a:p>
      </dgm:t>
    </dgm:pt>
    <dgm:pt modelId="{1E034ED1-3131-47F6-9E12-F9E9F9CBC7BA}" type="pres">
      <dgm:prSet presAssocID="{39E328D6-2ABC-4F19-9E54-9C6707C0C599}" presName="arrow" presStyleLbl="node1" presStyleIdx="3" presStyleCnt="4" custScaleY="112989"/>
      <dgm:spPr/>
      <dgm:t>
        <a:bodyPr/>
        <a:lstStyle/>
        <a:p>
          <a:pPr rtl="1"/>
          <a:endParaRPr lang="ar-LB"/>
        </a:p>
      </dgm:t>
    </dgm:pt>
    <dgm:pt modelId="{B1FCC17F-48D0-4443-A982-DA9875CA87D1}" type="pres">
      <dgm:prSet presAssocID="{39E328D6-2ABC-4F19-9E54-9C6707C0C599}" presName="descendantArrow" presStyleCnt="0"/>
      <dgm:spPr/>
    </dgm:pt>
    <dgm:pt modelId="{5B5B4ED4-EEEE-4133-8B58-0D80E026E36E}" type="pres">
      <dgm:prSet presAssocID="{58ABD4A8-B946-45DB-9435-B5C8B2D6A79D}" presName="childTextArrow" presStyleLbl="fgAccFollowNode1" presStyleIdx="6" presStyleCnt="9">
        <dgm:presLayoutVars>
          <dgm:bulletEnabled val="1"/>
        </dgm:presLayoutVars>
      </dgm:prSet>
      <dgm:spPr/>
      <dgm:t>
        <a:bodyPr/>
        <a:lstStyle/>
        <a:p>
          <a:pPr rtl="1"/>
          <a:endParaRPr lang="ar-LB"/>
        </a:p>
      </dgm:t>
    </dgm:pt>
    <dgm:pt modelId="{D6DFCF5C-58B4-40C5-997F-68EEF2D88DDF}" type="pres">
      <dgm:prSet presAssocID="{D9BD7A27-1017-4737-BFBA-FDA78BFD017A}" presName="childTextArrow" presStyleLbl="fgAccFollowNode1" presStyleIdx="7" presStyleCnt="9" custScaleX="76304">
        <dgm:presLayoutVars>
          <dgm:bulletEnabled val="1"/>
        </dgm:presLayoutVars>
      </dgm:prSet>
      <dgm:spPr/>
      <dgm:t>
        <a:bodyPr/>
        <a:lstStyle/>
        <a:p>
          <a:pPr rtl="1"/>
          <a:endParaRPr lang="ar-LB"/>
        </a:p>
      </dgm:t>
    </dgm:pt>
    <dgm:pt modelId="{8E07FC2F-7307-4B60-9E2E-68265CC8FA7D}" type="pres">
      <dgm:prSet presAssocID="{0F2559FA-A09B-4B0D-9DA0-FAC7C36472CA}" presName="childTextArrow" presStyleLbl="fgAccFollowNode1" presStyleIdx="8" presStyleCnt="9">
        <dgm:presLayoutVars>
          <dgm:bulletEnabled val="1"/>
        </dgm:presLayoutVars>
      </dgm:prSet>
      <dgm:spPr/>
      <dgm:t>
        <a:bodyPr/>
        <a:lstStyle/>
        <a:p>
          <a:pPr rtl="1"/>
          <a:endParaRPr lang="ar-LB"/>
        </a:p>
      </dgm:t>
    </dgm:pt>
  </dgm:ptLst>
  <dgm:cxnLst>
    <dgm:cxn modelId="{A68F37DA-7C06-4160-9051-ED79601032E9}" type="presOf" srcId="{3AE8D194-F1F5-4770-8883-B6B74EFC3E8D}" destId="{F96775A1-1E44-45F3-9045-EAA6EC4EF871}" srcOrd="0" destOrd="0" presId="urn:microsoft.com/office/officeart/2005/8/layout/process4"/>
    <dgm:cxn modelId="{B7F6EDBB-1F5D-4C5E-A5EE-6C6B0E3582EE}" srcId="{6896B804-2802-4797-B45C-35484E9398F7}" destId="{C2118AD1-F8D3-4975-9A5D-4CBD6058799B}" srcOrd="3" destOrd="0" parTransId="{AA8BDF37-C780-4D09-BCEC-BC850F22FC65}" sibTransId="{2E6AC914-F268-4775-A482-BA928395C9C5}"/>
    <dgm:cxn modelId="{434F76FA-E2A2-4373-8FB3-B1B75AA3A5DB}" type="presOf" srcId="{58ABD4A8-B946-45DB-9435-B5C8B2D6A79D}" destId="{5B5B4ED4-EEEE-4133-8B58-0D80E026E36E}" srcOrd="0" destOrd="0" presId="urn:microsoft.com/office/officeart/2005/8/layout/process4"/>
    <dgm:cxn modelId="{6B0D6D97-D80A-4530-B5D8-89AE5536EE19}" type="presOf" srcId="{39E328D6-2ABC-4F19-9E54-9C6707C0C599}" destId="{1C1B2E46-CF4D-4A65-830A-DEB6F8EC9DE3}" srcOrd="0" destOrd="0" presId="urn:microsoft.com/office/officeart/2005/8/layout/process4"/>
    <dgm:cxn modelId="{35FA4714-FEBD-4AEF-BB33-D5BFCC54C791}" srcId="{6896B804-2802-4797-B45C-35484E9398F7}" destId="{FF93D2B0-D130-423E-99AD-D22CCBB11790}" srcOrd="0" destOrd="0" parTransId="{C0672C64-AE1C-4D00-92E2-FB83A6FCBF8E}" sibTransId="{DB757273-BBE4-4A7E-BB8C-2109612AB9E0}"/>
    <dgm:cxn modelId="{763A0AE8-929F-4849-A6D7-834CBCB5B2C5}" type="presOf" srcId="{6896B804-2802-4797-B45C-35484E9398F7}" destId="{AF6D1EAE-566C-46C2-98DD-3FCF813BF0EF}" srcOrd="1" destOrd="0" presId="urn:microsoft.com/office/officeart/2005/8/layout/process4"/>
    <dgm:cxn modelId="{82D0E1CF-DBF3-4D64-A3C2-72D043DCBFA1}" type="presOf" srcId="{0F2559FA-A09B-4B0D-9DA0-FAC7C36472CA}" destId="{8E07FC2F-7307-4B60-9E2E-68265CC8FA7D}" srcOrd="0" destOrd="0" presId="urn:microsoft.com/office/officeart/2005/8/layout/process4"/>
    <dgm:cxn modelId="{AD965976-FF35-45F2-A9FB-A95E16C14875}" srcId="{D9105AA8-53B2-4F74-857C-EBF20F9B95F8}" destId="{83C8AEBB-1A29-4144-B4F9-5C45D01FFD08}" srcOrd="1" destOrd="0" parTransId="{366790B1-9C44-4D2A-A751-C190D900ED58}" sibTransId="{85E1F63B-DCB6-434D-896E-208E01EB3E85}"/>
    <dgm:cxn modelId="{2C7E56CE-D18A-44DD-8299-32F6942E4715}" type="presOf" srcId="{DBFE7CF2-79F4-4DE5-8E18-120541ADF6BA}" destId="{1BBDDDCE-C952-4420-9AE5-27F7A2B95BA4}" srcOrd="0" destOrd="0" presId="urn:microsoft.com/office/officeart/2005/8/layout/process4"/>
    <dgm:cxn modelId="{1C5F33B2-0CF9-49A9-81AB-0F6CCD05B157}" srcId="{6896B804-2802-4797-B45C-35484E9398F7}" destId="{3AE8D194-F1F5-4770-8883-B6B74EFC3E8D}" srcOrd="2" destOrd="0" parTransId="{C9EC9688-1140-483E-BFD2-9C4216675EDE}" sibTransId="{B57031F7-4198-4DDC-B035-88E7481DCDBE}"/>
    <dgm:cxn modelId="{474FD6A7-F54B-42DB-9698-EB9161205233}" srcId="{D9105AA8-53B2-4F74-857C-EBF20F9B95F8}" destId="{7C1B4228-9D28-4297-83C2-8BA9C7548054}" srcOrd="0" destOrd="0" parTransId="{CC5BDD89-E315-4FAA-8BD8-D102AD4721EF}" sibTransId="{A41D656E-1F83-43FB-B077-90AA86D87A46}"/>
    <dgm:cxn modelId="{01B5F758-7256-4507-911B-DEEB620F0F85}" type="presOf" srcId="{FF93D2B0-D130-423E-99AD-D22CCBB11790}" destId="{C3E63BE0-FBC7-4F80-ACBB-398F4F9A4788}" srcOrd="0" destOrd="0" presId="urn:microsoft.com/office/officeart/2005/8/layout/process4"/>
    <dgm:cxn modelId="{9A05EB8C-1F5F-4E8D-A1F9-1CA2016AAA61}" type="presOf" srcId="{83C8AEBB-1A29-4144-B4F9-5C45D01FFD08}" destId="{C4A3938F-20B7-4CF9-BD7D-16BBA6C8B2E8}" srcOrd="0" destOrd="0" presId="urn:microsoft.com/office/officeart/2005/8/layout/process4"/>
    <dgm:cxn modelId="{EA3C53A8-5966-416B-B43E-500491D6763E}" srcId="{EFB2CDFE-A985-4A1F-922A-CD89707BF5B4}" destId="{6896B804-2802-4797-B45C-35484E9398F7}" srcOrd="2" destOrd="0" parTransId="{CD1B23F7-E762-49C1-BB97-E5879855B38B}" sibTransId="{6A60DCFC-4BC6-4792-95A5-E5431C57027F}"/>
    <dgm:cxn modelId="{91B06EC9-EAC4-4DAE-98A1-01D5BA3D788B}" srcId="{EFB2CDFE-A985-4A1F-922A-CD89707BF5B4}" destId="{DBFE7CF2-79F4-4DE5-8E18-120541ADF6BA}" srcOrd="3" destOrd="0" parTransId="{B76C7026-F07A-437A-915F-A45818FB818C}" sibTransId="{B93373B1-786F-4DB8-A221-0D25CBAF154E}"/>
    <dgm:cxn modelId="{F57357C4-CAF8-4451-A0C8-1F2A7E15345C}" type="presOf" srcId="{D9BD7A27-1017-4737-BFBA-FDA78BFD017A}" destId="{D6DFCF5C-58B4-40C5-997F-68EEF2D88DDF}" srcOrd="0" destOrd="0" presId="urn:microsoft.com/office/officeart/2005/8/layout/process4"/>
    <dgm:cxn modelId="{DE0EA4E5-978F-4F79-9C8A-DB07C9A15738}" type="presOf" srcId="{D9105AA8-53B2-4F74-857C-EBF20F9B95F8}" destId="{C3D636D3-CDD9-4041-BB9E-A7B1A39034F5}" srcOrd="0" destOrd="0" presId="urn:microsoft.com/office/officeart/2005/8/layout/process4"/>
    <dgm:cxn modelId="{F9DC3035-73E5-4685-98DE-6638140BC5C0}" srcId="{39E328D6-2ABC-4F19-9E54-9C6707C0C599}" destId="{0F2559FA-A09B-4B0D-9DA0-FAC7C36472CA}" srcOrd="2" destOrd="0" parTransId="{4D84FA2B-C9CC-42AF-9CFB-4DB2A3CC717D}" sibTransId="{F5636C0A-ADAA-4E2A-9374-00C3AA03A959}"/>
    <dgm:cxn modelId="{AF0C18FE-5EF6-4680-9F71-CBCD9C6E31D3}" type="presOf" srcId="{EFB2CDFE-A985-4A1F-922A-CD89707BF5B4}" destId="{42527E8D-8E2B-4DF4-A66B-0213C979C3F7}" srcOrd="0" destOrd="0" presId="urn:microsoft.com/office/officeart/2005/8/layout/process4"/>
    <dgm:cxn modelId="{3BF799F0-0D08-41DC-ADF7-F4215D892030}" srcId="{EFB2CDFE-A985-4A1F-922A-CD89707BF5B4}" destId="{39E328D6-2ABC-4F19-9E54-9C6707C0C599}" srcOrd="0" destOrd="0" parTransId="{53181A41-4F47-404A-8179-CA5B0053F52A}" sibTransId="{F50ED33D-97E2-4668-96DC-9ECCA867E7B8}"/>
    <dgm:cxn modelId="{3195E7B0-1040-4414-82F7-4AA389C9CDCE}" type="presOf" srcId="{C2118AD1-F8D3-4975-9A5D-4CBD6058799B}" destId="{ED2808AE-D214-4810-A0ED-254DFA762228}" srcOrd="0" destOrd="0" presId="urn:microsoft.com/office/officeart/2005/8/layout/process4"/>
    <dgm:cxn modelId="{B11AD858-CBC0-47A6-B111-4D13957131B0}" srcId="{EFB2CDFE-A985-4A1F-922A-CD89707BF5B4}" destId="{D9105AA8-53B2-4F74-857C-EBF20F9B95F8}" srcOrd="1" destOrd="0" parTransId="{A5D6D2D8-FC9E-4375-9028-398F6B51E6C3}" sibTransId="{33346681-04FA-4B2F-8CBD-5A7E8DB6139D}"/>
    <dgm:cxn modelId="{97E970C4-7612-49DB-85E8-E3375BBB1186}" srcId="{6896B804-2802-4797-B45C-35484E9398F7}" destId="{8B63C2BE-5C9B-451B-84A7-CE6B6FD0D29F}" srcOrd="1" destOrd="0" parTransId="{7F574B03-4637-4C7F-91F5-FA46741F0C82}" sibTransId="{FF622349-5415-44FD-821F-4DEF368944D5}"/>
    <dgm:cxn modelId="{75873B39-9288-44B4-83A4-5BE3E8448375}" type="presOf" srcId="{6896B804-2802-4797-B45C-35484E9398F7}" destId="{75F7FC25-8E13-4561-B7F3-F14BA65E159D}" srcOrd="0" destOrd="0" presId="urn:microsoft.com/office/officeart/2005/8/layout/process4"/>
    <dgm:cxn modelId="{8ABE0F49-DA82-4B04-81D5-2365207E8F1D}" srcId="{39E328D6-2ABC-4F19-9E54-9C6707C0C599}" destId="{58ABD4A8-B946-45DB-9435-B5C8B2D6A79D}" srcOrd="0" destOrd="0" parTransId="{18A14208-6D4E-4A16-960D-362D5DB1252C}" sibTransId="{478C0D02-483D-4820-A9B2-26EE59633E5E}"/>
    <dgm:cxn modelId="{FE0B2218-DA00-4CBE-8055-3355EC7F6502}" type="presOf" srcId="{7C1B4228-9D28-4297-83C2-8BA9C7548054}" destId="{55F32439-871C-4BD4-A245-B43B1441019B}" srcOrd="0" destOrd="0" presId="urn:microsoft.com/office/officeart/2005/8/layout/process4"/>
    <dgm:cxn modelId="{BDE04293-4CB3-49E1-9935-6CD72DC89922}" srcId="{39E328D6-2ABC-4F19-9E54-9C6707C0C599}" destId="{D9BD7A27-1017-4737-BFBA-FDA78BFD017A}" srcOrd="1" destOrd="0" parTransId="{0CD5BD00-E7B5-42FA-9077-665F470B2DBB}" sibTransId="{021BB709-6339-4B06-A22E-0F43CC1AA500}"/>
    <dgm:cxn modelId="{AA2B8033-583D-497A-94C2-50B4F1E68EA0}" type="presOf" srcId="{39E328D6-2ABC-4F19-9E54-9C6707C0C599}" destId="{1E034ED1-3131-47F6-9E12-F9E9F9CBC7BA}" srcOrd="1" destOrd="0" presId="urn:microsoft.com/office/officeart/2005/8/layout/process4"/>
    <dgm:cxn modelId="{E6A7EB77-319E-4918-A446-904B62BB492F}" type="presOf" srcId="{8B63C2BE-5C9B-451B-84A7-CE6B6FD0D29F}" destId="{F6566A49-DB11-43A9-AE49-1396706C8916}" srcOrd="0" destOrd="0" presId="urn:microsoft.com/office/officeart/2005/8/layout/process4"/>
    <dgm:cxn modelId="{13211DF6-DFE2-4105-8CC2-255A0385563F}" type="presOf" srcId="{D9105AA8-53B2-4F74-857C-EBF20F9B95F8}" destId="{EBAF1ED2-49C2-4EE4-BA09-D3B641A8C40E}" srcOrd="1" destOrd="0" presId="urn:microsoft.com/office/officeart/2005/8/layout/process4"/>
    <dgm:cxn modelId="{4F7C8082-89F4-411E-9F9D-821DE4AFB906}" type="presParOf" srcId="{42527E8D-8E2B-4DF4-A66B-0213C979C3F7}" destId="{78F5A86D-62B6-423E-8203-AD9F3CE7E7E5}" srcOrd="0" destOrd="0" presId="urn:microsoft.com/office/officeart/2005/8/layout/process4"/>
    <dgm:cxn modelId="{10FCD060-5B49-4511-8AC8-C5228F7D48A6}" type="presParOf" srcId="{78F5A86D-62B6-423E-8203-AD9F3CE7E7E5}" destId="{1BBDDDCE-C952-4420-9AE5-27F7A2B95BA4}" srcOrd="0" destOrd="0" presId="urn:microsoft.com/office/officeart/2005/8/layout/process4"/>
    <dgm:cxn modelId="{9BCF7D9D-2CDE-4349-B0C2-AAA041866306}" type="presParOf" srcId="{42527E8D-8E2B-4DF4-A66B-0213C979C3F7}" destId="{E5BE7130-77D2-4ECB-85C6-0F50949FD078}" srcOrd="1" destOrd="0" presId="urn:microsoft.com/office/officeart/2005/8/layout/process4"/>
    <dgm:cxn modelId="{9F94BFCA-DC47-42B9-B8E5-492FCECF8199}" type="presParOf" srcId="{42527E8D-8E2B-4DF4-A66B-0213C979C3F7}" destId="{C5C576BB-DF67-4121-8432-A600EF47E873}" srcOrd="2" destOrd="0" presId="urn:microsoft.com/office/officeart/2005/8/layout/process4"/>
    <dgm:cxn modelId="{7D78DC67-A4A3-450A-85F6-C4AB06CAA11C}" type="presParOf" srcId="{C5C576BB-DF67-4121-8432-A600EF47E873}" destId="{75F7FC25-8E13-4561-B7F3-F14BA65E159D}" srcOrd="0" destOrd="0" presId="urn:microsoft.com/office/officeart/2005/8/layout/process4"/>
    <dgm:cxn modelId="{EFA9313D-1385-46B8-807E-3ECDFD5E45A8}" type="presParOf" srcId="{C5C576BB-DF67-4121-8432-A600EF47E873}" destId="{AF6D1EAE-566C-46C2-98DD-3FCF813BF0EF}" srcOrd="1" destOrd="0" presId="urn:microsoft.com/office/officeart/2005/8/layout/process4"/>
    <dgm:cxn modelId="{DC2E57DC-3899-42DC-AA59-D1CE47360849}" type="presParOf" srcId="{C5C576BB-DF67-4121-8432-A600EF47E873}" destId="{35B315F5-F284-4FF9-BCC6-6CF4380A12D2}" srcOrd="2" destOrd="0" presId="urn:microsoft.com/office/officeart/2005/8/layout/process4"/>
    <dgm:cxn modelId="{3ADFBD4D-E8B1-460F-A415-40034084BC77}" type="presParOf" srcId="{35B315F5-F284-4FF9-BCC6-6CF4380A12D2}" destId="{C3E63BE0-FBC7-4F80-ACBB-398F4F9A4788}" srcOrd="0" destOrd="0" presId="urn:microsoft.com/office/officeart/2005/8/layout/process4"/>
    <dgm:cxn modelId="{E52CC5A8-B4FE-4BEC-91CA-733BB390216B}" type="presParOf" srcId="{35B315F5-F284-4FF9-BCC6-6CF4380A12D2}" destId="{F6566A49-DB11-43A9-AE49-1396706C8916}" srcOrd="1" destOrd="0" presId="urn:microsoft.com/office/officeart/2005/8/layout/process4"/>
    <dgm:cxn modelId="{6E12F6D0-2AC4-4B95-810A-CBD132AE27D3}" type="presParOf" srcId="{35B315F5-F284-4FF9-BCC6-6CF4380A12D2}" destId="{F96775A1-1E44-45F3-9045-EAA6EC4EF871}" srcOrd="2" destOrd="0" presId="urn:microsoft.com/office/officeart/2005/8/layout/process4"/>
    <dgm:cxn modelId="{798A305D-91BA-4587-BAE8-C60AA7C48259}" type="presParOf" srcId="{35B315F5-F284-4FF9-BCC6-6CF4380A12D2}" destId="{ED2808AE-D214-4810-A0ED-254DFA762228}" srcOrd="3" destOrd="0" presId="urn:microsoft.com/office/officeart/2005/8/layout/process4"/>
    <dgm:cxn modelId="{C5EDE430-2110-42FE-B1B7-B007CACB51C9}" type="presParOf" srcId="{42527E8D-8E2B-4DF4-A66B-0213C979C3F7}" destId="{B3B1C018-D114-47DF-B0B7-73A47DD563D2}" srcOrd="3" destOrd="0" presId="urn:microsoft.com/office/officeart/2005/8/layout/process4"/>
    <dgm:cxn modelId="{9A6C3E5B-39B7-4EF7-872E-994ECA99542E}" type="presParOf" srcId="{42527E8D-8E2B-4DF4-A66B-0213C979C3F7}" destId="{41349560-2A28-4BAB-9C53-2A702AB4BD36}" srcOrd="4" destOrd="0" presId="urn:microsoft.com/office/officeart/2005/8/layout/process4"/>
    <dgm:cxn modelId="{96856F6F-0256-4343-91A1-4A694F1DFA0D}" type="presParOf" srcId="{41349560-2A28-4BAB-9C53-2A702AB4BD36}" destId="{C3D636D3-CDD9-4041-BB9E-A7B1A39034F5}" srcOrd="0" destOrd="0" presId="urn:microsoft.com/office/officeart/2005/8/layout/process4"/>
    <dgm:cxn modelId="{18B0E3AE-01D9-49DA-8300-8304FAC3C777}" type="presParOf" srcId="{41349560-2A28-4BAB-9C53-2A702AB4BD36}" destId="{EBAF1ED2-49C2-4EE4-BA09-D3B641A8C40E}" srcOrd="1" destOrd="0" presId="urn:microsoft.com/office/officeart/2005/8/layout/process4"/>
    <dgm:cxn modelId="{872CC7BC-1903-4C53-97DB-C97DAD0CEAAD}" type="presParOf" srcId="{41349560-2A28-4BAB-9C53-2A702AB4BD36}" destId="{4D40663D-FDD6-4845-B07E-EAB758A3780B}" srcOrd="2" destOrd="0" presId="urn:microsoft.com/office/officeart/2005/8/layout/process4"/>
    <dgm:cxn modelId="{66AF470D-D6B4-442A-87D4-60FB67DA79A2}" type="presParOf" srcId="{4D40663D-FDD6-4845-B07E-EAB758A3780B}" destId="{55F32439-871C-4BD4-A245-B43B1441019B}" srcOrd="0" destOrd="0" presId="urn:microsoft.com/office/officeart/2005/8/layout/process4"/>
    <dgm:cxn modelId="{2783E9EB-B943-4AFC-977E-590DC9C07B61}" type="presParOf" srcId="{4D40663D-FDD6-4845-B07E-EAB758A3780B}" destId="{C4A3938F-20B7-4CF9-BD7D-16BBA6C8B2E8}" srcOrd="1" destOrd="0" presId="urn:microsoft.com/office/officeart/2005/8/layout/process4"/>
    <dgm:cxn modelId="{B11A4F56-7E00-4B47-A325-B713C493959F}" type="presParOf" srcId="{42527E8D-8E2B-4DF4-A66B-0213C979C3F7}" destId="{FD791BF5-1EA1-4AAD-9079-D064D8DC20E2}" srcOrd="5" destOrd="0" presId="urn:microsoft.com/office/officeart/2005/8/layout/process4"/>
    <dgm:cxn modelId="{5308367D-D637-45FC-88B1-960D17D961BA}" type="presParOf" srcId="{42527E8D-8E2B-4DF4-A66B-0213C979C3F7}" destId="{0A9D0761-3529-43DA-9BFD-3AA1A26BE280}" srcOrd="6" destOrd="0" presId="urn:microsoft.com/office/officeart/2005/8/layout/process4"/>
    <dgm:cxn modelId="{DD65C872-BBFE-4C73-A414-655DB301D04E}" type="presParOf" srcId="{0A9D0761-3529-43DA-9BFD-3AA1A26BE280}" destId="{1C1B2E46-CF4D-4A65-830A-DEB6F8EC9DE3}" srcOrd="0" destOrd="0" presId="urn:microsoft.com/office/officeart/2005/8/layout/process4"/>
    <dgm:cxn modelId="{8CA079F5-C6B9-422B-800A-B458B1F8BDF5}" type="presParOf" srcId="{0A9D0761-3529-43DA-9BFD-3AA1A26BE280}" destId="{1E034ED1-3131-47F6-9E12-F9E9F9CBC7BA}" srcOrd="1" destOrd="0" presId="urn:microsoft.com/office/officeart/2005/8/layout/process4"/>
    <dgm:cxn modelId="{347903D2-215C-480F-8475-541381738309}" type="presParOf" srcId="{0A9D0761-3529-43DA-9BFD-3AA1A26BE280}" destId="{B1FCC17F-48D0-4443-A982-DA9875CA87D1}" srcOrd="2" destOrd="0" presId="urn:microsoft.com/office/officeart/2005/8/layout/process4"/>
    <dgm:cxn modelId="{3E6C35AD-2389-451B-9311-B8B55A9F3E09}" type="presParOf" srcId="{B1FCC17F-48D0-4443-A982-DA9875CA87D1}" destId="{5B5B4ED4-EEEE-4133-8B58-0D80E026E36E}" srcOrd="0" destOrd="0" presId="urn:microsoft.com/office/officeart/2005/8/layout/process4"/>
    <dgm:cxn modelId="{1EFC0FD3-0E1F-4FFE-9CB5-BEB1080829CF}" type="presParOf" srcId="{B1FCC17F-48D0-4443-A982-DA9875CA87D1}" destId="{D6DFCF5C-58B4-40C5-997F-68EEF2D88DDF}" srcOrd="1" destOrd="0" presId="urn:microsoft.com/office/officeart/2005/8/layout/process4"/>
    <dgm:cxn modelId="{347FF684-DF68-444B-AABF-9520CFED632C}" type="presParOf" srcId="{B1FCC17F-48D0-4443-A982-DA9875CA87D1}" destId="{8E07FC2F-7307-4B60-9E2E-68265CC8FA7D}" srcOrd="2"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2FDF98-8D1D-404A-8D89-D806621F60C3}">
      <dsp:nvSpPr>
        <dsp:cNvPr id="0" name=""/>
        <dsp:cNvSpPr/>
      </dsp:nvSpPr>
      <dsp:spPr>
        <a:xfrm>
          <a:off x="3187000" y="0"/>
          <a:ext cx="2094415" cy="2094734"/>
        </a:xfrm>
        <a:prstGeom prst="circularArrow">
          <a:avLst>
            <a:gd name="adj1" fmla="val 10980"/>
            <a:gd name="adj2" fmla="val 1142322"/>
            <a:gd name="adj3" fmla="val 4500000"/>
            <a:gd name="adj4" fmla="val 10800000"/>
            <a:gd name="adj5" fmla="val 125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258C3E-56F8-4BE6-8D7B-5D583A89C631}">
      <dsp:nvSpPr>
        <dsp:cNvPr id="0" name=""/>
        <dsp:cNvSpPr/>
      </dsp:nvSpPr>
      <dsp:spPr>
        <a:xfrm>
          <a:off x="3649935" y="756262"/>
          <a:ext cx="1163826" cy="5817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en-US" sz="1600" b="1" kern="1200" dirty="0" smtClean="0">
              <a:solidFill>
                <a:schemeClr val="tx1">
                  <a:lumMod val="95000"/>
                  <a:lumOff val="5000"/>
                </a:schemeClr>
              </a:solidFill>
            </a:rPr>
            <a:t>GREAT RANG OF TREATMENT OPTIONS</a:t>
          </a:r>
          <a:endParaRPr lang="ar-LB" sz="1600" b="1" kern="1200" dirty="0">
            <a:solidFill>
              <a:schemeClr val="tx1">
                <a:lumMod val="95000"/>
                <a:lumOff val="5000"/>
              </a:schemeClr>
            </a:solidFill>
          </a:endParaRPr>
        </a:p>
      </dsp:txBody>
      <dsp:txXfrm>
        <a:off x="3649935" y="756262"/>
        <a:ext cx="1163826" cy="581773"/>
      </dsp:txXfrm>
    </dsp:sp>
    <dsp:sp modelId="{078B7E83-8895-46B4-AA53-09B7B20324DA}">
      <dsp:nvSpPr>
        <dsp:cNvPr id="0" name=""/>
        <dsp:cNvSpPr/>
      </dsp:nvSpPr>
      <dsp:spPr>
        <a:xfrm>
          <a:off x="2627987" y="1273627"/>
          <a:ext cx="2094415" cy="2094734"/>
        </a:xfrm>
        <a:prstGeom prst="leftCircularArrow">
          <a:avLst>
            <a:gd name="adj1" fmla="val 10980"/>
            <a:gd name="adj2" fmla="val 1142322"/>
            <a:gd name="adj3" fmla="val 6300000"/>
            <a:gd name="adj4" fmla="val 18900000"/>
            <a:gd name="adj5" fmla="val 12500"/>
          </a:avLst>
        </a:prstGeom>
        <a:solidFill>
          <a:schemeClr val="tx1">
            <a:lumMod val="95000"/>
            <a:lumOff val="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955D37-40B9-46E2-A0C8-4E656761243F}">
      <dsp:nvSpPr>
        <dsp:cNvPr id="0" name=""/>
        <dsp:cNvSpPr/>
      </dsp:nvSpPr>
      <dsp:spPr>
        <a:xfrm>
          <a:off x="3070578" y="1966804"/>
          <a:ext cx="1163826" cy="5817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en-US" sz="1600" b="1" kern="1200" dirty="0" smtClean="0"/>
            <a:t>LESS EXTENSIVE SURGERY</a:t>
          </a:r>
          <a:endParaRPr lang="ar-LB" sz="1600" b="1" kern="1200" dirty="0"/>
        </a:p>
      </dsp:txBody>
      <dsp:txXfrm>
        <a:off x="3070578" y="1966804"/>
        <a:ext cx="1163826" cy="581773"/>
      </dsp:txXfrm>
    </dsp:sp>
    <dsp:sp modelId="{FB538E9F-BCBC-49E0-A191-E4418206A147}">
      <dsp:nvSpPr>
        <dsp:cNvPr id="0" name=""/>
        <dsp:cNvSpPr/>
      </dsp:nvSpPr>
      <dsp:spPr>
        <a:xfrm>
          <a:off x="3320286" y="2658226"/>
          <a:ext cx="1799427" cy="1800148"/>
        </a:xfrm>
        <a:prstGeom prst="blockArc">
          <a:avLst>
            <a:gd name="adj1" fmla="val 13500000"/>
            <a:gd name="adj2" fmla="val 10800000"/>
            <a:gd name="adj3" fmla="val 1274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124745-8162-4AB6-9CDB-DAFA556D942E}">
      <dsp:nvSpPr>
        <dsp:cNvPr id="0" name=""/>
        <dsp:cNvSpPr/>
      </dsp:nvSpPr>
      <dsp:spPr>
        <a:xfrm>
          <a:off x="3652688" y="3179087"/>
          <a:ext cx="1163826" cy="5817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en-US" sz="1600" b="1" kern="1200" dirty="0" smtClean="0"/>
            <a:t>BETTER OUTCOMES</a:t>
          </a:r>
          <a:endParaRPr lang="ar-LB" sz="1600" b="1" kern="1200" dirty="0"/>
        </a:p>
      </dsp:txBody>
      <dsp:txXfrm>
        <a:off x="3652688" y="3179087"/>
        <a:ext cx="1163826" cy="5817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BDDDCE-C952-4420-9AE5-27F7A2B95BA4}">
      <dsp:nvSpPr>
        <dsp:cNvPr id="0" name=""/>
        <dsp:cNvSpPr/>
      </dsp:nvSpPr>
      <dsp:spPr>
        <a:xfrm>
          <a:off x="0" y="4968549"/>
          <a:ext cx="7920880" cy="426478"/>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1">
            <a:lnSpc>
              <a:spcPct val="90000"/>
            </a:lnSpc>
            <a:spcBef>
              <a:spcPct val="0"/>
            </a:spcBef>
            <a:spcAft>
              <a:spcPct val="35000"/>
            </a:spcAft>
          </a:pPr>
          <a:r>
            <a:rPr lang="en-US" sz="1800" b="1" kern="1200" smtClean="0">
              <a:solidFill>
                <a:schemeClr val="tx1">
                  <a:lumMod val="95000"/>
                  <a:lumOff val="5000"/>
                </a:schemeClr>
              </a:solidFill>
            </a:rPr>
            <a:t>Planning </a:t>
          </a:r>
          <a:endParaRPr lang="ar-LB" sz="1800" b="1" kern="1200" dirty="0">
            <a:solidFill>
              <a:schemeClr val="tx1">
                <a:lumMod val="95000"/>
                <a:lumOff val="5000"/>
              </a:schemeClr>
            </a:solidFill>
          </a:endParaRPr>
        </a:p>
      </dsp:txBody>
      <dsp:txXfrm>
        <a:off x="0" y="4968549"/>
        <a:ext cx="7920880" cy="426478"/>
      </dsp:txXfrm>
    </dsp:sp>
    <dsp:sp modelId="{AF6D1EAE-566C-46C2-98DD-3FCF813BF0EF}">
      <dsp:nvSpPr>
        <dsp:cNvPr id="0" name=""/>
        <dsp:cNvSpPr/>
      </dsp:nvSpPr>
      <dsp:spPr>
        <a:xfrm rot="10800000">
          <a:off x="0" y="3385431"/>
          <a:ext cx="7920880" cy="1604038"/>
        </a:xfrm>
        <a:prstGeom prst="upArrowCallout">
          <a:avLst/>
        </a:prstGeom>
        <a:no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1">
            <a:lnSpc>
              <a:spcPct val="90000"/>
            </a:lnSpc>
            <a:spcBef>
              <a:spcPct val="0"/>
            </a:spcBef>
            <a:spcAft>
              <a:spcPct val="35000"/>
            </a:spcAft>
          </a:pPr>
          <a:r>
            <a:rPr lang="en-US" sz="2000" b="1" kern="1200" dirty="0" smtClean="0">
              <a:solidFill>
                <a:schemeClr val="tx1">
                  <a:lumMod val="95000"/>
                  <a:lumOff val="5000"/>
                </a:schemeClr>
              </a:solidFill>
            </a:rPr>
            <a:t>Diagnosis </a:t>
          </a:r>
          <a:endParaRPr lang="ar-LB" sz="2000" b="1" kern="1200" dirty="0">
            <a:solidFill>
              <a:schemeClr val="tx1">
                <a:lumMod val="95000"/>
                <a:lumOff val="5000"/>
              </a:schemeClr>
            </a:solidFill>
          </a:endParaRPr>
        </a:p>
      </dsp:txBody>
      <dsp:txXfrm rot="-10800000">
        <a:off x="0" y="3385431"/>
        <a:ext cx="7920880" cy="563017"/>
      </dsp:txXfrm>
    </dsp:sp>
    <dsp:sp modelId="{C3E63BE0-FBC7-4F80-ACBB-398F4F9A4788}">
      <dsp:nvSpPr>
        <dsp:cNvPr id="0" name=""/>
        <dsp:cNvSpPr/>
      </dsp:nvSpPr>
      <dsp:spPr>
        <a:xfrm>
          <a:off x="0" y="3960439"/>
          <a:ext cx="1861796" cy="479607"/>
        </a:xfrm>
        <a:prstGeom prst="rect">
          <a:avLst/>
        </a:prstGeom>
        <a:solidFill>
          <a:srgbClr val="00B0F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rtl="1">
            <a:lnSpc>
              <a:spcPct val="90000"/>
            </a:lnSpc>
            <a:spcBef>
              <a:spcPct val="0"/>
            </a:spcBef>
            <a:spcAft>
              <a:spcPct val="35000"/>
            </a:spcAft>
          </a:pPr>
          <a:r>
            <a:rPr lang="en-US" sz="1200" kern="1200" dirty="0" smtClean="0"/>
            <a:t>Breast ultrasound </a:t>
          </a:r>
          <a:endParaRPr lang="ar-LB" sz="1200" kern="1200" dirty="0"/>
        </a:p>
      </dsp:txBody>
      <dsp:txXfrm>
        <a:off x="0" y="3960439"/>
        <a:ext cx="1861796" cy="479607"/>
      </dsp:txXfrm>
    </dsp:sp>
    <dsp:sp modelId="{F6566A49-DB11-43A9-AE49-1396706C8916}">
      <dsp:nvSpPr>
        <dsp:cNvPr id="0" name=""/>
        <dsp:cNvSpPr/>
      </dsp:nvSpPr>
      <dsp:spPr>
        <a:xfrm>
          <a:off x="1866698" y="3960439"/>
          <a:ext cx="1887723" cy="479607"/>
        </a:xfrm>
        <a:prstGeom prst="rect">
          <a:avLst/>
        </a:prstGeom>
        <a:solidFill>
          <a:srgbClr val="00B0F0">
            <a:alpha val="90000"/>
          </a:srgbClr>
        </a:solidFill>
        <a:ln w="12700" cap="flat" cmpd="sng" algn="ctr">
          <a:solidFill>
            <a:schemeClr val="bg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rtl="1">
            <a:lnSpc>
              <a:spcPct val="90000"/>
            </a:lnSpc>
            <a:spcBef>
              <a:spcPct val="0"/>
            </a:spcBef>
            <a:spcAft>
              <a:spcPct val="35000"/>
            </a:spcAft>
          </a:pPr>
          <a:r>
            <a:rPr lang="en-US" sz="1200" kern="1200" dirty="0" smtClean="0"/>
            <a:t>FNA</a:t>
          </a:r>
          <a:endParaRPr lang="ar-LB" sz="1200" kern="1200" dirty="0"/>
        </a:p>
      </dsp:txBody>
      <dsp:txXfrm>
        <a:off x="1866698" y="3960439"/>
        <a:ext cx="1887723" cy="479607"/>
      </dsp:txXfrm>
    </dsp:sp>
    <dsp:sp modelId="{F96775A1-1E44-45F3-9045-EAA6EC4EF871}">
      <dsp:nvSpPr>
        <dsp:cNvPr id="0" name=""/>
        <dsp:cNvSpPr/>
      </dsp:nvSpPr>
      <dsp:spPr>
        <a:xfrm>
          <a:off x="3754422" y="3948449"/>
          <a:ext cx="2080778" cy="479607"/>
        </a:xfrm>
        <a:prstGeom prst="rect">
          <a:avLst/>
        </a:prstGeom>
        <a:solidFill>
          <a:srgbClr val="00B0F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rtl="1">
            <a:lnSpc>
              <a:spcPct val="90000"/>
            </a:lnSpc>
            <a:spcBef>
              <a:spcPct val="0"/>
            </a:spcBef>
            <a:spcAft>
              <a:spcPct val="35000"/>
            </a:spcAft>
          </a:pPr>
          <a:r>
            <a:rPr lang="en-US" sz="1200" kern="1200" dirty="0" smtClean="0"/>
            <a:t>Core-biopsies and ultrasound-guided biopsies</a:t>
          </a:r>
          <a:endParaRPr lang="ar-LB" sz="1200" kern="1200" dirty="0"/>
        </a:p>
      </dsp:txBody>
      <dsp:txXfrm>
        <a:off x="3754422" y="3948449"/>
        <a:ext cx="2080778" cy="479607"/>
      </dsp:txXfrm>
    </dsp:sp>
    <dsp:sp modelId="{ED2808AE-D214-4810-A0ED-254DFA762228}">
      <dsp:nvSpPr>
        <dsp:cNvPr id="0" name=""/>
        <dsp:cNvSpPr/>
      </dsp:nvSpPr>
      <dsp:spPr>
        <a:xfrm>
          <a:off x="5835200" y="3948449"/>
          <a:ext cx="2080778" cy="479607"/>
        </a:xfrm>
        <a:prstGeom prst="rect">
          <a:avLst/>
        </a:prstGeom>
        <a:solidFill>
          <a:srgbClr val="00B0F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rtl="1">
            <a:lnSpc>
              <a:spcPct val="90000"/>
            </a:lnSpc>
            <a:spcBef>
              <a:spcPct val="0"/>
            </a:spcBef>
            <a:spcAft>
              <a:spcPct val="35000"/>
            </a:spcAft>
          </a:pPr>
          <a:r>
            <a:rPr lang="en-US" sz="1200" kern="1200" dirty="0" smtClean="0"/>
            <a:t>Laboratory tests </a:t>
          </a:r>
          <a:endParaRPr lang="ar-LB" sz="1200" kern="1200" dirty="0"/>
        </a:p>
      </dsp:txBody>
      <dsp:txXfrm>
        <a:off x="5835200" y="3948449"/>
        <a:ext cx="2080778" cy="479607"/>
      </dsp:txXfrm>
    </dsp:sp>
    <dsp:sp modelId="{EBAF1ED2-49C2-4EE4-BA09-D3B641A8C40E}">
      <dsp:nvSpPr>
        <dsp:cNvPr id="0" name=""/>
        <dsp:cNvSpPr/>
      </dsp:nvSpPr>
      <dsp:spPr>
        <a:xfrm rot="10800000">
          <a:off x="0" y="1800197"/>
          <a:ext cx="7920880" cy="1604038"/>
        </a:xfrm>
        <a:prstGeom prst="upArrowCallout">
          <a:avLst/>
        </a:prstGeom>
        <a:no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1">
            <a:lnSpc>
              <a:spcPct val="90000"/>
            </a:lnSpc>
            <a:spcBef>
              <a:spcPct val="0"/>
            </a:spcBef>
            <a:spcAft>
              <a:spcPct val="35000"/>
            </a:spcAft>
          </a:pPr>
          <a:r>
            <a:rPr lang="en-US" sz="2000" b="1" kern="1200" dirty="0" smtClean="0">
              <a:solidFill>
                <a:schemeClr val="tx1">
                  <a:lumMod val="95000"/>
                  <a:lumOff val="5000"/>
                </a:schemeClr>
              </a:solidFill>
            </a:rPr>
            <a:t>Screening </a:t>
          </a:r>
          <a:endParaRPr lang="ar-LB" sz="2000" b="1" kern="1200" dirty="0">
            <a:solidFill>
              <a:schemeClr val="tx1">
                <a:lumMod val="95000"/>
                <a:lumOff val="5000"/>
              </a:schemeClr>
            </a:solidFill>
          </a:endParaRPr>
        </a:p>
      </dsp:txBody>
      <dsp:txXfrm rot="-10800000">
        <a:off x="0" y="1800197"/>
        <a:ext cx="7920880" cy="563017"/>
      </dsp:txXfrm>
    </dsp:sp>
    <dsp:sp modelId="{55F32439-871C-4BD4-A245-B43B1441019B}">
      <dsp:nvSpPr>
        <dsp:cNvPr id="0" name=""/>
        <dsp:cNvSpPr/>
      </dsp:nvSpPr>
      <dsp:spPr>
        <a:xfrm>
          <a:off x="0" y="2360054"/>
          <a:ext cx="3960439" cy="479607"/>
        </a:xfrm>
        <a:prstGeom prst="rect">
          <a:avLst/>
        </a:prstGeom>
        <a:solidFill>
          <a:srgbClr val="00B0F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rtl="1">
            <a:lnSpc>
              <a:spcPct val="90000"/>
            </a:lnSpc>
            <a:spcBef>
              <a:spcPct val="0"/>
            </a:spcBef>
            <a:spcAft>
              <a:spcPct val="35000"/>
            </a:spcAft>
          </a:pPr>
          <a:r>
            <a:rPr lang="en-US" sz="1200" kern="1200" dirty="0" smtClean="0"/>
            <a:t>mammography</a:t>
          </a:r>
          <a:endParaRPr lang="ar-LB" sz="1200" kern="1200" dirty="0"/>
        </a:p>
      </dsp:txBody>
      <dsp:txXfrm>
        <a:off x="0" y="2360054"/>
        <a:ext cx="3960439" cy="479607"/>
      </dsp:txXfrm>
    </dsp:sp>
    <dsp:sp modelId="{C4A3938F-20B7-4CF9-BD7D-16BBA6C8B2E8}">
      <dsp:nvSpPr>
        <dsp:cNvPr id="0" name=""/>
        <dsp:cNvSpPr/>
      </dsp:nvSpPr>
      <dsp:spPr>
        <a:xfrm>
          <a:off x="3960440" y="2360054"/>
          <a:ext cx="3960439" cy="479607"/>
        </a:xfrm>
        <a:prstGeom prst="rect">
          <a:avLst/>
        </a:prstGeom>
        <a:solidFill>
          <a:srgbClr val="00B0F0">
            <a:alpha val="89804"/>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rtl="1">
            <a:lnSpc>
              <a:spcPct val="90000"/>
            </a:lnSpc>
            <a:spcBef>
              <a:spcPct val="0"/>
            </a:spcBef>
            <a:spcAft>
              <a:spcPct val="35000"/>
            </a:spcAft>
          </a:pPr>
          <a:r>
            <a:rPr lang="en-US" sz="1200" kern="1200" dirty="0" smtClean="0"/>
            <a:t>Physical examination </a:t>
          </a:r>
          <a:endParaRPr lang="ar-LB" sz="1200" kern="1200" dirty="0"/>
        </a:p>
      </dsp:txBody>
      <dsp:txXfrm>
        <a:off x="3960440" y="2360054"/>
        <a:ext cx="3960439" cy="479607"/>
      </dsp:txXfrm>
    </dsp:sp>
    <dsp:sp modelId="{1E034ED1-3131-47F6-9E12-F9E9F9CBC7BA}">
      <dsp:nvSpPr>
        <dsp:cNvPr id="0" name=""/>
        <dsp:cNvSpPr/>
      </dsp:nvSpPr>
      <dsp:spPr>
        <a:xfrm rot="10800000">
          <a:off x="0" y="294"/>
          <a:ext cx="7920880" cy="1812387"/>
        </a:xfrm>
        <a:prstGeom prst="upArrowCallout">
          <a:avLst/>
        </a:prstGeom>
        <a:no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1">
            <a:lnSpc>
              <a:spcPct val="90000"/>
            </a:lnSpc>
            <a:spcBef>
              <a:spcPct val="0"/>
            </a:spcBef>
            <a:spcAft>
              <a:spcPct val="35000"/>
            </a:spcAft>
          </a:pPr>
          <a:endParaRPr lang="ar-LB" sz="2000" b="1" kern="1200" dirty="0">
            <a:solidFill>
              <a:schemeClr val="tx1">
                <a:lumMod val="95000"/>
                <a:lumOff val="5000"/>
              </a:schemeClr>
            </a:solidFill>
          </a:endParaRPr>
        </a:p>
      </dsp:txBody>
      <dsp:txXfrm rot="-10800000">
        <a:off x="0" y="294"/>
        <a:ext cx="7920880" cy="636147"/>
      </dsp:txXfrm>
    </dsp:sp>
    <dsp:sp modelId="{5B5B4ED4-EEEE-4133-8B58-0D80E026E36E}">
      <dsp:nvSpPr>
        <dsp:cNvPr id="0" name=""/>
        <dsp:cNvSpPr/>
      </dsp:nvSpPr>
      <dsp:spPr>
        <a:xfrm>
          <a:off x="1135" y="667486"/>
          <a:ext cx="2865904" cy="479607"/>
        </a:xfrm>
        <a:prstGeom prst="rect">
          <a:avLst/>
        </a:prstGeom>
        <a:solidFill>
          <a:srgbClr val="00B0F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lvl="0" algn="ctr" defTabSz="622300" rtl="1">
            <a:lnSpc>
              <a:spcPct val="90000"/>
            </a:lnSpc>
            <a:spcBef>
              <a:spcPct val="0"/>
            </a:spcBef>
            <a:spcAft>
              <a:spcPct val="35000"/>
            </a:spcAft>
          </a:pPr>
          <a:r>
            <a:rPr lang="en-US" sz="1400" kern="1200" dirty="0" smtClean="0"/>
            <a:t>Periodically simplified lectures</a:t>
          </a:r>
          <a:endParaRPr lang="ar-LB" sz="1400" kern="1200" dirty="0"/>
        </a:p>
      </dsp:txBody>
      <dsp:txXfrm>
        <a:off x="1135" y="667486"/>
        <a:ext cx="2865904" cy="479607"/>
      </dsp:txXfrm>
    </dsp:sp>
    <dsp:sp modelId="{D6DFCF5C-58B4-40C5-997F-68EEF2D88DDF}">
      <dsp:nvSpPr>
        <dsp:cNvPr id="0" name=""/>
        <dsp:cNvSpPr/>
      </dsp:nvSpPr>
      <dsp:spPr>
        <a:xfrm>
          <a:off x="2867040" y="667486"/>
          <a:ext cx="2186799" cy="479607"/>
        </a:xfrm>
        <a:prstGeom prst="rect">
          <a:avLst/>
        </a:prstGeom>
        <a:solidFill>
          <a:srgbClr val="00B0F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rtl="1">
            <a:lnSpc>
              <a:spcPct val="90000"/>
            </a:lnSpc>
            <a:spcBef>
              <a:spcPct val="0"/>
            </a:spcBef>
            <a:spcAft>
              <a:spcPct val="35000"/>
            </a:spcAft>
          </a:pPr>
          <a:r>
            <a:rPr lang="en-US" sz="1200" kern="1200" dirty="0" smtClean="0"/>
            <a:t>Educational </a:t>
          </a:r>
          <a:r>
            <a:rPr lang="en-US" sz="1400" kern="1200" dirty="0" smtClean="0"/>
            <a:t>brochure for every visitor </a:t>
          </a:r>
          <a:endParaRPr lang="ar-LB" sz="1400" kern="1200" dirty="0"/>
        </a:p>
      </dsp:txBody>
      <dsp:txXfrm>
        <a:off x="2867040" y="667486"/>
        <a:ext cx="2186799" cy="479607"/>
      </dsp:txXfrm>
    </dsp:sp>
    <dsp:sp modelId="{8E07FC2F-7307-4B60-9E2E-68265CC8FA7D}">
      <dsp:nvSpPr>
        <dsp:cNvPr id="0" name=""/>
        <dsp:cNvSpPr/>
      </dsp:nvSpPr>
      <dsp:spPr>
        <a:xfrm>
          <a:off x="5053839" y="667486"/>
          <a:ext cx="2865904" cy="479607"/>
        </a:xfrm>
        <a:prstGeom prst="rect">
          <a:avLst/>
        </a:prstGeom>
        <a:solidFill>
          <a:srgbClr val="00B0F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lvl="0" algn="ctr" defTabSz="533400" rtl="1">
            <a:lnSpc>
              <a:spcPct val="90000"/>
            </a:lnSpc>
            <a:spcBef>
              <a:spcPct val="0"/>
            </a:spcBef>
            <a:spcAft>
              <a:spcPct val="35000"/>
            </a:spcAft>
          </a:pPr>
          <a:r>
            <a:rPr lang="en-US" sz="1200" kern="1200" dirty="0" smtClean="0"/>
            <a:t>educational movies show continuously  </a:t>
          </a:r>
          <a:endParaRPr lang="ar-LB" sz="1200" kern="1200" dirty="0"/>
        </a:p>
      </dsp:txBody>
      <dsp:txXfrm>
        <a:off x="5053839" y="667486"/>
        <a:ext cx="2865904" cy="479607"/>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8E359B-FAF5-479E-8B86-69D76C4B7B12}" type="datetimeFigureOut">
              <a:rPr lang="en-US" smtClean="0"/>
              <a:t>1/27/2016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DF80BE-6C9C-49DE-A834-0F5D3B23BF99}" type="slidenum">
              <a:rPr lang="en-US" smtClean="0"/>
              <a:t>‹#›</a:t>
            </a:fld>
            <a:endParaRPr lang="en-US"/>
          </a:p>
        </p:txBody>
      </p:sp>
    </p:spTree>
    <p:extLst>
      <p:ext uri="{BB962C8B-B14F-4D97-AF65-F5344CB8AC3E}">
        <p14:creationId xmlns:p14="http://schemas.microsoft.com/office/powerpoint/2010/main" val="3582277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2DF80BE-6C9C-49DE-A834-0F5D3B23BF99}" type="slidenum">
              <a:rPr lang="en-US" smtClean="0"/>
              <a:t>20</a:t>
            </a:fld>
            <a:endParaRPr lang="en-US"/>
          </a:p>
        </p:txBody>
      </p:sp>
    </p:spTree>
    <p:extLst>
      <p:ext uri="{BB962C8B-B14F-4D97-AF65-F5344CB8AC3E}">
        <p14:creationId xmlns:p14="http://schemas.microsoft.com/office/powerpoint/2010/main" val="10085775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naslov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133600" y="1808163"/>
            <a:ext cx="6870700" cy="1798637"/>
          </a:xfrm>
        </p:spPr>
        <p:txBody>
          <a:bodyPr anchor="b">
            <a:normAutofit/>
          </a:bodyPr>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2584450" y="3713163"/>
            <a:ext cx="6076950" cy="5381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E435481-1D65-46BA-9A6C-66BA6743DF51}" type="datetimeFigureOut">
              <a:rPr lang="ar-LB" smtClean="0"/>
              <a:t>17/04/1437</a:t>
            </a:fld>
            <a:endParaRPr lang="ar-LB"/>
          </a:p>
        </p:txBody>
      </p:sp>
      <p:sp>
        <p:nvSpPr>
          <p:cNvPr id="5" name="Footer Placeholder 4"/>
          <p:cNvSpPr>
            <a:spLocks noGrp="1"/>
          </p:cNvSpPr>
          <p:nvPr>
            <p:ph type="ftr" sz="quarter" idx="11"/>
          </p:nvPr>
        </p:nvSpPr>
        <p:spPr/>
        <p:txBody>
          <a:bodyPr/>
          <a:lstStyle/>
          <a:p>
            <a:endParaRPr lang="ar-LB"/>
          </a:p>
        </p:txBody>
      </p:sp>
      <p:sp>
        <p:nvSpPr>
          <p:cNvPr id="6" name="Slide Number Placeholder 5"/>
          <p:cNvSpPr>
            <a:spLocks noGrp="1"/>
          </p:cNvSpPr>
          <p:nvPr>
            <p:ph type="sldNum" sz="quarter" idx="12"/>
          </p:nvPr>
        </p:nvSpPr>
        <p:spPr/>
        <p:txBody>
          <a:bodyPr/>
          <a:lstStyle/>
          <a:p>
            <a:fld id="{A2C9B7D1-9B08-4C0A-840B-03B13EE150C0}" type="slidenum">
              <a:rPr lang="ar-LB" smtClean="0"/>
              <a:t>‹#›</a:t>
            </a:fld>
            <a:endParaRPr lang="ar-LB"/>
          </a:p>
        </p:txBody>
      </p:sp>
    </p:spTree>
    <p:extLst>
      <p:ext uri="{BB962C8B-B14F-4D97-AF65-F5344CB8AC3E}">
        <p14:creationId xmlns:p14="http://schemas.microsoft.com/office/powerpoint/2010/main" val="2806337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slov i sadržaj">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E435481-1D65-46BA-9A6C-66BA6743DF51}" type="datetimeFigureOut">
              <a:rPr lang="ar-LB" smtClean="0"/>
              <a:t>17/04/1437</a:t>
            </a:fld>
            <a:endParaRPr lang="ar-LB"/>
          </a:p>
        </p:txBody>
      </p:sp>
      <p:sp>
        <p:nvSpPr>
          <p:cNvPr id="5" name="Footer Placeholder 4"/>
          <p:cNvSpPr>
            <a:spLocks noGrp="1"/>
          </p:cNvSpPr>
          <p:nvPr>
            <p:ph type="ftr" sz="quarter" idx="11"/>
          </p:nvPr>
        </p:nvSpPr>
        <p:spPr/>
        <p:txBody>
          <a:bodyPr/>
          <a:lstStyle/>
          <a:p>
            <a:endParaRPr lang="ar-LB"/>
          </a:p>
        </p:txBody>
      </p:sp>
      <p:sp>
        <p:nvSpPr>
          <p:cNvPr id="6" name="Slide Number Placeholder 5"/>
          <p:cNvSpPr>
            <a:spLocks noGrp="1"/>
          </p:cNvSpPr>
          <p:nvPr>
            <p:ph type="sldNum" sz="quarter" idx="12"/>
          </p:nvPr>
        </p:nvSpPr>
        <p:spPr/>
        <p:txBody>
          <a:bodyPr/>
          <a:lstStyle/>
          <a:p>
            <a:fld id="{A2C9B7D1-9B08-4C0A-840B-03B13EE150C0}" type="slidenum">
              <a:rPr lang="ar-LB" smtClean="0"/>
              <a:t>‹#›</a:t>
            </a:fld>
            <a:endParaRPr lang="ar-LB"/>
          </a:p>
        </p:txBody>
      </p:sp>
    </p:spTree>
    <p:extLst>
      <p:ext uri="{BB962C8B-B14F-4D97-AF65-F5344CB8AC3E}">
        <p14:creationId xmlns:p14="http://schemas.microsoft.com/office/powerpoint/2010/main" val="1806265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aglavlje odlomka">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lgn="l">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E435481-1D65-46BA-9A6C-66BA6743DF51}" type="datetimeFigureOut">
              <a:rPr lang="ar-LB" smtClean="0"/>
              <a:t>17/04/1437</a:t>
            </a:fld>
            <a:endParaRPr lang="ar-LB"/>
          </a:p>
        </p:txBody>
      </p:sp>
      <p:sp>
        <p:nvSpPr>
          <p:cNvPr id="5" name="Footer Placeholder 4"/>
          <p:cNvSpPr>
            <a:spLocks noGrp="1"/>
          </p:cNvSpPr>
          <p:nvPr>
            <p:ph type="ftr" sz="quarter" idx="11"/>
          </p:nvPr>
        </p:nvSpPr>
        <p:spPr/>
        <p:txBody>
          <a:bodyPr/>
          <a:lstStyle/>
          <a:p>
            <a:endParaRPr lang="ar-LB"/>
          </a:p>
        </p:txBody>
      </p:sp>
      <p:sp>
        <p:nvSpPr>
          <p:cNvPr id="6" name="Slide Number Placeholder 5"/>
          <p:cNvSpPr>
            <a:spLocks noGrp="1"/>
          </p:cNvSpPr>
          <p:nvPr>
            <p:ph type="sldNum" sz="quarter" idx="12"/>
          </p:nvPr>
        </p:nvSpPr>
        <p:spPr/>
        <p:txBody>
          <a:bodyPr/>
          <a:lstStyle/>
          <a:p>
            <a:fld id="{A2C9B7D1-9B08-4C0A-840B-03B13EE150C0}" type="slidenum">
              <a:rPr lang="ar-LB" smtClean="0"/>
              <a:t>‹#›</a:t>
            </a:fld>
            <a:endParaRPr lang="ar-LB"/>
          </a:p>
        </p:txBody>
      </p:sp>
    </p:spTree>
    <p:extLst>
      <p:ext uri="{BB962C8B-B14F-4D97-AF65-F5344CB8AC3E}">
        <p14:creationId xmlns:p14="http://schemas.microsoft.com/office/powerpoint/2010/main" val="68908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Naslov i 2 sadržaj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E435481-1D65-46BA-9A6C-66BA6743DF51}" type="datetimeFigureOut">
              <a:rPr lang="ar-LB" smtClean="0"/>
              <a:t>17/04/1437</a:t>
            </a:fld>
            <a:endParaRPr lang="ar-LB"/>
          </a:p>
        </p:txBody>
      </p:sp>
      <p:sp>
        <p:nvSpPr>
          <p:cNvPr id="6" name="Footer Placeholder 5"/>
          <p:cNvSpPr>
            <a:spLocks noGrp="1"/>
          </p:cNvSpPr>
          <p:nvPr>
            <p:ph type="ftr" sz="quarter" idx="11"/>
          </p:nvPr>
        </p:nvSpPr>
        <p:spPr/>
        <p:txBody>
          <a:bodyPr/>
          <a:lstStyle/>
          <a:p>
            <a:endParaRPr lang="ar-LB"/>
          </a:p>
        </p:txBody>
      </p:sp>
      <p:sp>
        <p:nvSpPr>
          <p:cNvPr id="7" name="Slide Number Placeholder 6"/>
          <p:cNvSpPr>
            <a:spLocks noGrp="1"/>
          </p:cNvSpPr>
          <p:nvPr>
            <p:ph type="sldNum" sz="quarter" idx="12"/>
          </p:nvPr>
        </p:nvSpPr>
        <p:spPr/>
        <p:txBody>
          <a:bodyPr/>
          <a:lstStyle/>
          <a:p>
            <a:fld id="{A2C9B7D1-9B08-4C0A-840B-03B13EE150C0}" type="slidenum">
              <a:rPr lang="ar-LB" smtClean="0"/>
              <a:t>‹#›</a:t>
            </a:fld>
            <a:endParaRPr lang="ar-LB"/>
          </a:p>
        </p:txBody>
      </p:sp>
    </p:spTree>
    <p:extLst>
      <p:ext uri="{BB962C8B-B14F-4D97-AF65-F5344CB8AC3E}">
        <p14:creationId xmlns:p14="http://schemas.microsoft.com/office/powerpoint/2010/main" val="2058982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eđenje">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E435481-1D65-46BA-9A6C-66BA6743DF51}" type="datetimeFigureOut">
              <a:rPr lang="ar-LB" smtClean="0"/>
              <a:t>17/04/1437</a:t>
            </a:fld>
            <a:endParaRPr lang="ar-LB"/>
          </a:p>
        </p:txBody>
      </p:sp>
      <p:sp>
        <p:nvSpPr>
          <p:cNvPr id="8" name="Footer Placeholder 7"/>
          <p:cNvSpPr>
            <a:spLocks noGrp="1"/>
          </p:cNvSpPr>
          <p:nvPr>
            <p:ph type="ftr" sz="quarter" idx="11"/>
          </p:nvPr>
        </p:nvSpPr>
        <p:spPr/>
        <p:txBody>
          <a:bodyPr/>
          <a:lstStyle/>
          <a:p>
            <a:endParaRPr lang="ar-LB"/>
          </a:p>
        </p:txBody>
      </p:sp>
      <p:sp>
        <p:nvSpPr>
          <p:cNvPr id="9" name="Slide Number Placeholder 8"/>
          <p:cNvSpPr>
            <a:spLocks noGrp="1"/>
          </p:cNvSpPr>
          <p:nvPr>
            <p:ph type="sldNum" sz="quarter" idx="12"/>
          </p:nvPr>
        </p:nvSpPr>
        <p:spPr/>
        <p:txBody>
          <a:bodyPr/>
          <a:lstStyle/>
          <a:p>
            <a:fld id="{A2C9B7D1-9B08-4C0A-840B-03B13EE150C0}" type="slidenum">
              <a:rPr lang="ar-LB" smtClean="0"/>
              <a:t>‹#›</a:t>
            </a:fld>
            <a:endParaRPr lang="ar-LB"/>
          </a:p>
        </p:txBody>
      </p:sp>
    </p:spTree>
    <p:extLst>
      <p:ext uri="{BB962C8B-B14F-4D97-AF65-F5344CB8AC3E}">
        <p14:creationId xmlns:p14="http://schemas.microsoft.com/office/powerpoint/2010/main" val="635635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E435481-1D65-46BA-9A6C-66BA6743DF51}" type="datetimeFigureOut">
              <a:rPr lang="ar-LB" smtClean="0"/>
              <a:t>17/04/1437</a:t>
            </a:fld>
            <a:endParaRPr lang="ar-LB"/>
          </a:p>
        </p:txBody>
      </p:sp>
      <p:sp>
        <p:nvSpPr>
          <p:cNvPr id="4" name="Footer Placeholder 3"/>
          <p:cNvSpPr>
            <a:spLocks noGrp="1"/>
          </p:cNvSpPr>
          <p:nvPr>
            <p:ph type="ftr" sz="quarter" idx="11"/>
          </p:nvPr>
        </p:nvSpPr>
        <p:spPr/>
        <p:txBody>
          <a:bodyPr/>
          <a:lstStyle/>
          <a:p>
            <a:endParaRPr lang="ar-LB"/>
          </a:p>
        </p:txBody>
      </p:sp>
      <p:sp>
        <p:nvSpPr>
          <p:cNvPr id="5" name="Slide Number Placeholder 4"/>
          <p:cNvSpPr>
            <a:spLocks noGrp="1"/>
          </p:cNvSpPr>
          <p:nvPr>
            <p:ph type="sldNum" sz="quarter" idx="12"/>
          </p:nvPr>
        </p:nvSpPr>
        <p:spPr/>
        <p:txBody>
          <a:bodyPr/>
          <a:lstStyle/>
          <a:p>
            <a:fld id="{A2C9B7D1-9B08-4C0A-840B-03B13EE150C0}" type="slidenum">
              <a:rPr lang="ar-LB" smtClean="0"/>
              <a:t>‹#›</a:t>
            </a:fld>
            <a:endParaRPr lang="ar-LB"/>
          </a:p>
        </p:txBody>
      </p:sp>
    </p:spTree>
    <p:extLst>
      <p:ext uri="{BB962C8B-B14F-4D97-AF65-F5344CB8AC3E}">
        <p14:creationId xmlns:p14="http://schemas.microsoft.com/office/powerpoint/2010/main" val="799666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azn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435481-1D65-46BA-9A6C-66BA6743DF51}" type="datetimeFigureOut">
              <a:rPr lang="ar-LB" smtClean="0"/>
              <a:t>17/04/1437</a:t>
            </a:fld>
            <a:endParaRPr lang="ar-LB"/>
          </a:p>
        </p:txBody>
      </p:sp>
      <p:sp>
        <p:nvSpPr>
          <p:cNvPr id="3" name="Footer Placeholder 2"/>
          <p:cNvSpPr>
            <a:spLocks noGrp="1"/>
          </p:cNvSpPr>
          <p:nvPr>
            <p:ph type="ftr" sz="quarter" idx="11"/>
          </p:nvPr>
        </p:nvSpPr>
        <p:spPr/>
        <p:txBody>
          <a:bodyPr/>
          <a:lstStyle/>
          <a:p>
            <a:endParaRPr lang="ar-LB"/>
          </a:p>
        </p:txBody>
      </p:sp>
      <p:sp>
        <p:nvSpPr>
          <p:cNvPr id="4" name="Slide Number Placeholder 3"/>
          <p:cNvSpPr>
            <a:spLocks noGrp="1"/>
          </p:cNvSpPr>
          <p:nvPr>
            <p:ph type="sldNum" sz="quarter" idx="12"/>
          </p:nvPr>
        </p:nvSpPr>
        <p:spPr/>
        <p:txBody>
          <a:bodyPr/>
          <a:lstStyle/>
          <a:p>
            <a:fld id="{A2C9B7D1-9B08-4C0A-840B-03B13EE150C0}" type="slidenum">
              <a:rPr lang="ar-LB" smtClean="0"/>
              <a:t>‹#›</a:t>
            </a:fld>
            <a:endParaRPr lang="ar-LB"/>
          </a:p>
        </p:txBody>
      </p:sp>
    </p:spTree>
    <p:extLst>
      <p:ext uri="{BB962C8B-B14F-4D97-AF65-F5344CB8AC3E}">
        <p14:creationId xmlns:p14="http://schemas.microsoft.com/office/powerpoint/2010/main" val="5048861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Sadržaj sa opisom slik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E435481-1D65-46BA-9A6C-66BA6743DF51}" type="datetimeFigureOut">
              <a:rPr lang="ar-LB" smtClean="0"/>
              <a:t>17/04/1437</a:t>
            </a:fld>
            <a:endParaRPr lang="ar-LB"/>
          </a:p>
        </p:txBody>
      </p:sp>
      <p:sp>
        <p:nvSpPr>
          <p:cNvPr id="6" name="Footer Placeholder 5"/>
          <p:cNvSpPr>
            <a:spLocks noGrp="1"/>
          </p:cNvSpPr>
          <p:nvPr>
            <p:ph type="ftr" sz="quarter" idx="11"/>
          </p:nvPr>
        </p:nvSpPr>
        <p:spPr/>
        <p:txBody>
          <a:bodyPr/>
          <a:lstStyle/>
          <a:p>
            <a:endParaRPr lang="ar-LB"/>
          </a:p>
        </p:txBody>
      </p:sp>
      <p:sp>
        <p:nvSpPr>
          <p:cNvPr id="7" name="Slide Number Placeholder 6"/>
          <p:cNvSpPr>
            <a:spLocks noGrp="1"/>
          </p:cNvSpPr>
          <p:nvPr>
            <p:ph type="sldNum" sz="quarter" idx="12"/>
          </p:nvPr>
        </p:nvSpPr>
        <p:spPr/>
        <p:txBody>
          <a:bodyPr/>
          <a:lstStyle/>
          <a:p>
            <a:fld id="{A2C9B7D1-9B08-4C0A-840B-03B13EE150C0}" type="slidenum">
              <a:rPr lang="ar-LB" smtClean="0"/>
              <a:t>‹#›</a:t>
            </a:fld>
            <a:endParaRPr lang="ar-LB"/>
          </a:p>
        </p:txBody>
      </p:sp>
    </p:spTree>
    <p:extLst>
      <p:ext uri="{BB962C8B-B14F-4D97-AF65-F5344CB8AC3E}">
        <p14:creationId xmlns:p14="http://schemas.microsoft.com/office/powerpoint/2010/main" val="4228820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Slika sa opisom slik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E435481-1D65-46BA-9A6C-66BA6743DF51}" type="datetimeFigureOut">
              <a:rPr lang="ar-LB" smtClean="0"/>
              <a:t>17/04/1437</a:t>
            </a:fld>
            <a:endParaRPr lang="ar-LB"/>
          </a:p>
        </p:txBody>
      </p:sp>
      <p:sp>
        <p:nvSpPr>
          <p:cNvPr id="6" name="Footer Placeholder 5"/>
          <p:cNvSpPr>
            <a:spLocks noGrp="1"/>
          </p:cNvSpPr>
          <p:nvPr>
            <p:ph type="ftr" sz="quarter" idx="11"/>
          </p:nvPr>
        </p:nvSpPr>
        <p:spPr/>
        <p:txBody>
          <a:bodyPr/>
          <a:lstStyle/>
          <a:p>
            <a:endParaRPr lang="ar-LB"/>
          </a:p>
        </p:txBody>
      </p:sp>
      <p:sp>
        <p:nvSpPr>
          <p:cNvPr id="7" name="Slide Number Placeholder 6"/>
          <p:cNvSpPr>
            <a:spLocks noGrp="1"/>
          </p:cNvSpPr>
          <p:nvPr>
            <p:ph type="sldNum" sz="quarter" idx="12"/>
          </p:nvPr>
        </p:nvSpPr>
        <p:spPr/>
        <p:txBody>
          <a:bodyPr/>
          <a:lstStyle/>
          <a:p>
            <a:fld id="{A2C9B7D1-9B08-4C0A-840B-03B13EE150C0}" type="slidenum">
              <a:rPr lang="ar-LB" smtClean="0"/>
              <a:t>‹#›</a:t>
            </a:fld>
            <a:endParaRPr lang="ar-LB"/>
          </a:p>
        </p:txBody>
      </p:sp>
    </p:spTree>
    <p:extLst>
      <p:ext uri="{BB962C8B-B14F-4D97-AF65-F5344CB8AC3E}">
        <p14:creationId xmlns:p14="http://schemas.microsoft.com/office/powerpoint/2010/main" val="1874465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slov i vertikalni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E435481-1D65-46BA-9A6C-66BA6743DF51}" type="datetimeFigureOut">
              <a:rPr lang="ar-LB" smtClean="0"/>
              <a:t>17/04/1437</a:t>
            </a:fld>
            <a:endParaRPr lang="ar-LB"/>
          </a:p>
        </p:txBody>
      </p:sp>
      <p:sp>
        <p:nvSpPr>
          <p:cNvPr id="5" name="Footer Placeholder 4"/>
          <p:cNvSpPr>
            <a:spLocks noGrp="1"/>
          </p:cNvSpPr>
          <p:nvPr>
            <p:ph type="ftr" sz="quarter" idx="11"/>
          </p:nvPr>
        </p:nvSpPr>
        <p:spPr/>
        <p:txBody>
          <a:bodyPr/>
          <a:lstStyle/>
          <a:p>
            <a:endParaRPr lang="ar-LB"/>
          </a:p>
        </p:txBody>
      </p:sp>
      <p:sp>
        <p:nvSpPr>
          <p:cNvPr id="6" name="Slide Number Placeholder 5"/>
          <p:cNvSpPr>
            <a:spLocks noGrp="1"/>
          </p:cNvSpPr>
          <p:nvPr>
            <p:ph type="sldNum" sz="quarter" idx="12"/>
          </p:nvPr>
        </p:nvSpPr>
        <p:spPr/>
        <p:txBody>
          <a:bodyPr/>
          <a:lstStyle/>
          <a:p>
            <a:fld id="{A2C9B7D1-9B08-4C0A-840B-03B13EE150C0}" type="slidenum">
              <a:rPr lang="ar-LB" smtClean="0"/>
              <a:t>‹#›</a:t>
            </a:fld>
            <a:endParaRPr lang="ar-LB"/>
          </a:p>
        </p:txBody>
      </p:sp>
    </p:spTree>
    <p:extLst>
      <p:ext uri="{BB962C8B-B14F-4D97-AF65-F5344CB8AC3E}">
        <p14:creationId xmlns:p14="http://schemas.microsoft.com/office/powerpoint/2010/main" val="2311721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ni naslov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E435481-1D65-46BA-9A6C-66BA6743DF51}" type="datetimeFigureOut">
              <a:rPr lang="ar-LB" smtClean="0"/>
              <a:t>17/04/1437</a:t>
            </a:fld>
            <a:endParaRPr lang="ar-LB"/>
          </a:p>
        </p:txBody>
      </p:sp>
      <p:sp>
        <p:nvSpPr>
          <p:cNvPr id="5" name="Footer Placeholder 4"/>
          <p:cNvSpPr>
            <a:spLocks noGrp="1"/>
          </p:cNvSpPr>
          <p:nvPr>
            <p:ph type="ftr" sz="quarter" idx="11"/>
          </p:nvPr>
        </p:nvSpPr>
        <p:spPr/>
        <p:txBody>
          <a:bodyPr/>
          <a:lstStyle/>
          <a:p>
            <a:endParaRPr lang="ar-LB"/>
          </a:p>
        </p:txBody>
      </p:sp>
      <p:sp>
        <p:nvSpPr>
          <p:cNvPr id="6" name="Slide Number Placeholder 5"/>
          <p:cNvSpPr>
            <a:spLocks noGrp="1"/>
          </p:cNvSpPr>
          <p:nvPr>
            <p:ph type="sldNum" sz="quarter" idx="12"/>
          </p:nvPr>
        </p:nvSpPr>
        <p:spPr/>
        <p:txBody>
          <a:bodyPr/>
          <a:lstStyle/>
          <a:p>
            <a:fld id="{A2C9B7D1-9B08-4C0A-840B-03B13EE150C0}" type="slidenum">
              <a:rPr lang="ar-LB" smtClean="0"/>
              <a:t>‹#›</a:t>
            </a:fld>
            <a:endParaRPr lang="ar-LB"/>
          </a:p>
        </p:txBody>
      </p:sp>
    </p:spTree>
    <p:extLst>
      <p:ext uri="{BB962C8B-B14F-4D97-AF65-F5344CB8AC3E}">
        <p14:creationId xmlns:p14="http://schemas.microsoft.com/office/powerpoint/2010/main" val="2794321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bs-Latn-BA" smtClean="0"/>
              <a:t>Kliknite da biste uredili stilove prototipa naslova</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bs-Latn-BA" smtClean="0"/>
              <a:t>Kliknite da biste uredili stilove teksta prototipa</a:t>
            </a:r>
          </a:p>
          <a:p>
            <a:pPr lvl="1"/>
            <a:r>
              <a:rPr lang="bs-Latn-BA" smtClean="0"/>
              <a:t>Drugi nivo</a:t>
            </a:r>
          </a:p>
          <a:p>
            <a:pPr lvl="2"/>
            <a:r>
              <a:rPr lang="bs-Latn-BA" smtClean="0"/>
              <a:t>Treći nivo</a:t>
            </a:r>
          </a:p>
          <a:p>
            <a:pPr lvl="3"/>
            <a:r>
              <a:rPr lang="bs-Latn-BA" smtClean="0"/>
              <a:t>Četvrti nivo</a:t>
            </a:r>
          </a:p>
          <a:p>
            <a:pPr lvl="4"/>
            <a:r>
              <a:rPr lang="bs-Latn-BA" smtClean="0"/>
              <a:t>Peti nivo</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rgbClr val="EA6C85"/>
                </a:solidFill>
              </a:defRPr>
            </a:lvl1pPr>
          </a:lstStyle>
          <a:p>
            <a:fld id="{CE435481-1D65-46BA-9A6C-66BA6743DF51}" type="datetimeFigureOut">
              <a:rPr lang="ar-LB" smtClean="0"/>
              <a:t>17/04/1437</a:t>
            </a:fld>
            <a:endParaRPr lang="ar-L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rgbClr val="EA6C85"/>
                </a:solidFill>
              </a:defRPr>
            </a:lvl1pPr>
          </a:lstStyle>
          <a:p>
            <a:endParaRPr lang="ar-L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rgbClr val="EA6C85"/>
                </a:solidFill>
              </a:defRPr>
            </a:lvl1pPr>
          </a:lstStyle>
          <a:p>
            <a:fld id="{A2C9B7D1-9B08-4C0A-840B-03B13EE150C0}" type="slidenum">
              <a:rPr lang="ar-LB" smtClean="0"/>
              <a:t>‹#›</a:t>
            </a:fld>
            <a:endParaRPr lang="ar-LB"/>
          </a:p>
        </p:txBody>
      </p:sp>
      <p:pic>
        <p:nvPicPr>
          <p:cNvPr id="8" name="Picture 7"/>
          <p:cNvPicPr>
            <a:picLocks noChangeAspect="1"/>
          </p:cNvPicPr>
          <p:nvPr/>
        </p:nvPicPr>
        <p:blipFill rotWithShape="1">
          <a:blip r:embed="rId14"/>
          <a:srcRect l="39555" t="19097" r="40435" b="69618"/>
          <a:stretch/>
        </p:blipFill>
        <p:spPr>
          <a:xfrm rot="16200000">
            <a:off x="-748690" y="5017110"/>
            <a:ext cx="1136899" cy="360480"/>
          </a:xfrm>
          <a:prstGeom prst="rect">
            <a:avLst/>
          </a:prstGeom>
        </p:spPr>
      </p:pic>
    </p:spTree>
    <p:extLst>
      <p:ext uri="{BB962C8B-B14F-4D97-AF65-F5344CB8AC3E}">
        <p14:creationId xmlns:p14="http://schemas.microsoft.com/office/powerpoint/2010/main" val="318101108"/>
      </p:ext>
    </p:extLst>
  </p:cSld>
  <p:clrMap bg1="lt1" tx1="dk1" bg2="lt2" tx2="dk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Lst>
  <p:txStyles>
    <p:titleStyle>
      <a:lvl1pPr algn="ctr" defTabSz="914400" rtl="0" eaLnBrk="1" latinLnBrk="0" hangingPunct="1">
        <a:lnSpc>
          <a:spcPct val="90000"/>
        </a:lnSpc>
        <a:spcBef>
          <a:spcPct val="0"/>
        </a:spcBef>
        <a:buNone/>
        <a:defRPr sz="4400" b="1" kern="1200">
          <a:solidFill>
            <a:srgbClr val="EA6C85"/>
          </a:solidFill>
          <a:effectLst/>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hyperlink" Target="https://en.m.wikipedia.org/wiki/Epidemiology-of-breast-cancer"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hyperlink" Target="https://en.m.wikipedia.org/wiki/Epidemiology-of-breast-cancer"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4.png"/><Relationship Id="rId5" Type="http://schemas.openxmlformats.org/officeDocument/2006/relationships/image" Target="../media/image8.emf"/><Relationship Id="rId4" Type="http://schemas.openxmlformats.org/officeDocument/2006/relationships/package" Target="../embeddings/Microsoft_Word_Document1.docx"/></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hyperlink" Target="http://data.unchr.org/syriarefugees/regional.php" TargetMode="External"/><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01965" y="84627"/>
            <a:ext cx="6870700" cy="1798637"/>
          </a:xfrm>
        </p:spPr>
        <p:txBody>
          <a:bodyPr>
            <a:normAutofit/>
          </a:bodyPr>
          <a:lstStyle/>
          <a:p>
            <a:r>
              <a:rPr lang="en-US" sz="4000" dirty="0" smtClean="0"/>
              <a:t>The Department of Breast Disease</a:t>
            </a:r>
            <a:endParaRPr lang="en-US" sz="4000" dirty="0"/>
          </a:p>
        </p:txBody>
      </p:sp>
      <p:sp>
        <p:nvSpPr>
          <p:cNvPr id="3" name="Subtitle 2"/>
          <p:cNvSpPr>
            <a:spLocks noGrp="1"/>
          </p:cNvSpPr>
          <p:nvPr>
            <p:ph type="subTitle" idx="1"/>
          </p:nvPr>
        </p:nvSpPr>
        <p:spPr>
          <a:xfrm>
            <a:off x="2643065" y="2299048"/>
            <a:ext cx="6076950" cy="538162"/>
          </a:xfrm>
        </p:spPr>
        <p:txBody>
          <a:bodyPr/>
          <a:lstStyle/>
          <a:p>
            <a:r>
              <a:rPr lang="en-US" dirty="0" err="1" smtClean="0">
                <a:latin typeface="Calligraph421 BT" panose="03060702050402020204" pitchFamily="66" charset="0"/>
              </a:rPr>
              <a:t>Ghiras</a:t>
            </a:r>
            <a:r>
              <a:rPr lang="en-US" dirty="0" smtClean="0">
                <a:latin typeface="Calligraph421 BT" panose="03060702050402020204" pitchFamily="66" charset="0"/>
              </a:rPr>
              <a:t> </a:t>
            </a:r>
            <a:r>
              <a:rPr lang="en-US" dirty="0" err="1" smtClean="0">
                <a:latin typeface="Calligraph421 BT" panose="03060702050402020204" pitchFamily="66" charset="0"/>
              </a:rPr>
              <a:t>Alkhair</a:t>
            </a:r>
            <a:r>
              <a:rPr lang="en-US" dirty="0" smtClean="0">
                <a:latin typeface="Calligraph421 BT" panose="03060702050402020204" pitchFamily="66" charset="0"/>
              </a:rPr>
              <a:t> Specialist Polyclinic </a:t>
            </a:r>
            <a:endParaRPr lang="en-US" dirty="0">
              <a:latin typeface="Calligraph421 BT" panose="03060702050402020204" pitchFamily="66" charset="0"/>
            </a:endParaRPr>
          </a:p>
        </p:txBody>
      </p:sp>
      <p:sp>
        <p:nvSpPr>
          <p:cNvPr id="9" name="Subtitle 2"/>
          <p:cNvSpPr txBox="1">
            <a:spLocks/>
          </p:cNvSpPr>
          <p:nvPr/>
        </p:nvSpPr>
        <p:spPr>
          <a:xfrm>
            <a:off x="2643065" y="3341393"/>
            <a:ext cx="6076950" cy="5381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smtClean="0">
                <a:latin typeface="Calligraph421 BT" panose="03060702050402020204" pitchFamily="66" charset="0"/>
              </a:rPr>
              <a:t>Implemented by </a:t>
            </a:r>
            <a:endParaRPr lang="en-US" dirty="0">
              <a:latin typeface="Calligraph421 BT" panose="03060702050402020204" pitchFamily="66"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3901" y="4002314"/>
            <a:ext cx="1999760" cy="857040"/>
          </a:xfrm>
          <a:prstGeom prst="rect">
            <a:avLst/>
          </a:prstGeom>
        </p:spPr>
      </p:pic>
      <p:sp>
        <p:nvSpPr>
          <p:cNvPr id="11" name="Subtitle 2"/>
          <p:cNvSpPr txBox="1">
            <a:spLocks/>
          </p:cNvSpPr>
          <p:nvPr/>
        </p:nvSpPr>
        <p:spPr>
          <a:xfrm>
            <a:off x="2795715" y="5098852"/>
            <a:ext cx="6076950" cy="5381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smtClean="0">
                <a:latin typeface="Calligraph421 BT" panose="03060702050402020204" pitchFamily="66" charset="0"/>
              </a:rPr>
              <a:t>Sponsored and Supervised by</a:t>
            </a:r>
            <a:endParaRPr lang="en-US" dirty="0">
              <a:latin typeface="Calligraph421 BT" panose="03060702050402020204" pitchFamily="66" charset="0"/>
            </a:endParaRP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78876" y="4982113"/>
            <a:ext cx="3309810" cy="1562834"/>
          </a:xfrm>
          <a:prstGeom prst="rect">
            <a:avLst/>
          </a:prstGeom>
        </p:spPr>
      </p:pic>
    </p:spTree>
    <p:extLst>
      <p:ext uri="{BB962C8B-B14F-4D97-AF65-F5344CB8AC3E}">
        <p14:creationId xmlns:p14="http://schemas.microsoft.com/office/powerpoint/2010/main" val="24812445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lstStyle/>
          <a:p>
            <a:r>
              <a:rPr lang="en-US" dirty="0" smtClean="0">
                <a:solidFill>
                  <a:schemeClr val="tx1"/>
                </a:solidFill>
              </a:rPr>
              <a:t>Epidemiology</a:t>
            </a:r>
            <a:endParaRPr lang="ar-LB" dirty="0">
              <a:solidFill>
                <a:schemeClr val="tx1"/>
              </a:solidFill>
            </a:endParaRPr>
          </a:p>
        </p:txBody>
      </p:sp>
      <p:sp>
        <p:nvSpPr>
          <p:cNvPr id="3" name="Content Placeholder 2"/>
          <p:cNvSpPr>
            <a:spLocks noGrp="1"/>
          </p:cNvSpPr>
          <p:nvPr>
            <p:ph idx="1"/>
          </p:nvPr>
        </p:nvSpPr>
        <p:spPr/>
        <p:txBody>
          <a:bodyPr>
            <a:normAutofit lnSpcReduction="10000"/>
          </a:bodyPr>
          <a:lstStyle/>
          <a:p>
            <a:pPr algn="l" rtl="0"/>
            <a:r>
              <a:rPr lang="en-US" sz="2800" dirty="0" smtClean="0">
                <a:solidFill>
                  <a:schemeClr val="bg1">
                    <a:lumMod val="50000"/>
                  </a:schemeClr>
                </a:solidFill>
              </a:rPr>
              <a:t>The most common site-specific cancer in </a:t>
            </a:r>
            <a:r>
              <a:rPr lang="en-US" sz="2800" dirty="0">
                <a:solidFill>
                  <a:schemeClr val="bg1">
                    <a:lumMod val="50000"/>
                  </a:schemeClr>
                </a:solidFill>
              </a:rPr>
              <a:t>w</a:t>
            </a:r>
            <a:r>
              <a:rPr lang="en-US" sz="2800" dirty="0" smtClean="0">
                <a:solidFill>
                  <a:schemeClr val="bg1">
                    <a:lumMod val="50000"/>
                  </a:schemeClr>
                </a:solidFill>
              </a:rPr>
              <a:t>omen</a:t>
            </a:r>
            <a:endParaRPr lang="ar-LB" sz="2800" dirty="0" smtClean="0">
              <a:solidFill>
                <a:schemeClr val="bg1">
                  <a:lumMod val="50000"/>
                </a:schemeClr>
              </a:solidFill>
            </a:endParaRPr>
          </a:p>
          <a:p>
            <a:pPr algn="l" rtl="0"/>
            <a:r>
              <a:rPr lang="en-US" sz="2800" dirty="0" smtClean="0">
                <a:solidFill>
                  <a:schemeClr val="bg1">
                    <a:lumMod val="50000"/>
                  </a:schemeClr>
                </a:solidFill>
              </a:rPr>
              <a:t>Accounts for 26% of all newly diagnosed cancers in female and responsible for 15% of the cancer-related deaths in women</a:t>
            </a:r>
          </a:p>
          <a:p>
            <a:pPr algn="l" rtl="0"/>
            <a:r>
              <a:rPr lang="en-US" sz="2800" dirty="0" smtClean="0">
                <a:solidFill>
                  <a:schemeClr val="bg1">
                    <a:lumMod val="50000"/>
                  </a:schemeClr>
                </a:solidFill>
              </a:rPr>
              <a:t>  one in every 8 women will be diagnosed with breast cancer</a:t>
            </a:r>
          </a:p>
          <a:p>
            <a:pPr algn="l" rtl="0"/>
            <a:r>
              <a:rPr lang="en-US" sz="2800" dirty="0" smtClean="0">
                <a:solidFill>
                  <a:schemeClr val="bg1">
                    <a:lumMod val="50000"/>
                  </a:schemeClr>
                </a:solidFill>
              </a:rPr>
              <a:t>There is overall increase in incidence rate of approximately 0.5% annually</a:t>
            </a:r>
          </a:p>
          <a:p>
            <a:pPr marL="0" indent="0" algn="l">
              <a:buNone/>
            </a:pPr>
            <a:endParaRPr lang="en-US" sz="1200" dirty="0" smtClean="0">
              <a:solidFill>
                <a:schemeClr val="bg1">
                  <a:lumMod val="50000"/>
                </a:schemeClr>
              </a:solidFill>
            </a:endParaRPr>
          </a:p>
          <a:p>
            <a:pPr marL="0" indent="0" algn="l">
              <a:buNone/>
            </a:pPr>
            <a:r>
              <a:rPr lang="en-US" sz="1200" dirty="0" smtClean="0">
                <a:solidFill>
                  <a:schemeClr val="bg1">
                    <a:lumMod val="50000"/>
                  </a:schemeClr>
                </a:solidFill>
              </a:rPr>
              <a:t>F.Charles </a:t>
            </a:r>
            <a:r>
              <a:rPr lang="en-US" sz="1200" dirty="0">
                <a:solidFill>
                  <a:schemeClr val="bg1">
                    <a:lumMod val="50000"/>
                  </a:schemeClr>
                </a:solidFill>
              </a:rPr>
              <a:t>Brunicardi ,Dana K.Andersen,Timothy R.Billiar ,David L.Dunn :Schwartz's principles of surgery –Ninth Edition-Chapter </a:t>
            </a:r>
            <a:r>
              <a:rPr lang="en-US" sz="1200" dirty="0" smtClean="0">
                <a:solidFill>
                  <a:schemeClr val="bg1">
                    <a:lumMod val="50000"/>
                  </a:schemeClr>
                </a:solidFill>
              </a:rPr>
              <a:t>17 .the </a:t>
            </a:r>
            <a:r>
              <a:rPr lang="en-US" sz="1200" dirty="0">
                <a:solidFill>
                  <a:schemeClr val="bg1">
                    <a:lumMod val="50000"/>
                  </a:schemeClr>
                </a:solidFill>
              </a:rPr>
              <a:t>breast ,,</a:t>
            </a:r>
            <a:r>
              <a:rPr lang="en-US" sz="1200" dirty="0" smtClean="0">
                <a:solidFill>
                  <a:schemeClr val="bg1">
                    <a:lumMod val="50000"/>
                  </a:schemeClr>
                </a:solidFill>
              </a:rPr>
              <a:t>P1024-p1026</a:t>
            </a:r>
            <a:endParaRPr lang="en-US" sz="1200" dirty="0">
              <a:solidFill>
                <a:schemeClr val="bg1">
                  <a:lumMod val="50000"/>
                </a:schemeClr>
              </a:solidFill>
            </a:endParaRPr>
          </a:p>
          <a:p>
            <a:pPr marL="0" indent="0" algn="l">
              <a:buNone/>
            </a:pPr>
            <a:endParaRPr lang="ar-LB" sz="2800" dirty="0">
              <a:solidFill>
                <a:schemeClr val="bg1">
                  <a:lumMod val="50000"/>
                </a:schemeClr>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42484798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4738538"/>
          </a:xfrm>
        </p:spPr>
        <p:txBody>
          <a:bodyPr/>
          <a:lstStyle/>
          <a:p>
            <a:r>
              <a:rPr lang="ar-LB" dirty="0" smtClean="0"/>
              <a:t> </a:t>
            </a:r>
            <a:endParaRPr lang="ar-LB" dirty="0"/>
          </a:p>
        </p:txBody>
      </p:sp>
      <p:sp>
        <p:nvSpPr>
          <p:cNvPr id="2" name="Content Placeholder 1"/>
          <p:cNvSpPr>
            <a:spLocks noGrp="1"/>
          </p:cNvSpPr>
          <p:nvPr>
            <p:ph idx="1"/>
          </p:nvPr>
        </p:nvSpPr>
        <p:spPr>
          <a:xfrm>
            <a:off x="457200" y="5445224"/>
            <a:ext cx="8229600" cy="680939"/>
          </a:xfrm>
        </p:spPr>
        <p:txBody>
          <a:bodyPr>
            <a:normAutofit/>
          </a:bodyPr>
          <a:lstStyle/>
          <a:p>
            <a:pPr marL="0" indent="0" algn="ctr">
              <a:buNone/>
            </a:pPr>
            <a:endParaRPr lang="ar-LB" sz="1100" dirty="0" smtClean="0"/>
          </a:p>
          <a:p>
            <a:pPr marL="0" indent="0" algn="ctr">
              <a:buNone/>
            </a:pPr>
            <a:r>
              <a:rPr lang="en-US" sz="1100" dirty="0" smtClean="0">
                <a:hlinkClick r:id="rId3"/>
              </a:rPr>
              <a:t>https</a:t>
            </a:r>
            <a:r>
              <a:rPr lang="en-US" sz="1100" dirty="0">
                <a:hlinkClick r:id="rId3"/>
              </a:rPr>
              <a:t>://</a:t>
            </a:r>
            <a:r>
              <a:rPr lang="en-US" sz="1100" dirty="0" smtClean="0">
                <a:hlinkClick r:id="rId3"/>
              </a:rPr>
              <a:t>en.m.wikipedia.org/wiki/Epidemiology-of-breast-cancer</a:t>
            </a:r>
            <a:endParaRPr lang="en-US" sz="1100" dirty="0" smtClean="0"/>
          </a:p>
          <a:p>
            <a:pPr marL="0" indent="0" algn="ctr">
              <a:buNone/>
            </a:pPr>
            <a:endParaRPr lang="en-US" sz="1100" dirty="0"/>
          </a:p>
          <a:p>
            <a:pPr marL="0" indent="0">
              <a:buNone/>
            </a:pPr>
            <a:endParaRPr lang="ar-LB"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28647" y="982910"/>
            <a:ext cx="6486706" cy="4822354"/>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28669262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4666530"/>
          </a:xfrm>
        </p:spPr>
        <p:txBody>
          <a:bodyPr/>
          <a:lstStyle/>
          <a:p>
            <a:r>
              <a:rPr lang="ar-LB" dirty="0" smtClean="0"/>
              <a:t> </a:t>
            </a:r>
            <a:endParaRPr lang="ar-LB" dirty="0"/>
          </a:p>
        </p:txBody>
      </p:sp>
      <p:sp>
        <p:nvSpPr>
          <p:cNvPr id="2" name="Content Placeholder 1"/>
          <p:cNvSpPr>
            <a:spLocks noGrp="1"/>
          </p:cNvSpPr>
          <p:nvPr>
            <p:ph idx="1"/>
          </p:nvPr>
        </p:nvSpPr>
        <p:spPr>
          <a:xfrm>
            <a:off x="457200" y="5157192"/>
            <a:ext cx="8229600" cy="968971"/>
          </a:xfrm>
        </p:spPr>
        <p:txBody>
          <a:bodyPr>
            <a:normAutofit fontScale="92500" lnSpcReduction="10000"/>
          </a:bodyPr>
          <a:lstStyle/>
          <a:p>
            <a:pPr marL="0" indent="0">
              <a:buNone/>
            </a:pPr>
            <a:endParaRPr lang="ar-LB" sz="1100" dirty="0" smtClean="0"/>
          </a:p>
          <a:p>
            <a:pPr marL="0" indent="0">
              <a:buNone/>
            </a:pPr>
            <a:endParaRPr lang="ar-LB" sz="1100" dirty="0"/>
          </a:p>
          <a:p>
            <a:pPr marL="0" indent="0">
              <a:buNone/>
            </a:pPr>
            <a:endParaRPr lang="ar-LB" sz="1100" dirty="0" smtClean="0"/>
          </a:p>
          <a:p>
            <a:pPr marL="0" indent="0" algn="ctr">
              <a:buNone/>
            </a:pPr>
            <a:r>
              <a:rPr lang="en-US" sz="1100" dirty="0" smtClean="0">
                <a:hlinkClick r:id="rId3"/>
              </a:rPr>
              <a:t>https://en.m.wikipedia.org/wiki/Epidemiology-of-breast-cancer</a:t>
            </a:r>
            <a:endParaRPr lang="en-US" sz="1100" dirty="0" smtClean="0"/>
          </a:p>
          <a:p>
            <a:pPr marL="0" indent="0" algn="ctr">
              <a:buNone/>
            </a:pPr>
            <a:endParaRPr lang="ar-LB" sz="1100"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7656" y="1124744"/>
            <a:ext cx="7889144" cy="4619768"/>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245738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8956" y="1227501"/>
            <a:ext cx="7886700" cy="1325563"/>
          </a:xfrm>
          <a:noFill/>
        </p:spPr>
        <p:txBody>
          <a:bodyPr>
            <a:normAutofit fontScale="90000"/>
          </a:bodyPr>
          <a:lstStyle/>
          <a:p>
            <a:r>
              <a:rPr lang="en-US" sz="3600" dirty="0" smtClean="0"/>
              <a:t>Breast Cancer Survival Rates, by Stage</a:t>
            </a:r>
            <a:br>
              <a:rPr lang="en-US" sz="3600" dirty="0" smtClean="0"/>
            </a:br>
            <a:r>
              <a:rPr lang="en-US" sz="4000" dirty="0" smtClean="0">
                <a:solidFill>
                  <a:schemeClr val="bg1">
                    <a:lumMod val="50000"/>
                  </a:schemeClr>
                </a:solidFill>
              </a:rPr>
              <a:t>American Cancer Society</a:t>
            </a:r>
            <a:endParaRPr lang="ar-LB" sz="4000" dirty="0">
              <a:solidFill>
                <a:schemeClr val="bg1">
                  <a:lumMod val="50000"/>
                </a:schemeClr>
              </a:solidFill>
            </a:endParaRPr>
          </a:p>
        </p:txBody>
      </p:sp>
      <p:graphicFrame>
        <p:nvGraphicFramePr>
          <p:cNvPr id="7" name="Object 6"/>
          <p:cNvGraphicFramePr>
            <a:graphicFrameLocks noChangeAspect="1"/>
          </p:cNvGraphicFramePr>
          <p:nvPr>
            <p:extLst>
              <p:ext uri="{D42A27DB-BD31-4B8C-83A1-F6EECF244321}">
                <p14:modId xmlns:p14="http://schemas.microsoft.com/office/powerpoint/2010/main" val="3128130501"/>
              </p:ext>
            </p:extLst>
          </p:nvPr>
        </p:nvGraphicFramePr>
        <p:xfrm>
          <a:off x="974725" y="2563813"/>
          <a:ext cx="7015163" cy="4002087"/>
        </p:xfrm>
        <a:graphic>
          <a:graphicData uri="http://schemas.openxmlformats.org/presentationml/2006/ole">
            <mc:AlternateContent xmlns:mc="http://schemas.openxmlformats.org/markup-compatibility/2006">
              <mc:Choice xmlns:v="urn:schemas-microsoft-com:vml" Requires="v">
                <p:oleObj spid="_x0000_s1094" name="Document" r:id="rId4" imgW="5563373" imgH="3187576" progId="Word.Document.12">
                  <p:embed/>
                </p:oleObj>
              </mc:Choice>
              <mc:Fallback>
                <p:oleObj name="Document" r:id="rId4" imgW="5563373" imgH="3187576" progId="Word.Document.12">
                  <p:embed/>
                  <p:pic>
                    <p:nvPicPr>
                      <p:cNvPr id="0" name=""/>
                      <p:cNvPicPr/>
                      <p:nvPr/>
                    </p:nvPicPr>
                    <p:blipFill>
                      <a:blip r:embed="rId5"/>
                      <a:stretch>
                        <a:fillRect/>
                      </a:stretch>
                    </p:blipFill>
                    <p:spPr>
                      <a:xfrm>
                        <a:off x="974725" y="2563813"/>
                        <a:ext cx="7015163" cy="4002087"/>
                      </a:xfrm>
                      <a:prstGeom prst="rect">
                        <a:avLst/>
                      </a:prstGeom>
                    </p:spPr>
                  </p:pic>
                </p:oleObj>
              </mc:Fallback>
            </mc:AlternateContent>
          </a:graphicData>
        </a:graphic>
      </p:graphicFrame>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2682046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679763"/>
            <a:ext cx="7886700" cy="1325563"/>
          </a:xfrm>
          <a:noFill/>
        </p:spPr>
        <p:txBody>
          <a:bodyPr/>
          <a:lstStyle/>
          <a:p>
            <a:r>
              <a:rPr lang="en-US" dirty="0" smtClean="0">
                <a:solidFill>
                  <a:schemeClr val="tx1"/>
                </a:solidFill>
              </a:rPr>
              <a:t>Early Detection</a:t>
            </a:r>
            <a:endParaRPr lang="ar-LB" dirty="0">
              <a:solidFill>
                <a:schemeClr val="tx1"/>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7597002"/>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6" name="Picture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1777684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graphicEl>
                                              <a:dgm id="{D72FDF98-8D1D-404A-8D89-D806621F60C3}"/>
                                            </p:graphicEl>
                                          </p:spTgt>
                                        </p:tgtEl>
                                        <p:attrNameLst>
                                          <p:attrName>style.visibility</p:attrName>
                                        </p:attrNameLst>
                                      </p:cBhvr>
                                      <p:to>
                                        <p:strVal val="visible"/>
                                      </p:to>
                                    </p:set>
                                    <p:anim calcmode="lin" valueType="num">
                                      <p:cBhvr>
                                        <p:cTn id="7" dur="1000" fill="hold"/>
                                        <p:tgtEl>
                                          <p:spTgt spid="4">
                                            <p:graphicEl>
                                              <a:dgm id="{D72FDF98-8D1D-404A-8D89-D806621F60C3}"/>
                                            </p:graphicEl>
                                          </p:spTgt>
                                        </p:tgtEl>
                                        <p:attrNameLst>
                                          <p:attrName>ppt_w</p:attrName>
                                        </p:attrNameLst>
                                      </p:cBhvr>
                                      <p:tavLst>
                                        <p:tav tm="0">
                                          <p:val>
                                            <p:fltVal val="0"/>
                                          </p:val>
                                        </p:tav>
                                        <p:tav tm="100000">
                                          <p:val>
                                            <p:strVal val="#ppt_w"/>
                                          </p:val>
                                        </p:tav>
                                      </p:tavLst>
                                    </p:anim>
                                    <p:anim calcmode="lin" valueType="num">
                                      <p:cBhvr>
                                        <p:cTn id="8" dur="1000" fill="hold"/>
                                        <p:tgtEl>
                                          <p:spTgt spid="4">
                                            <p:graphicEl>
                                              <a:dgm id="{D72FDF98-8D1D-404A-8D89-D806621F60C3}"/>
                                            </p:graphicEl>
                                          </p:spTgt>
                                        </p:tgtEl>
                                        <p:attrNameLst>
                                          <p:attrName>ppt_h</p:attrName>
                                        </p:attrNameLst>
                                      </p:cBhvr>
                                      <p:tavLst>
                                        <p:tav tm="0">
                                          <p:val>
                                            <p:fltVal val="0"/>
                                          </p:val>
                                        </p:tav>
                                        <p:tav tm="100000">
                                          <p:val>
                                            <p:strVal val="#ppt_h"/>
                                          </p:val>
                                        </p:tav>
                                      </p:tavLst>
                                    </p:anim>
                                    <p:anim calcmode="lin" valueType="num">
                                      <p:cBhvr>
                                        <p:cTn id="9" dur="1000" fill="hold"/>
                                        <p:tgtEl>
                                          <p:spTgt spid="4">
                                            <p:graphicEl>
                                              <a:dgm id="{D72FDF98-8D1D-404A-8D89-D806621F60C3}"/>
                                            </p:graphicEl>
                                          </p:spTgt>
                                        </p:tgtEl>
                                        <p:attrNameLst>
                                          <p:attrName>style.rotation</p:attrName>
                                        </p:attrNameLst>
                                      </p:cBhvr>
                                      <p:tavLst>
                                        <p:tav tm="0">
                                          <p:val>
                                            <p:fltVal val="90"/>
                                          </p:val>
                                        </p:tav>
                                        <p:tav tm="100000">
                                          <p:val>
                                            <p:fltVal val="0"/>
                                          </p:val>
                                        </p:tav>
                                      </p:tavLst>
                                    </p:anim>
                                    <p:animEffect transition="in" filter="fade">
                                      <p:cBhvr>
                                        <p:cTn id="10" dur="1000"/>
                                        <p:tgtEl>
                                          <p:spTgt spid="4">
                                            <p:graphicEl>
                                              <a:dgm id="{D72FDF98-8D1D-404A-8D89-D806621F60C3}"/>
                                            </p:graphic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graphicEl>
                                              <a:dgm id="{44258C3E-56F8-4BE6-8D7B-5D583A89C631}"/>
                                            </p:graphicEl>
                                          </p:spTgt>
                                        </p:tgtEl>
                                        <p:attrNameLst>
                                          <p:attrName>style.visibility</p:attrName>
                                        </p:attrNameLst>
                                      </p:cBhvr>
                                      <p:to>
                                        <p:strVal val="visible"/>
                                      </p:to>
                                    </p:set>
                                    <p:anim calcmode="lin" valueType="num">
                                      <p:cBhvr>
                                        <p:cTn id="13" dur="1000" fill="hold"/>
                                        <p:tgtEl>
                                          <p:spTgt spid="4">
                                            <p:graphicEl>
                                              <a:dgm id="{44258C3E-56F8-4BE6-8D7B-5D583A89C631}"/>
                                            </p:graphicEl>
                                          </p:spTgt>
                                        </p:tgtEl>
                                        <p:attrNameLst>
                                          <p:attrName>ppt_w</p:attrName>
                                        </p:attrNameLst>
                                      </p:cBhvr>
                                      <p:tavLst>
                                        <p:tav tm="0">
                                          <p:val>
                                            <p:fltVal val="0"/>
                                          </p:val>
                                        </p:tav>
                                        <p:tav tm="100000">
                                          <p:val>
                                            <p:strVal val="#ppt_w"/>
                                          </p:val>
                                        </p:tav>
                                      </p:tavLst>
                                    </p:anim>
                                    <p:anim calcmode="lin" valueType="num">
                                      <p:cBhvr>
                                        <p:cTn id="14" dur="1000" fill="hold"/>
                                        <p:tgtEl>
                                          <p:spTgt spid="4">
                                            <p:graphicEl>
                                              <a:dgm id="{44258C3E-56F8-4BE6-8D7B-5D583A89C631}"/>
                                            </p:graphicEl>
                                          </p:spTgt>
                                        </p:tgtEl>
                                        <p:attrNameLst>
                                          <p:attrName>ppt_h</p:attrName>
                                        </p:attrNameLst>
                                      </p:cBhvr>
                                      <p:tavLst>
                                        <p:tav tm="0">
                                          <p:val>
                                            <p:fltVal val="0"/>
                                          </p:val>
                                        </p:tav>
                                        <p:tav tm="100000">
                                          <p:val>
                                            <p:strVal val="#ppt_h"/>
                                          </p:val>
                                        </p:tav>
                                      </p:tavLst>
                                    </p:anim>
                                    <p:anim calcmode="lin" valueType="num">
                                      <p:cBhvr>
                                        <p:cTn id="15" dur="1000" fill="hold"/>
                                        <p:tgtEl>
                                          <p:spTgt spid="4">
                                            <p:graphicEl>
                                              <a:dgm id="{44258C3E-56F8-4BE6-8D7B-5D583A89C631}"/>
                                            </p:graphicEl>
                                          </p:spTgt>
                                        </p:tgtEl>
                                        <p:attrNameLst>
                                          <p:attrName>style.rotation</p:attrName>
                                        </p:attrNameLst>
                                      </p:cBhvr>
                                      <p:tavLst>
                                        <p:tav tm="0">
                                          <p:val>
                                            <p:fltVal val="90"/>
                                          </p:val>
                                        </p:tav>
                                        <p:tav tm="100000">
                                          <p:val>
                                            <p:fltVal val="0"/>
                                          </p:val>
                                        </p:tav>
                                      </p:tavLst>
                                    </p:anim>
                                    <p:animEffect transition="in" filter="fade">
                                      <p:cBhvr>
                                        <p:cTn id="16" dur="1000"/>
                                        <p:tgtEl>
                                          <p:spTgt spid="4">
                                            <p:graphicEl>
                                              <a:dgm id="{44258C3E-56F8-4BE6-8D7B-5D583A89C631}"/>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4">
                                            <p:graphicEl>
                                              <a:dgm id="{078B7E83-8895-46B4-AA53-09B7B20324DA}"/>
                                            </p:graphicEl>
                                          </p:spTgt>
                                        </p:tgtEl>
                                        <p:attrNameLst>
                                          <p:attrName>style.visibility</p:attrName>
                                        </p:attrNameLst>
                                      </p:cBhvr>
                                      <p:to>
                                        <p:strVal val="visible"/>
                                      </p:to>
                                    </p:set>
                                    <p:anim calcmode="lin" valueType="num">
                                      <p:cBhvr>
                                        <p:cTn id="21" dur="1000" fill="hold"/>
                                        <p:tgtEl>
                                          <p:spTgt spid="4">
                                            <p:graphicEl>
                                              <a:dgm id="{078B7E83-8895-46B4-AA53-09B7B20324DA}"/>
                                            </p:graphicEl>
                                          </p:spTgt>
                                        </p:tgtEl>
                                        <p:attrNameLst>
                                          <p:attrName>ppt_w</p:attrName>
                                        </p:attrNameLst>
                                      </p:cBhvr>
                                      <p:tavLst>
                                        <p:tav tm="0">
                                          <p:val>
                                            <p:fltVal val="0"/>
                                          </p:val>
                                        </p:tav>
                                        <p:tav tm="100000">
                                          <p:val>
                                            <p:strVal val="#ppt_w"/>
                                          </p:val>
                                        </p:tav>
                                      </p:tavLst>
                                    </p:anim>
                                    <p:anim calcmode="lin" valueType="num">
                                      <p:cBhvr>
                                        <p:cTn id="22" dur="1000" fill="hold"/>
                                        <p:tgtEl>
                                          <p:spTgt spid="4">
                                            <p:graphicEl>
                                              <a:dgm id="{078B7E83-8895-46B4-AA53-09B7B20324DA}"/>
                                            </p:graphicEl>
                                          </p:spTgt>
                                        </p:tgtEl>
                                        <p:attrNameLst>
                                          <p:attrName>ppt_h</p:attrName>
                                        </p:attrNameLst>
                                      </p:cBhvr>
                                      <p:tavLst>
                                        <p:tav tm="0">
                                          <p:val>
                                            <p:fltVal val="0"/>
                                          </p:val>
                                        </p:tav>
                                        <p:tav tm="100000">
                                          <p:val>
                                            <p:strVal val="#ppt_h"/>
                                          </p:val>
                                        </p:tav>
                                      </p:tavLst>
                                    </p:anim>
                                    <p:anim calcmode="lin" valueType="num">
                                      <p:cBhvr>
                                        <p:cTn id="23" dur="1000" fill="hold"/>
                                        <p:tgtEl>
                                          <p:spTgt spid="4">
                                            <p:graphicEl>
                                              <a:dgm id="{078B7E83-8895-46B4-AA53-09B7B20324DA}"/>
                                            </p:graphicEl>
                                          </p:spTgt>
                                        </p:tgtEl>
                                        <p:attrNameLst>
                                          <p:attrName>style.rotation</p:attrName>
                                        </p:attrNameLst>
                                      </p:cBhvr>
                                      <p:tavLst>
                                        <p:tav tm="0">
                                          <p:val>
                                            <p:fltVal val="90"/>
                                          </p:val>
                                        </p:tav>
                                        <p:tav tm="100000">
                                          <p:val>
                                            <p:fltVal val="0"/>
                                          </p:val>
                                        </p:tav>
                                      </p:tavLst>
                                    </p:anim>
                                    <p:animEffect transition="in" filter="fade">
                                      <p:cBhvr>
                                        <p:cTn id="24" dur="1000"/>
                                        <p:tgtEl>
                                          <p:spTgt spid="4">
                                            <p:graphicEl>
                                              <a:dgm id="{078B7E83-8895-46B4-AA53-09B7B20324DA}"/>
                                            </p:graphicEl>
                                          </p:spTgt>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4">
                                            <p:graphicEl>
                                              <a:dgm id="{3A955D37-40B9-46E2-A0C8-4E656761243F}"/>
                                            </p:graphicEl>
                                          </p:spTgt>
                                        </p:tgtEl>
                                        <p:attrNameLst>
                                          <p:attrName>style.visibility</p:attrName>
                                        </p:attrNameLst>
                                      </p:cBhvr>
                                      <p:to>
                                        <p:strVal val="visible"/>
                                      </p:to>
                                    </p:set>
                                    <p:anim calcmode="lin" valueType="num">
                                      <p:cBhvr>
                                        <p:cTn id="27" dur="1000" fill="hold"/>
                                        <p:tgtEl>
                                          <p:spTgt spid="4">
                                            <p:graphicEl>
                                              <a:dgm id="{3A955D37-40B9-46E2-A0C8-4E656761243F}"/>
                                            </p:graphicEl>
                                          </p:spTgt>
                                        </p:tgtEl>
                                        <p:attrNameLst>
                                          <p:attrName>ppt_w</p:attrName>
                                        </p:attrNameLst>
                                      </p:cBhvr>
                                      <p:tavLst>
                                        <p:tav tm="0">
                                          <p:val>
                                            <p:fltVal val="0"/>
                                          </p:val>
                                        </p:tav>
                                        <p:tav tm="100000">
                                          <p:val>
                                            <p:strVal val="#ppt_w"/>
                                          </p:val>
                                        </p:tav>
                                      </p:tavLst>
                                    </p:anim>
                                    <p:anim calcmode="lin" valueType="num">
                                      <p:cBhvr>
                                        <p:cTn id="28" dur="1000" fill="hold"/>
                                        <p:tgtEl>
                                          <p:spTgt spid="4">
                                            <p:graphicEl>
                                              <a:dgm id="{3A955D37-40B9-46E2-A0C8-4E656761243F}"/>
                                            </p:graphicEl>
                                          </p:spTgt>
                                        </p:tgtEl>
                                        <p:attrNameLst>
                                          <p:attrName>ppt_h</p:attrName>
                                        </p:attrNameLst>
                                      </p:cBhvr>
                                      <p:tavLst>
                                        <p:tav tm="0">
                                          <p:val>
                                            <p:fltVal val="0"/>
                                          </p:val>
                                        </p:tav>
                                        <p:tav tm="100000">
                                          <p:val>
                                            <p:strVal val="#ppt_h"/>
                                          </p:val>
                                        </p:tav>
                                      </p:tavLst>
                                    </p:anim>
                                    <p:anim calcmode="lin" valueType="num">
                                      <p:cBhvr>
                                        <p:cTn id="29" dur="1000" fill="hold"/>
                                        <p:tgtEl>
                                          <p:spTgt spid="4">
                                            <p:graphicEl>
                                              <a:dgm id="{3A955D37-40B9-46E2-A0C8-4E656761243F}"/>
                                            </p:graphicEl>
                                          </p:spTgt>
                                        </p:tgtEl>
                                        <p:attrNameLst>
                                          <p:attrName>style.rotation</p:attrName>
                                        </p:attrNameLst>
                                      </p:cBhvr>
                                      <p:tavLst>
                                        <p:tav tm="0">
                                          <p:val>
                                            <p:fltVal val="90"/>
                                          </p:val>
                                        </p:tav>
                                        <p:tav tm="100000">
                                          <p:val>
                                            <p:fltVal val="0"/>
                                          </p:val>
                                        </p:tav>
                                      </p:tavLst>
                                    </p:anim>
                                    <p:animEffect transition="in" filter="fade">
                                      <p:cBhvr>
                                        <p:cTn id="30" dur="1000"/>
                                        <p:tgtEl>
                                          <p:spTgt spid="4">
                                            <p:graphicEl>
                                              <a:dgm id="{3A955D37-40B9-46E2-A0C8-4E656761243F}"/>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grpId="0" nodeType="clickEffect">
                                  <p:stCondLst>
                                    <p:cond delay="0"/>
                                  </p:stCondLst>
                                  <p:childTnLst>
                                    <p:set>
                                      <p:cBhvr>
                                        <p:cTn id="34" dur="1" fill="hold">
                                          <p:stCondLst>
                                            <p:cond delay="0"/>
                                          </p:stCondLst>
                                        </p:cTn>
                                        <p:tgtEl>
                                          <p:spTgt spid="4">
                                            <p:graphicEl>
                                              <a:dgm id="{FB538E9F-BCBC-49E0-A191-E4418206A147}"/>
                                            </p:graphicEl>
                                          </p:spTgt>
                                        </p:tgtEl>
                                        <p:attrNameLst>
                                          <p:attrName>style.visibility</p:attrName>
                                        </p:attrNameLst>
                                      </p:cBhvr>
                                      <p:to>
                                        <p:strVal val="visible"/>
                                      </p:to>
                                    </p:set>
                                    <p:anim calcmode="lin" valueType="num">
                                      <p:cBhvr>
                                        <p:cTn id="35" dur="1000" fill="hold"/>
                                        <p:tgtEl>
                                          <p:spTgt spid="4">
                                            <p:graphicEl>
                                              <a:dgm id="{FB538E9F-BCBC-49E0-A191-E4418206A147}"/>
                                            </p:graphicEl>
                                          </p:spTgt>
                                        </p:tgtEl>
                                        <p:attrNameLst>
                                          <p:attrName>ppt_w</p:attrName>
                                        </p:attrNameLst>
                                      </p:cBhvr>
                                      <p:tavLst>
                                        <p:tav tm="0">
                                          <p:val>
                                            <p:fltVal val="0"/>
                                          </p:val>
                                        </p:tav>
                                        <p:tav tm="100000">
                                          <p:val>
                                            <p:strVal val="#ppt_w"/>
                                          </p:val>
                                        </p:tav>
                                      </p:tavLst>
                                    </p:anim>
                                    <p:anim calcmode="lin" valueType="num">
                                      <p:cBhvr>
                                        <p:cTn id="36" dur="1000" fill="hold"/>
                                        <p:tgtEl>
                                          <p:spTgt spid="4">
                                            <p:graphicEl>
                                              <a:dgm id="{FB538E9F-BCBC-49E0-A191-E4418206A147}"/>
                                            </p:graphicEl>
                                          </p:spTgt>
                                        </p:tgtEl>
                                        <p:attrNameLst>
                                          <p:attrName>ppt_h</p:attrName>
                                        </p:attrNameLst>
                                      </p:cBhvr>
                                      <p:tavLst>
                                        <p:tav tm="0">
                                          <p:val>
                                            <p:fltVal val="0"/>
                                          </p:val>
                                        </p:tav>
                                        <p:tav tm="100000">
                                          <p:val>
                                            <p:strVal val="#ppt_h"/>
                                          </p:val>
                                        </p:tav>
                                      </p:tavLst>
                                    </p:anim>
                                    <p:anim calcmode="lin" valueType="num">
                                      <p:cBhvr>
                                        <p:cTn id="37" dur="1000" fill="hold"/>
                                        <p:tgtEl>
                                          <p:spTgt spid="4">
                                            <p:graphicEl>
                                              <a:dgm id="{FB538E9F-BCBC-49E0-A191-E4418206A147}"/>
                                            </p:graphicEl>
                                          </p:spTgt>
                                        </p:tgtEl>
                                        <p:attrNameLst>
                                          <p:attrName>style.rotation</p:attrName>
                                        </p:attrNameLst>
                                      </p:cBhvr>
                                      <p:tavLst>
                                        <p:tav tm="0">
                                          <p:val>
                                            <p:fltVal val="90"/>
                                          </p:val>
                                        </p:tav>
                                        <p:tav tm="100000">
                                          <p:val>
                                            <p:fltVal val="0"/>
                                          </p:val>
                                        </p:tav>
                                      </p:tavLst>
                                    </p:anim>
                                    <p:animEffect transition="in" filter="fade">
                                      <p:cBhvr>
                                        <p:cTn id="38" dur="1000"/>
                                        <p:tgtEl>
                                          <p:spTgt spid="4">
                                            <p:graphicEl>
                                              <a:dgm id="{FB538E9F-BCBC-49E0-A191-E4418206A147}"/>
                                            </p:graphicEl>
                                          </p:spTgt>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4">
                                            <p:graphicEl>
                                              <a:dgm id="{EC124745-8162-4AB6-9CDB-DAFA556D942E}"/>
                                            </p:graphicEl>
                                          </p:spTgt>
                                        </p:tgtEl>
                                        <p:attrNameLst>
                                          <p:attrName>style.visibility</p:attrName>
                                        </p:attrNameLst>
                                      </p:cBhvr>
                                      <p:to>
                                        <p:strVal val="visible"/>
                                      </p:to>
                                    </p:set>
                                    <p:anim calcmode="lin" valueType="num">
                                      <p:cBhvr>
                                        <p:cTn id="41" dur="1000" fill="hold"/>
                                        <p:tgtEl>
                                          <p:spTgt spid="4">
                                            <p:graphicEl>
                                              <a:dgm id="{EC124745-8162-4AB6-9CDB-DAFA556D942E}"/>
                                            </p:graphicEl>
                                          </p:spTgt>
                                        </p:tgtEl>
                                        <p:attrNameLst>
                                          <p:attrName>ppt_w</p:attrName>
                                        </p:attrNameLst>
                                      </p:cBhvr>
                                      <p:tavLst>
                                        <p:tav tm="0">
                                          <p:val>
                                            <p:fltVal val="0"/>
                                          </p:val>
                                        </p:tav>
                                        <p:tav tm="100000">
                                          <p:val>
                                            <p:strVal val="#ppt_w"/>
                                          </p:val>
                                        </p:tav>
                                      </p:tavLst>
                                    </p:anim>
                                    <p:anim calcmode="lin" valueType="num">
                                      <p:cBhvr>
                                        <p:cTn id="42" dur="1000" fill="hold"/>
                                        <p:tgtEl>
                                          <p:spTgt spid="4">
                                            <p:graphicEl>
                                              <a:dgm id="{EC124745-8162-4AB6-9CDB-DAFA556D942E}"/>
                                            </p:graphicEl>
                                          </p:spTgt>
                                        </p:tgtEl>
                                        <p:attrNameLst>
                                          <p:attrName>ppt_h</p:attrName>
                                        </p:attrNameLst>
                                      </p:cBhvr>
                                      <p:tavLst>
                                        <p:tav tm="0">
                                          <p:val>
                                            <p:fltVal val="0"/>
                                          </p:val>
                                        </p:tav>
                                        <p:tav tm="100000">
                                          <p:val>
                                            <p:strVal val="#ppt_h"/>
                                          </p:val>
                                        </p:tav>
                                      </p:tavLst>
                                    </p:anim>
                                    <p:anim calcmode="lin" valueType="num">
                                      <p:cBhvr>
                                        <p:cTn id="43" dur="1000" fill="hold"/>
                                        <p:tgtEl>
                                          <p:spTgt spid="4">
                                            <p:graphicEl>
                                              <a:dgm id="{EC124745-8162-4AB6-9CDB-DAFA556D942E}"/>
                                            </p:graphicEl>
                                          </p:spTgt>
                                        </p:tgtEl>
                                        <p:attrNameLst>
                                          <p:attrName>style.rotation</p:attrName>
                                        </p:attrNameLst>
                                      </p:cBhvr>
                                      <p:tavLst>
                                        <p:tav tm="0">
                                          <p:val>
                                            <p:fltVal val="90"/>
                                          </p:val>
                                        </p:tav>
                                        <p:tav tm="100000">
                                          <p:val>
                                            <p:fltVal val="0"/>
                                          </p:val>
                                        </p:tav>
                                      </p:tavLst>
                                    </p:anim>
                                    <p:animEffect transition="in" filter="fade">
                                      <p:cBhvr>
                                        <p:cTn id="44" dur="1000"/>
                                        <p:tgtEl>
                                          <p:spTgt spid="4">
                                            <p:graphicEl>
                                              <a:dgm id="{EC124745-8162-4AB6-9CDB-DAFA556D942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578111"/>
            <a:ext cx="7886700" cy="1325563"/>
          </a:xfrm>
          <a:noFill/>
        </p:spPr>
        <p:txBody>
          <a:bodyPr>
            <a:normAutofit/>
          </a:bodyPr>
          <a:lstStyle/>
          <a:p>
            <a:r>
              <a:rPr lang="en-US" sz="4800" b="1" dirty="0">
                <a:solidFill>
                  <a:schemeClr val="tx1"/>
                </a:solidFill>
              </a:rPr>
              <a:t>M</a:t>
            </a:r>
            <a:r>
              <a:rPr lang="en-US" sz="4800" b="1" dirty="0" smtClean="0">
                <a:solidFill>
                  <a:schemeClr val="tx1"/>
                </a:solidFill>
              </a:rPr>
              <a:t>ammography</a:t>
            </a:r>
            <a:endParaRPr lang="ar-LB" sz="4800" b="1" dirty="0">
              <a:solidFill>
                <a:schemeClr val="tx1"/>
              </a:solidFill>
            </a:endParaRPr>
          </a:p>
        </p:txBody>
      </p:sp>
      <p:sp>
        <p:nvSpPr>
          <p:cNvPr id="3" name="Content Placeholder 2"/>
          <p:cNvSpPr>
            <a:spLocks noGrp="1"/>
          </p:cNvSpPr>
          <p:nvPr>
            <p:ph idx="1"/>
          </p:nvPr>
        </p:nvSpPr>
        <p:spPr>
          <a:xfrm>
            <a:off x="457200" y="2060848"/>
            <a:ext cx="8229600" cy="4065315"/>
          </a:xfrm>
        </p:spPr>
        <p:txBody>
          <a:bodyPr>
            <a:normAutofit/>
          </a:bodyPr>
          <a:lstStyle/>
          <a:p>
            <a:pPr marL="0" indent="0">
              <a:buNone/>
            </a:pPr>
            <a:r>
              <a:rPr lang="en-US" sz="3600" dirty="0" smtClean="0">
                <a:solidFill>
                  <a:schemeClr val="bg1">
                    <a:lumMod val="50000"/>
                  </a:schemeClr>
                </a:solidFill>
              </a:rPr>
              <a:t>Mammography screening leads to 40% reduction in stage 2-3 and 4 cancer in screened population with a 30% increase in overall survival.</a:t>
            </a:r>
          </a:p>
          <a:p>
            <a:pPr algn="ctr"/>
            <a:endParaRPr lang="en-US" sz="1300" dirty="0" smtClean="0"/>
          </a:p>
          <a:p>
            <a:pPr algn="ctr"/>
            <a:endParaRPr lang="en-US" sz="1300" dirty="0"/>
          </a:p>
          <a:p>
            <a:pPr algn="ctr"/>
            <a:endParaRPr lang="en-US" sz="1300" dirty="0" smtClean="0"/>
          </a:p>
          <a:p>
            <a:pPr algn="ctr"/>
            <a:endParaRPr lang="en-US" sz="1300" dirty="0"/>
          </a:p>
          <a:p>
            <a:pPr algn="ctr"/>
            <a:r>
              <a:rPr lang="en-US" sz="1300" dirty="0" smtClean="0"/>
              <a:t>F.Charles </a:t>
            </a:r>
            <a:r>
              <a:rPr lang="en-US" sz="1300" dirty="0"/>
              <a:t>Brunicardi ,Dana K.Andersen,Timothy R.Billiar ,David L.Dunn :Schwartz's principles of surgery –Ninth Edition-Chapter 17 .the breast </a:t>
            </a:r>
            <a:r>
              <a:rPr lang="en-US" sz="1300" dirty="0" smtClean="0"/>
              <a:t>,,P1051</a:t>
            </a:r>
          </a:p>
          <a:p>
            <a:pPr marL="0" indent="0">
              <a:buNone/>
            </a:pPr>
            <a:endParaRPr lang="ar-L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34419915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1017757"/>
            <a:ext cx="7886700" cy="1325563"/>
          </a:xfrm>
          <a:noFill/>
        </p:spPr>
        <p:txBody>
          <a:bodyPr>
            <a:noAutofit/>
          </a:bodyPr>
          <a:lstStyle/>
          <a:p>
            <a:r>
              <a:rPr lang="en-US" sz="3200" dirty="0" smtClean="0">
                <a:solidFill>
                  <a:schemeClr val="tx1"/>
                </a:solidFill>
              </a:rPr>
              <a:t>The Need for Breast </a:t>
            </a:r>
            <a:r>
              <a:rPr lang="en-US" sz="3200" dirty="0">
                <a:solidFill>
                  <a:schemeClr val="tx1"/>
                </a:solidFill>
              </a:rPr>
              <a:t>C</a:t>
            </a:r>
            <a:r>
              <a:rPr lang="en-US" sz="3200" dirty="0" smtClean="0">
                <a:solidFill>
                  <a:schemeClr val="tx1"/>
                </a:solidFill>
              </a:rPr>
              <a:t>ancer </a:t>
            </a:r>
            <a:r>
              <a:rPr lang="en-US" sz="3200" dirty="0">
                <a:solidFill>
                  <a:schemeClr val="tx1"/>
                </a:solidFill>
              </a:rPr>
              <a:t>S</a:t>
            </a:r>
            <a:r>
              <a:rPr lang="en-US" sz="3200" dirty="0" smtClean="0">
                <a:solidFill>
                  <a:schemeClr val="tx1"/>
                </a:solidFill>
              </a:rPr>
              <a:t>creening </a:t>
            </a:r>
            <a:r>
              <a:rPr lang="en-US" sz="3200" dirty="0">
                <a:solidFill>
                  <a:schemeClr val="tx1"/>
                </a:solidFill>
              </a:rPr>
              <a:t>A</a:t>
            </a:r>
            <a:r>
              <a:rPr lang="en-US" sz="3200" dirty="0" smtClean="0">
                <a:solidFill>
                  <a:schemeClr val="tx1"/>
                </a:solidFill>
              </a:rPr>
              <a:t>mongst Syrian Refugees in Lebanon</a:t>
            </a:r>
            <a:endParaRPr lang="ar-LB" sz="3200" dirty="0">
              <a:solidFill>
                <a:schemeClr val="tx1"/>
              </a:solidFill>
            </a:endParaRPr>
          </a:p>
        </p:txBody>
      </p:sp>
      <p:sp>
        <p:nvSpPr>
          <p:cNvPr id="3" name="Content Placeholder 2"/>
          <p:cNvSpPr>
            <a:spLocks noGrp="1"/>
          </p:cNvSpPr>
          <p:nvPr>
            <p:ph idx="1"/>
          </p:nvPr>
        </p:nvSpPr>
        <p:spPr>
          <a:xfrm>
            <a:off x="457200" y="2523021"/>
            <a:ext cx="8229600" cy="4641379"/>
          </a:xfrm>
        </p:spPr>
        <p:txBody>
          <a:bodyPr>
            <a:normAutofit/>
          </a:bodyPr>
          <a:lstStyle/>
          <a:p>
            <a:pPr marL="0" indent="0" algn="l">
              <a:buNone/>
            </a:pPr>
            <a:r>
              <a:rPr lang="en-US" dirty="0">
                <a:solidFill>
                  <a:schemeClr val="bg1">
                    <a:lumMod val="50000"/>
                  </a:schemeClr>
                </a:solidFill>
              </a:rPr>
              <a:t>According to the UNHCR, the number of registered Syrian refugees in Lebanon has reached 1.173 million in September 2015. This is an underestimate as there are many unregistered Syrians in Lebanon.  </a:t>
            </a:r>
          </a:p>
          <a:p>
            <a:pPr marL="0" indent="0" algn="l">
              <a:buNone/>
            </a:pPr>
            <a:r>
              <a:rPr lang="en-US" dirty="0">
                <a:solidFill>
                  <a:schemeClr val="bg1">
                    <a:lumMod val="50000"/>
                  </a:schemeClr>
                </a:solidFill>
              </a:rPr>
              <a:t>25.5 % of those are adult females which mean the number of adult Syrian females in Lebanon is about 300000, 12% of them may </a:t>
            </a:r>
            <a:r>
              <a:rPr lang="en-US" dirty="0" smtClean="0">
                <a:solidFill>
                  <a:schemeClr val="bg1">
                    <a:lumMod val="50000"/>
                  </a:schemeClr>
                </a:solidFill>
              </a:rPr>
              <a:t>develop breast </a:t>
            </a:r>
            <a:r>
              <a:rPr lang="en-US" dirty="0">
                <a:solidFill>
                  <a:schemeClr val="bg1">
                    <a:lumMod val="50000"/>
                  </a:schemeClr>
                </a:solidFill>
              </a:rPr>
              <a:t>cancers during their lifetime </a:t>
            </a:r>
            <a:r>
              <a:rPr lang="en-US" dirty="0" smtClean="0">
                <a:solidFill>
                  <a:schemeClr val="bg1">
                    <a:lumMod val="50000"/>
                  </a:schemeClr>
                </a:solidFill>
              </a:rPr>
              <a:t>.</a:t>
            </a:r>
          </a:p>
          <a:p>
            <a:pPr marL="0" indent="0" algn="ctr">
              <a:buNone/>
            </a:pPr>
            <a:r>
              <a:rPr lang="en-US" sz="1200" dirty="0" smtClean="0">
                <a:hlinkClick r:id="rId3"/>
              </a:rPr>
              <a:t>http://data.unchr.org/syriarefugees/regional.php</a:t>
            </a:r>
            <a:endParaRPr lang="en-US" sz="1200" dirty="0" smtClean="0"/>
          </a:p>
          <a:p>
            <a:pPr marL="0" indent="0" algn="ctr">
              <a:buNone/>
            </a:pPr>
            <a:r>
              <a:rPr lang="en-US" sz="1200" dirty="0" smtClean="0"/>
              <a:t> </a:t>
            </a:r>
          </a:p>
          <a:p>
            <a:pPr marL="0" indent="0" algn="ctr">
              <a:buNone/>
            </a:pPr>
            <a:endParaRPr lang="ar-LB" sz="1200" dirty="0" smtClean="0"/>
          </a:p>
          <a:p>
            <a:pPr marL="0" indent="0" algn="ctr">
              <a:buNone/>
            </a:pPr>
            <a:endParaRPr lang="en-US" sz="1200" dirty="0"/>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2733884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0066"/>
          </a:xfrm>
        </p:spPr>
        <p:txBody>
          <a:bodyPr>
            <a:normAutofit fontScale="90000"/>
          </a:bodyPr>
          <a:lstStyle/>
          <a:p>
            <a:r>
              <a:rPr lang="en-US" dirty="0" smtClean="0"/>
              <a:t> </a:t>
            </a:r>
            <a:endParaRPr lang="ar-LB" dirty="0"/>
          </a:p>
        </p:txBody>
      </p:sp>
      <p:sp>
        <p:nvSpPr>
          <p:cNvPr id="3" name="Content Placeholder 2"/>
          <p:cNvSpPr>
            <a:spLocks noGrp="1"/>
          </p:cNvSpPr>
          <p:nvPr>
            <p:ph idx="1"/>
          </p:nvPr>
        </p:nvSpPr>
        <p:spPr>
          <a:xfrm>
            <a:off x="628650" y="2348880"/>
            <a:ext cx="8229600" cy="5433467"/>
          </a:xfrm>
        </p:spPr>
        <p:txBody>
          <a:bodyPr>
            <a:normAutofit/>
          </a:bodyPr>
          <a:lstStyle/>
          <a:p>
            <a:pPr marL="0" indent="0" algn="l">
              <a:buNone/>
            </a:pPr>
            <a:r>
              <a:rPr lang="en-US" sz="2600" dirty="0">
                <a:solidFill>
                  <a:schemeClr val="bg1">
                    <a:lumMod val="50000"/>
                  </a:schemeClr>
                </a:solidFill>
              </a:rPr>
              <a:t>Needless to state how complicated this health issue is, knowing, the understandable poverty among the Syrian refugees and the high cost of mammography and other diagnostic tests (30$ for mammography, 30$ for breast ultrasound and more than 100$ for breast biopsy provided by breast cancer awareness </a:t>
            </a:r>
            <a:r>
              <a:rPr lang="en-US" sz="2600" dirty="0" smtClean="0">
                <a:solidFill>
                  <a:schemeClr val="bg1">
                    <a:lumMod val="50000"/>
                  </a:schemeClr>
                </a:solidFill>
              </a:rPr>
              <a:t>campaigns; National Lebanese Campaign). </a:t>
            </a:r>
            <a:endParaRPr lang="en-US" sz="2600" dirty="0">
              <a:solidFill>
                <a:schemeClr val="bg1">
                  <a:lumMod val="50000"/>
                </a:schemeClr>
              </a:solidFill>
            </a:endParaRPr>
          </a:p>
          <a:p>
            <a:pPr marL="0" indent="0" algn="l">
              <a:buNone/>
            </a:pPr>
            <a:r>
              <a:rPr lang="en-US" sz="2600" dirty="0">
                <a:solidFill>
                  <a:schemeClr val="bg1">
                    <a:lumMod val="50000"/>
                  </a:schemeClr>
                </a:solidFill>
              </a:rPr>
              <a:t>It is expected that third of Syrian adult females in Lebanon (</a:t>
            </a:r>
            <a:r>
              <a:rPr lang="en-US" sz="2600" dirty="0" smtClean="0">
                <a:solidFill>
                  <a:schemeClr val="bg1">
                    <a:lumMod val="50000"/>
                  </a:schemeClr>
                </a:solidFill>
              </a:rPr>
              <a:t>100000</a:t>
            </a:r>
            <a:r>
              <a:rPr lang="en-US" sz="2600" dirty="0">
                <a:solidFill>
                  <a:schemeClr val="bg1">
                    <a:lumMod val="50000"/>
                  </a:schemeClr>
                </a:solidFill>
              </a:rPr>
              <a:t>) are more than 40 years old. Therefore, the cost of screening mammography alone will be </a:t>
            </a:r>
            <a:r>
              <a:rPr lang="en-US" sz="2600" dirty="0" smtClean="0">
                <a:solidFill>
                  <a:schemeClr val="bg1">
                    <a:lumMod val="50000"/>
                  </a:schemeClr>
                </a:solidFill>
              </a:rPr>
              <a:t>at least 3000000</a:t>
            </a:r>
            <a:r>
              <a:rPr lang="en-US" sz="2600" dirty="0">
                <a:solidFill>
                  <a:schemeClr val="bg1">
                    <a:lumMod val="50000"/>
                  </a:schemeClr>
                </a:solidFill>
              </a:rPr>
              <a:t>$ per year</a:t>
            </a:r>
            <a:r>
              <a:rPr lang="en-US" sz="2600" dirty="0" smtClean="0">
                <a:solidFill>
                  <a:schemeClr val="bg1">
                    <a:lumMod val="50000"/>
                  </a:schemeClr>
                </a:solidFill>
              </a:rPr>
              <a:t>.</a:t>
            </a:r>
            <a:endParaRPr lang="en-US" sz="2600" dirty="0">
              <a:solidFill>
                <a:schemeClr val="bg1">
                  <a:lumMod val="50000"/>
                </a:schemeClr>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
        <p:nvSpPr>
          <p:cNvPr id="6" name="Title 1"/>
          <p:cNvSpPr txBox="1">
            <a:spLocks/>
          </p:cNvSpPr>
          <p:nvPr/>
        </p:nvSpPr>
        <p:spPr>
          <a:xfrm>
            <a:off x="628650" y="1042529"/>
            <a:ext cx="7886700" cy="1325563"/>
          </a:xfrm>
          <a:prstGeom prst="rect">
            <a:avLst/>
          </a:prstGeom>
          <a:noFill/>
        </p:spPr>
        <p:txBody>
          <a:bodyPr vert="horz" lIns="91440" tIns="45720" rIns="91440" bIns="45720" rtlCol="0" anchor="ctr">
            <a:noAutofit/>
          </a:bodyPr>
          <a:lstStyle>
            <a:lvl1pPr algn="ctr" defTabSz="914400" rtl="0" eaLnBrk="1" latinLnBrk="0" hangingPunct="1">
              <a:lnSpc>
                <a:spcPct val="90000"/>
              </a:lnSpc>
              <a:spcBef>
                <a:spcPct val="0"/>
              </a:spcBef>
              <a:buNone/>
              <a:defRPr sz="4400" b="1" kern="1200">
                <a:solidFill>
                  <a:srgbClr val="EA6C85"/>
                </a:solidFill>
                <a:effectLst/>
                <a:latin typeface="+mj-lt"/>
                <a:ea typeface="+mj-ea"/>
                <a:cs typeface="+mj-cs"/>
              </a:defRPr>
            </a:lvl1pPr>
          </a:lstStyle>
          <a:p>
            <a:r>
              <a:rPr lang="en-US" sz="3200" dirty="0" smtClean="0">
                <a:solidFill>
                  <a:schemeClr val="tx1"/>
                </a:solidFill>
              </a:rPr>
              <a:t>The Need for Breast Cancer Screening Amongst Syrian Refugees in Lebanon</a:t>
            </a:r>
            <a:endParaRPr lang="ar-LB" sz="3200" dirty="0">
              <a:solidFill>
                <a:schemeClr val="tx1"/>
              </a:solidFill>
            </a:endParaRPr>
          </a:p>
        </p:txBody>
      </p:sp>
    </p:spTree>
    <p:extLst>
      <p:ext uri="{BB962C8B-B14F-4D97-AF65-F5344CB8AC3E}">
        <p14:creationId xmlns:p14="http://schemas.microsoft.com/office/powerpoint/2010/main" val="3499825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lstStyle/>
          <a:p>
            <a:r>
              <a:rPr lang="en-US" dirty="0">
                <a:solidFill>
                  <a:schemeClr val="tx1"/>
                </a:solidFill>
              </a:rPr>
              <a:t>Our </a:t>
            </a:r>
            <a:r>
              <a:rPr lang="en-US" dirty="0" smtClean="0">
                <a:solidFill>
                  <a:schemeClr val="tx1"/>
                </a:solidFill>
              </a:rPr>
              <a:t>Center</a:t>
            </a:r>
            <a:endParaRPr lang="ar-LB" dirty="0">
              <a:solidFill>
                <a:schemeClr val="tx1"/>
              </a:solidFill>
            </a:endParaRPr>
          </a:p>
        </p:txBody>
      </p:sp>
      <p:sp>
        <p:nvSpPr>
          <p:cNvPr id="3" name="Content Placeholder 2"/>
          <p:cNvSpPr>
            <a:spLocks noGrp="1"/>
          </p:cNvSpPr>
          <p:nvPr>
            <p:ph idx="1"/>
          </p:nvPr>
        </p:nvSpPr>
        <p:spPr/>
        <p:txBody>
          <a:bodyPr>
            <a:normAutofit/>
          </a:bodyPr>
          <a:lstStyle/>
          <a:p>
            <a:r>
              <a:rPr lang="en-US" dirty="0">
                <a:solidFill>
                  <a:schemeClr val="bg1">
                    <a:lumMod val="50000"/>
                  </a:schemeClr>
                </a:solidFill>
              </a:rPr>
              <a:t>It is a unique center as it is the only breast diseases specialized center in Lebanon for Syrian refugees</a:t>
            </a:r>
            <a:r>
              <a:rPr lang="en-US" dirty="0" smtClean="0">
                <a:solidFill>
                  <a:schemeClr val="bg1">
                    <a:lumMod val="50000"/>
                  </a:schemeClr>
                </a:solidFill>
              </a:rPr>
              <a:t>.</a:t>
            </a:r>
          </a:p>
          <a:p>
            <a:r>
              <a:rPr lang="en-US" dirty="0" smtClean="0">
                <a:solidFill>
                  <a:schemeClr val="bg1">
                    <a:lumMod val="50000"/>
                  </a:schemeClr>
                </a:solidFill>
              </a:rPr>
              <a:t> </a:t>
            </a:r>
            <a:r>
              <a:rPr lang="en-US" dirty="0">
                <a:solidFill>
                  <a:schemeClr val="bg1">
                    <a:lumMod val="50000"/>
                  </a:schemeClr>
                </a:solidFill>
              </a:rPr>
              <a:t>Our services are provided free of charge.</a:t>
            </a:r>
          </a:p>
          <a:p>
            <a:r>
              <a:rPr lang="en-US" dirty="0">
                <a:solidFill>
                  <a:schemeClr val="bg1">
                    <a:lumMod val="50000"/>
                  </a:schemeClr>
                </a:solidFill>
              </a:rPr>
              <a:t>It is located in </a:t>
            </a:r>
            <a:r>
              <a:rPr lang="en-US" dirty="0" err="1">
                <a:solidFill>
                  <a:schemeClr val="bg1">
                    <a:lumMod val="50000"/>
                  </a:schemeClr>
                </a:solidFill>
              </a:rPr>
              <a:t>Majdal</a:t>
            </a:r>
            <a:r>
              <a:rPr lang="en-US" dirty="0">
                <a:solidFill>
                  <a:schemeClr val="bg1">
                    <a:lumMod val="50000"/>
                  </a:schemeClr>
                </a:solidFill>
              </a:rPr>
              <a:t> Anger town in middle </a:t>
            </a:r>
            <a:r>
              <a:rPr lang="en-US" dirty="0" err="1">
                <a:solidFill>
                  <a:schemeClr val="bg1">
                    <a:lumMod val="50000"/>
                  </a:schemeClr>
                </a:solidFill>
              </a:rPr>
              <a:t>Bekaa</a:t>
            </a:r>
            <a:r>
              <a:rPr lang="en-US" dirty="0">
                <a:solidFill>
                  <a:schemeClr val="bg1">
                    <a:lumMod val="50000"/>
                  </a:schemeClr>
                </a:solidFill>
              </a:rPr>
              <a:t>, where the number of Syrian refugees is high (more than 35% of Syrian refugees in Lebanon live in Al </a:t>
            </a:r>
            <a:r>
              <a:rPr lang="en-US" dirty="0" err="1">
                <a:solidFill>
                  <a:schemeClr val="bg1">
                    <a:lumMod val="50000"/>
                  </a:schemeClr>
                </a:solidFill>
              </a:rPr>
              <a:t>Bekaa</a:t>
            </a:r>
            <a:r>
              <a:rPr lang="en-US" dirty="0" smtClean="0">
                <a:solidFill>
                  <a:schemeClr val="bg1">
                    <a:lumMod val="50000"/>
                  </a:schemeClr>
                </a:solidFill>
              </a:rPr>
              <a:t>).</a:t>
            </a:r>
            <a:endParaRPr lang="en-US" dirty="0">
              <a:solidFill>
                <a:schemeClr val="bg1">
                  <a:lumMod val="50000"/>
                </a:schemeClr>
              </a:solidFill>
            </a:endParaRPr>
          </a:p>
          <a:p>
            <a:pPr marL="0" indent="0">
              <a:buNone/>
            </a:pPr>
            <a:endParaRPr lang="ar-L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117573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a:noFill/>
        </p:spPr>
        <p:txBody>
          <a:bodyPr>
            <a:normAutofit/>
          </a:bodyPr>
          <a:lstStyle/>
          <a:p>
            <a:r>
              <a:rPr lang="en-US" dirty="0" smtClean="0">
                <a:solidFill>
                  <a:schemeClr val="tx1"/>
                </a:solidFill>
              </a:rPr>
              <a:t>Our Services</a:t>
            </a:r>
            <a:endParaRPr lang="ar-LB" dirty="0">
              <a:solidFill>
                <a:schemeClr val="tx1"/>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64668917"/>
              </p:ext>
            </p:extLst>
          </p:nvPr>
        </p:nvGraphicFramePr>
        <p:xfrm>
          <a:off x="611560" y="1268760"/>
          <a:ext cx="7920880" cy="54005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6" name="Picture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
        <p:nvSpPr>
          <p:cNvPr id="3" name="TextBox 2"/>
          <p:cNvSpPr txBox="1"/>
          <p:nvPr/>
        </p:nvSpPr>
        <p:spPr>
          <a:xfrm>
            <a:off x="3456117" y="1415909"/>
            <a:ext cx="2231765" cy="646331"/>
          </a:xfrm>
          <a:prstGeom prst="rect">
            <a:avLst/>
          </a:prstGeom>
          <a:noFill/>
        </p:spPr>
        <p:txBody>
          <a:bodyPr wrap="none" rtlCol="0">
            <a:spAutoFit/>
          </a:bodyPr>
          <a:lstStyle/>
          <a:p>
            <a:pPr lvl="0" algn="ctr"/>
            <a:r>
              <a:rPr lang="en-US" b="1" dirty="0">
                <a:solidFill>
                  <a:schemeClr val="tx1">
                    <a:lumMod val="95000"/>
                    <a:lumOff val="5000"/>
                  </a:schemeClr>
                </a:solidFill>
              </a:rPr>
              <a:t>Raise of awareness</a:t>
            </a:r>
            <a:endParaRPr lang="ar-LB" b="1" dirty="0">
              <a:solidFill>
                <a:schemeClr val="tx1">
                  <a:lumMod val="95000"/>
                  <a:lumOff val="5000"/>
                </a:schemeClr>
              </a:solidFill>
            </a:endParaRPr>
          </a:p>
          <a:p>
            <a:endParaRPr lang="en-US" dirty="0"/>
          </a:p>
        </p:txBody>
      </p:sp>
    </p:spTree>
    <p:extLst>
      <p:ext uri="{BB962C8B-B14F-4D97-AF65-F5344CB8AC3E}">
        <p14:creationId xmlns:p14="http://schemas.microsoft.com/office/powerpoint/2010/main" val="230346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graphicEl>
                                              <a:dgm id="{1E034ED1-3131-47F6-9E12-F9E9F9CBC7BA}"/>
                                            </p:graphicEl>
                                          </p:spTgt>
                                        </p:tgtEl>
                                        <p:attrNameLst>
                                          <p:attrName>style.visibility</p:attrName>
                                        </p:attrNameLst>
                                      </p:cBhvr>
                                      <p:to>
                                        <p:strVal val="visible"/>
                                      </p:to>
                                    </p:set>
                                    <p:anim calcmode="lin" valueType="num">
                                      <p:cBhvr additive="base">
                                        <p:cTn id="7" dur="500" fill="hold"/>
                                        <p:tgtEl>
                                          <p:spTgt spid="4">
                                            <p:graphicEl>
                                              <a:dgm id="{1E034ED1-3131-47F6-9E12-F9E9F9CBC7BA}"/>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graphicEl>
                                              <a:dgm id="{1E034ED1-3131-47F6-9E12-F9E9F9CBC7BA}"/>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graphicEl>
                                              <a:dgm id="{5B5B4ED4-EEEE-4133-8B58-0D80E026E36E}"/>
                                            </p:graphicEl>
                                          </p:spTgt>
                                        </p:tgtEl>
                                        <p:attrNameLst>
                                          <p:attrName>style.visibility</p:attrName>
                                        </p:attrNameLst>
                                      </p:cBhvr>
                                      <p:to>
                                        <p:strVal val="visible"/>
                                      </p:to>
                                    </p:set>
                                    <p:anim calcmode="lin" valueType="num">
                                      <p:cBhvr additive="base">
                                        <p:cTn id="13" dur="500" fill="hold"/>
                                        <p:tgtEl>
                                          <p:spTgt spid="4">
                                            <p:graphicEl>
                                              <a:dgm id="{5B5B4ED4-EEEE-4133-8B58-0D80E026E36E}"/>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graphicEl>
                                              <a:dgm id="{5B5B4ED4-EEEE-4133-8B58-0D80E026E36E}"/>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graphicEl>
                                              <a:dgm id="{D6DFCF5C-58B4-40C5-997F-68EEF2D88DDF}"/>
                                            </p:graphicEl>
                                          </p:spTgt>
                                        </p:tgtEl>
                                        <p:attrNameLst>
                                          <p:attrName>style.visibility</p:attrName>
                                        </p:attrNameLst>
                                      </p:cBhvr>
                                      <p:to>
                                        <p:strVal val="visible"/>
                                      </p:to>
                                    </p:set>
                                    <p:anim calcmode="lin" valueType="num">
                                      <p:cBhvr additive="base">
                                        <p:cTn id="19" dur="500" fill="hold"/>
                                        <p:tgtEl>
                                          <p:spTgt spid="4">
                                            <p:graphicEl>
                                              <a:dgm id="{D6DFCF5C-58B4-40C5-997F-68EEF2D88DDF}"/>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graphicEl>
                                              <a:dgm id="{D6DFCF5C-58B4-40C5-997F-68EEF2D88DDF}"/>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graphicEl>
                                              <a:dgm id="{8E07FC2F-7307-4B60-9E2E-68265CC8FA7D}"/>
                                            </p:graphicEl>
                                          </p:spTgt>
                                        </p:tgtEl>
                                        <p:attrNameLst>
                                          <p:attrName>style.visibility</p:attrName>
                                        </p:attrNameLst>
                                      </p:cBhvr>
                                      <p:to>
                                        <p:strVal val="visible"/>
                                      </p:to>
                                    </p:set>
                                    <p:anim calcmode="lin" valueType="num">
                                      <p:cBhvr additive="base">
                                        <p:cTn id="25" dur="500" fill="hold"/>
                                        <p:tgtEl>
                                          <p:spTgt spid="4">
                                            <p:graphicEl>
                                              <a:dgm id="{8E07FC2F-7307-4B60-9E2E-68265CC8FA7D}"/>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graphicEl>
                                              <a:dgm id="{8E07FC2F-7307-4B60-9E2E-68265CC8FA7D}"/>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graphicEl>
                                              <a:dgm id="{EBAF1ED2-49C2-4EE4-BA09-D3B641A8C40E}"/>
                                            </p:graphicEl>
                                          </p:spTgt>
                                        </p:tgtEl>
                                        <p:attrNameLst>
                                          <p:attrName>style.visibility</p:attrName>
                                        </p:attrNameLst>
                                      </p:cBhvr>
                                      <p:to>
                                        <p:strVal val="visible"/>
                                      </p:to>
                                    </p:set>
                                    <p:anim calcmode="lin" valueType="num">
                                      <p:cBhvr additive="base">
                                        <p:cTn id="31" dur="500" fill="hold"/>
                                        <p:tgtEl>
                                          <p:spTgt spid="4">
                                            <p:graphicEl>
                                              <a:dgm id="{EBAF1ED2-49C2-4EE4-BA09-D3B641A8C40E}"/>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graphicEl>
                                              <a:dgm id="{EBAF1ED2-49C2-4EE4-BA09-D3B641A8C40E}"/>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graphicEl>
                                              <a:dgm id="{55F32439-871C-4BD4-A245-B43B1441019B}"/>
                                            </p:graphicEl>
                                          </p:spTgt>
                                        </p:tgtEl>
                                        <p:attrNameLst>
                                          <p:attrName>style.visibility</p:attrName>
                                        </p:attrNameLst>
                                      </p:cBhvr>
                                      <p:to>
                                        <p:strVal val="visible"/>
                                      </p:to>
                                    </p:set>
                                    <p:anim calcmode="lin" valueType="num">
                                      <p:cBhvr additive="base">
                                        <p:cTn id="37" dur="500" fill="hold"/>
                                        <p:tgtEl>
                                          <p:spTgt spid="4">
                                            <p:graphicEl>
                                              <a:dgm id="{55F32439-871C-4BD4-A245-B43B1441019B}"/>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graphicEl>
                                              <a:dgm id="{55F32439-871C-4BD4-A245-B43B1441019B}"/>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graphicEl>
                                              <a:dgm id="{C4A3938F-20B7-4CF9-BD7D-16BBA6C8B2E8}"/>
                                            </p:graphicEl>
                                          </p:spTgt>
                                        </p:tgtEl>
                                        <p:attrNameLst>
                                          <p:attrName>style.visibility</p:attrName>
                                        </p:attrNameLst>
                                      </p:cBhvr>
                                      <p:to>
                                        <p:strVal val="visible"/>
                                      </p:to>
                                    </p:set>
                                    <p:anim calcmode="lin" valueType="num">
                                      <p:cBhvr additive="base">
                                        <p:cTn id="43" dur="500" fill="hold"/>
                                        <p:tgtEl>
                                          <p:spTgt spid="4">
                                            <p:graphicEl>
                                              <a:dgm id="{C4A3938F-20B7-4CF9-BD7D-16BBA6C8B2E8}"/>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graphicEl>
                                              <a:dgm id="{C4A3938F-20B7-4CF9-BD7D-16BBA6C8B2E8}"/>
                                            </p:graphic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graphicEl>
                                              <a:dgm id="{AF6D1EAE-566C-46C2-98DD-3FCF813BF0EF}"/>
                                            </p:graphicEl>
                                          </p:spTgt>
                                        </p:tgtEl>
                                        <p:attrNameLst>
                                          <p:attrName>style.visibility</p:attrName>
                                        </p:attrNameLst>
                                      </p:cBhvr>
                                      <p:to>
                                        <p:strVal val="visible"/>
                                      </p:to>
                                    </p:set>
                                    <p:anim calcmode="lin" valueType="num">
                                      <p:cBhvr additive="base">
                                        <p:cTn id="49" dur="500" fill="hold"/>
                                        <p:tgtEl>
                                          <p:spTgt spid="4">
                                            <p:graphicEl>
                                              <a:dgm id="{AF6D1EAE-566C-46C2-98DD-3FCF813BF0EF}"/>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graphicEl>
                                              <a:dgm id="{AF6D1EAE-566C-46C2-98DD-3FCF813BF0EF}"/>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graphicEl>
                                              <a:dgm id="{C3E63BE0-FBC7-4F80-ACBB-398F4F9A4788}"/>
                                            </p:graphicEl>
                                          </p:spTgt>
                                        </p:tgtEl>
                                        <p:attrNameLst>
                                          <p:attrName>style.visibility</p:attrName>
                                        </p:attrNameLst>
                                      </p:cBhvr>
                                      <p:to>
                                        <p:strVal val="visible"/>
                                      </p:to>
                                    </p:set>
                                    <p:anim calcmode="lin" valueType="num">
                                      <p:cBhvr additive="base">
                                        <p:cTn id="55" dur="500" fill="hold"/>
                                        <p:tgtEl>
                                          <p:spTgt spid="4">
                                            <p:graphicEl>
                                              <a:dgm id="{C3E63BE0-FBC7-4F80-ACBB-398F4F9A4788}"/>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graphicEl>
                                              <a:dgm id="{C3E63BE0-FBC7-4F80-ACBB-398F4F9A4788}"/>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
                                            <p:graphicEl>
                                              <a:dgm id="{F6566A49-DB11-43A9-AE49-1396706C8916}"/>
                                            </p:graphicEl>
                                          </p:spTgt>
                                        </p:tgtEl>
                                        <p:attrNameLst>
                                          <p:attrName>style.visibility</p:attrName>
                                        </p:attrNameLst>
                                      </p:cBhvr>
                                      <p:to>
                                        <p:strVal val="visible"/>
                                      </p:to>
                                    </p:set>
                                    <p:anim calcmode="lin" valueType="num">
                                      <p:cBhvr additive="base">
                                        <p:cTn id="61" dur="500" fill="hold"/>
                                        <p:tgtEl>
                                          <p:spTgt spid="4">
                                            <p:graphicEl>
                                              <a:dgm id="{F6566A49-DB11-43A9-AE49-1396706C8916}"/>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graphicEl>
                                              <a:dgm id="{F6566A49-DB11-43A9-AE49-1396706C8916}"/>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4">
                                            <p:graphicEl>
                                              <a:dgm id="{F96775A1-1E44-45F3-9045-EAA6EC4EF871}"/>
                                            </p:graphicEl>
                                          </p:spTgt>
                                        </p:tgtEl>
                                        <p:attrNameLst>
                                          <p:attrName>style.visibility</p:attrName>
                                        </p:attrNameLst>
                                      </p:cBhvr>
                                      <p:to>
                                        <p:strVal val="visible"/>
                                      </p:to>
                                    </p:set>
                                    <p:anim calcmode="lin" valueType="num">
                                      <p:cBhvr additive="base">
                                        <p:cTn id="67" dur="500" fill="hold"/>
                                        <p:tgtEl>
                                          <p:spTgt spid="4">
                                            <p:graphicEl>
                                              <a:dgm id="{F96775A1-1E44-45F3-9045-EAA6EC4EF871}"/>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4">
                                            <p:graphicEl>
                                              <a:dgm id="{F96775A1-1E44-45F3-9045-EAA6EC4EF871}"/>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4">
                                            <p:graphicEl>
                                              <a:dgm id="{ED2808AE-D214-4810-A0ED-254DFA762228}"/>
                                            </p:graphicEl>
                                          </p:spTgt>
                                        </p:tgtEl>
                                        <p:attrNameLst>
                                          <p:attrName>style.visibility</p:attrName>
                                        </p:attrNameLst>
                                      </p:cBhvr>
                                      <p:to>
                                        <p:strVal val="visible"/>
                                      </p:to>
                                    </p:set>
                                    <p:anim calcmode="lin" valueType="num">
                                      <p:cBhvr additive="base">
                                        <p:cTn id="73" dur="500" fill="hold"/>
                                        <p:tgtEl>
                                          <p:spTgt spid="4">
                                            <p:graphicEl>
                                              <a:dgm id="{ED2808AE-D214-4810-A0ED-254DFA762228}"/>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4">
                                            <p:graphicEl>
                                              <a:dgm id="{ED2808AE-D214-4810-A0ED-254DFA762228}"/>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4">
                                            <p:graphicEl>
                                              <a:dgm id="{1BBDDDCE-C952-4420-9AE5-27F7A2B95BA4}"/>
                                            </p:graphicEl>
                                          </p:spTgt>
                                        </p:tgtEl>
                                        <p:attrNameLst>
                                          <p:attrName>style.visibility</p:attrName>
                                        </p:attrNameLst>
                                      </p:cBhvr>
                                      <p:to>
                                        <p:strVal val="visible"/>
                                      </p:to>
                                    </p:set>
                                    <p:anim calcmode="lin" valueType="num">
                                      <p:cBhvr additive="base">
                                        <p:cTn id="79" dur="500" fill="hold"/>
                                        <p:tgtEl>
                                          <p:spTgt spid="4">
                                            <p:graphicEl>
                                              <a:dgm id="{1BBDDDCE-C952-4420-9AE5-27F7A2B95BA4}"/>
                                            </p:graphicEl>
                                          </p:spTgt>
                                        </p:tgtEl>
                                        <p:attrNameLst>
                                          <p:attrName>ppt_x</p:attrName>
                                        </p:attrNameLst>
                                      </p:cBhvr>
                                      <p:tavLst>
                                        <p:tav tm="0">
                                          <p:val>
                                            <p:strVal val="#ppt_x"/>
                                          </p:val>
                                        </p:tav>
                                        <p:tav tm="100000">
                                          <p:val>
                                            <p:strVal val="#ppt_x"/>
                                          </p:val>
                                        </p:tav>
                                      </p:tavLst>
                                    </p:anim>
                                    <p:anim calcmode="lin" valueType="num">
                                      <p:cBhvr additive="base">
                                        <p:cTn id="80" dur="500" fill="hold"/>
                                        <p:tgtEl>
                                          <p:spTgt spid="4">
                                            <p:graphicEl>
                                              <a:dgm id="{1BBDDDCE-C952-4420-9AE5-27F7A2B95BA4}"/>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988682"/>
            <a:ext cx="7886700" cy="1325563"/>
          </a:xfrm>
          <a:noFill/>
        </p:spPr>
        <p:txBody>
          <a:bodyPr>
            <a:normAutofit/>
          </a:bodyPr>
          <a:lstStyle/>
          <a:p>
            <a:pPr rtl="0"/>
            <a:r>
              <a:rPr lang="en-US" dirty="0" smtClean="0">
                <a:solidFill>
                  <a:schemeClr val="tx1"/>
                </a:solidFill>
              </a:rPr>
              <a:t>Our project Team Members</a:t>
            </a:r>
            <a:endParaRPr lang="ar-LB" dirty="0">
              <a:solidFill>
                <a:schemeClr val="tx1"/>
              </a:solidFill>
            </a:endParaRPr>
          </a:p>
        </p:txBody>
      </p:sp>
      <p:sp>
        <p:nvSpPr>
          <p:cNvPr id="3" name="Content Placeholder 2"/>
          <p:cNvSpPr>
            <a:spLocks noGrp="1"/>
          </p:cNvSpPr>
          <p:nvPr>
            <p:ph idx="1"/>
          </p:nvPr>
        </p:nvSpPr>
        <p:spPr>
          <a:xfrm>
            <a:off x="457200" y="2420888"/>
            <a:ext cx="8229600" cy="3705275"/>
          </a:xfrm>
        </p:spPr>
        <p:txBody>
          <a:bodyPr>
            <a:normAutofit/>
          </a:bodyPr>
          <a:lstStyle/>
          <a:p>
            <a:pPr marL="0" indent="0" algn="ctr">
              <a:buNone/>
            </a:pPr>
            <a:r>
              <a:rPr lang="en-US" sz="3600" b="1" u="sng" dirty="0" smtClean="0">
                <a:solidFill>
                  <a:schemeClr val="bg1">
                    <a:lumMod val="50000"/>
                  </a:schemeClr>
                </a:solidFill>
              </a:rPr>
              <a:t>Surgeon as a manager</a:t>
            </a:r>
          </a:p>
          <a:p>
            <a:pPr marL="0" indent="0" algn="ctr">
              <a:buNone/>
            </a:pPr>
            <a:r>
              <a:rPr lang="en-US" sz="3600" b="1" u="sng" dirty="0" smtClean="0">
                <a:solidFill>
                  <a:schemeClr val="bg1">
                    <a:lumMod val="50000"/>
                  </a:schemeClr>
                </a:solidFill>
              </a:rPr>
              <a:t>Radiologist</a:t>
            </a:r>
          </a:p>
          <a:p>
            <a:pPr marL="0" indent="0" algn="ctr">
              <a:buNone/>
            </a:pPr>
            <a:r>
              <a:rPr lang="en-US" sz="3600" b="1" u="sng" dirty="0" smtClean="0">
                <a:solidFill>
                  <a:schemeClr val="bg1">
                    <a:lumMod val="50000"/>
                  </a:schemeClr>
                </a:solidFill>
              </a:rPr>
              <a:t>Radiographer</a:t>
            </a:r>
          </a:p>
          <a:p>
            <a:pPr marL="0" indent="0" algn="ctr">
              <a:buNone/>
            </a:pPr>
            <a:r>
              <a:rPr lang="en-US" sz="3600" b="1" u="sng" dirty="0" smtClean="0">
                <a:solidFill>
                  <a:schemeClr val="bg1">
                    <a:lumMod val="50000"/>
                  </a:schemeClr>
                </a:solidFill>
              </a:rPr>
              <a:t>Nurse</a:t>
            </a:r>
          </a:p>
          <a:p>
            <a:pPr marL="0" indent="0" algn="ctr">
              <a:buNone/>
            </a:pPr>
            <a:r>
              <a:rPr lang="en-US" sz="3600" b="1" u="sng" dirty="0" smtClean="0">
                <a:solidFill>
                  <a:schemeClr val="bg1">
                    <a:lumMod val="50000"/>
                  </a:schemeClr>
                </a:solidFill>
              </a:rPr>
              <a:t>Receptionist and Data Entry</a:t>
            </a:r>
            <a:r>
              <a:rPr lang="en-US" sz="3600" b="1" u="sng" dirty="0" smtClean="0"/>
              <a:t> </a:t>
            </a:r>
          </a:p>
          <a:p>
            <a:endParaRPr lang="ar-L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300499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additive="base">
                                        <p:cTn id="2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additive="base">
                                        <p:cTn id="2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845" y="2046839"/>
            <a:ext cx="7886700" cy="4351338"/>
          </a:xfrm>
        </p:spPr>
        <p:txBody>
          <a:bodyPr/>
          <a:lstStyle/>
          <a:p>
            <a:pPr marL="0" indent="0" algn="l">
              <a:buNone/>
            </a:pPr>
            <a:r>
              <a:rPr lang="en-US" dirty="0" smtClean="0">
                <a:solidFill>
                  <a:srgbClr val="FF0000"/>
                </a:solidFill>
              </a:rPr>
              <a:t>Awareness is the main key of early detection of breast cancer</a:t>
            </a:r>
          </a:p>
          <a:p>
            <a:pPr algn="l" rtl="0"/>
            <a:r>
              <a:rPr lang="en-US" dirty="0"/>
              <a:t>D</a:t>
            </a:r>
            <a:r>
              <a:rPr lang="en-US" dirty="0" smtClean="0"/>
              <a:t>esigned in a simplified and understandable manner.</a:t>
            </a:r>
          </a:p>
          <a:p>
            <a:pPr algn="l" rtl="0"/>
            <a:r>
              <a:rPr lang="en-US" dirty="0" smtClean="0"/>
              <a:t> Depends on scientific principles.</a:t>
            </a:r>
          </a:p>
          <a:p>
            <a:pPr algn="l" rtl="0"/>
            <a:r>
              <a:rPr lang="en-US" dirty="0"/>
              <a:t>P</a:t>
            </a:r>
            <a:r>
              <a:rPr lang="en-US" dirty="0" smtClean="0"/>
              <a:t>romoted with meaningful pictures. </a:t>
            </a:r>
          </a:p>
          <a:p>
            <a:pPr algn="l" rtl="0"/>
            <a:endParaRPr lang="ar-L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
        <p:nvSpPr>
          <p:cNvPr id="8" name="Title 1"/>
          <p:cNvSpPr>
            <a:spLocks noGrp="1"/>
          </p:cNvSpPr>
          <p:nvPr>
            <p:ph type="title"/>
          </p:nvPr>
        </p:nvSpPr>
        <p:spPr>
          <a:xfrm>
            <a:off x="628650" y="453520"/>
            <a:ext cx="7886700" cy="1325563"/>
          </a:xfrm>
        </p:spPr>
        <p:txBody>
          <a:bodyPr/>
          <a:lstStyle/>
          <a:p>
            <a:r>
              <a:rPr lang="en-US" dirty="0">
                <a:solidFill>
                  <a:schemeClr val="tx1"/>
                </a:solidFill>
              </a:rPr>
              <a:t>Our Brochure </a:t>
            </a:r>
            <a:endParaRPr lang="ar-LB" dirty="0">
              <a:solidFill>
                <a:schemeClr val="tx1"/>
              </a:solidFill>
            </a:endParaRPr>
          </a:p>
        </p:txBody>
      </p:sp>
    </p:spTree>
    <p:extLst>
      <p:ext uri="{BB962C8B-B14F-4D97-AF65-F5344CB8AC3E}">
        <p14:creationId xmlns:p14="http://schemas.microsoft.com/office/powerpoint/2010/main" val="4283935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453520"/>
            <a:ext cx="7886700" cy="1325563"/>
          </a:xfrm>
        </p:spPr>
        <p:txBody>
          <a:bodyPr/>
          <a:lstStyle/>
          <a:p>
            <a:r>
              <a:rPr lang="en-US" dirty="0">
                <a:solidFill>
                  <a:schemeClr val="tx1"/>
                </a:solidFill>
              </a:rPr>
              <a:t>Our Brochure </a:t>
            </a:r>
            <a:endParaRPr lang="ar-LB" dirty="0">
              <a:solidFill>
                <a:schemeClr val="tx1"/>
              </a:solidFill>
            </a:endParaRPr>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02055" y="1705970"/>
            <a:ext cx="8739890" cy="4590648"/>
          </a:xfr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21475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59609" y="1683675"/>
            <a:ext cx="8824782" cy="4635238"/>
          </a:xfr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
        <p:nvSpPr>
          <p:cNvPr id="8" name="Title 1"/>
          <p:cNvSpPr>
            <a:spLocks noGrp="1"/>
          </p:cNvSpPr>
          <p:nvPr>
            <p:ph type="title"/>
          </p:nvPr>
        </p:nvSpPr>
        <p:spPr>
          <a:xfrm>
            <a:off x="628650" y="453520"/>
            <a:ext cx="7886700" cy="1325563"/>
          </a:xfrm>
        </p:spPr>
        <p:txBody>
          <a:bodyPr/>
          <a:lstStyle/>
          <a:p>
            <a:r>
              <a:rPr lang="en-US" dirty="0">
                <a:solidFill>
                  <a:schemeClr val="tx1"/>
                </a:solidFill>
              </a:rPr>
              <a:t>Our Brochure </a:t>
            </a:r>
            <a:endParaRPr lang="ar-LB" dirty="0">
              <a:solidFill>
                <a:schemeClr val="tx1"/>
              </a:solidFill>
            </a:endParaRPr>
          </a:p>
        </p:txBody>
      </p:sp>
    </p:spTree>
    <p:extLst>
      <p:ext uri="{BB962C8B-B14F-4D97-AF65-F5344CB8AC3E}">
        <p14:creationId xmlns:p14="http://schemas.microsoft.com/office/powerpoint/2010/main" val="3073146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620688"/>
            <a:ext cx="7886700" cy="1325563"/>
          </a:xfrm>
        </p:spPr>
        <p:txBody>
          <a:bodyPr/>
          <a:lstStyle/>
          <a:p>
            <a:r>
              <a:rPr lang="en-US" dirty="0" smtClean="0">
                <a:solidFill>
                  <a:schemeClr val="tx1"/>
                </a:solidFill>
              </a:rPr>
              <a:t>The Questionnaire </a:t>
            </a:r>
            <a:endParaRPr lang="ar-LB" dirty="0">
              <a:solidFill>
                <a:schemeClr val="tx1"/>
              </a:solidFill>
            </a:endParaRPr>
          </a:p>
        </p:txBody>
      </p:sp>
      <p:sp>
        <p:nvSpPr>
          <p:cNvPr id="3" name="Content Placeholder 2"/>
          <p:cNvSpPr>
            <a:spLocks noGrp="1"/>
          </p:cNvSpPr>
          <p:nvPr>
            <p:ph idx="1"/>
          </p:nvPr>
        </p:nvSpPr>
        <p:spPr>
          <a:xfrm>
            <a:off x="457200" y="2065994"/>
            <a:ext cx="8229600" cy="4824536"/>
          </a:xfrm>
        </p:spPr>
        <p:txBody>
          <a:bodyPr>
            <a:normAutofit fontScale="77500" lnSpcReduction="20000"/>
          </a:bodyPr>
          <a:lstStyle/>
          <a:p>
            <a:pPr marL="0" indent="0" algn="l">
              <a:buNone/>
            </a:pPr>
            <a:r>
              <a:rPr lang="en-US" sz="3600" dirty="0" smtClean="0">
                <a:solidFill>
                  <a:schemeClr val="bg1">
                    <a:lumMod val="50000"/>
                  </a:schemeClr>
                </a:solidFill>
              </a:rPr>
              <a:t>we designed our questionnaire according to the proven scientific principles and to the specificity of our community and its needs.</a:t>
            </a:r>
          </a:p>
          <a:p>
            <a:pPr algn="l" rtl="0"/>
            <a:r>
              <a:rPr lang="en-US" sz="3600" dirty="0" smtClean="0">
                <a:solidFill>
                  <a:schemeClr val="bg1">
                    <a:lumMod val="50000"/>
                  </a:schemeClr>
                </a:solidFill>
              </a:rPr>
              <a:t> Supply  adequate  information for both statistical studies and scientific researches.</a:t>
            </a:r>
          </a:p>
          <a:p>
            <a:pPr algn="l" rtl="0"/>
            <a:r>
              <a:rPr lang="en-US" sz="3600" dirty="0">
                <a:solidFill>
                  <a:schemeClr val="bg1">
                    <a:lumMod val="50000"/>
                  </a:schemeClr>
                </a:solidFill>
              </a:rPr>
              <a:t>D</a:t>
            </a:r>
            <a:r>
              <a:rPr lang="en-US" sz="3600" dirty="0" smtClean="0">
                <a:solidFill>
                  <a:schemeClr val="bg1">
                    <a:lumMod val="50000"/>
                  </a:schemeClr>
                </a:solidFill>
              </a:rPr>
              <a:t>etermine the spread of breast cancer and related risk factors in our society.</a:t>
            </a:r>
          </a:p>
          <a:p>
            <a:pPr algn="l" rtl="0"/>
            <a:r>
              <a:rPr lang="ar-LB" sz="3600" dirty="0" smtClean="0">
                <a:solidFill>
                  <a:schemeClr val="bg1">
                    <a:lumMod val="50000"/>
                  </a:schemeClr>
                </a:solidFill>
              </a:rPr>
              <a:t> </a:t>
            </a:r>
            <a:r>
              <a:rPr lang="en-US" sz="3600" dirty="0" smtClean="0">
                <a:solidFill>
                  <a:schemeClr val="bg1">
                    <a:lumMod val="50000"/>
                  </a:schemeClr>
                </a:solidFill>
              </a:rPr>
              <a:t>Estimate educational and economic status and its reflection on the detection of the disease.</a:t>
            </a:r>
          </a:p>
          <a:p>
            <a:pPr algn="l" rtl="0"/>
            <a:r>
              <a:rPr lang="en-US" sz="3600" dirty="0" smtClean="0">
                <a:solidFill>
                  <a:schemeClr val="bg1">
                    <a:lumMod val="50000"/>
                  </a:schemeClr>
                </a:solidFill>
              </a:rPr>
              <a:t> </a:t>
            </a:r>
            <a:r>
              <a:rPr lang="en-US" sz="3600" dirty="0">
                <a:solidFill>
                  <a:schemeClr val="bg1">
                    <a:lumMod val="50000"/>
                  </a:schemeClr>
                </a:solidFill>
              </a:rPr>
              <a:t>C</a:t>
            </a:r>
            <a:r>
              <a:rPr lang="en-US" sz="3600" dirty="0" smtClean="0">
                <a:solidFill>
                  <a:schemeClr val="bg1">
                    <a:lumMod val="50000"/>
                  </a:schemeClr>
                </a:solidFill>
              </a:rPr>
              <a:t>ontain Gail model for breast cancer risk assessment.</a:t>
            </a:r>
          </a:p>
          <a:p>
            <a:pPr marL="0" indent="0" algn="l">
              <a:buNone/>
            </a:pPr>
            <a:r>
              <a:rPr lang="en-US" dirty="0" smtClean="0"/>
              <a:t> </a:t>
            </a:r>
            <a:endParaRPr lang="ar-L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262397643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pic>
        <p:nvPicPr>
          <p:cNvPr id="4" name="Content Placeholder 3"/>
          <p:cNvPicPr>
            <a:picLocks noGrp="1"/>
          </p:cNvPicPr>
          <p:nvPr>
            <p:ph idx="1"/>
          </p:nvPr>
        </p:nvPicPr>
        <p:blipFill rotWithShape="1">
          <a:blip r:embed="rId3">
            <a:extLst>
              <a:ext uri="{28A0092B-C50C-407E-A947-70E740481C1C}">
                <a14:useLocalDpi xmlns:a14="http://schemas.microsoft.com/office/drawing/2010/main" val="0"/>
              </a:ext>
            </a:extLst>
          </a:blip>
          <a:srcRect l="6341" t="20988" r="5295" b="7907"/>
          <a:stretch/>
        </p:blipFill>
        <p:spPr bwMode="auto">
          <a:xfrm>
            <a:off x="107504" y="1767141"/>
            <a:ext cx="8712968" cy="4680520"/>
          </a:xfrm>
          <a:prstGeom prst="rect">
            <a:avLst/>
          </a:prstGeom>
          <a:noFill/>
          <a:ln>
            <a:noFill/>
          </a:ln>
          <a:extLst>
            <a:ext uri="{53640926-AAD7-44D8-BBD7-CCE9431645EC}">
              <a14:shadowObscured xmlns:a14="http://schemas.microsoft.com/office/drawing/2010/main"/>
            </a:ext>
          </a:ex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
        <p:nvSpPr>
          <p:cNvPr id="8" name="Title 1"/>
          <p:cNvSpPr>
            <a:spLocks noGrp="1"/>
          </p:cNvSpPr>
          <p:nvPr>
            <p:ph type="title"/>
          </p:nvPr>
        </p:nvSpPr>
        <p:spPr>
          <a:xfrm>
            <a:off x="628650" y="620688"/>
            <a:ext cx="7886700" cy="1325563"/>
          </a:xfrm>
        </p:spPr>
        <p:txBody>
          <a:bodyPr/>
          <a:lstStyle/>
          <a:p>
            <a:r>
              <a:rPr lang="en-US" dirty="0" smtClean="0">
                <a:solidFill>
                  <a:schemeClr val="tx1"/>
                </a:solidFill>
              </a:rPr>
              <a:t>The Questionnaire </a:t>
            </a:r>
            <a:endParaRPr lang="ar-LB" dirty="0">
              <a:solidFill>
                <a:schemeClr val="tx1"/>
              </a:solidFill>
            </a:endParaRPr>
          </a:p>
        </p:txBody>
      </p:sp>
    </p:spTree>
    <p:extLst>
      <p:ext uri="{BB962C8B-B14F-4D97-AF65-F5344CB8AC3E}">
        <p14:creationId xmlns:p14="http://schemas.microsoft.com/office/powerpoint/2010/main" val="3416912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705252"/>
            <a:ext cx="7886700" cy="1325563"/>
          </a:xfrm>
        </p:spPr>
        <p:txBody>
          <a:bodyPr/>
          <a:lstStyle/>
          <a:p>
            <a:r>
              <a:rPr lang="en-US" dirty="0">
                <a:solidFill>
                  <a:schemeClr val="tx1"/>
                </a:solidFill>
              </a:rPr>
              <a:t>Breast </a:t>
            </a:r>
            <a:r>
              <a:rPr lang="en-US" dirty="0" smtClean="0">
                <a:solidFill>
                  <a:schemeClr val="tx1"/>
                </a:solidFill>
              </a:rPr>
              <a:t>Cancer </a:t>
            </a:r>
            <a:r>
              <a:rPr lang="en-US" dirty="0">
                <a:solidFill>
                  <a:schemeClr val="tx1"/>
                </a:solidFill>
              </a:rPr>
              <a:t>R</a:t>
            </a:r>
            <a:r>
              <a:rPr lang="en-US" dirty="0" smtClean="0">
                <a:solidFill>
                  <a:schemeClr val="tx1"/>
                </a:solidFill>
              </a:rPr>
              <a:t>isk </a:t>
            </a:r>
            <a:r>
              <a:rPr lang="en-US" dirty="0">
                <a:solidFill>
                  <a:schemeClr val="tx1"/>
                </a:solidFill>
              </a:rPr>
              <a:t>A</a:t>
            </a:r>
            <a:r>
              <a:rPr lang="en-US" dirty="0" smtClean="0">
                <a:solidFill>
                  <a:schemeClr val="tx1"/>
                </a:solidFill>
              </a:rPr>
              <a:t>ssessment</a:t>
            </a:r>
            <a:endParaRPr lang="ar-LB" dirty="0">
              <a:solidFill>
                <a:schemeClr val="tx1"/>
              </a:solidFill>
            </a:endParaRPr>
          </a:p>
        </p:txBody>
      </p:sp>
      <p:sp>
        <p:nvSpPr>
          <p:cNvPr id="3" name="Content Placeholder 2"/>
          <p:cNvSpPr>
            <a:spLocks noGrp="1"/>
          </p:cNvSpPr>
          <p:nvPr>
            <p:ph idx="1"/>
          </p:nvPr>
        </p:nvSpPr>
        <p:spPr>
          <a:xfrm>
            <a:off x="457200" y="2030815"/>
            <a:ext cx="8229600" cy="4641379"/>
          </a:xfrm>
        </p:spPr>
        <p:txBody>
          <a:bodyPr>
            <a:normAutofit fontScale="92500" lnSpcReduction="20000"/>
          </a:bodyPr>
          <a:lstStyle/>
          <a:p>
            <a:pPr marL="0" indent="0" algn="l">
              <a:buNone/>
            </a:pPr>
            <a:r>
              <a:rPr lang="en-US" dirty="0" smtClean="0">
                <a:solidFill>
                  <a:schemeClr val="bg1">
                    <a:lumMod val="50000"/>
                  </a:schemeClr>
                </a:solidFill>
              </a:rPr>
              <a:t>Gail model </a:t>
            </a:r>
          </a:p>
          <a:p>
            <a:pPr marL="0" indent="0" algn="l">
              <a:buNone/>
            </a:pPr>
            <a:r>
              <a:rPr lang="en-US" dirty="0" smtClean="0">
                <a:solidFill>
                  <a:schemeClr val="bg1">
                    <a:lumMod val="50000"/>
                  </a:schemeClr>
                </a:solidFill>
              </a:rPr>
              <a:t>The most frequently used model</a:t>
            </a:r>
          </a:p>
          <a:p>
            <a:pPr marL="0" indent="0" algn="l">
              <a:buNone/>
            </a:pPr>
            <a:r>
              <a:rPr lang="en-US" dirty="0" smtClean="0">
                <a:solidFill>
                  <a:schemeClr val="bg1">
                    <a:lumMod val="50000"/>
                  </a:schemeClr>
                </a:solidFill>
              </a:rPr>
              <a:t>Incorporates:</a:t>
            </a:r>
          </a:p>
          <a:p>
            <a:pPr algn="l" rtl="0"/>
            <a:r>
              <a:rPr lang="en-US" dirty="0" smtClean="0">
                <a:solidFill>
                  <a:schemeClr val="bg1">
                    <a:lumMod val="50000"/>
                  </a:schemeClr>
                </a:solidFill>
              </a:rPr>
              <a:t> </a:t>
            </a:r>
            <a:r>
              <a:rPr lang="en-US" sz="2800" dirty="0">
                <a:solidFill>
                  <a:schemeClr val="bg1">
                    <a:lumMod val="50000"/>
                  </a:schemeClr>
                </a:solidFill>
              </a:rPr>
              <a:t>A</a:t>
            </a:r>
            <a:r>
              <a:rPr lang="en-US" sz="2800" dirty="0" smtClean="0">
                <a:solidFill>
                  <a:schemeClr val="bg1">
                    <a:lumMod val="50000"/>
                  </a:schemeClr>
                </a:solidFill>
              </a:rPr>
              <a:t>ge at menarche.</a:t>
            </a:r>
          </a:p>
          <a:p>
            <a:pPr algn="l" rtl="0"/>
            <a:r>
              <a:rPr lang="en-US" sz="2800" dirty="0" smtClean="0">
                <a:solidFill>
                  <a:schemeClr val="bg1">
                    <a:lumMod val="50000"/>
                  </a:schemeClr>
                </a:solidFill>
              </a:rPr>
              <a:t> </a:t>
            </a:r>
            <a:r>
              <a:rPr lang="en-US" sz="2800" dirty="0">
                <a:solidFill>
                  <a:schemeClr val="bg1">
                    <a:lumMod val="50000"/>
                  </a:schemeClr>
                </a:solidFill>
              </a:rPr>
              <a:t>T</a:t>
            </a:r>
            <a:r>
              <a:rPr lang="en-US" sz="2800" dirty="0" smtClean="0">
                <a:solidFill>
                  <a:schemeClr val="bg1">
                    <a:lumMod val="50000"/>
                  </a:schemeClr>
                </a:solidFill>
              </a:rPr>
              <a:t>he number of breast biopsies.</a:t>
            </a:r>
          </a:p>
          <a:p>
            <a:pPr algn="l" rtl="0"/>
            <a:r>
              <a:rPr lang="en-US" sz="2800" dirty="0" smtClean="0">
                <a:solidFill>
                  <a:schemeClr val="bg1">
                    <a:lumMod val="50000"/>
                  </a:schemeClr>
                </a:solidFill>
              </a:rPr>
              <a:t> </a:t>
            </a:r>
            <a:r>
              <a:rPr lang="en-US" sz="2800" dirty="0">
                <a:solidFill>
                  <a:schemeClr val="bg1">
                    <a:lumMod val="50000"/>
                  </a:schemeClr>
                </a:solidFill>
              </a:rPr>
              <a:t>A</a:t>
            </a:r>
            <a:r>
              <a:rPr lang="en-US" sz="2800" dirty="0" smtClean="0">
                <a:solidFill>
                  <a:schemeClr val="bg1">
                    <a:lumMod val="50000"/>
                  </a:schemeClr>
                </a:solidFill>
              </a:rPr>
              <a:t>ge at first live birth.</a:t>
            </a:r>
          </a:p>
          <a:p>
            <a:pPr algn="l" rtl="0"/>
            <a:r>
              <a:rPr lang="en-US" sz="2800" dirty="0" smtClean="0">
                <a:solidFill>
                  <a:schemeClr val="bg1">
                    <a:lumMod val="50000"/>
                  </a:schemeClr>
                </a:solidFill>
              </a:rPr>
              <a:t> </a:t>
            </a:r>
            <a:r>
              <a:rPr lang="en-US" sz="2800" dirty="0">
                <a:solidFill>
                  <a:schemeClr val="bg1">
                    <a:lumMod val="50000"/>
                  </a:schemeClr>
                </a:solidFill>
              </a:rPr>
              <a:t>T</a:t>
            </a:r>
            <a:r>
              <a:rPr lang="en-US" sz="2800" dirty="0" smtClean="0">
                <a:solidFill>
                  <a:schemeClr val="bg1">
                    <a:lumMod val="50000"/>
                  </a:schemeClr>
                </a:solidFill>
              </a:rPr>
              <a:t>he number of first –degree relatives with breast cancer.</a:t>
            </a:r>
          </a:p>
          <a:p>
            <a:pPr marL="0" indent="0" algn="l">
              <a:buNone/>
            </a:pPr>
            <a:r>
              <a:rPr lang="en-US" dirty="0" smtClean="0">
                <a:solidFill>
                  <a:schemeClr val="bg1">
                    <a:lumMod val="50000"/>
                  </a:schemeClr>
                </a:solidFill>
              </a:rPr>
              <a:t>Predicts the cumulative risk of breast cancer according to decade of life</a:t>
            </a:r>
          </a:p>
          <a:p>
            <a:pPr marL="0" indent="0" algn="ctr">
              <a:buNone/>
            </a:pPr>
            <a:endParaRPr lang="en-US" sz="1300" dirty="0" smtClean="0"/>
          </a:p>
          <a:p>
            <a:pPr marL="0" indent="0" algn="ctr">
              <a:buNone/>
            </a:pPr>
            <a:r>
              <a:rPr lang="en-US" sz="1300" dirty="0" smtClean="0"/>
              <a:t> </a:t>
            </a:r>
            <a:r>
              <a:rPr lang="en-US" sz="1300" dirty="0"/>
              <a:t>F.Charles Brunicardi ,Dana K.Andersen,Timothy R.Billiar ,David L.Dunn :Schwartz's principles of surgery –Ninth </a:t>
            </a:r>
            <a:r>
              <a:rPr lang="en-US" sz="1300" dirty="0" smtClean="0"/>
              <a:t>Edition-Chapter </a:t>
            </a:r>
            <a:r>
              <a:rPr lang="en-US" sz="1300" dirty="0"/>
              <a:t>17 .the breast ,</a:t>
            </a:r>
            <a:r>
              <a:rPr lang="en-US" sz="1300" dirty="0" smtClean="0"/>
              <a:t>P1016</a:t>
            </a:r>
            <a:endParaRPr lang="ar-LB" sz="13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12664502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0026"/>
          </a:xfrm>
          <a:noFill/>
        </p:spPr>
        <p:txBody>
          <a:bodyPr>
            <a:normAutofit fontScale="90000"/>
          </a:bodyPr>
          <a:lstStyle/>
          <a:p>
            <a:r>
              <a:rPr lang="en-US" dirty="0" smtClean="0">
                <a:solidFill>
                  <a:schemeClr val="bg1">
                    <a:lumMod val="50000"/>
                  </a:schemeClr>
                </a:solidFill>
              </a:rPr>
              <a:t>  </a:t>
            </a:r>
            <a:endParaRPr lang="ar-LB" dirty="0">
              <a:solidFill>
                <a:schemeClr val="bg1">
                  <a:lumMod val="50000"/>
                </a:schemeClr>
              </a:solidFill>
            </a:endParaRPr>
          </a:p>
        </p:txBody>
      </p:sp>
      <p:sp>
        <p:nvSpPr>
          <p:cNvPr id="3" name="Content Placeholder 2"/>
          <p:cNvSpPr>
            <a:spLocks noGrp="1"/>
          </p:cNvSpPr>
          <p:nvPr>
            <p:ph idx="1"/>
          </p:nvPr>
        </p:nvSpPr>
        <p:spPr>
          <a:xfrm>
            <a:off x="457200" y="548680"/>
            <a:ext cx="8229600" cy="5904656"/>
          </a:xfrm>
        </p:spPr>
        <p:txBody>
          <a:bodyPr>
            <a:normAutofit fontScale="92500" lnSpcReduction="10000"/>
          </a:bodyPr>
          <a:lstStyle/>
          <a:p>
            <a:pPr marL="0" indent="0">
              <a:buNone/>
            </a:pPr>
            <a:endParaRPr lang="en-US" sz="1600" dirty="0" smtClean="0"/>
          </a:p>
          <a:p>
            <a:pPr marL="0" indent="0">
              <a:buNone/>
            </a:pPr>
            <a:endParaRPr lang="en-US" sz="1600" dirty="0"/>
          </a:p>
          <a:p>
            <a:pPr marL="0" indent="0">
              <a:buNone/>
            </a:pPr>
            <a:endParaRPr lang="en-US" sz="1600" dirty="0" smtClean="0"/>
          </a:p>
          <a:p>
            <a:pPr marL="0" indent="0">
              <a:buNone/>
            </a:pPr>
            <a:endParaRPr lang="en-US" sz="1600" dirty="0"/>
          </a:p>
          <a:p>
            <a:pPr marL="0" indent="0">
              <a:buNone/>
            </a:pPr>
            <a:endParaRPr lang="en-US" sz="1600" dirty="0" smtClean="0"/>
          </a:p>
          <a:p>
            <a:pPr marL="0" indent="0">
              <a:buNone/>
            </a:pPr>
            <a:endParaRPr lang="en-US" sz="1600" dirty="0"/>
          </a:p>
          <a:p>
            <a:pPr marL="0" indent="0">
              <a:buNone/>
            </a:pPr>
            <a:endParaRPr lang="en-US" sz="1600" dirty="0" smtClean="0"/>
          </a:p>
          <a:p>
            <a:pPr marL="0" indent="0">
              <a:buNone/>
            </a:pPr>
            <a:endParaRPr lang="en-US" sz="1600" dirty="0"/>
          </a:p>
          <a:p>
            <a:pPr marL="0" indent="0">
              <a:buNone/>
            </a:pPr>
            <a:endParaRPr lang="en-US" sz="1600" dirty="0" smtClean="0"/>
          </a:p>
          <a:p>
            <a:pPr marL="0" indent="0">
              <a:buNone/>
            </a:pPr>
            <a:endParaRPr lang="en-US" sz="1600" dirty="0"/>
          </a:p>
          <a:p>
            <a:pPr marL="0" indent="0">
              <a:buNone/>
            </a:pPr>
            <a:endParaRPr lang="en-US" sz="1600" dirty="0" smtClean="0"/>
          </a:p>
          <a:p>
            <a:pPr marL="0" indent="0">
              <a:buNone/>
            </a:pPr>
            <a:endParaRPr lang="en-US" sz="1600" dirty="0"/>
          </a:p>
          <a:p>
            <a:pPr marL="0" indent="0">
              <a:buNone/>
            </a:pPr>
            <a:endParaRPr lang="en-US" sz="1600" dirty="0" smtClean="0"/>
          </a:p>
          <a:p>
            <a:pPr marL="0" indent="0">
              <a:buNone/>
            </a:pPr>
            <a:endParaRPr lang="en-US" sz="1600" dirty="0"/>
          </a:p>
          <a:p>
            <a:pPr marL="0" indent="0">
              <a:buNone/>
            </a:pPr>
            <a:endParaRPr lang="en-US" sz="1600" dirty="0" smtClean="0"/>
          </a:p>
          <a:p>
            <a:pPr marL="0" indent="0">
              <a:buNone/>
            </a:pPr>
            <a:endParaRPr lang="en-US" sz="1600" dirty="0"/>
          </a:p>
          <a:p>
            <a:pPr marL="0" indent="0" algn="ctr">
              <a:buNone/>
            </a:pPr>
            <a:r>
              <a:rPr lang="en-US" sz="1800" b="1" dirty="0" smtClean="0"/>
              <a:t>There is no recommendation for screening when life expectancy less than 10y</a:t>
            </a:r>
          </a:p>
          <a:p>
            <a:pPr marL="0" indent="0" algn="ctr">
              <a:buNone/>
            </a:pPr>
            <a:r>
              <a:rPr lang="en-US" sz="1100" b="1" dirty="0"/>
              <a:t>F.Charles Brunicardi ,Dana K.Andersen,Timothy R.Billiar ,David L.Dunn :Schwartz's principles of surgery –Ninth Edition-Chapter 17 .the breast ,</a:t>
            </a:r>
            <a:r>
              <a:rPr lang="en-US" sz="1100" b="1" dirty="0" smtClean="0"/>
              <a:t>P1019</a:t>
            </a:r>
            <a:endParaRPr lang="ar-LB" sz="1100" b="1" dirty="0"/>
          </a:p>
        </p:txBody>
      </p:sp>
      <p:sp>
        <p:nvSpPr>
          <p:cNvPr id="4" name="Rounded Rectangle 3"/>
          <p:cNvSpPr/>
          <p:nvPr/>
        </p:nvSpPr>
        <p:spPr>
          <a:xfrm>
            <a:off x="3635896" y="548680"/>
            <a:ext cx="1944216" cy="722582"/>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b="1" dirty="0" smtClean="0">
                <a:solidFill>
                  <a:schemeClr val="tx1">
                    <a:lumMod val="95000"/>
                    <a:lumOff val="5000"/>
                  </a:schemeClr>
                </a:solidFill>
              </a:rPr>
              <a:t>Gail score</a:t>
            </a:r>
            <a:endParaRPr lang="ar-LB" sz="2000" b="1" dirty="0">
              <a:solidFill>
                <a:schemeClr val="tx1">
                  <a:lumMod val="95000"/>
                  <a:lumOff val="5000"/>
                </a:schemeClr>
              </a:solidFill>
            </a:endParaRPr>
          </a:p>
        </p:txBody>
      </p:sp>
      <p:cxnSp>
        <p:nvCxnSpPr>
          <p:cNvPr id="6" name="Straight Arrow Connector 5"/>
          <p:cNvCxnSpPr/>
          <p:nvPr/>
        </p:nvCxnSpPr>
        <p:spPr>
          <a:xfrm>
            <a:off x="4642339" y="1271262"/>
            <a:ext cx="1346448" cy="5183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3324491" y="1271262"/>
            <a:ext cx="1296144" cy="5183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4980675" y="1916832"/>
            <a:ext cx="2016224" cy="50405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smtClean="0">
                <a:solidFill>
                  <a:schemeClr val="tx1">
                    <a:lumMod val="95000"/>
                    <a:lumOff val="5000"/>
                  </a:schemeClr>
                </a:solidFill>
              </a:rPr>
              <a:t>High risk</a:t>
            </a:r>
            <a:endParaRPr lang="ar-LB" b="1" dirty="0">
              <a:solidFill>
                <a:schemeClr val="tx1">
                  <a:lumMod val="95000"/>
                  <a:lumOff val="5000"/>
                </a:schemeClr>
              </a:solidFill>
            </a:endParaRPr>
          </a:p>
        </p:txBody>
      </p:sp>
      <p:sp>
        <p:nvSpPr>
          <p:cNvPr id="14" name="Rectangle 13"/>
          <p:cNvSpPr/>
          <p:nvPr/>
        </p:nvSpPr>
        <p:spPr>
          <a:xfrm>
            <a:off x="2123728" y="1916832"/>
            <a:ext cx="2051315" cy="50405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smtClean="0">
                <a:solidFill>
                  <a:schemeClr val="tx1">
                    <a:lumMod val="95000"/>
                    <a:lumOff val="5000"/>
                  </a:schemeClr>
                </a:solidFill>
              </a:rPr>
              <a:t>Low or moderate  risk</a:t>
            </a:r>
            <a:endParaRPr lang="ar-LB" b="1" dirty="0">
              <a:solidFill>
                <a:schemeClr val="tx1">
                  <a:lumMod val="95000"/>
                  <a:lumOff val="5000"/>
                </a:schemeClr>
              </a:solidFill>
            </a:endParaRPr>
          </a:p>
        </p:txBody>
      </p:sp>
      <p:cxnSp>
        <p:nvCxnSpPr>
          <p:cNvPr id="16" name="Straight Arrow Connector 15"/>
          <p:cNvCxnSpPr/>
          <p:nvPr/>
        </p:nvCxnSpPr>
        <p:spPr>
          <a:xfrm>
            <a:off x="5988787" y="2420888"/>
            <a:ext cx="0" cy="6372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3149385" y="2468606"/>
            <a:ext cx="0" cy="71465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4980675" y="3183260"/>
            <a:ext cx="2170752" cy="186221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smtClean="0">
                <a:solidFill>
                  <a:schemeClr val="tx1">
                    <a:lumMod val="95000"/>
                    <a:lumOff val="5000"/>
                  </a:schemeClr>
                </a:solidFill>
              </a:rPr>
              <a:t>Baseline mammography at age 35 and then annual mammographic screening at age 40</a:t>
            </a:r>
            <a:endParaRPr lang="ar-LB" b="1" dirty="0">
              <a:solidFill>
                <a:schemeClr val="tx1">
                  <a:lumMod val="95000"/>
                  <a:lumOff val="5000"/>
                </a:schemeClr>
              </a:solidFill>
            </a:endParaRPr>
          </a:p>
        </p:txBody>
      </p:sp>
      <p:sp>
        <p:nvSpPr>
          <p:cNvPr id="27" name="Rectangle 26"/>
          <p:cNvSpPr/>
          <p:nvPr/>
        </p:nvSpPr>
        <p:spPr>
          <a:xfrm>
            <a:off x="2040019" y="3180281"/>
            <a:ext cx="2170752" cy="1868167"/>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smtClean="0">
                <a:solidFill>
                  <a:schemeClr val="tx1">
                    <a:lumMod val="95000"/>
                    <a:lumOff val="5000"/>
                  </a:schemeClr>
                </a:solidFill>
              </a:rPr>
              <a:t>Aged 40_49 screen </a:t>
            </a:r>
            <a:endParaRPr lang="ar-LB" b="1" dirty="0" smtClean="0">
              <a:solidFill>
                <a:schemeClr val="tx1">
                  <a:lumMod val="95000"/>
                  <a:lumOff val="5000"/>
                </a:schemeClr>
              </a:solidFill>
            </a:endParaRPr>
          </a:p>
          <a:p>
            <a:pPr algn="ctr"/>
            <a:r>
              <a:rPr lang="en-US" b="1" dirty="0" smtClean="0">
                <a:solidFill>
                  <a:schemeClr val="tx1">
                    <a:lumMod val="95000"/>
                    <a:lumOff val="5000"/>
                  </a:schemeClr>
                </a:solidFill>
              </a:rPr>
              <a:t>every 2y</a:t>
            </a:r>
          </a:p>
          <a:p>
            <a:pPr algn="ctr"/>
            <a:r>
              <a:rPr lang="en-US" b="1" dirty="0" smtClean="0">
                <a:solidFill>
                  <a:schemeClr val="tx1">
                    <a:lumMod val="95000"/>
                    <a:lumOff val="5000"/>
                  </a:schemeClr>
                </a:solidFill>
              </a:rPr>
              <a:t>Aged 50y and older: annual screening </a:t>
            </a:r>
            <a:endParaRPr lang="ar-LB" b="1" dirty="0">
              <a:solidFill>
                <a:schemeClr val="tx1">
                  <a:lumMod val="95000"/>
                  <a:lumOff val="5000"/>
                </a:schemeClr>
              </a:solidFill>
            </a:endParaRPr>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3138086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ppt_x"/>
                                          </p:val>
                                        </p:tav>
                                        <p:tav tm="100000">
                                          <p:val>
                                            <p:strVal val="#ppt_x"/>
                                          </p:val>
                                        </p:tav>
                                      </p:tavLst>
                                    </p:anim>
                                    <p:anim calcmode="lin" valueType="num">
                                      <p:cBhvr additive="base">
                                        <p:cTn id="4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ppt_x"/>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6" presetClass="entr" presetSubtype="16" fill="hold" nodeType="clickEffect">
                                  <p:stCondLst>
                                    <p:cond delay="0"/>
                                  </p:stCondLst>
                                  <p:childTnLst>
                                    <p:set>
                                      <p:cBhvr>
                                        <p:cTn id="60" dur="1" fill="hold">
                                          <p:stCondLst>
                                            <p:cond delay="0"/>
                                          </p:stCondLst>
                                        </p:cTn>
                                        <p:tgtEl>
                                          <p:spTgt spid="3">
                                            <p:txEl>
                                              <p:pRg st="16" end="16"/>
                                            </p:txEl>
                                          </p:spTgt>
                                        </p:tgtEl>
                                        <p:attrNameLst>
                                          <p:attrName>style.visibility</p:attrName>
                                        </p:attrNameLst>
                                      </p:cBhvr>
                                      <p:to>
                                        <p:strVal val="visible"/>
                                      </p:to>
                                    </p:set>
                                    <p:animEffect transition="in" filter="circle(in)">
                                      <p:cBhvr>
                                        <p:cTn id="61" dur="2000"/>
                                        <p:tgtEl>
                                          <p:spTgt spid="3">
                                            <p:txEl>
                                              <p:pRg st="16" end="16"/>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6" presetClass="entr" presetSubtype="16" fill="hold" nodeType="clickEffect">
                                  <p:stCondLst>
                                    <p:cond delay="0"/>
                                  </p:stCondLst>
                                  <p:childTnLst>
                                    <p:set>
                                      <p:cBhvr>
                                        <p:cTn id="65" dur="1" fill="hold">
                                          <p:stCondLst>
                                            <p:cond delay="0"/>
                                          </p:stCondLst>
                                        </p:cTn>
                                        <p:tgtEl>
                                          <p:spTgt spid="3">
                                            <p:txEl>
                                              <p:pRg st="17" end="17"/>
                                            </p:txEl>
                                          </p:spTgt>
                                        </p:tgtEl>
                                        <p:attrNameLst>
                                          <p:attrName>style.visibility</p:attrName>
                                        </p:attrNameLst>
                                      </p:cBhvr>
                                      <p:to>
                                        <p:strVal val="visible"/>
                                      </p:to>
                                    </p:set>
                                    <p:animEffect transition="in" filter="circle(in)">
                                      <p:cBhvr>
                                        <p:cTn id="66" dur="2000"/>
                                        <p:tgtEl>
                                          <p:spTgt spid="3">
                                            <p:txEl>
                                              <p:pRg st="17" end="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3" grpId="0" animBg="1"/>
      <p:bldP spid="14" grpId="0" animBg="1"/>
      <p:bldP spid="26" grpId="0" animBg="1"/>
      <p:bldP spid="2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46856" y="738382"/>
            <a:ext cx="8229600" cy="706090"/>
          </a:xfrm>
          <a:noFill/>
        </p:spPr>
        <p:txBody>
          <a:bodyPr>
            <a:normAutofit/>
          </a:bodyPr>
          <a:lstStyle/>
          <a:p>
            <a:r>
              <a:rPr lang="en-US" dirty="0" smtClean="0">
                <a:solidFill>
                  <a:schemeClr val="tx1"/>
                </a:solidFill>
              </a:rPr>
              <a:t>Outline of work</a:t>
            </a:r>
            <a:endParaRPr lang="ar-LB" dirty="0">
              <a:solidFill>
                <a:schemeClr val="tx1"/>
              </a:solidFill>
            </a:endParaRPr>
          </a:p>
        </p:txBody>
      </p:sp>
      <p:sp>
        <p:nvSpPr>
          <p:cNvPr id="3" name="Content Placeholder 2"/>
          <p:cNvSpPr>
            <a:spLocks noGrp="1"/>
          </p:cNvSpPr>
          <p:nvPr>
            <p:ph idx="1"/>
          </p:nvPr>
        </p:nvSpPr>
        <p:spPr>
          <a:xfrm>
            <a:off x="446856" y="1261665"/>
            <a:ext cx="8229600" cy="5073427"/>
          </a:xfrm>
        </p:spPr>
        <p:txBody>
          <a:bodyPr/>
          <a:lstStyle/>
          <a:p>
            <a:pPr marL="0" indent="0">
              <a:buNone/>
            </a:pPr>
            <a:r>
              <a:rPr lang="ar-LB" dirty="0" smtClean="0">
                <a:solidFill>
                  <a:schemeClr val="bg1">
                    <a:lumMod val="50000"/>
                  </a:schemeClr>
                </a:solidFill>
              </a:rPr>
              <a:t>              </a:t>
            </a:r>
          </a:p>
          <a:p>
            <a:pPr marL="0" indent="0">
              <a:buNone/>
            </a:pPr>
            <a:endParaRPr lang="en-US" dirty="0" smtClean="0">
              <a:solidFill>
                <a:schemeClr val="bg1">
                  <a:lumMod val="50000"/>
                </a:schemeClr>
              </a:solidFill>
            </a:endParaRPr>
          </a:p>
          <a:p>
            <a:pPr marL="0" indent="0">
              <a:buNone/>
            </a:pPr>
            <a:r>
              <a:rPr lang="en-US" dirty="0">
                <a:solidFill>
                  <a:schemeClr val="bg1">
                    <a:lumMod val="50000"/>
                  </a:schemeClr>
                </a:solidFill>
              </a:rPr>
              <a:t>	</a:t>
            </a:r>
            <a:r>
              <a:rPr lang="en-US" dirty="0" smtClean="0">
                <a:solidFill>
                  <a:schemeClr val="bg1">
                    <a:lumMod val="50000"/>
                  </a:schemeClr>
                </a:solidFill>
              </a:rPr>
              <a:t>    No						Yes</a:t>
            </a:r>
            <a:endParaRPr lang="ar-LB" dirty="0">
              <a:solidFill>
                <a:schemeClr val="bg1">
                  <a:lumMod val="50000"/>
                </a:schemeClr>
              </a:solidFill>
            </a:endParaRPr>
          </a:p>
        </p:txBody>
      </p:sp>
      <p:sp>
        <p:nvSpPr>
          <p:cNvPr id="4" name="Rounded Rectangle 3"/>
          <p:cNvSpPr/>
          <p:nvPr/>
        </p:nvSpPr>
        <p:spPr>
          <a:xfrm>
            <a:off x="2744770" y="1603375"/>
            <a:ext cx="3744416" cy="93610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1600" b="1" dirty="0" smtClean="0">
                <a:solidFill>
                  <a:schemeClr val="tx1"/>
                </a:solidFill>
              </a:rPr>
              <a:t>Have you had a previous problem?</a:t>
            </a:r>
          </a:p>
          <a:p>
            <a:pPr algn="ctr"/>
            <a:r>
              <a:rPr lang="en-US" sz="1600" b="1" dirty="0" smtClean="0">
                <a:solidFill>
                  <a:schemeClr val="tx1"/>
                </a:solidFill>
              </a:rPr>
              <a:t>Do you want to be examined? </a:t>
            </a:r>
          </a:p>
          <a:p>
            <a:pPr algn="ctr"/>
            <a:r>
              <a:rPr lang="en-US" sz="1600" b="1" dirty="0" smtClean="0">
                <a:solidFill>
                  <a:schemeClr val="tx1"/>
                </a:solidFill>
              </a:rPr>
              <a:t>Do you have a recent symptoms ?</a:t>
            </a:r>
          </a:p>
        </p:txBody>
      </p:sp>
      <p:cxnSp>
        <p:nvCxnSpPr>
          <p:cNvPr id="6" name="Straight Arrow Connector 5"/>
          <p:cNvCxnSpPr/>
          <p:nvPr/>
        </p:nvCxnSpPr>
        <p:spPr>
          <a:xfrm>
            <a:off x="6189792" y="2549334"/>
            <a:ext cx="686464" cy="2573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1907704" y="2512604"/>
            <a:ext cx="972108" cy="29409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5" name="Rounded Rectangle 14"/>
          <p:cNvSpPr/>
          <p:nvPr/>
        </p:nvSpPr>
        <p:spPr>
          <a:xfrm>
            <a:off x="6189792" y="2944901"/>
            <a:ext cx="2234930" cy="72008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1600" b="1" dirty="0" smtClean="0">
                <a:solidFill>
                  <a:schemeClr val="tx1"/>
                </a:solidFill>
              </a:rPr>
              <a:t>Physical examination and full assessment</a:t>
            </a:r>
            <a:endParaRPr lang="ar-LB" sz="1600" b="1" dirty="0">
              <a:solidFill>
                <a:schemeClr val="tx1"/>
              </a:solidFill>
            </a:endParaRPr>
          </a:p>
        </p:txBody>
      </p:sp>
      <p:sp>
        <p:nvSpPr>
          <p:cNvPr id="16" name="Rounded Rectangle 15"/>
          <p:cNvSpPr/>
          <p:nvPr/>
        </p:nvSpPr>
        <p:spPr>
          <a:xfrm>
            <a:off x="971600" y="2944901"/>
            <a:ext cx="2210544" cy="72008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1400" dirty="0" smtClean="0">
                <a:solidFill>
                  <a:schemeClr val="tx1"/>
                </a:solidFill>
              </a:rPr>
              <a:t>Filling the </a:t>
            </a:r>
            <a:r>
              <a:rPr lang="en-US" sz="1400" dirty="0" smtClean="0">
                <a:solidFill>
                  <a:srgbClr val="FF0000"/>
                </a:solidFill>
              </a:rPr>
              <a:t>questionnaire </a:t>
            </a:r>
            <a:r>
              <a:rPr lang="en-US" sz="1400" dirty="0" smtClean="0">
                <a:solidFill>
                  <a:schemeClr val="tx1"/>
                </a:solidFill>
              </a:rPr>
              <a:t>and doing mammographic imagine</a:t>
            </a:r>
            <a:endParaRPr lang="ar-LB" sz="1400" dirty="0">
              <a:solidFill>
                <a:schemeClr val="tx1"/>
              </a:solidFill>
            </a:endParaRPr>
          </a:p>
        </p:txBody>
      </p:sp>
      <p:cxnSp>
        <p:nvCxnSpPr>
          <p:cNvPr id="18" name="Straight Arrow Connector 17"/>
          <p:cNvCxnSpPr/>
          <p:nvPr/>
        </p:nvCxnSpPr>
        <p:spPr>
          <a:xfrm>
            <a:off x="7307257" y="3706800"/>
            <a:ext cx="0" cy="61206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5274540" y="3304941"/>
            <a:ext cx="88156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2411760" y="3664981"/>
            <a:ext cx="936104" cy="50987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H="1">
            <a:off x="929454" y="3696478"/>
            <a:ext cx="1080120" cy="47837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3" name="Rectangle 32"/>
          <p:cNvSpPr/>
          <p:nvPr/>
        </p:nvSpPr>
        <p:spPr>
          <a:xfrm>
            <a:off x="6714238" y="4318868"/>
            <a:ext cx="1250335" cy="4572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chemeClr val="tx1"/>
                </a:solidFill>
              </a:rPr>
              <a:t>Positive</a:t>
            </a:r>
            <a:endParaRPr lang="ar-LB" dirty="0">
              <a:solidFill>
                <a:schemeClr val="tx1"/>
              </a:solidFill>
            </a:endParaRPr>
          </a:p>
        </p:txBody>
      </p:sp>
      <p:sp>
        <p:nvSpPr>
          <p:cNvPr id="34" name="Rectangle 33"/>
          <p:cNvSpPr/>
          <p:nvPr/>
        </p:nvSpPr>
        <p:spPr>
          <a:xfrm>
            <a:off x="4122936" y="3089289"/>
            <a:ext cx="1110371" cy="431304"/>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chemeClr val="tx1"/>
                </a:solidFill>
              </a:rPr>
              <a:t>Negative</a:t>
            </a:r>
            <a:endParaRPr lang="ar-LB" dirty="0">
              <a:solidFill>
                <a:schemeClr val="tx1"/>
              </a:solidFill>
            </a:endParaRPr>
          </a:p>
        </p:txBody>
      </p:sp>
      <p:sp>
        <p:nvSpPr>
          <p:cNvPr id="35" name="Rectangle 34"/>
          <p:cNvSpPr/>
          <p:nvPr/>
        </p:nvSpPr>
        <p:spPr>
          <a:xfrm>
            <a:off x="2627784" y="4318868"/>
            <a:ext cx="1440160" cy="4572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chemeClr val="tx1"/>
                </a:solidFill>
              </a:rPr>
              <a:t>BI-RADS2-3-4</a:t>
            </a:r>
            <a:endParaRPr lang="ar-LB" dirty="0">
              <a:solidFill>
                <a:schemeClr val="tx1"/>
              </a:solidFill>
            </a:endParaRPr>
          </a:p>
        </p:txBody>
      </p:sp>
      <p:sp>
        <p:nvSpPr>
          <p:cNvPr id="36" name="Rectangle 35"/>
          <p:cNvSpPr/>
          <p:nvPr/>
        </p:nvSpPr>
        <p:spPr>
          <a:xfrm>
            <a:off x="577424" y="4318868"/>
            <a:ext cx="1432149" cy="4572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chemeClr val="tx1"/>
                </a:solidFill>
              </a:rPr>
              <a:t>BI-RADS1</a:t>
            </a:r>
            <a:endParaRPr lang="ar-LB" dirty="0">
              <a:solidFill>
                <a:schemeClr val="tx1"/>
              </a:solidFill>
            </a:endParaRPr>
          </a:p>
        </p:txBody>
      </p:sp>
      <p:cxnSp>
        <p:nvCxnSpPr>
          <p:cNvPr id="38" name="Straight Arrow Connector 37"/>
          <p:cNvCxnSpPr>
            <a:stCxn id="34" idx="1"/>
            <a:endCxn id="16" idx="3"/>
          </p:cNvCxnSpPr>
          <p:nvPr/>
        </p:nvCxnSpPr>
        <p:spPr>
          <a:xfrm flipH="1">
            <a:off x="3182144" y="3304941"/>
            <a:ext cx="94079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a:off x="4122936" y="4547468"/>
            <a:ext cx="2303209" cy="1571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33" idx="2"/>
          </p:cNvCxnSpPr>
          <p:nvPr/>
        </p:nvCxnSpPr>
        <p:spPr>
          <a:xfrm flipH="1">
            <a:off x="7339405" y="4776068"/>
            <a:ext cx="1" cy="8389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a:stCxn id="74" idx="1"/>
          </p:cNvCxnSpPr>
          <p:nvPr/>
        </p:nvCxnSpPr>
        <p:spPr>
          <a:xfrm flipH="1" flipV="1">
            <a:off x="5812418" y="6227080"/>
            <a:ext cx="702751" cy="102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a:stCxn id="3" idx="2"/>
          </p:cNvCxnSpPr>
          <p:nvPr/>
        </p:nvCxnSpPr>
        <p:spPr>
          <a:xfrm flipH="1" flipV="1">
            <a:off x="3913076" y="6321062"/>
            <a:ext cx="648580" cy="140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a:stCxn id="36" idx="2"/>
          </p:cNvCxnSpPr>
          <p:nvPr/>
        </p:nvCxnSpPr>
        <p:spPr>
          <a:xfrm flipH="1">
            <a:off x="1281023" y="4776068"/>
            <a:ext cx="12476" cy="8389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4" name="Rectangle 73"/>
          <p:cNvSpPr/>
          <p:nvPr/>
        </p:nvSpPr>
        <p:spPr>
          <a:xfrm>
            <a:off x="6515169" y="5661248"/>
            <a:ext cx="1584176" cy="1152128"/>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1400" dirty="0" smtClean="0">
                <a:solidFill>
                  <a:schemeClr val="tx1"/>
                </a:solidFill>
              </a:rPr>
              <a:t>Filling the </a:t>
            </a:r>
            <a:r>
              <a:rPr lang="en-US" sz="1400" dirty="0" smtClean="0">
                <a:solidFill>
                  <a:srgbClr val="FF0000"/>
                </a:solidFill>
              </a:rPr>
              <a:t>medical</a:t>
            </a:r>
            <a:r>
              <a:rPr lang="en-US" sz="1400" dirty="0" smtClean="0">
                <a:solidFill>
                  <a:schemeClr val="tx1"/>
                </a:solidFill>
              </a:rPr>
              <a:t> </a:t>
            </a:r>
            <a:r>
              <a:rPr lang="en-US" sz="1400" dirty="0" smtClean="0">
                <a:solidFill>
                  <a:srgbClr val="FF0000"/>
                </a:solidFill>
              </a:rPr>
              <a:t>file</a:t>
            </a:r>
            <a:r>
              <a:rPr lang="en-US" sz="1400" dirty="0" smtClean="0">
                <a:solidFill>
                  <a:schemeClr val="tx1"/>
                </a:solidFill>
              </a:rPr>
              <a:t> and Request investigations as needed</a:t>
            </a:r>
            <a:endParaRPr lang="ar-LB" sz="1400" dirty="0">
              <a:solidFill>
                <a:schemeClr val="tx1"/>
              </a:solidFill>
            </a:endParaRPr>
          </a:p>
        </p:txBody>
      </p:sp>
      <p:sp>
        <p:nvSpPr>
          <p:cNvPr id="75" name="Rectangle 74"/>
          <p:cNvSpPr/>
          <p:nvPr/>
        </p:nvSpPr>
        <p:spPr>
          <a:xfrm>
            <a:off x="577424" y="5615012"/>
            <a:ext cx="1432149" cy="1152128"/>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1600" dirty="0" smtClean="0">
                <a:solidFill>
                  <a:schemeClr val="tx1"/>
                </a:solidFill>
              </a:rPr>
              <a:t>Continuation of routine age-appropriate screening</a:t>
            </a:r>
            <a:endParaRPr lang="ar-LB" sz="1600" dirty="0">
              <a:solidFill>
                <a:schemeClr val="tx1"/>
              </a:solidFill>
            </a:endParaRPr>
          </a:p>
        </p:txBody>
      </p:sp>
      <p:sp>
        <p:nvSpPr>
          <p:cNvPr id="78" name="Rectangle 77"/>
          <p:cNvSpPr/>
          <p:nvPr/>
        </p:nvSpPr>
        <p:spPr>
          <a:xfrm>
            <a:off x="4599134" y="5985284"/>
            <a:ext cx="1213284" cy="50405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chemeClr val="tx1"/>
                </a:solidFill>
              </a:rPr>
              <a:t>diagnosis</a:t>
            </a:r>
            <a:endParaRPr lang="ar-LB" dirty="0">
              <a:solidFill>
                <a:schemeClr val="tx1"/>
              </a:solidFill>
            </a:endParaRPr>
          </a:p>
        </p:txBody>
      </p:sp>
      <p:sp>
        <p:nvSpPr>
          <p:cNvPr id="82" name="Rectangle 81"/>
          <p:cNvSpPr/>
          <p:nvPr/>
        </p:nvSpPr>
        <p:spPr>
          <a:xfrm>
            <a:off x="2782652" y="5975052"/>
            <a:ext cx="1130424" cy="50405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chemeClr val="tx1"/>
                </a:solidFill>
              </a:rPr>
              <a:t>Planning </a:t>
            </a:r>
            <a:endParaRPr lang="ar-LB" dirty="0">
              <a:solidFill>
                <a:schemeClr val="tx1"/>
              </a:solidFill>
            </a:endParaRPr>
          </a:p>
        </p:txBody>
      </p:sp>
      <p:pic>
        <p:nvPicPr>
          <p:cNvPr id="27" name="Pictur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29" name="Picture 2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1098695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barn(inVertical)">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ppt_x"/>
                                          </p:val>
                                        </p:tav>
                                        <p:tav tm="100000">
                                          <p:val>
                                            <p:strVal val="#ppt_x"/>
                                          </p:val>
                                        </p:tav>
                                      </p:tavLst>
                                    </p:anim>
                                    <p:anim calcmode="lin" valueType="num">
                                      <p:cBhvr additive="base">
                                        <p:cTn id="3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ppt_x"/>
                                          </p:val>
                                        </p:tav>
                                        <p:tav tm="100000">
                                          <p:val>
                                            <p:strVal val="#ppt_x"/>
                                          </p:val>
                                        </p:tav>
                                      </p:tavLst>
                                    </p:anim>
                                    <p:anim calcmode="lin" valueType="num">
                                      <p:cBhvr additive="base">
                                        <p:cTn id="4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34"/>
                                        </p:tgtEl>
                                        <p:attrNameLst>
                                          <p:attrName>style.visibility</p:attrName>
                                        </p:attrNameLst>
                                      </p:cBhvr>
                                      <p:to>
                                        <p:strVal val="visible"/>
                                      </p:to>
                                    </p:set>
                                    <p:anim calcmode="lin" valueType="num">
                                      <p:cBhvr additive="base">
                                        <p:cTn id="52" dur="500" fill="hold"/>
                                        <p:tgtEl>
                                          <p:spTgt spid="34"/>
                                        </p:tgtEl>
                                        <p:attrNameLst>
                                          <p:attrName>ppt_x</p:attrName>
                                        </p:attrNameLst>
                                      </p:cBhvr>
                                      <p:tavLst>
                                        <p:tav tm="0">
                                          <p:val>
                                            <p:strVal val="#ppt_x"/>
                                          </p:val>
                                        </p:tav>
                                        <p:tav tm="100000">
                                          <p:val>
                                            <p:strVal val="#ppt_x"/>
                                          </p:val>
                                        </p:tav>
                                      </p:tavLst>
                                    </p:anim>
                                    <p:anim calcmode="lin" valueType="num">
                                      <p:cBhvr additive="base">
                                        <p:cTn id="53"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nodeType="click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500" fill="hold"/>
                                        <p:tgtEl>
                                          <p:spTgt spid="38"/>
                                        </p:tgtEl>
                                        <p:attrNameLst>
                                          <p:attrName>ppt_x</p:attrName>
                                        </p:attrNameLst>
                                      </p:cBhvr>
                                      <p:tavLst>
                                        <p:tav tm="0">
                                          <p:val>
                                            <p:strVal val="#ppt_x"/>
                                          </p:val>
                                        </p:tav>
                                        <p:tav tm="100000">
                                          <p:val>
                                            <p:strVal val="#ppt_x"/>
                                          </p:val>
                                        </p:tav>
                                      </p:tavLst>
                                    </p:anim>
                                    <p:anim calcmode="lin" valueType="num">
                                      <p:cBhvr additive="base">
                                        <p:cTn id="59"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fade">
                                      <p:cBhvr>
                                        <p:cTn id="64" dur="1000"/>
                                        <p:tgtEl>
                                          <p:spTgt spid="18"/>
                                        </p:tgtEl>
                                      </p:cBhvr>
                                    </p:animEffect>
                                    <p:anim calcmode="lin" valueType="num">
                                      <p:cBhvr>
                                        <p:cTn id="65" dur="1000" fill="hold"/>
                                        <p:tgtEl>
                                          <p:spTgt spid="18"/>
                                        </p:tgtEl>
                                        <p:attrNameLst>
                                          <p:attrName>ppt_x</p:attrName>
                                        </p:attrNameLst>
                                      </p:cBhvr>
                                      <p:tavLst>
                                        <p:tav tm="0">
                                          <p:val>
                                            <p:strVal val="#ppt_x"/>
                                          </p:val>
                                        </p:tav>
                                        <p:tav tm="100000">
                                          <p:val>
                                            <p:strVal val="#ppt_x"/>
                                          </p:val>
                                        </p:tav>
                                      </p:tavLst>
                                    </p:anim>
                                    <p:anim calcmode="lin" valueType="num">
                                      <p:cBhvr>
                                        <p:cTn id="6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additive="base">
                                        <p:cTn id="71" dur="500" fill="hold"/>
                                        <p:tgtEl>
                                          <p:spTgt spid="33"/>
                                        </p:tgtEl>
                                        <p:attrNameLst>
                                          <p:attrName>ppt_x</p:attrName>
                                        </p:attrNameLst>
                                      </p:cBhvr>
                                      <p:tavLst>
                                        <p:tav tm="0">
                                          <p:val>
                                            <p:strVal val="#ppt_x"/>
                                          </p:val>
                                        </p:tav>
                                        <p:tav tm="100000">
                                          <p:val>
                                            <p:strVal val="#ppt_x"/>
                                          </p:val>
                                        </p:tav>
                                      </p:tavLst>
                                    </p:anim>
                                    <p:anim calcmode="lin" valueType="num">
                                      <p:cBhvr additive="base">
                                        <p:cTn id="7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48"/>
                                        </p:tgtEl>
                                        <p:attrNameLst>
                                          <p:attrName>style.visibility</p:attrName>
                                        </p:attrNameLst>
                                      </p:cBhvr>
                                      <p:to>
                                        <p:strVal val="visible"/>
                                      </p:to>
                                    </p:set>
                                    <p:anim calcmode="lin" valueType="num">
                                      <p:cBhvr additive="base">
                                        <p:cTn id="77" dur="500" fill="hold"/>
                                        <p:tgtEl>
                                          <p:spTgt spid="48"/>
                                        </p:tgtEl>
                                        <p:attrNameLst>
                                          <p:attrName>ppt_x</p:attrName>
                                        </p:attrNameLst>
                                      </p:cBhvr>
                                      <p:tavLst>
                                        <p:tav tm="0">
                                          <p:val>
                                            <p:strVal val="#ppt_x"/>
                                          </p:val>
                                        </p:tav>
                                        <p:tav tm="100000">
                                          <p:val>
                                            <p:strVal val="#ppt_x"/>
                                          </p:val>
                                        </p:tav>
                                      </p:tavLst>
                                    </p:anim>
                                    <p:anim calcmode="lin" valueType="num">
                                      <p:cBhvr additive="base">
                                        <p:cTn id="78"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74"/>
                                        </p:tgtEl>
                                        <p:attrNameLst>
                                          <p:attrName>style.visibility</p:attrName>
                                        </p:attrNameLst>
                                      </p:cBhvr>
                                      <p:to>
                                        <p:strVal val="visible"/>
                                      </p:to>
                                    </p:set>
                                    <p:anim calcmode="lin" valueType="num">
                                      <p:cBhvr additive="base">
                                        <p:cTn id="83" dur="500" fill="hold"/>
                                        <p:tgtEl>
                                          <p:spTgt spid="74"/>
                                        </p:tgtEl>
                                        <p:attrNameLst>
                                          <p:attrName>ppt_x</p:attrName>
                                        </p:attrNameLst>
                                      </p:cBhvr>
                                      <p:tavLst>
                                        <p:tav tm="0">
                                          <p:val>
                                            <p:strVal val="#ppt_x"/>
                                          </p:val>
                                        </p:tav>
                                        <p:tav tm="100000">
                                          <p:val>
                                            <p:strVal val="#ppt_x"/>
                                          </p:val>
                                        </p:tav>
                                      </p:tavLst>
                                    </p:anim>
                                    <p:anim calcmode="lin" valueType="num">
                                      <p:cBhvr additive="base">
                                        <p:cTn id="84"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52"/>
                                        </p:tgtEl>
                                        <p:attrNameLst>
                                          <p:attrName>style.visibility</p:attrName>
                                        </p:attrNameLst>
                                      </p:cBhvr>
                                      <p:to>
                                        <p:strVal val="visible"/>
                                      </p:to>
                                    </p:set>
                                    <p:anim calcmode="lin" valueType="num">
                                      <p:cBhvr additive="base">
                                        <p:cTn id="89" dur="500" fill="hold"/>
                                        <p:tgtEl>
                                          <p:spTgt spid="52"/>
                                        </p:tgtEl>
                                        <p:attrNameLst>
                                          <p:attrName>ppt_x</p:attrName>
                                        </p:attrNameLst>
                                      </p:cBhvr>
                                      <p:tavLst>
                                        <p:tav tm="0">
                                          <p:val>
                                            <p:strVal val="#ppt_x"/>
                                          </p:val>
                                        </p:tav>
                                        <p:tav tm="100000">
                                          <p:val>
                                            <p:strVal val="#ppt_x"/>
                                          </p:val>
                                        </p:tav>
                                      </p:tavLst>
                                    </p:anim>
                                    <p:anim calcmode="lin" valueType="num">
                                      <p:cBhvr additive="base">
                                        <p:cTn id="90"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grpId="0" nodeType="clickEffect">
                                  <p:stCondLst>
                                    <p:cond delay="0"/>
                                  </p:stCondLst>
                                  <p:childTnLst>
                                    <p:set>
                                      <p:cBhvr>
                                        <p:cTn id="94" dur="1" fill="hold">
                                          <p:stCondLst>
                                            <p:cond delay="0"/>
                                          </p:stCondLst>
                                        </p:cTn>
                                        <p:tgtEl>
                                          <p:spTgt spid="78"/>
                                        </p:tgtEl>
                                        <p:attrNameLst>
                                          <p:attrName>style.visibility</p:attrName>
                                        </p:attrNameLst>
                                      </p:cBhvr>
                                      <p:to>
                                        <p:strVal val="visible"/>
                                      </p:to>
                                    </p:set>
                                    <p:anim calcmode="lin" valueType="num">
                                      <p:cBhvr additive="base">
                                        <p:cTn id="95" dur="500" fill="hold"/>
                                        <p:tgtEl>
                                          <p:spTgt spid="78"/>
                                        </p:tgtEl>
                                        <p:attrNameLst>
                                          <p:attrName>ppt_x</p:attrName>
                                        </p:attrNameLst>
                                      </p:cBhvr>
                                      <p:tavLst>
                                        <p:tav tm="0">
                                          <p:val>
                                            <p:strVal val="#ppt_x"/>
                                          </p:val>
                                        </p:tav>
                                        <p:tav tm="100000">
                                          <p:val>
                                            <p:strVal val="#ppt_x"/>
                                          </p:val>
                                        </p:tav>
                                      </p:tavLst>
                                    </p:anim>
                                    <p:anim calcmode="lin" valueType="num">
                                      <p:cBhvr additive="base">
                                        <p:cTn id="96" dur="500" fill="hold"/>
                                        <p:tgtEl>
                                          <p:spTgt spid="78"/>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nodeType="clickEffect">
                                  <p:stCondLst>
                                    <p:cond delay="0"/>
                                  </p:stCondLst>
                                  <p:childTnLst>
                                    <p:set>
                                      <p:cBhvr>
                                        <p:cTn id="100" dur="1" fill="hold">
                                          <p:stCondLst>
                                            <p:cond delay="0"/>
                                          </p:stCondLst>
                                        </p:cTn>
                                        <p:tgtEl>
                                          <p:spTgt spid="57"/>
                                        </p:tgtEl>
                                        <p:attrNameLst>
                                          <p:attrName>style.visibility</p:attrName>
                                        </p:attrNameLst>
                                      </p:cBhvr>
                                      <p:to>
                                        <p:strVal val="visible"/>
                                      </p:to>
                                    </p:set>
                                    <p:anim calcmode="lin" valueType="num">
                                      <p:cBhvr additive="base">
                                        <p:cTn id="101" dur="500" fill="hold"/>
                                        <p:tgtEl>
                                          <p:spTgt spid="57"/>
                                        </p:tgtEl>
                                        <p:attrNameLst>
                                          <p:attrName>ppt_x</p:attrName>
                                        </p:attrNameLst>
                                      </p:cBhvr>
                                      <p:tavLst>
                                        <p:tav tm="0">
                                          <p:val>
                                            <p:strVal val="#ppt_x"/>
                                          </p:val>
                                        </p:tav>
                                        <p:tav tm="100000">
                                          <p:val>
                                            <p:strVal val="#ppt_x"/>
                                          </p:val>
                                        </p:tav>
                                      </p:tavLst>
                                    </p:anim>
                                    <p:anim calcmode="lin" valueType="num">
                                      <p:cBhvr additive="base">
                                        <p:cTn id="102"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grpId="0" nodeType="clickEffect">
                                  <p:stCondLst>
                                    <p:cond delay="0"/>
                                  </p:stCondLst>
                                  <p:childTnLst>
                                    <p:set>
                                      <p:cBhvr>
                                        <p:cTn id="106" dur="1" fill="hold">
                                          <p:stCondLst>
                                            <p:cond delay="0"/>
                                          </p:stCondLst>
                                        </p:cTn>
                                        <p:tgtEl>
                                          <p:spTgt spid="82"/>
                                        </p:tgtEl>
                                        <p:attrNameLst>
                                          <p:attrName>style.visibility</p:attrName>
                                        </p:attrNameLst>
                                      </p:cBhvr>
                                      <p:to>
                                        <p:strVal val="visible"/>
                                      </p:to>
                                    </p:set>
                                    <p:anim calcmode="lin" valueType="num">
                                      <p:cBhvr additive="base">
                                        <p:cTn id="107" dur="500" fill="hold"/>
                                        <p:tgtEl>
                                          <p:spTgt spid="82"/>
                                        </p:tgtEl>
                                        <p:attrNameLst>
                                          <p:attrName>ppt_x</p:attrName>
                                        </p:attrNameLst>
                                      </p:cBhvr>
                                      <p:tavLst>
                                        <p:tav tm="0">
                                          <p:val>
                                            <p:strVal val="#ppt_x"/>
                                          </p:val>
                                        </p:tav>
                                        <p:tav tm="100000">
                                          <p:val>
                                            <p:strVal val="#ppt_x"/>
                                          </p:val>
                                        </p:tav>
                                      </p:tavLst>
                                    </p:anim>
                                    <p:anim calcmode="lin" valueType="num">
                                      <p:cBhvr additive="base">
                                        <p:cTn id="108" dur="500" fill="hold"/>
                                        <p:tgtEl>
                                          <p:spTgt spid="82"/>
                                        </p:tgtEl>
                                        <p:attrNameLst>
                                          <p:attrName>ppt_y</p:attrName>
                                        </p:attrNameLst>
                                      </p:cBhvr>
                                      <p:tavLst>
                                        <p:tav tm="0">
                                          <p:val>
                                            <p:strVal val="1+#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nodeType="clickEffect">
                                  <p:stCondLst>
                                    <p:cond delay="0"/>
                                  </p:stCondLst>
                                  <p:childTnLst>
                                    <p:set>
                                      <p:cBhvr>
                                        <p:cTn id="112" dur="1" fill="hold">
                                          <p:stCondLst>
                                            <p:cond delay="0"/>
                                          </p:stCondLst>
                                        </p:cTn>
                                        <p:tgtEl>
                                          <p:spTgt spid="28"/>
                                        </p:tgtEl>
                                        <p:attrNameLst>
                                          <p:attrName>style.visibility</p:attrName>
                                        </p:attrNameLst>
                                      </p:cBhvr>
                                      <p:to>
                                        <p:strVal val="visible"/>
                                      </p:to>
                                    </p:set>
                                    <p:anim calcmode="lin" valueType="num">
                                      <p:cBhvr additive="base">
                                        <p:cTn id="113" dur="500" fill="hold"/>
                                        <p:tgtEl>
                                          <p:spTgt spid="28"/>
                                        </p:tgtEl>
                                        <p:attrNameLst>
                                          <p:attrName>ppt_x</p:attrName>
                                        </p:attrNameLst>
                                      </p:cBhvr>
                                      <p:tavLst>
                                        <p:tav tm="0">
                                          <p:val>
                                            <p:strVal val="#ppt_x"/>
                                          </p:val>
                                        </p:tav>
                                        <p:tav tm="100000">
                                          <p:val>
                                            <p:strVal val="#ppt_x"/>
                                          </p:val>
                                        </p:tav>
                                      </p:tavLst>
                                    </p:anim>
                                    <p:anim calcmode="lin" valueType="num">
                                      <p:cBhvr additive="base">
                                        <p:cTn id="11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 presetClass="entr" presetSubtype="4" fill="hold" grpId="0" nodeType="clickEffect">
                                  <p:stCondLst>
                                    <p:cond delay="0"/>
                                  </p:stCondLst>
                                  <p:childTnLst>
                                    <p:set>
                                      <p:cBhvr>
                                        <p:cTn id="118" dur="1" fill="hold">
                                          <p:stCondLst>
                                            <p:cond delay="0"/>
                                          </p:stCondLst>
                                        </p:cTn>
                                        <p:tgtEl>
                                          <p:spTgt spid="36"/>
                                        </p:tgtEl>
                                        <p:attrNameLst>
                                          <p:attrName>style.visibility</p:attrName>
                                        </p:attrNameLst>
                                      </p:cBhvr>
                                      <p:to>
                                        <p:strVal val="visible"/>
                                      </p:to>
                                    </p:set>
                                    <p:anim calcmode="lin" valueType="num">
                                      <p:cBhvr additive="base">
                                        <p:cTn id="119" dur="500" fill="hold"/>
                                        <p:tgtEl>
                                          <p:spTgt spid="36"/>
                                        </p:tgtEl>
                                        <p:attrNameLst>
                                          <p:attrName>ppt_x</p:attrName>
                                        </p:attrNameLst>
                                      </p:cBhvr>
                                      <p:tavLst>
                                        <p:tav tm="0">
                                          <p:val>
                                            <p:strVal val="#ppt_x"/>
                                          </p:val>
                                        </p:tav>
                                        <p:tav tm="100000">
                                          <p:val>
                                            <p:strVal val="#ppt_x"/>
                                          </p:val>
                                        </p:tav>
                                      </p:tavLst>
                                    </p:anim>
                                    <p:anim calcmode="lin" valueType="num">
                                      <p:cBhvr additive="base">
                                        <p:cTn id="120"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121" fill="hold">
                      <p:stCondLst>
                        <p:cond delay="indefinite"/>
                      </p:stCondLst>
                      <p:childTnLst>
                        <p:par>
                          <p:cTn id="122" fill="hold">
                            <p:stCondLst>
                              <p:cond delay="0"/>
                            </p:stCondLst>
                            <p:childTnLst>
                              <p:par>
                                <p:cTn id="123" presetID="2" presetClass="entr" presetSubtype="4" fill="hold" nodeType="clickEffect">
                                  <p:stCondLst>
                                    <p:cond delay="0"/>
                                  </p:stCondLst>
                                  <p:childTnLst>
                                    <p:set>
                                      <p:cBhvr>
                                        <p:cTn id="124" dur="1" fill="hold">
                                          <p:stCondLst>
                                            <p:cond delay="0"/>
                                          </p:stCondLst>
                                        </p:cTn>
                                        <p:tgtEl>
                                          <p:spTgt spid="71"/>
                                        </p:tgtEl>
                                        <p:attrNameLst>
                                          <p:attrName>style.visibility</p:attrName>
                                        </p:attrNameLst>
                                      </p:cBhvr>
                                      <p:to>
                                        <p:strVal val="visible"/>
                                      </p:to>
                                    </p:set>
                                    <p:anim calcmode="lin" valueType="num">
                                      <p:cBhvr additive="base">
                                        <p:cTn id="125" dur="500" fill="hold"/>
                                        <p:tgtEl>
                                          <p:spTgt spid="71"/>
                                        </p:tgtEl>
                                        <p:attrNameLst>
                                          <p:attrName>ppt_x</p:attrName>
                                        </p:attrNameLst>
                                      </p:cBhvr>
                                      <p:tavLst>
                                        <p:tav tm="0">
                                          <p:val>
                                            <p:strVal val="#ppt_x"/>
                                          </p:val>
                                        </p:tav>
                                        <p:tav tm="100000">
                                          <p:val>
                                            <p:strVal val="#ppt_x"/>
                                          </p:val>
                                        </p:tav>
                                      </p:tavLst>
                                    </p:anim>
                                    <p:anim calcmode="lin" valueType="num">
                                      <p:cBhvr additive="base">
                                        <p:cTn id="126" dur="500" fill="hold"/>
                                        <p:tgtEl>
                                          <p:spTgt spid="71"/>
                                        </p:tgtEl>
                                        <p:attrNameLst>
                                          <p:attrName>ppt_y</p:attrName>
                                        </p:attrNameLst>
                                      </p:cBhvr>
                                      <p:tavLst>
                                        <p:tav tm="0">
                                          <p:val>
                                            <p:strVal val="1+#ppt_h/2"/>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grpId="0" nodeType="clickEffect">
                                  <p:stCondLst>
                                    <p:cond delay="0"/>
                                  </p:stCondLst>
                                  <p:childTnLst>
                                    <p:set>
                                      <p:cBhvr>
                                        <p:cTn id="130" dur="1" fill="hold">
                                          <p:stCondLst>
                                            <p:cond delay="0"/>
                                          </p:stCondLst>
                                        </p:cTn>
                                        <p:tgtEl>
                                          <p:spTgt spid="75"/>
                                        </p:tgtEl>
                                        <p:attrNameLst>
                                          <p:attrName>style.visibility</p:attrName>
                                        </p:attrNameLst>
                                      </p:cBhvr>
                                      <p:to>
                                        <p:strVal val="visible"/>
                                      </p:to>
                                    </p:set>
                                    <p:anim calcmode="lin" valueType="num">
                                      <p:cBhvr additive="base">
                                        <p:cTn id="131" dur="500" fill="hold"/>
                                        <p:tgtEl>
                                          <p:spTgt spid="75"/>
                                        </p:tgtEl>
                                        <p:attrNameLst>
                                          <p:attrName>ppt_x</p:attrName>
                                        </p:attrNameLst>
                                      </p:cBhvr>
                                      <p:tavLst>
                                        <p:tav tm="0">
                                          <p:val>
                                            <p:strVal val="#ppt_x"/>
                                          </p:val>
                                        </p:tav>
                                        <p:tav tm="100000">
                                          <p:val>
                                            <p:strVal val="#ppt_x"/>
                                          </p:val>
                                        </p:tav>
                                      </p:tavLst>
                                    </p:anim>
                                    <p:anim calcmode="lin" valueType="num">
                                      <p:cBhvr additive="base">
                                        <p:cTn id="132" dur="500" fill="hold"/>
                                        <p:tgtEl>
                                          <p:spTgt spid="75"/>
                                        </p:tgtEl>
                                        <p:attrNameLst>
                                          <p:attrName>ppt_y</p:attrName>
                                        </p:attrNameLst>
                                      </p:cBhvr>
                                      <p:tavLst>
                                        <p:tav tm="0">
                                          <p:val>
                                            <p:strVal val="1+#ppt_h/2"/>
                                          </p:val>
                                        </p:tav>
                                        <p:tav tm="100000">
                                          <p:val>
                                            <p:strVal val="#ppt_y"/>
                                          </p:val>
                                        </p:tav>
                                      </p:tavLst>
                                    </p:anim>
                                  </p:childTnLst>
                                </p:cTn>
                              </p:par>
                            </p:childTnLst>
                          </p:cTn>
                        </p:par>
                      </p:childTnLst>
                    </p:cTn>
                  </p:par>
                  <p:par>
                    <p:cTn id="133" fill="hold">
                      <p:stCondLst>
                        <p:cond delay="indefinite"/>
                      </p:stCondLst>
                      <p:childTnLst>
                        <p:par>
                          <p:cTn id="134" fill="hold">
                            <p:stCondLst>
                              <p:cond delay="0"/>
                            </p:stCondLst>
                            <p:childTnLst>
                              <p:par>
                                <p:cTn id="135" presetID="2" presetClass="entr" presetSubtype="4" fill="hold" nodeType="click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additive="base">
                                        <p:cTn id="137" dur="500" fill="hold"/>
                                        <p:tgtEl>
                                          <p:spTgt spid="25"/>
                                        </p:tgtEl>
                                        <p:attrNameLst>
                                          <p:attrName>ppt_x</p:attrName>
                                        </p:attrNameLst>
                                      </p:cBhvr>
                                      <p:tavLst>
                                        <p:tav tm="0">
                                          <p:val>
                                            <p:strVal val="#ppt_x"/>
                                          </p:val>
                                        </p:tav>
                                        <p:tav tm="100000">
                                          <p:val>
                                            <p:strVal val="#ppt_x"/>
                                          </p:val>
                                        </p:tav>
                                      </p:tavLst>
                                    </p:anim>
                                    <p:anim calcmode="lin" valueType="num">
                                      <p:cBhvr additive="base">
                                        <p:cTn id="13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139" fill="hold">
                      <p:stCondLst>
                        <p:cond delay="indefinite"/>
                      </p:stCondLst>
                      <p:childTnLst>
                        <p:par>
                          <p:cTn id="140" fill="hold">
                            <p:stCondLst>
                              <p:cond delay="0"/>
                            </p:stCondLst>
                            <p:childTnLst>
                              <p:par>
                                <p:cTn id="141" presetID="2" presetClass="entr" presetSubtype="4" fill="hold" grpId="0" nodeType="clickEffect">
                                  <p:stCondLst>
                                    <p:cond delay="0"/>
                                  </p:stCondLst>
                                  <p:childTnLst>
                                    <p:set>
                                      <p:cBhvr>
                                        <p:cTn id="142" dur="1" fill="hold">
                                          <p:stCondLst>
                                            <p:cond delay="0"/>
                                          </p:stCondLst>
                                        </p:cTn>
                                        <p:tgtEl>
                                          <p:spTgt spid="35"/>
                                        </p:tgtEl>
                                        <p:attrNameLst>
                                          <p:attrName>style.visibility</p:attrName>
                                        </p:attrNameLst>
                                      </p:cBhvr>
                                      <p:to>
                                        <p:strVal val="visible"/>
                                      </p:to>
                                    </p:set>
                                    <p:anim calcmode="lin" valueType="num">
                                      <p:cBhvr additive="base">
                                        <p:cTn id="143" dur="500" fill="hold"/>
                                        <p:tgtEl>
                                          <p:spTgt spid="35"/>
                                        </p:tgtEl>
                                        <p:attrNameLst>
                                          <p:attrName>ppt_x</p:attrName>
                                        </p:attrNameLst>
                                      </p:cBhvr>
                                      <p:tavLst>
                                        <p:tav tm="0">
                                          <p:val>
                                            <p:strVal val="#ppt_x"/>
                                          </p:val>
                                        </p:tav>
                                        <p:tav tm="100000">
                                          <p:val>
                                            <p:strVal val="#ppt_x"/>
                                          </p:val>
                                        </p:tav>
                                      </p:tavLst>
                                    </p:anim>
                                    <p:anim calcmode="lin" valueType="num">
                                      <p:cBhvr additive="base">
                                        <p:cTn id="14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5" fill="hold">
                      <p:stCondLst>
                        <p:cond delay="indefinite"/>
                      </p:stCondLst>
                      <p:childTnLst>
                        <p:par>
                          <p:cTn id="146" fill="hold">
                            <p:stCondLst>
                              <p:cond delay="0"/>
                            </p:stCondLst>
                            <p:childTnLst>
                              <p:par>
                                <p:cTn id="147" presetID="2" presetClass="entr" presetSubtype="4" fill="hold" nodeType="clickEffect">
                                  <p:stCondLst>
                                    <p:cond delay="0"/>
                                  </p:stCondLst>
                                  <p:childTnLst>
                                    <p:set>
                                      <p:cBhvr>
                                        <p:cTn id="148" dur="1" fill="hold">
                                          <p:stCondLst>
                                            <p:cond delay="0"/>
                                          </p:stCondLst>
                                        </p:cTn>
                                        <p:tgtEl>
                                          <p:spTgt spid="42"/>
                                        </p:tgtEl>
                                        <p:attrNameLst>
                                          <p:attrName>style.visibility</p:attrName>
                                        </p:attrNameLst>
                                      </p:cBhvr>
                                      <p:to>
                                        <p:strVal val="visible"/>
                                      </p:to>
                                    </p:set>
                                    <p:anim calcmode="lin" valueType="num">
                                      <p:cBhvr additive="base">
                                        <p:cTn id="149" dur="500" fill="hold"/>
                                        <p:tgtEl>
                                          <p:spTgt spid="42"/>
                                        </p:tgtEl>
                                        <p:attrNameLst>
                                          <p:attrName>ppt_x</p:attrName>
                                        </p:attrNameLst>
                                      </p:cBhvr>
                                      <p:tavLst>
                                        <p:tav tm="0">
                                          <p:val>
                                            <p:strVal val="#ppt_x"/>
                                          </p:val>
                                        </p:tav>
                                        <p:tav tm="100000">
                                          <p:val>
                                            <p:strVal val="#ppt_x"/>
                                          </p:val>
                                        </p:tav>
                                      </p:tavLst>
                                    </p:anim>
                                    <p:anim calcmode="lin" valueType="num">
                                      <p:cBhvr additive="base">
                                        <p:cTn id="150"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151" fill="hold">
                      <p:stCondLst>
                        <p:cond delay="indefinite"/>
                      </p:stCondLst>
                      <p:childTnLst>
                        <p:par>
                          <p:cTn id="152" fill="hold">
                            <p:stCondLst>
                              <p:cond delay="0"/>
                            </p:stCondLst>
                            <p:childTnLst>
                              <p:par>
                                <p:cTn id="153" presetID="1" presetClass="entr" presetSubtype="0" fill="hold" grpId="0" nodeType="clickEffect">
                                  <p:stCondLst>
                                    <p:cond delay="0"/>
                                  </p:stCondLst>
                                  <p:childTnLst>
                                    <p:set>
                                      <p:cBhvr>
                                        <p:cTn id="15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animBg="1"/>
      <p:bldP spid="15" grpId="0" animBg="1"/>
      <p:bldP spid="16" grpId="0" animBg="1"/>
      <p:bldP spid="33" grpId="0" animBg="1"/>
      <p:bldP spid="34" grpId="0" animBg="1"/>
      <p:bldP spid="35" grpId="0" animBg="1"/>
      <p:bldP spid="36" grpId="0" animBg="1"/>
      <p:bldP spid="74" grpId="0" animBg="1"/>
      <p:bldP spid="75" grpId="0" animBg="1"/>
      <p:bldP spid="78" grpId="0" animBg="1"/>
      <p:bldP spid="8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lstStyle/>
          <a:p>
            <a:r>
              <a:rPr lang="en-US" dirty="0" smtClean="0">
                <a:solidFill>
                  <a:schemeClr val="tx1"/>
                </a:solidFill>
              </a:rPr>
              <a:t>Our Long </a:t>
            </a:r>
            <a:r>
              <a:rPr lang="en-US" dirty="0">
                <a:solidFill>
                  <a:schemeClr val="tx1"/>
                </a:solidFill>
              </a:rPr>
              <a:t>T</a:t>
            </a:r>
            <a:r>
              <a:rPr lang="en-US" dirty="0" smtClean="0">
                <a:solidFill>
                  <a:schemeClr val="tx1"/>
                </a:solidFill>
              </a:rPr>
              <a:t>erm </a:t>
            </a:r>
            <a:r>
              <a:rPr lang="en-US" dirty="0">
                <a:solidFill>
                  <a:schemeClr val="tx1"/>
                </a:solidFill>
              </a:rPr>
              <a:t>V</a:t>
            </a:r>
            <a:r>
              <a:rPr lang="en-US" dirty="0" smtClean="0">
                <a:solidFill>
                  <a:schemeClr val="tx1"/>
                </a:solidFill>
              </a:rPr>
              <a:t>ision</a:t>
            </a:r>
            <a:endParaRPr lang="ar-LB" dirty="0">
              <a:solidFill>
                <a:schemeClr val="tx1"/>
              </a:solidFill>
            </a:endParaRPr>
          </a:p>
        </p:txBody>
      </p:sp>
      <p:sp>
        <p:nvSpPr>
          <p:cNvPr id="3" name="Content Placeholder 2"/>
          <p:cNvSpPr>
            <a:spLocks noGrp="1"/>
          </p:cNvSpPr>
          <p:nvPr>
            <p:ph idx="1"/>
          </p:nvPr>
        </p:nvSpPr>
        <p:spPr>
          <a:xfrm>
            <a:off x="457200" y="1602456"/>
            <a:ext cx="8229600" cy="4824536"/>
          </a:xfrm>
        </p:spPr>
        <p:txBody>
          <a:bodyPr>
            <a:normAutofit lnSpcReduction="10000"/>
          </a:bodyPr>
          <a:lstStyle/>
          <a:p>
            <a:pPr marL="0" indent="0" algn="l">
              <a:buNone/>
            </a:pPr>
            <a:r>
              <a:rPr lang="en-US" sz="2600" dirty="0">
                <a:solidFill>
                  <a:schemeClr val="bg1">
                    <a:lumMod val="50000"/>
                  </a:schemeClr>
                </a:solidFill>
              </a:rPr>
              <a:t>We are planning to increase the Syrian refugees’ awareness of the services provided through mobile campaigns among camps and regions that are highly populated by Syrian refugees</a:t>
            </a:r>
            <a:r>
              <a:rPr lang="en-US" dirty="0" smtClean="0">
                <a:solidFill>
                  <a:schemeClr val="bg1">
                    <a:lumMod val="50000"/>
                  </a:schemeClr>
                </a:solidFill>
              </a:rPr>
              <a:t>.</a:t>
            </a:r>
          </a:p>
          <a:p>
            <a:pPr marL="0" indent="0">
              <a:buNone/>
            </a:pPr>
            <a:r>
              <a:rPr lang="en-US" dirty="0" smtClean="0">
                <a:solidFill>
                  <a:schemeClr val="bg1">
                    <a:lumMod val="50000"/>
                  </a:schemeClr>
                </a:solidFill>
              </a:rPr>
              <a:t> </a:t>
            </a:r>
            <a:endParaRPr lang="ar-LB" dirty="0" smtClean="0">
              <a:solidFill>
                <a:schemeClr val="bg1">
                  <a:lumMod val="50000"/>
                </a:schemeClr>
              </a:solidFill>
            </a:endParaRPr>
          </a:p>
          <a:p>
            <a:pPr marL="0" indent="0">
              <a:buNone/>
            </a:pPr>
            <a:endParaRPr lang="ar-LB" dirty="0">
              <a:solidFill>
                <a:schemeClr val="bg1">
                  <a:lumMod val="50000"/>
                </a:schemeClr>
              </a:solidFill>
            </a:endParaRPr>
          </a:p>
          <a:p>
            <a:pPr marL="0" indent="0">
              <a:buNone/>
            </a:pPr>
            <a:endParaRPr lang="ar-LB" dirty="0" smtClean="0">
              <a:solidFill>
                <a:schemeClr val="bg1">
                  <a:lumMod val="50000"/>
                </a:schemeClr>
              </a:solidFill>
            </a:endParaRPr>
          </a:p>
          <a:p>
            <a:pPr marL="0" indent="0">
              <a:buNone/>
            </a:pPr>
            <a:endParaRPr lang="en-US" dirty="0" smtClean="0">
              <a:solidFill>
                <a:schemeClr val="bg1">
                  <a:lumMod val="50000"/>
                </a:schemeClr>
              </a:solidFill>
            </a:endParaRPr>
          </a:p>
          <a:p>
            <a:pPr marL="0" indent="0">
              <a:buNone/>
            </a:pPr>
            <a:endParaRPr lang="ar-LB" dirty="0">
              <a:solidFill>
                <a:schemeClr val="bg1">
                  <a:lumMod val="50000"/>
                </a:schemeClr>
              </a:solidFill>
            </a:endParaRPr>
          </a:p>
          <a:p>
            <a:pPr marL="0" indent="0" algn="l">
              <a:buNone/>
            </a:pPr>
            <a:r>
              <a:rPr lang="en-US" sz="2600" dirty="0">
                <a:solidFill>
                  <a:schemeClr val="bg1">
                    <a:lumMod val="50000"/>
                  </a:schemeClr>
                </a:solidFill>
              </a:rPr>
              <a:t>We </a:t>
            </a:r>
            <a:r>
              <a:rPr lang="en-US" sz="2600" dirty="0" smtClean="0">
                <a:solidFill>
                  <a:schemeClr val="bg1">
                    <a:lumMod val="50000"/>
                  </a:schemeClr>
                </a:solidFill>
              </a:rPr>
              <a:t>hope </a:t>
            </a:r>
            <a:r>
              <a:rPr lang="en-US" sz="2600" dirty="0">
                <a:solidFill>
                  <a:schemeClr val="bg1">
                    <a:lumMod val="50000"/>
                  </a:schemeClr>
                </a:solidFill>
              </a:rPr>
              <a:t>to cover other investigations which are not available in our center like mammographic guided biopsies and breast MRI for some special cases</a:t>
            </a:r>
            <a:endParaRPr lang="ar-LB" sz="2600" dirty="0">
              <a:solidFill>
                <a:schemeClr val="bg1">
                  <a:lumMod val="50000"/>
                </a:schemeClr>
              </a:solidFill>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9752" y="3068960"/>
            <a:ext cx="4464496" cy="2232248"/>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2792939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circle(in)">
                                      <p:cBhvr>
                                        <p:cTn id="1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solidFill>
              </a:rPr>
              <a:t>Our Long Term Vision</a:t>
            </a:r>
            <a:endParaRPr lang="ar-LB" dirty="0">
              <a:solidFill>
                <a:schemeClr val="tx1"/>
              </a:solidFill>
            </a:endParaRPr>
          </a:p>
        </p:txBody>
      </p:sp>
      <p:sp>
        <p:nvSpPr>
          <p:cNvPr id="3" name="Content Placeholder 2"/>
          <p:cNvSpPr>
            <a:spLocks noGrp="1"/>
          </p:cNvSpPr>
          <p:nvPr>
            <p:ph idx="1"/>
          </p:nvPr>
        </p:nvSpPr>
        <p:spPr/>
        <p:txBody>
          <a:bodyPr/>
          <a:lstStyle/>
          <a:p>
            <a:pPr algn="l"/>
            <a:r>
              <a:rPr lang="en-US" dirty="0">
                <a:solidFill>
                  <a:schemeClr val="bg1">
                    <a:lumMod val="50000"/>
                  </a:schemeClr>
                </a:solidFill>
              </a:rPr>
              <a:t>But most importantly, we are conscious of </a:t>
            </a:r>
            <a:r>
              <a:rPr lang="en-US" dirty="0" smtClean="0">
                <a:solidFill>
                  <a:schemeClr val="bg1">
                    <a:lumMod val="50000"/>
                  </a:schemeClr>
                </a:solidFill>
              </a:rPr>
              <a:t>the fact </a:t>
            </a:r>
            <a:r>
              <a:rPr lang="en-US" dirty="0">
                <a:solidFill>
                  <a:schemeClr val="bg1">
                    <a:lumMod val="50000"/>
                  </a:schemeClr>
                </a:solidFill>
              </a:rPr>
              <a:t>that early diagnoses in cancer make a significant difference to outcome only through the provision of timely </a:t>
            </a:r>
            <a:r>
              <a:rPr lang="en-US" dirty="0" smtClean="0">
                <a:solidFill>
                  <a:schemeClr val="bg1">
                    <a:lumMod val="50000"/>
                  </a:schemeClr>
                </a:solidFill>
              </a:rPr>
              <a:t>therapy.</a:t>
            </a:r>
          </a:p>
          <a:p>
            <a:pPr algn="l"/>
            <a:r>
              <a:rPr lang="en-US" dirty="0" smtClean="0">
                <a:solidFill>
                  <a:schemeClr val="bg1">
                    <a:lumMod val="50000"/>
                  </a:schemeClr>
                </a:solidFill>
              </a:rPr>
              <a:t> </a:t>
            </a:r>
            <a:r>
              <a:rPr lang="en-US" dirty="0">
                <a:solidFill>
                  <a:schemeClr val="bg1">
                    <a:lumMod val="50000"/>
                  </a:schemeClr>
                </a:solidFill>
              </a:rPr>
              <a:t>In order for this project to become an all-round success and beneficial to a community with an ongoing anguish, we believe we must secure the cost of treatment and provide it freely.</a:t>
            </a:r>
          </a:p>
          <a:p>
            <a:pPr algn="l"/>
            <a:endParaRPr lang="ar-LB" dirty="0">
              <a:solidFill>
                <a:schemeClr val="bg1">
                  <a:lumMod val="50000"/>
                </a:schemeClr>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4136973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16" name="Title 1"/>
          <p:cNvSpPr txBox="1">
            <a:spLocks/>
          </p:cNvSpPr>
          <p:nvPr/>
        </p:nvSpPr>
        <p:spPr>
          <a:xfrm>
            <a:off x="457200" y="274638"/>
            <a:ext cx="8229600" cy="994122"/>
          </a:xfrm>
          <a:prstGeom prst="rect">
            <a:avLst/>
          </a:prstGeom>
        </p:spPr>
        <p:txBody>
          <a:bodyPr>
            <a:normAutofit fontScale="97500"/>
          </a:bodyPr>
          <a:lstStyle>
            <a:lvl1pPr algn="ctr" defTabSz="914400" rtl="1" eaLnBrk="1" latinLnBrk="0" hangingPunct="1">
              <a:spcBef>
                <a:spcPct val="0"/>
              </a:spcBef>
              <a:buNone/>
              <a:defRPr sz="4400" kern="1200">
                <a:solidFill>
                  <a:schemeClr val="tx1"/>
                </a:solidFill>
                <a:latin typeface="+mj-lt"/>
                <a:ea typeface="+mj-ea"/>
                <a:cs typeface="+mj-cs"/>
              </a:defRPr>
            </a:lvl1pPr>
          </a:lstStyle>
          <a:p>
            <a:pPr algn="l"/>
            <a:endParaRPr lang="ar-LB" dirty="0"/>
          </a:p>
        </p:txBody>
      </p:sp>
      <p:sp>
        <p:nvSpPr>
          <p:cNvPr id="17" name="Content Placeholder 2"/>
          <p:cNvSpPr txBox="1">
            <a:spLocks/>
          </p:cNvSpPr>
          <p:nvPr/>
        </p:nvSpPr>
        <p:spPr>
          <a:xfrm>
            <a:off x="457200" y="3429000"/>
            <a:ext cx="8229600" cy="2697163"/>
          </a:xfrm>
          <a:prstGeom prst="rect">
            <a:avLst/>
          </a:prstGeom>
        </p:spPr>
        <p:txBody>
          <a:bodyPr/>
          <a:lst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mtClean="0"/>
              <a:t>  </a:t>
            </a:r>
            <a:endParaRPr lang="ar-LB" dirty="0"/>
          </a:p>
        </p:txBody>
      </p:sp>
      <p:sp>
        <p:nvSpPr>
          <p:cNvPr id="18" name="Oval 17"/>
          <p:cNvSpPr/>
          <p:nvPr/>
        </p:nvSpPr>
        <p:spPr>
          <a:xfrm>
            <a:off x="3516897" y="2037507"/>
            <a:ext cx="2287153" cy="108142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Treatment Aspects</a:t>
            </a:r>
            <a:endParaRPr lang="ar-LB" dirty="0"/>
          </a:p>
        </p:txBody>
      </p:sp>
      <p:cxnSp>
        <p:nvCxnSpPr>
          <p:cNvPr id="19" name="Straight Arrow Connector 18"/>
          <p:cNvCxnSpPr>
            <a:stCxn id="18" idx="4"/>
            <a:endCxn id="24" idx="0"/>
          </p:cNvCxnSpPr>
          <p:nvPr/>
        </p:nvCxnSpPr>
        <p:spPr>
          <a:xfrm>
            <a:off x="4660474" y="3118929"/>
            <a:ext cx="1487787" cy="218227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18" idx="4"/>
          </p:cNvCxnSpPr>
          <p:nvPr/>
        </p:nvCxnSpPr>
        <p:spPr>
          <a:xfrm flipH="1">
            <a:off x="3178696" y="3118929"/>
            <a:ext cx="1481778" cy="20382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1336812" y="3118929"/>
            <a:ext cx="3328900" cy="59810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4665712" y="3118929"/>
            <a:ext cx="3146648" cy="59810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 name="Oval 22"/>
          <p:cNvSpPr/>
          <p:nvPr/>
        </p:nvSpPr>
        <p:spPr>
          <a:xfrm>
            <a:off x="7235506" y="3800302"/>
            <a:ext cx="1512168" cy="6424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1200" dirty="0" smtClean="0"/>
              <a:t>Hormonal Therapy</a:t>
            </a:r>
            <a:endParaRPr lang="ar-LB" sz="1200" dirty="0"/>
          </a:p>
        </p:txBody>
      </p:sp>
      <p:sp>
        <p:nvSpPr>
          <p:cNvPr id="24" name="Oval 23"/>
          <p:cNvSpPr/>
          <p:nvPr/>
        </p:nvSpPr>
        <p:spPr>
          <a:xfrm>
            <a:off x="5292080" y="5301208"/>
            <a:ext cx="1712361" cy="6697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1200" dirty="0"/>
              <a:t>R</a:t>
            </a:r>
            <a:r>
              <a:rPr lang="en-US" sz="1200" dirty="0" smtClean="0"/>
              <a:t>adiotherapy</a:t>
            </a:r>
            <a:endParaRPr lang="ar-LB" sz="1200" dirty="0"/>
          </a:p>
        </p:txBody>
      </p:sp>
      <p:sp>
        <p:nvSpPr>
          <p:cNvPr id="25" name="Oval 24"/>
          <p:cNvSpPr/>
          <p:nvPr/>
        </p:nvSpPr>
        <p:spPr>
          <a:xfrm>
            <a:off x="2339752" y="5157192"/>
            <a:ext cx="1677888" cy="6697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1200" dirty="0"/>
              <a:t>C</a:t>
            </a:r>
            <a:r>
              <a:rPr lang="en-US" sz="1200" dirty="0" smtClean="0"/>
              <a:t>hemotherapy</a:t>
            </a:r>
            <a:endParaRPr lang="ar-LB" sz="1200" dirty="0"/>
          </a:p>
        </p:txBody>
      </p:sp>
      <p:sp>
        <p:nvSpPr>
          <p:cNvPr id="26" name="Oval 25"/>
          <p:cNvSpPr/>
          <p:nvPr/>
        </p:nvSpPr>
        <p:spPr>
          <a:xfrm>
            <a:off x="611560" y="3773029"/>
            <a:ext cx="1450504" cy="6697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1400" dirty="0"/>
              <a:t>S</a:t>
            </a:r>
            <a:r>
              <a:rPr lang="en-US" sz="1400" dirty="0" smtClean="0"/>
              <a:t>urgery</a:t>
            </a:r>
            <a:endParaRPr lang="ar-LB" sz="1400" dirty="0"/>
          </a:p>
        </p:txBody>
      </p:sp>
      <p:sp>
        <p:nvSpPr>
          <p:cNvPr id="29" name="Title 28"/>
          <p:cNvSpPr>
            <a:spLocks noGrp="1"/>
          </p:cNvSpPr>
          <p:nvPr>
            <p:ph type="title"/>
          </p:nvPr>
        </p:nvSpPr>
        <p:spPr/>
        <p:txBody>
          <a:bodyPr/>
          <a:lstStyle/>
          <a:p>
            <a:r>
              <a:rPr lang="en-US" dirty="0">
                <a:solidFill>
                  <a:schemeClr val="tx1"/>
                </a:solidFill>
              </a:rPr>
              <a:t>Our Long Term Vision</a:t>
            </a:r>
            <a:endParaRPr lang="ar-LB" dirty="0">
              <a:solidFill>
                <a:schemeClr val="tx1"/>
              </a:solidFill>
            </a:endParaRPr>
          </a:p>
        </p:txBody>
      </p:sp>
      <p:sp>
        <p:nvSpPr>
          <p:cNvPr id="30" name="Content Placeholder 29"/>
          <p:cNvSpPr>
            <a:spLocks noGrp="1"/>
          </p:cNvSpPr>
          <p:nvPr>
            <p:ph idx="1"/>
          </p:nvPr>
        </p:nvSpPr>
        <p:spPr/>
        <p:txBody>
          <a:bodyPr/>
          <a:lstStyle/>
          <a:p>
            <a:pPr marL="0" indent="0">
              <a:buNone/>
            </a:pPr>
            <a:r>
              <a:rPr lang="en-US" dirty="0" smtClean="0"/>
              <a:t> </a:t>
            </a:r>
            <a:endParaRPr lang="ar-LB" dirty="0"/>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5000"/>
            <a:ext cx="1999760" cy="857040"/>
          </a:xfrm>
          <a:prstGeom prst="rect">
            <a:avLst/>
          </a:prstGeom>
        </p:spPr>
      </p:pic>
      <p:pic>
        <p:nvPicPr>
          <p:cNvPr id="27" name="Pictur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5744" y="-501093"/>
            <a:ext cx="3309810" cy="1562834"/>
          </a:xfrm>
          <a:prstGeom prst="rect">
            <a:avLst/>
          </a:prstGeom>
        </p:spPr>
      </p:pic>
    </p:spTree>
    <p:extLst>
      <p:ext uri="{BB962C8B-B14F-4D97-AF65-F5344CB8AC3E}">
        <p14:creationId xmlns:p14="http://schemas.microsoft.com/office/powerpoint/2010/main" val="2095489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ppt_x"/>
                                          </p:val>
                                        </p:tav>
                                        <p:tav tm="100000">
                                          <p:val>
                                            <p:strVal val="#ppt_x"/>
                                          </p:val>
                                        </p:tav>
                                      </p:tavLst>
                                    </p:anim>
                                    <p:anim calcmode="lin" valueType="num">
                                      <p:cBhvr additive="base">
                                        <p:cTn id="24" dur="500" fill="hold"/>
                                        <p:tgtEl>
                                          <p:spTgt spid="21"/>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ppt_x"/>
                                          </p:val>
                                        </p:tav>
                                        <p:tav tm="100000">
                                          <p:val>
                                            <p:strVal val="#ppt_x"/>
                                          </p:val>
                                        </p:tav>
                                      </p:tavLst>
                                    </p:anim>
                                    <p:anim calcmode="lin" valueType="num">
                                      <p:cBhvr additive="base">
                                        <p:cTn id="32" dur="500" fill="hold"/>
                                        <p:tgtEl>
                                          <p:spTgt spid="2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ppt_x"/>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ppt_x"/>
                                          </p:val>
                                        </p:tav>
                                        <p:tav tm="100000">
                                          <p:val>
                                            <p:strVal val="#ppt_x"/>
                                          </p:val>
                                        </p:tav>
                                      </p:tavLst>
                                    </p:anim>
                                    <p:anim calcmode="lin" valueType="num">
                                      <p:cBhvr additive="base">
                                        <p:cTn id="40" dur="500" fill="hold"/>
                                        <p:tgtEl>
                                          <p:spTgt spid="2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500" fill="hold"/>
                                        <p:tgtEl>
                                          <p:spTgt spid="26"/>
                                        </p:tgtEl>
                                        <p:attrNameLst>
                                          <p:attrName>ppt_x</p:attrName>
                                        </p:attrNameLst>
                                      </p:cBhvr>
                                      <p:tavLst>
                                        <p:tav tm="0">
                                          <p:val>
                                            <p:strVal val="#ppt_x"/>
                                          </p:val>
                                        </p:tav>
                                        <p:tav tm="100000">
                                          <p:val>
                                            <p:strVal val="#ppt_x"/>
                                          </p:val>
                                        </p:tav>
                                      </p:tavLst>
                                    </p:anim>
                                    <p:anim calcmode="lin" valueType="num">
                                      <p:cBhvr additive="base">
                                        <p:cTn id="4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P spid="23" grpId="0" animBg="1"/>
      <p:bldP spid="24" grpId="0" animBg="1"/>
      <p:bldP spid="25"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15491" y="0"/>
            <a:ext cx="6870700" cy="1798637"/>
          </a:xfrm>
        </p:spPr>
        <p:txBody>
          <a:bodyPr>
            <a:normAutofit/>
          </a:bodyPr>
          <a:lstStyle/>
          <a:p>
            <a:r>
              <a:rPr lang="en-US" sz="4000" dirty="0" smtClean="0"/>
              <a:t>Thanks</a:t>
            </a:r>
            <a:endParaRPr lang="en-US" sz="4000" dirty="0"/>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3601663"/>
            <a:ext cx="1999760" cy="85704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95936" y="1717030"/>
            <a:ext cx="3309810" cy="1562834"/>
          </a:xfrm>
          <a:prstGeom prst="rect">
            <a:avLst/>
          </a:prstGeom>
        </p:spPr>
      </p:pic>
      <p:sp>
        <p:nvSpPr>
          <p:cNvPr id="5" name="TextBox 4"/>
          <p:cNvSpPr txBox="1"/>
          <p:nvPr/>
        </p:nvSpPr>
        <p:spPr>
          <a:xfrm>
            <a:off x="4467760" y="4801455"/>
            <a:ext cx="2366161" cy="923330"/>
          </a:xfrm>
          <a:prstGeom prst="rect">
            <a:avLst/>
          </a:prstGeom>
          <a:noFill/>
        </p:spPr>
        <p:txBody>
          <a:bodyPr wrap="none" rtlCol="0">
            <a:spAutoFit/>
          </a:bodyPr>
          <a:lstStyle/>
          <a:p>
            <a:pPr algn="ctr"/>
            <a:r>
              <a:rPr lang="en-US" dirty="0" err="1" smtClean="0"/>
              <a:t>Dr.Wissam</a:t>
            </a:r>
            <a:r>
              <a:rPr lang="en-US" dirty="0" smtClean="0"/>
              <a:t> </a:t>
            </a:r>
            <a:r>
              <a:rPr lang="en-US" dirty="0" err="1" smtClean="0"/>
              <a:t>Dalati</a:t>
            </a:r>
            <a:r>
              <a:rPr lang="en-US" dirty="0" smtClean="0"/>
              <a:t>, MD</a:t>
            </a:r>
            <a:br>
              <a:rPr lang="en-US" dirty="0" smtClean="0"/>
            </a:br>
            <a:r>
              <a:rPr lang="en-US" dirty="0" smtClean="0"/>
              <a:t>General </a:t>
            </a:r>
            <a:r>
              <a:rPr lang="en-US" dirty="0" err="1" smtClean="0"/>
              <a:t>Suregeon</a:t>
            </a:r>
            <a:r>
              <a:rPr lang="en-US" dirty="0" smtClean="0"/>
              <a:t/>
            </a:r>
            <a:br>
              <a:rPr lang="en-US" dirty="0" smtClean="0"/>
            </a:br>
            <a:r>
              <a:rPr lang="en-US" dirty="0" smtClean="0"/>
              <a:t>Project Manager</a:t>
            </a:r>
            <a:endParaRPr lang="en-US" dirty="0"/>
          </a:p>
        </p:txBody>
      </p:sp>
      <p:sp>
        <p:nvSpPr>
          <p:cNvPr id="6" name="TextBox 5"/>
          <p:cNvSpPr txBox="1"/>
          <p:nvPr/>
        </p:nvSpPr>
        <p:spPr>
          <a:xfrm>
            <a:off x="3464953" y="6015521"/>
            <a:ext cx="4371774" cy="646331"/>
          </a:xfrm>
          <a:prstGeom prst="rect">
            <a:avLst/>
          </a:prstGeom>
          <a:noFill/>
        </p:spPr>
        <p:txBody>
          <a:bodyPr wrap="none" rtlCol="0">
            <a:spAutoFit/>
          </a:bodyPr>
          <a:lstStyle/>
          <a:p>
            <a:pPr algn="l"/>
            <a:r>
              <a:rPr lang="en-US" dirty="0" smtClean="0"/>
              <a:t>E-mail: Wissam.d@multiaidprograms.org</a:t>
            </a:r>
            <a:br>
              <a:rPr lang="en-US" dirty="0" smtClean="0"/>
            </a:br>
            <a:r>
              <a:rPr lang="en-US" dirty="0" smtClean="0"/>
              <a:t>Phone: 76815746</a:t>
            </a:r>
            <a:endParaRPr lang="en-US" dirty="0"/>
          </a:p>
        </p:txBody>
      </p:sp>
    </p:spTree>
    <p:extLst>
      <p:ext uri="{BB962C8B-B14F-4D97-AF65-F5344CB8AC3E}">
        <p14:creationId xmlns:p14="http://schemas.microsoft.com/office/powerpoint/2010/main" val="120648230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rebuchet MS">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Teamwork PowerPoint Template" id="{CBDCBEF4-95CD-4473-A3A5-04529BC39C3A}" vid="{2BA7AB18-47FC-4CB1-BB69-AA1E0804C17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Breast-Cancer-PowerPoint-Template</Template>
  <TotalTime>3223</TotalTime>
  <Words>939</Words>
  <Application>Microsoft Office PowerPoint</Application>
  <PresentationFormat>On-screen Show (4:3)</PresentationFormat>
  <Paragraphs>156</Paragraphs>
  <Slides>24</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24</vt:i4>
      </vt:variant>
    </vt:vector>
  </HeadingPairs>
  <TitlesOfParts>
    <vt:vector size="26" baseType="lpstr">
      <vt:lpstr>Office tema</vt:lpstr>
      <vt:lpstr>Document</vt:lpstr>
      <vt:lpstr>The Department of Breast Disease</vt:lpstr>
      <vt:lpstr>Epidemiology</vt:lpstr>
      <vt:lpstr> </vt:lpstr>
      <vt:lpstr> </vt:lpstr>
      <vt:lpstr>Breast Cancer Survival Rates, by Stage American Cancer Society</vt:lpstr>
      <vt:lpstr>Early Detection</vt:lpstr>
      <vt:lpstr>Mammography</vt:lpstr>
      <vt:lpstr>The Need for Breast Cancer Screening Amongst Syrian Refugees in Lebanon</vt:lpstr>
      <vt:lpstr> </vt:lpstr>
      <vt:lpstr>Our Center</vt:lpstr>
      <vt:lpstr>Our Services</vt:lpstr>
      <vt:lpstr>Our project Team Members</vt:lpstr>
      <vt:lpstr>Our Brochure </vt:lpstr>
      <vt:lpstr>Our Brochure </vt:lpstr>
      <vt:lpstr>Our Brochure </vt:lpstr>
      <vt:lpstr>The Questionnaire </vt:lpstr>
      <vt:lpstr>The Questionnaire </vt:lpstr>
      <vt:lpstr>Breast Cancer Risk Assessment</vt:lpstr>
      <vt:lpstr>  </vt:lpstr>
      <vt:lpstr>Outline of work</vt:lpstr>
      <vt:lpstr>Our Long Term Vision</vt:lpstr>
      <vt:lpstr>Our Long Term Vision</vt:lpstr>
      <vt:lpstr>Our Long Term Vision</vt:lpstr>
      <vt:lpstr>Thanks</vt:lpstr>
    </vt:vector>
  </TitlesOfParts>
  <Company>Enjoy My Fine Releases.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BREAST CANCER SCRINING PROGRAME</dc:title>
  <dc:creator>TCC</dc:creator>
  <cp:lastModifiedBy>TCC</cp:lastModifiedBy>
  <cp:revision>101</cp:revision>
  <dcterms:created xsi:type="dcterms:W3CDTF">2016-01-01T12:06:36Z</dcterms:created>
  <dcterms:modified xsi:type="dcterms:W3CDTF">2016-01-27T22:20:36Z</dcterms:modified>
</cp:coreProperties>
</file>