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2.xml" ContentType="application/vnd.openxmlformats-officedocument.themeOverr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handoutMasterIdLst>
    <p:handoutMasterId r:id="rId28"/>
  </p:handoutMasterIdLst>
  <p:sldIdLst>
    <p:sldId id="256" r:id="rId3"/>
    <p:sldId id="400" r:id="rId4"/>
    <p:sldId id="318" r:id="rId5"/>
    <p:sldId id="319" r:id="rId6"/>
    <p:sldId id="326" r:id="rId7"/>
    <p:sldId id="303" r:id="rId8"/>
    <p:sldId id="399" r:id="rId9"/>
    <p:sldId id="323" r:id="rId10"/>
    <p:sldId id="329" r:id="rId11"/>
    <p:sldId id="301" r:id="rId12"/>
    <p:sldId id="331" r:id="rId13"/>
    <p:sldId id="333" r:id="rId14"/>
    <p:sldId id="344" r:id="rId15"/>
    <p:sldId id="352" r:id="rId16"/>
    <p:sldId id="353" r:id="rId17"/>
    <p:sldId id="395" r:id="rId18"/>
    <p:sldId id="397" r:id="rId19"/>
    <p:sldId id="398" r:id="rId20"/>
    <p:sldId id="366" r:id="rId21"/>
    <p:sldId id="377" r:id="rId22"/>
    <p:sldId id="379" r:id="rId23"/>
    <p:sldId id="393" r:id="rId24"/>
    <p:sldId id="394" r:id="rId25"/>
    <p:sldId id="392" r:id="rId26"/>
  </p:sldIdLst>
  <p:sldSz cx="12192000" cy="6858000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44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Book2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\\158.113.238.119\Shared\5-%20Emergency\Syrian%20Emergency\Information%20Management\UNICEF_LBN_Information-Management\05_Tools\30-Lebanon%20HH%20survey\001-MOSA\Workshop_MOSA2016\Presentations\Material\Interagency%2008-07-2016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package" Target="../embeddings/Microsoft_Excel_Worksheet3.xlsx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'HH Char'!$B$1</c:f>
              <c:strCache>
                <c:ptCount val="1"/>
                <c:pt idx="0">
                  <c:v>Lebanese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'HH Char'!$A$2:$A$10</c:f>
              <c:strCache>
                <c:ptCount val="9"/>
                <c:pt idx="0">
                  <c:v>National</c:v>
                </c:pt>
                <c:pt idx="1">
                  <c:v>Beirut</c:v>
                </c:pt>
                <c:pt idx="2">
                  <c:v>MT Lebanon</c:v>
                </c:pt>
                <c:pt idx="3">
                  <c:v>North</c:v>
                </c:pt>
                <c:pt idx="4">
                  <c:v>Akkar</c:v>
                </c:pt>
                <c:pt idx="5">
                  <c:v>Bekaa</c:v>
                </c:pt>
                <c:pt idx="6">
                  <c:v>South</c:v>
                </c:pt>
                <c:pt idx="7">
                  <c:v>Nabatiyeh</c:v>
                </c:pt>
                <c:pt idx="8">
                  <c:v>Baalbak El Hermel</c:v>
                </c:pt>
              </c:strCache>
            </c:strRef>
          </c:cat>
          <c:val>
            <c:numRef>
              <c:f>'HH Char'!$B$2:$B$10</c:f>
              <c:numCache>
                <c:formatCode>General</c:formatCode>
                <c:ptCount val="9"/>
                <c:pt idx="0">
                  <c:v>3.7</c:v>
                </c:pt>
                <c:pt idx="1">
                  <c:v>3</c:v>
                </c:pt>
                <c:pt idx="2">
                  <c:v>3.4</c:v>
                </c:pt>
                <c:pt idx="3">
                  <c:v>4.7</c:v>
                </c:pt>
                <c:pt idx="4">
                  <c:v>4.5</c:v>
                </c:pt>
                <c:pt idx="5">
                  <c:v>3.8</c:v>
                </c:pt>
                <c:pt idx="6">
                  <c:v>3.6</c:v>
                </c:pt>
                <c:pt idx="7">
                  <c:v>3.3</c:v>
                </c:pt>
                <c:pt idx="8">
                  <c:v>4.3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93B-4CBA-86B5-6AEB93DA9CB7}"/>
            </c:ext>
          </c:extLst>
        </c:ser>
        <c:ser>
          <c:idx val="1"/>
          <c:order val="1"/>
          <c:tx>
            <c:strRef>
              <c:f>'HH Char'!$C$1</c:f>
              <c:strCache>
                <c:ptCount val="1"/>
                <c:pt idx="0">
                  <c:v>Syrian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'HH Char'!$A$2:$A$10</c:f>
              <c:strCache>
                <c:ptCount val="9"/>
                <c:pt idx="0">
                  <c:v>National</c:v>
                </c:pt>
                <c:pt idx="1">
                  <c:v>Beirut</c:v>
                </c:pt>
                <c:pt idx="2">
                  <c:v>MT Lebanon</c:v>
                </c:pt>
                <c:pt idx="3">
                  <c:v>North</c:v>
                </c:pt>
                <c:pt idx="4">
                  <c:v>Akkar</c:v>
                </c:pt>
                <c:pt idx="5">
                  <c:v>Bekaa</c:v>
                </c:pt>
                <c:pt idx="6">
                  <c:v>South</c:v>
                </c:pt>
                <c:pt idx="7">
                  <c:v>Nabatiyeh</c:v>
                </c:pt>
                <c:pt idx="8">
                  <c:v>Baalbak El Hermel</c:v>
                </c:pt>
              </c:strCache>
            </c:strRef>
          </c:cat>
          <c:val>
            <c:numRef>
              <c:f>'HH Char'!$C$2:$C$10</c:f>
              <c:numCache>
                <c:formatCode>General</c:formatCode>
                <c:ptCount val="9"/>
                <c:pt idx="0">
                  <c:v>5</c:v>
                </c:pt>
                <c:pt idx="1">
                  <c:v>4.3</c:v>
                </c:pt>
                <c:pt idx="2">
                  <c:v>4.5999999999999996</c:v>
                </c:pt>
                <c:pt idx="3">
                  <c:v>5.3</c:v>
                </c:pt>
                <c:pt idx="4">
                  <c:v>5</c:v>
                </c:pt>
                <c:pt idx="5">
                  <c:v>5.0999999999999996</c:v>
                </c:pt>
                <c:pt idx="6">
                  <c:v>4.8</c:v>
                </c:pt>
                <c:pt idx="7">
                  <c:v>4.2</c:v>
                </c:pt>
                <c:pt idx="8">
                  <c:v>5.6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93B-4CBA-86B5-6AEB93DA9CB7}"/>
            </c:ext>
          </c:extLst>
        </c:ser>
        <c:ser>
          <c:idx val="2"/>
          <c:order val="2"/>
          <c:tx>
            <c:strRef>
              <c:f>'HH Char'!$D$1</c:f>
              <c:strCache>
                <c:ptCount val="1"/>
                <c:pt idx="0">
                  <c:v>PRL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'HH Char'!$A$2:$A$10</c:f>
              <c:strCache>
                <c:ptCount val="9"/>
                <c:pt idx="0">
                  <c:v>National</c:v>
                </c:pt>
                <c:pt idx="1">
                  <c:v>Beirut</c:v>
                </c:pt>
                <c:pt idx="2">
                  <c:v>MT Lebanon</c:v>
                </c:pt>
                <c:pt idx="3">
                  <c:v>North</c:v>
                </c:pt>
                <c:pt idx="4">
                  <c:v>Akkar</c:v>
                </c:pt>
                <c:pt idx="5">
                  <c:v>Bekaa</c:v>
                </c:pt>
                <c:pt idx="6">
                  <c:v>South</c:v>
                </c:pt>
                <c:pt idx="7">
                  <c:v>Nabatiyeh</c:v>
                </c:pt>
                <c:pt idx="8">
                  <c:v>Baalbak El Hermel</c:v>
                </c:pt>
              </c:strCache>
            </c:strRef>
          </c:cat>
          <c:val>
            <c:numRef>
              <c:f>'HH Char'!$D$2:$D$10</c:f>
              <c:numCache>
                <c:formatCode>General</c:formatCode>
                <c:ptCount val="9"/>
                <c:pt idx="0">
                  <c:v>4.3</c:v>
                </c:pt>
                <c:pt idx="1">
                  <c:v>4.4000000000000004</c:v>
                </c:pt>
                <c:pt idx="2">
                  <c:v>4.4000000000000004</c:v>
                </c:pt>
                <c:pt idx="3">
                  <c:v>4.7</c:v>
                </c:pt>
                <c:pt idx="4">
                  <c:v>4.5</c:v>
                </c:pt>
                <c:pt idx="5">
                  <c:v>4.2</c:v>
                </c:pt>
                <c:pt idx="6">
                  <c:v>4.2</c:v>
                </c:pt>
                <c:pt idx="7">
                  <c:v>0</c:v>
                </c:pt>
                <c:pt idx="8">
                  <c:v>4.0999999999999996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893B-4CBA-86B5-6AEB93DA9CB7}"/>
            </c:ext>
          </c:extLst>
        </c:ser>
        <c:ser>
          <c:idx val="3"/>
          <c:order val="3"/>
          <c:tx>
            <c:strRef>
              <c:f>'HH Char'!$E$1</c:f>
              <c:strCache>
                <c:ptCount val="1"/>
                <c:pt idx="0">
                  <c:v>PRS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'HH Char'!$A$2:$A$10</c:f>
              <c:strCache>
                <c:ptCount val="9"/>
                <c:pt idx="0">
                  <c:v>National</c:v>
                </c:pt>
                <c:pt idx="1">
                  <c:v>Beirut</c:v>
                </c:pt>
                <c:pt idx="2">
                  <c:v>MT Lebanon</c:v>
                </c:pt>
                <c:pt idx="3">
                  <c:v>North</c:v>
                </c:pt>
                <c:pt idx="4">
                  <c:v>Akkar</c:v>
                </c:pt>
                <c:pt idx="5">
                  <c:v>Bekaa</c:v>
                </c:pt>
                <c:pt idx="6">
                  <c:v>South</c:v>
                </c:pt>
                <c:pt idx="7">
                  <c:v>Nabatiyeh</c:v>
                </c:pt>
                <c:pt idx="8">
                  <c:v>Baalbak El Hermel</c:v>
                </c:pt>
              </c:strCache>
            </c:strRef>
          </c:cat>
          <c:val>
            <c:numRef>
              <c:f>'HH Char'!$E$2:$E$10</c:f>
              <c:numCache>
                <c:formatCode>General</c:formatCode>
                <c:ptCount val="9"/>
                <c:pt idx="0">
                  <c:v>5.0999999999999996</c:v>
                </c:pt>
                <c:pt idx="1">
                  <c:v>5.7</c:v>
                </c:pt>
                <c:pt idx="2">
                  <c:v>5.3</c:v>
                </c:pt>
                <c:pt idx="3">
                  <c:v>5.0999999999999996</c:v>
                </c:pt>
                <c:pt idx="4">
                  <c:v>5.6</c:v>
                </c:pt>
                <c:pt idx="5">
                  <c:v>5</c:v>
                </c:pt>
                <c:pt idx="6">
                  <c:v>5</c:v>
                </c:pt>
                <c:pt idx="7">
                  <c:v>0</c:v>
                </c:pt>
                <c:pt idx="8">
                  <c:v>4.8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893B-4CBA-86B5-6AEB93DA9C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70569200"/>
        <c:axId val="970569760"/>
      </c:barChart>
      <c:catAx>
        <c:axId val="9705692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70569760"/>
        <c:crosses val="autoZero"/>
        <c:auto val="1"/>
        <c:lblAlgn val="ctr"/>
        <c:lblOffset val="100"/>
        <c:noMultiLvlLbl val="0"/>
      </c:catAx>
      <c:valAx>
        <c:axId val="97056976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9705692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Percentage using improved sources of drinking water</a:t>
            </a:r>
            <a:r>
              <a:rPr lang="en-US" baseline="0" dirty="0"/>
              <a:t>*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Sheet1!$C$2</c:f>
              <c:strCache>
                <c:ptCount val="1"/>
                <c:pt idx="0">
                  <c:v>Lebanese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Sheet1!$B$3:$B$10</c:f>
              <c:strCache>
                <c:ptCount val="8"/>
                <c:pt idx="0">
                  <c:v>Beirut</c:v>
                </c:pt>
                <c:pt idx="1">
                  <c:v>Mount Lebanon</c:v>
                </c:pt>
                <c:pt idx="2">
                  <c:v>North</c:v>
                </c:pt>
                <c:pt idx="3">
                  <c:v>Akkar</c:v>
                </c:pt>
                <c:pt idx="4">
                  <c:v>Bekaa</c:v>
                </c:pt>
                <c:pt idx="5">
                  <c:v>South</c:v>
                </c:pt>
                <c:pt idx="6">
                  <c:v>El Nabatieh</c:v>
                </c:pt>
                <c:pt idx="7">
                  <c:v>Baalbek-El Hermel</c:v>
                </c:pt>
              </c:strCache>
            </c:strRef>
          </c:cat>
          <c:val>
            <c:numRef>
              <c:f>Sheet1!$C$3:$C$10</c:f>
              <c:numCache>
                <c:formatCode>General</c:formatCode>
                <c:ptCount val="8"/>
                <c:pt idx="0">
                  <c:v>85</c:v>
                </c:pt>
                <c:pt idx="1">
                  <c:v>93.8</c:v>
                </c:pt>
                <c:pt idx="2">
                  <c:v>93</c:v>
                </c:pt>
                <c:pt idx="3">
                  <c:v>89</c:v>
                </c:pt>
                <c:pt idx="4">
                  <c:v>88.9</c:v>
                </c:pt>
                <c:pt idx="5">
                  <c:v>98.1</c:v>
                </c:pt>
                <c:pt idx="6">
                  <c:v>97.3</c:v>
                </c:pt>
                <c:pt idx="7">
                  <c:v>82.1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858-46DA-930D-90EF3BCB3093}"/>
            </c:ext>
          </c:extLst>
        </c:ser>
        <c:ser>
          <c:idx val="1"/>
          <c:order val="1"/>
          <c:tx>
            <c:strRef>
              <c:f>Sheet1!$D$2</c:f>
              <c:strCache>
                <c:ptCount val="1"/>
                <c:pt idx="0">
                  <c:v>Syrian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Sheet1!$B$3:$B$10</c:f>
              <c:strCache>
                <c:ptCount val="8"/>
                <c:pt idx="0">
                  <c:v>Beirut</c:v>
                </c:pt>
                <c:pt idx="1">
                  <c:v>Mount Lebanon</c:v>
                </c:pt>
                <c:pt idx="2">
                  <c:v>North</c:v>
                </c:pt>
                <c:pt idx="3">
                  <c:v>Akkar</c:v>
                </c:pt>
                <c:pt idx="4">
                  <c:v>Bekaa</c:v>
                </c:pt>
                <c:pt idx="5">
                  <c:v>South</c:v>
                </c:pt>
                <c:pt idx="6">
                  <c:v>El Nabatieh</c:v>
                </c:pt>
                <c:pt idx="7">
                  <c:v>Baalbek-El Hermel</c:v>
                </c:pt>
              </c:strCache>
            </c:strRef>
          </c:cat>
          <c:val>
            <c:numRef>
              <c:f>Sheet1!$D$3:$D$10</c:f>
              <c:numCache>
                <c:formatCode>General</c:formatCode>
                <c:ptCount val="8"/>
                <c:pt idx="0">
                  <c:v>82.4</c:v>
                </c:pt>
                <c:pt idx="1">
                  <c:v>81.3</c:v>
                </c:pt>
                <c:pt idx="2">
                  <c:v>96.8</c:v>
                </c:pt>
                <c:pt idx="3">
                  <c:v>85.6</c:v>
                </c:pt>
                <c:pt idx="4">
                  <c:v>55.2</c:v>
                </c:pt>
                <c:pt idx="5">
                  <c:v>94.6</c:v>
                </c:pt>
                <c:pt idx="6">
                  <c:v>99.6</c:v>
                </c:pt>
                <c:pt idx="7">
                  <c:v>42.7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858-46DA-930D-90EF3BCB3093}"/>
            </c:ext>
          </c:extLst>
        </c:ser>
        <c:ser>
          <c:idx val="2"/>
          <c:order val="2"/>
          <c:tx>
            <c:strRef>
              <c:f>Sheet1!$E$2</c:f>
              <c:strCache>
                <c:ptCount val="1"/>
                <c:pt idx="0">
                  <c:v>PRL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Sheet1!$B$3:$B$10</c:f>
              <c:strCache>
                <c:ptCount val="8"/>
                <c:pt idx="0">
                  <c:v>Beirut</c:v>
                </c:pt>
                <c:pt idx="1">
                  <c:v>Mount Lebanon</c:v>
                </c:pt>
                <c:pt idx="2">
                  <c:v>North</c:v>
                </c:pt>
                <c:pt idx="3">
                  <c:v>Akkar</c:v>
                </c:pt>
                <c:pt idx="4">
                  <c:v>Bekaa</c:v>
                </c:pt>
                <c:pt idx="5">
                  <c:v>South</c:v>
                </c:pt>
                <c:pt idx="6">
                  <c:v>El Nabatieh</c:v>
                </c:pt>
                <c:pt idx="7">
                  <c:v>Baalbek-El Hermel</c:v>
                </c:pt>
              </c:strCache>
            </c:strRef>
          </c:cat>
          <c:val>
            <c:numRef>
              <c:f>Sheet1!$E$3:$E$10</c:f>
              <c:numCache>
                <c:formatCode>General</c:formatCode>
                <c:ptCount val="8"/>
                <c:pt idx="0">
                  <c:v>100</c:v>
                </c:pt>
                <c:pt idx="1">
                  <c:v>99</c:v>
                </c:pt>
                <c:pt idx="2">
                  <c:v>98.6</c:v>
                </c:pt>
                <c:pt idx="3">
                  <c:v>99.2</c:v>
                </c:pt>
                <c:pt idx="4">
                  <c:v>76.5</c:v>
                </c:pt>
                <c:pt idx="5">
                  <c:v>99.1</c:v>
                </c:pt>
                <c:pt idx="6">
                  <c:v>0</c:v>
                </c:pt>
                <c:pt idx="7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9858-46DA-930D-90EF3BCB3093}"/>
            </c:ext>
          </c:extLst>
        </c:ser>
        <c:ser>
          <c:idx val="3"/>
          <c:order val="3"/>
          <c:tx>
            <c:strRef>
              <c:f>Sheet1!$F$2</c:f>
              <c:strCache>
                <c:ptCount val="1"/>
                <c:pt idx="0">
                  <c:v>PRS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Sheet1!$B$3:$B$10</c:f>
              <c:strCache>
                <c:ptCount val="8"/>
                <c:pt idx="0">
                  <c:v>Beirut</c:v>
                </c:pt>
                <c:pt idx="1">
                  <c:v>Mount Lebanon</c:v>
                </c:pt>
                <c:pt idx="2">
                  <c:v>North</c:v>
                </c:pt>
                <c:pt idx="3">
                  <c:v>Akkar</c:v>
                </c:pt>
                <c:pt idx="4">
                  <c:v>Bekaa</c:v>
                </c:pt>
                <c:pt idx="5">
                  <c:v>South</c:v>
                </c:pt>
                <c:pt idx="6">
                  <c:v>El Nabatieh</c:v>
                </c:pt>
                <c:pt idx="7">
                  <c:v>Baalbek-El Hermel</c:v>
                </c:pt>
              </c:strCache>
            </c:strRef>
          </c:cat>
          <c:val>
            <c:numRef>
              <c:f>Sheet1!$F$3:$F$10</c:f>
              <c:numCache>
                <c:formatCode>General</c:formatCode>
                <c:ptCount val="8"/>
                <c:pt idx="0">
                  <c:v>98.5</c:v>
                </c:pt>
                <c:pt idx="1">
                  <c:v>99.3</c:v>
                </c:pt>
                <c:pt idx="2">
                  <c:v>99.5</c:v>
                </c:pt>
                <c:pt idx="3">
                  <c:v>92.2</c:v>
                </c:pt>
                <c:pt idx="4">
                  <c:v>92.2</c:v>
                </c:pt>
                <c:pt idx="5">
                  <c:v>96.9</c:v>
                </c:pt>
                <c:pt idx="6">
                  <c:v>0</c:v>
                </c:pt>
                <c:pt idx="7">
                  <c:v>77.8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9858-46DA-930D-90EF3BCB30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71513584"/>
        <c:axId val="671511344"/>
      </c:barChart>
      <c:catAx>
        <c:axId val="6715135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71511344"/>
        <c:crosses val="autoZero"/>
        <c:auto val="1"/>
        <c:lblAlgn val="ctr"/>
        <c:lblOffset val="100"/>
        <c:noMultiLvlLbl val="0"/>
      </c:catAx>
      <c:valAx>
        <c:axId val="67151134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6715135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Percentage using unimproved sources of</a:t>
            </a:r>
            <a:r>
              <a:rPr lang="en-US" baseline="0"/>
              <a:t> drinking water**</a:t>
            </a:r>
            <a:endParaRPr lang="en-U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Sheet1!$C$20</c:f>
              <c:strCache>
                <c:ptCount val="1"/>
                <c:pt idx="0">
                  <c:v>Lebanese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Sheet1!$B$21:$B$28</c:f>
              <c:strCache>
                <c:ptCount val="8"/>
                <c:pt idx="0">
                  <c:v>Beirut</c:v>
                </c:pt>
                <c:pt idx="1">
                  <c:v>Mount Lebanon</c:v>
                </c:pt>
                <c:pt idx="2">
                  <c:v>North</c:v>
                </c:pt>
                <c:pt idx="3">
                  <c:v>Akkar</c:v>
                </c:pt>
                <c:pt idx="4">
                  <c:v>Bekaa</c:v>
                </c:pt>
                <c:pt idx="5">
                  <c:v>South</c:v>
                </c:pt>
                <c:pt idx="6">
                  <c:v>El Nabatieh</c:v>
                </c:pt>
                <c:pt idx="7">
                  <c:v>Baalbek-El Hermel</c:v>
                </c:pt>
              </c:strCache>
            </c:strRef>
          </c:cat>
          <c:val>
            <c:numRef>
              <c:f>Sheet1!$C$21:$C$28</c:f>
              <c:numCache>
                <c:formatCode>General</c:formatCode>
                <c:ptCount val="8"/>
                <c:pt idx="0">
                  <c:v>15</c:v>
                </c:pt>
                <c:pt idx="1">
                  <c:v>6.2</c:v>
                </c:pt>
                <c:pt idx="2">
                  <c:v>7</c:v>
                </c:pt>
                <c:pt idx="3">
                  <c:v>11</c:v>
                </c:pt>
                <c:pt idx="4">
                  <c:v>11.1</c:v>
                </c:pt>
                <c:pt idx="5">
                  <c:v>1.9</c:v>
                </c:pt>
                <c:pt idx="6">
                  <c:v>2.7</c:v>
                </c:pt>
                <c:pt idx="7">
                  <c:v>17.899999999999999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3DD-487A-B5D8-7C9E9A059147}"/>
            </c:ext>
          </c:extLst>
        </c:ser>
        <c:ser>
          <c:idx val="1"/>
          <c:order val="1"/>
          <c:tx>
            <c:strRef>
              <c:f>Sheet1!$D$20</c:f>
              <c:strCache>
                <c:ptCount val="1"/>
                <c:pt idx="0">
                  <c:v>Syrian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Sheet1!$B$21:$B$28</c:f>
              <c:strCache>
                <c:ptCount val="8"/>
                <c:pt idx="0">
                  <c:v>Beirut</c:v>
                </c:pt>
                <c:pt idx="1">
                  <c:v>Mount Lebanon</c:v>
                </c:pt>
                <c:pt idx="2">
                  <c:v>North</c:v>
                </c:pt>
                <c:pt idx="3">
                  <c:v>Akkar</c:v>
                </c:pt>
                <c:pt idx="4">
                  <c:v>Bekaa</c:v>
                </c:pt>
                <c:pt idx="5">
                  <c:v>South</c:v>
                </c:pt>
                <c:pt idx="6">
                  <c:v>El Nabatieh</c:v>
                </c:pt>
                <c:pt idx="7">
                  <c:v>Baalbek-El Hermel</c:v>
                </c:pt>
              </c:strCache>
            </c:strRef>
          </c:cat>
          <c:val>
            <c:numRef>
              <c:f>Sheet1!$D$21:$D$28</c:f>
              <c:numCache>
                <c:formatCode>General</c:formatCode>
                <c:ptCount val="8"/>
                <c:pt idx="0">
                  <c:v>17.600000000000001</c:v>
                </c:pt>
                <c:pt idx="1">
                  <c:v>18.7</c:v>
                </c:pt>
                <c:pt idx="2">
                  <c:v>3.2</c:v>
                </c:pt>
                <c:pt idx="3">
                  <c:v>14.4</c:v>
                </c:pt>
                <c:pt idx="4">
                  <c:v>44.8</c:v>
                </c:pt>
                <c:pt idx="5">
                  <c:v>5.4</c:v>
                </c:pt>
                <c:pt idx="6">
                  <c:v>0.4</c:v>
                </c:pt>
                <c:pt idx="7">
                  <c:v>57.3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3DD-487A-B5D8-7C9E9A059147}"/>
            </c:ext>
          </c:extLst>
        </c:ser>
        <c:ser>
          <c:idx val="2"/>
          <c:order val="2"/>
          <c:tx>
            <c:strRef>
              <c:f>Sheet1!$E$20</c:f>
              <c:strCache>
                <c:ptCount val="1"/>
                <c:pt idx="0">
                  <c:v>PRL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Sheet1!$B$21:$B$28</c:f>
              <c:strCache>
                <c:ptCount val="8"/>
                <c:pt idx="0">
                  <c:v>Beirut</c:v>
                </c:pt>
                <c:pt idx="1">
                  <c:v>Mount Lebanon</c:v>
                </c:pt>
                <c:pt idx="2">
                  <c:v>North</c:v>
                </c:pt>
                <c:pt idx="3">
                  <c:v>Akkar</c:v>
                </c:pt>
                <c:pt idx="4">
                  <c:v>Bekaa</c:v>
                </c:pt>
                <c:pt idx="5">
                  <c:v>South</c:v>
                </c:pt>
                <c:pt idx="6">
                  <c:v>El Nabatieh</c:v>
                </c:pt>
                <c:pt idx="7">
                  <c:v>Baalbek-El Hermel</c:v>
                </c:pt>
              </c:strCache>
            </c:strRef>
          </c:cat>
          <c:val>
            <c:numRef>
              <c:f>Sheet1!$E$21:$E$28</c:f>
              <c:numCache>
                <c:formatCode>General</c:formatCode>
                <c:ptCount val="8"/>
                <c:pt idx="0">
                  <c:v>0</c:v>
                </c:pt>
                <c:pt idx="1">
                  <c:v>1</c:v>
                </c:pt>
                <c:pt idx="2">
                  <c:v>1.4</c:v>
                </c:pt>
                <c:pt idx="3">
                  <c:v>0.8</c:v>
                </c:pt>
                <c:pt idx="4">
                  <c:v>23.5</c:v>
                </c:pt>
                <c:pt idx="5">
                  <c:v>0.9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3DD-487A-B5D8-7C9E9A059147}"/>
            </c:ext>
          </c:extLst>
        </c:ser>
        <c:ser>
          <c:idx val="3"/>
          <c:order val="3"/>
          <c:tx>
            <c:strRef>
              <c:f>Sheet1!$F$20</c:f>
              <c:strCache>
                <c:ptCount val="1"/>
                <c:pt idx="0">
                  <c:v>PRS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Sheet1!$B$21:$B$28</c:f>
              <c:strCache>
                <c:ptCount val="8"/>
                <c:pt idx="0">
                  <c:v>Beirut</c:v>
                </c:pt>
                <c:pt idx="1">
                  <c:v>Mount Lebanon</c:v>
                </c:pt>
                <c:pt idx="2">
                  <c:v>North</c:v>
                </c:pt>
                <c:pt idx="3">
                  <c:v>Akkar</c:v>
                </c:pt>
                <c:pt idx="4">
                  <c:v>Bekaa</c:v>
                </c:pt>
                <c:pt idx="5">
                  <c:v>South</c:v>
                </c:pt>
                <c:pt idx="6">
                  <c:v>El Nabatieh</c:v>
                </c:pt>
                <c:pt idx="7">
                  <c:v>Baalbek-El Hermel</c:v>
                </c:pt>
              </c:strCache>
            </c:strRef>
          </c:cat>
          <c:val>
            <c:numRef>
              <c:f>Sheet1!$F$21:$F$28</c:f>
              <c:numCache>
                <c:formatCode>General</c:formatCode>
                <c:ptCount val="8"/>
                <c:pt idx="0">
                  <c:v>1.5</c:v>
                </c:pt>
                <c:pt idx="1">
                  <c:v>0.7</c:v>
                </c:pt>
                <c:pt idx="2">
                  <c:v>0.5</c:v>
                </c:pt>
                <c:pt idx="3">
                  <c:v>7.8</c:v>
                </c:pt>
                <c:pt idx="4">
                  <c:v>7.8</c:v>
                </c:pt>
                <c:pt idx="5">
                  <c:v>3.1</c:v>
                </c:pt>
                <c:pt idx="6">
                  <c:v>0</c:v>
                </c:pt>
                <c:pt idx="7">
                  <c:v>22.2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03DD-487A-B5D8-7C9E9A0591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46632976"/>
        <c:axId val="946633536"/>
      </c:barChart>
      <c:catAx>
        <c:axId val="946632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46633536"/>
        <c:crosses val="autoZero"/>
        <c:auto val="1"/>
        <c:lblAlgn val="ctr"/>
        <c:lblOffset val="100"/>
        <c:noMultiLvlLbl val="0"/>
      </c:catAx>
      <c:valAx>
        <c:axId val="94663353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9466329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Percentage using unimproved sanitation</a:t>
            </a:r>
            <a:r>
              <a:rPr lang="en-US" baseline="0" dirty="0"/>
              <a:t> facilities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5.3028611495537011E-2"/>
          <c:y val="0.10630764064340116"/>
          <c:w val="0.89500279505926028"/>
          <c:h val="0.7571009757221240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Sheet1!$C$24</c:f>
              <c:strCache>
                <c:ptCount val="1"/>
                <c:pt idx="0">
                  <c:v>Lebanese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Sheet1!$B$25:$B$32</c:f>
              <c:strCache>
                <c:ptCount val="8"/>
                <c:pt idx="0">
                  <c:v>Beirut</c:v>
                </c:pt>
                <c:pt idx="1">
                  <c:v>Mount Lebanon</c:v>
                </c:pt>
                <c:pt idx="2">
                  <c:v>North</c:v>
                </c:pt>
                <c:pt idx="3">
                  <c:v>Akkar</c:v>
                </c:pt>
                <c:pt idx="4">
                  <c:v>Bekaa</c:v>
                </c:pt>
                <c:pt idx="5">
                  <c:v>South</c:v>
                </c:pt>
                <c:pt idx="6">
                  <c:v>El Nabatieh</c:v>
                </c:pt>
                <c:pt idx="7">
                  <c:v>Baalbek-El Hermel</c:v>
                </c:pt>
              </c:strCache>
            </c:strRef>
          </c:cat>
          <c:val>
            <c:numRef>
              <c:f>Sheet1!$C$25:$C$32</c:f>
              <c:numCache>
                <c:formatCode>General</c:formatCode>
                <c:ptCount val="8"/>
                <c:pt idx="0">
                  <c:v>0</c:v>
                </c:pt>
                <c:pt idx="1">
                  <c:v>0.1</c:v>
                </c:pt>
                <c:pt idx="2">
                  <c:v>0.1</c:v>
                </c:pt>
                <c:pt idx="3">
                  <c:v>2.5</c:v>
                </c:pt>
                <c:pt idx="4">
                  <c:v>0</c:v>
                </c:pt>
                <c:pt idx="5">
                  <c:v>1.1000000000000001</c:v>
                </c:pt>
                <c:pt idx="6">
                  <c:v>0.3</c:v>
                </c:pt>
                <c:pt idx="7">
                  <c:v>0.5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E04-4295-B54B-844A7C3E6CC5}"/>
            </c:ext>
          </c:extLst>
        </c:ser>
        <c:ser>
          <c:idx val="1"/>
          <c:order val="1"/>
          <c:tx>
            <c:strRef>
              <c:f>Sheet1!$D$24</c:f>
              <c:strCache>
                <c:ptCount val="1"/>
                <c:pt idx="0">
                  <c:v>Syrian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Sheet1!$B$25:$B$32</c:f>
              <c:strCache>
                <c:ptCount val="8"/>
                <c:pt idx="0">
                  <c:v>Beirut</c:v>
                </c:pt>
                <c:pt idx="1">
                  <c:v>Mount Lebanon</c:v>
                </c:pt>
                <c:pt idx="2">
                  <c:v>North</c:v>
                </c:pt>
                <c:pt idx="3">
                  <c:v>Akkar</c:v>
                </c:pt>
                <c:pt idx="4">
                  <c:v>Bekaa</c:v>
                </c:pt>
                <c:pt idx="5">
                  <c:v>South</c:v>
                </c:pt>
                <c:pt idx="6">
                  <c:v>El Nabatieh</c:v>
                </c:pt>
                <c:pt idx="7">
                  <c:v>Baalbek-El Hermel</c:v>
                </c:pt>
              </c:strCache>
            </c:strRef>
          </c:cat>
          <c:val>
            <c:numRef>
              <c:f>Sheet1!$D$25:$D$32</c:f>
              <c:numCache>
                <c:formatCode>General</c:formatCode>
                <c:ptCount val="8"/>
                <c:pt idx="0">
                  <c:v>2.8</c:v>
                </c:pt>
                <c:pt idx="1">
                  <c:v>0.6</c:v>
                </c:pt>
                <c:pt idx="2">
                  <c:v>1.2</c:v>
                </c:pt>
                <c:pt idx="3">
                  <c:v>7.9</c:v>
                </c:pt>
                <c:pt idx="4">
                  <c:v>0.6</c:v>
                </c:pt>
                <c:pt idx="5">
                  <c:v>0.8</c:v>
                </c:pt>
                <c:pt idx="6">
                  <c:v>1.3</c:v>
                </c:pt>
                <c:pt idx="7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E04-4295-B54B-844A7C3E6CC5}"/>
            </c:ext>
          </c:extLst>
        </c:ser>
        <c:ser>
          <c:idx val="2"/>
          <c:order val="2"/>
          <c:tx>
            <c:strRef>
              <c:f>Sheet1!$E$24</c:f>
              <c:strCache>
                <c:ptCount val="1"/>
                <c:pt idx="0">
                  <c:v>PRL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Sheet1!$B$25:$B$32</c:f>
              <c:strCache>
                <c:ptCount val="8"/>
                <c:pt idx="0">
                  <c:v>Beirut</c:v>
                </c:pt>
                <c:pt idx="1">
                  <c:v>Mount Lebanon</c:v>
                </c:pt>
                <c:pt idx="2">
                  <c:v>North</c:v>
                </c:pt>
                <c:pt idx="3">
                  <c:v>Akkar</c:v>
                </c:pt>
                <c:pt idx="4">
                  <c:v>Bekaa</c:v>
                </c:pt>
                <c:pt idx="5">
                  <c:v>South</c:v>
                </c:pt>
                <c:pt idx="6">
                  <c:v>El Nabatieh</c:v>
                </c:pt>
                <c:pt idx="7">
                  <c:v>Baalbek-El Hermel</c:v>
                </c:pt>
              </c:strCache>
            </c:strRef>
          </c:cat>
          <c:val>
            <c:numRef>
              <c:f>Sheet1!$E$25:$E$32</c:f>
              <c:numCache>
                <c:formatCode>General</c:formatCode>
                <c:ptCount val="8"/>
                <c:pt idx="0">
                  <c:v>2.4</c:v>
                </c:pt>
                <c:pt idx="1">
                  <c:v>12.3</c:v>
                </c:pt>
                <c:pt idx="2">
                  <c:v>2.4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E04-4295-B54B-844A7C3E6CC5}"/>
            </c:ext>
          </c:extLst>
        </c:ser>
        <c:ser>
          <c:idx val="3"/>
          <c:order val="3"/>
          <c:tx>
            <c:strRef>
              <c:f>Sheet1!$F$24</c:f>
              <c:strCache>
                <c:ptCount val="1"/>
                <c:pt idx="0">
                  <c:v>PRS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Sheet1!$B$25:$B$32</c:f>
              <c:strCache>
                <c:ptCount val="8"/>
                <c:pt idx="0">
                  <c:v>Beirut</c:v>
                </c:pt>
                <c:pt idx="1">
                  <c:v>Mount Lebanon</c:v>
                </c:pt>
                <c:pt idx="2">
                  <c:v>North</c:v>
                </c:pt>
                <c:pt idx="3">
                  <c:v>Akkar</c:v>
                </c:pt>
                <c:pt idx="4">
                  <c:v>Bekaa</c:v>
                </c:pt>
                <c:pt idx="5">
                  <c:v>South</c:v>
                </c:pt>
                <c:pt idx="6">
                  <c:v>El Nabatieh</c:v>
                </c:pt>
                <c:pt idx="7">
                  <c:v>Baalbek-El Hermel</c:v>
                </c:pt>
              </c:strCache>
            </c:strRef>
          </c:cat>
          <c:val>
            <c:numRef>
              <c:f>Sheet1!$F$25:$F$32</c:f>
              <c:numCache>
                <c:formatCode>General</c:formatCode>
                <c:ptCount val="8"/>
                <c:pt idx="0">
                  <c:v>38.9</c:v>
                </c:pt>
                <c:pt idx="1">
                  <c:v>10.8</c:v>
                </c:pt>
                <c:pt idx="2">
                  <c:v>0.1</c:v>
                </c:pt>
                <c:pt idx="3">
                  <c:v>0</c:v>
                </c:pt>
                <c:pt idx="4">
                  <c:v>1.9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E04-4295-B54B-844A7C3E6C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23288080"/>
        <c:axId val="716233344"/>
      </c:barChart>
      <c:catAx>
        <c:axId val="923288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16233344"/>
        <c:crosses val="autoZero"/>
        <c:auto val="1"/>
        <c:lblAlgn val="ctr"/>
        <c:lblOffset val="100"/>
        <c:noMultiLvlLbl val="0"/>
      </c:catAx>
      <c:valAx>
        <c:axId val="71623334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9232880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Edu!$B$1</c:f>
              <c:strCache>
                <c:ptCount val="1"/>
                <c:pt idx="0">
                  <c:v>Lebanese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Edu!$A$2:$A$13</c:f>
              <c:numCache>
                <c:formatCode>General</c:formatCode>
                <c:ptCount val="12"/>
                <c:pt idx="0">
                  <c:v>6</c:v>
                </c:pt>
                <c:pt idx="1">
                  <c:v>7</c:v>
                </c:pt>
                <c:pt idx="2">
                  <c:v>8</c:v>
                </c:pt>
                <c:pt idx="3">
                  <c:v>9</c:v>
                </c:pt>
                <c:pt idx="4">
                  <c:v>10</c:v>
                </c:pt>
                <c:pt idx="5">
                  <c:v>11</c:v>
                </c:pt>
                <c:pt idx="6">
                  <c:v>12</c:v>
                </c:pt>
                <c:pt idx="7">
                  <c:v>13</c:v>
                </c:pt>
                <c:pt idx="8">
                  <c:v>14</c:v>
                </c:pt>
                <c:pt idx="9">
                  <c:v>15</c:v>
                </c:pt>
                <c:pt idx="10">
                  <c:v>16</c:v>
                </c:pt>
                <c:pt idx="11">
                  <c:v>17</c:v>
                </c:pt>
              </c:numCache>
            </c:numRef>
          </c:cat>
          <c:val>
            <c:numRef>
              <c:f>Edu!$B$2:$B$13</c:f>
              <c:numCache>
                <c:formatCode>General</c:formatCode>
                <c:ptCount val="12"/>
                <c:pt idx="0">
                  <c:v>17</c:v>
                </c:pt>
                <c:pt idx="1">
                  <c:v>1.7</c:v>
                </c:pt>
                <c:pt idx="2">
                  <c:v>3.9</c:v>
                </c:pt>
                <c:pt idx="3">
                  <c:v>5.4</c:v>
                </c:pt>
                <c:pt idx="4">
                  <c:v>2.1</c:v>
                </c:pt>
                <c:pt idx="5">
                  <c:v>3.4</c:v>
                </c:pt>
                <c:pt idx="6">
                  <c:v>3.3</c:v>
                </c:pt>
                <c:pt idx="7">
                  <c:v>5.3</c:v>
                </c:pt>
                <c:pt idx="8">
                  <c:v>11.9</c:v>
                </c:pt>
                <c:pt idx="9">
                  <c:v>11.8</c:v>
                </c:pt>
                <c:pt idx="10">
                  <c:v>14.1</c:v>
                </c:pt>
                <c:pt idx="11">
                  <c:v>28.5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F36E-43DE-97C3-BC42FD90F7EF}"/>
            </c:ext>
          </c:extLst>
        </c:ser>
        <c:ser>
          <c:idx val="1"/>
          <c:order val="1"/>
          <c:tx>
            <c:strRef>
              <c:f>Edu!$C$1</c:f>
              <c:strCache>
                <c:ptCount val="1"/>
                <c:pt idx="0">
                  <c:v>Syrian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Edu!$A$2:$A$13</c:f>
              <c:numCache>
                <c:formatCode>General</c:formatCode>
                <c:ptCount val="12"/>
                <c:pt idx="0">
                  <c:v>6</c:v>
                </c:pt>
                <c:pt idx="1">
                  <c:v>7</c:v>
                </c:pt>
                <c:pt idx="2">
                  <c:v>8</c:v>
                </c:pt>
                <c:pt idx="3">
                  <c:v>9</c:v>
                </c:pt>
                <c:pt idx="4">
                  <c:v>10</c:v>
                </c:pt>
                <c:pt idx="5">
                  <c:v>11</c:v>
                </c:pt>
                <c:pt idx="6">
                  <c:v>12</c:v>
                </c:pt>
                <c:pt idx="7">
                  <c:v>13</c:v>
                </c:pt>
                <c:pt idx="8">
                  <c:v>14</c:v>
                </c:pt>
                <c:pt idx="9">
                  <c:v>15</c:v>
                </c:pt>
                <c:pt idx="10">
                  <c:v>16</c:v>
                </c:pt>
                <c:pt idx="11">
                  <c:v>17</c:v>
                </c:pt>
              </c:numCache>
            </c:numRef>
          </c:cat>
          <c:val>
            <c:numRef>
              <c:f>Edu!$C$2:$C$13</c:f>
              <c:numCache>
                <c:formatCode>General</c:formatCode>
                <c:ptCount val="12"/>
                <c:pt idx="0">
                  <c:v>55</c:v>
                </c:pt>
                <c:pt idx="1">
                  <c:v>41.1</c:v>
                </c:pt>
                <c:pt idx="2">
                  <c:v>35</c:v>
                </c:pt>
                <c:pt idx="3">
                  <c:v>39.799999999999997</c:v>
                </c:pt>
                <c:pt idx="4">
                  <c:v>45</c:v>
                </c:pt>
                <c:pt idx="5">
                  <c:v>43.7</c:v>
                </c:pt>
                <c:pt idx="6">
                  <c:v>51.6</c:v>
                </c:pt>
                <c:pt idx="7">
                  <c:v>64.2</c:v>
                </c:pt>
                <c:pt idx="8">
                  <c:v>74.5</c:v>
                </c:pt>
                <c:pt idx="9">
                  <c:v>74.599999999999994</c:v>
                </c:pt>
                <c:pt idx="10">
                  <c:v>82.9</c:v>
                </c:pt>
                <c:pt idx="11">
                  <c:v>92.9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F36E-43DE-97C3-BC42FD90F7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72659216"/>
        <c:axId val="72659776"/>
      </c:lineChart>
      <c:catAx>
        <c:axId val="72659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2659776"/>
        <c:crosses val="autoZero"/>
        <c:auto val="1"/>
        <c:lblAlgn val="ctr"/>
        <c:lblOffset val="100"/>
        <c:noMultiLvlLbl val="0"/>
      </c:catAx>
      <c:valAx>
        <c:axId val="726597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726592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Percent</a:t>
            </a:r>
            <a:r>
              <a:rPr lang="en-US" baseline="0" dirty="0"/>
              <a:t> of children age 1-14 years who experienced any violent discipline method during the last month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Sheet2!$B$13</c:f>
              <c:strCache>
                <c:ptCount val="1"/>
                <c:pt idx="0">
                  <c:v>Lebanese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Sheet2!$A$14:$A$22</c:f>
              <c:strCache>
                <c:ptCount val="9"/>
                <c:pt idx="0">
                  <c:v>National</c:v>
                </c:pt>
                <c:pt idx="1">
                  <c:v>Beirut</c:v>
                </c:pt>
                <c:pt idx="2">
                  <c:v>MT Lebanon</c:v>
                </c:pt>
                <c:pt idx="3">
                  <c:v>North</c:v>
                </c:pt>
                <c:pt idx="4">
                  <c:v>Akkar</c:v>
                </c:pt>
                <c:pt idx="5">
                  <c:v>Bekaa</c:v>
                </c:pt>
                <c:pt idx="6">
                  <c:v>South</c:v>
                </c:pt>
                <c:pt idx="7">
                  <c:v>Nabatiyeh</c:v>
                </c:pt>
                <c:pt idx="8">
                  <c:v>Baalbak El Hermel</c:v>
                </c:pt>
              </c:strCache>
            </c:strRef>
          </c:cat>
          <c:val>
            <c:numRef>
              <c:f>Sheet2!$B$14:$B$22</c:f>
              <c:numCache>
                <c:formatCode>General</c:formatCode>
                <c:ptCount val="9"/>
                <c:pt idx="0">
                  <c:v>57</c:v>
                </c:pt>
                <c:pt idx="1">
                  <c:v>53.1</c:v>
                </c:pt>
                <c:pt idx="2">
                  <c:v>39.200000000000003</c:v>
                </c:pt>
                <c:pt idx="3">
                  <c:v>85.1</c:v>
                </c:pt>
                <c:pt idx="4">
                  <c:v>79.3</c:v>
                </c:pt>
                <c:pt idx="5">
                  <c:v>54</c:v>
                </c:pt>
                <c:pt idx="6">
                  <c:v>55.3</c:v>
                </c:pt>
                <c:pt idx="7">
                  <c:v>25.9</c:v>
                </c:pt>
                <c:pt idx="8">
                  <c:v>68.8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B9C-4F46-A075-6FE9C7E8F338}"/>
            </c:ext>
          </c:extLst>
        </c:ser>
        <c:ser>
          <c:idx val="1"/>
          <c:order val="1"/>
          <c:tx>
            <c:strRef>
              <c:f>Sheet2!$C$13</c:f>
              <c:strCache>
                <c:ptCount val="1"/>
                <c:pt idx="0">
                  <c:v>Syrian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Sheet2!$A$14:$A$22</c:f>
              <c:strCache>
                <c:ptCount val="9"/>
                <c:pt idx="0">
                  <c:v>National</c:v>
                </c:pt>
                <c:pt idx="1">
                  <c:v>Beirut</c:v>
                </c:pt>
                <c:pt idx="2">
                  <c:v>MT Lebanon</c:v>
                </c:pt>
                <c:pt idx="3">
                  <c:v>North</c:v>
                </c:pt>
                <c:pt idx="4">
                  <c:v>Akkar</c:v>
                </c:pt>
                <c:pt idx="5">
                  <c:v>Bekaa</c:v>
                </c:pt>
                <c:pt idx="6">
                  <c:v>South</c:v>
                </c:pt>
                <c:pt idx="7">
                  <c:v>Nabatiyeh</c:v>
                </c:pt>
                <c:pt idx="8">
                  <c:v>Baalbak El Hermel</c:v>
                </c:pt>
              </c:strCache>
            </c:strRef>
          </c:cat>
          <c:val>
            <c:numRef>
              <c:f>Sheet2!$C$14:$C$22</c:f>
              <c:numCache>
                <c:formatCode>General</c:formatCode>
                <c:ptCount val="9"/>
                <c:pt idx="0">
                  <c:v>65</c:v>
                </c:pt>
                <c:pt idx="1">
                  <c:v>73.5</c:v>
                </c:pt>
                <c:pt idx="2">
                  <c:v>37.5</c:v>
                </c:pt>
                <c:pt idx="3">
                  <c:v>77.8</c:v>
                </c:pt>
                <c:pt idx="4">
                  <c:v>76.400000000000006</c:v>
                </c:pt>
                <c:pt idx="5">
                  <c:v>82.7</c:v>
                </c:pt>
                <c:pt idx="6">
                  <c:v>42.1</c:v>
                </c:pt>
                <c:pt idx="7">
                  <c:v>56.2</c:v>
                </c:pt>
                <c:pt idx="8">
                  <c:v>67.599999999999994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B9C-4F46-A075-6FE9C7E8F338}"/>
            </c:ext>
          </c:extLst>
        </c:ser>
        <c:ser>
          <c:idx val="2"/>
          <c:order val="2"/>
          <c:tx>
            <c:strRef>
              <c:f>Sheet2!$D$13</c:f>
              <c:strCache>
                <c:ptCount val="1"/>
                <c:pt idx="0">
                  <c:v>PRL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Sheet2!$A$14:$A$22</c:f>
              <c:strCache>
                <c:ptCount val="9"/>
                <c:pt idx="0">
                  <c:v>National</c:v>
                </c:pt>
                <c:pt idx="1">
                  <c:v>Beirut</c:v>
                </c:pt>
                <c:pt idx="2">
                  <c:v>MT Lebanon</c:v>
                </c:pt>
                <c:pt idx="3">
                  <c:v>North</c:v>
                </c:pt>
                <c:pt idx="4">
                  <c:v>Akkar</c:v>
                </c:pt>
                <c:pt idx="5">
                  <c:v>Bekaa</c:v>
                </c:pt>
                <c:pt idx="6">
                  <c:v>South</c:v>
                </c:pt>
                <c:pt idx="7">
                  <c:v>Nabatiyeh</c:v>
                </c:pt>
                <c:pt idx="8">
                  <c:v>Baalbak El Hermel</c:v>
                </c:pt>
              </c:strCache>
            </c:strRef>
          </c:cat>
          <c:val>
            <c:numRef>
              <c:f>Sheet2!$D$14:$D$22</c:f>
              <c:numCache>
                <c:formatCode>General</c:formatCode>
                <c:ptCount val="9"/>
                <c:pt idx="0">
                  <c:v>81.599999999999994</c:v>
                </c:pt>
                <c:pt idx="1">
                  <c:v>92.1</c:v>
                </c:pt>
                <c:pt idx="2">
                  <c:v>82.2</c:v>
                </c:pt>
                <c:pt idx="3">
                  <c:v>90.2</c:v>
                </c:pt>
                <c:pt idx="4">
                  <c:v>93.6</c:v>
                </c:pt>
                <c:pt idx="5">
                  <c:v>68.7</c:v>
                </c:pt>
                <c:pt idx="6">
                  <c:v>76.099999999999994</c:v>
                </c:pt>
                <c:pt idx="7">
                  <c:v>0</c:v>
                </c:pt>
                <c:pt idx="8">
                  <c:v>79.900000000000006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1B9C-4F46-A075-6FE9C7E8F338}"/>
            </c:ext>
          </c:extLst>
        </c:ser>
        <c:ser>
          <c:idx val="3"/>
          <c:order val="3"/>
          <c:tx>
            <c:strRef>
              <c:f>Sheet2!$E$13</c:f>
              <c:strCache>
                <c:ptCount val="1"/>
                <c:pt idx="0">
                  <c:v>PRS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Sheet2!$A$14:$A$22</c:f>
              <c:strCache>
                <c:ptCount val="9"/>
                <c:pt idx="0">
                  <c:v>National</c:v>
                </c:pt>
                <c:pt idx="1">
                  <c:v>Beirut</c:v>
                </c:pt>
                <c:pt idx="2">
                  <c:v>MT Lebanon</c:v>
                </c:pt>
                <c:pt idx="3">
                  <c:v>North</c:v>
                </c:pt>
                <c:pt idx="4">
                  <c:v>Akkar</c:v>
                </c:pt>
                <c:pt idx="5">
                  <c:v>Bekaa</c:v>
                </c:pt>
                <c:pt idx="6">
                  <c:v>South</c:v>
                </c:pt>
                <c:pt idx="7">
                  <c:v>Nabatiyeh</c:v>
                </c:pt>
                <c:pt idx="8">
                  <c:v>Baalbak El Hermel</c:v>
                </c:pt>
              </c:strCache>
            </c:strRef>
          </c:cat>
          <c:val>
            <c:numRef>
              <c:f>Sheet2!$E$14:$E$22</c:f>
              <c:numCache>
                <c:formatCode>General</c:formatCode>
                <c:ptCount val="9"/>
                <c:pt idx="0">
                  <c:v>77</c:v>
                </c:pt>
                <c:pt idx="1">
                  <c:v>65.599999999999994</c:v>
                </c:pt>
                <c:pt idx="2">
                  <c:v>72.3</c:v>
                </c:pt>
                <c:pt idx="3">
                  <c:v>87.8</c:v>
                </c:pt>
                <c:pt idx="4">
                  <c:v>91.4</c:v>
                </c:pt>
                <c:pt idx="5">
                  <c:v>67</c:v>
                </c:pt>
                <c:pt idx="6">
                  <c:v>77.8</c:v>
                </c:pt>
                <c:pt idx="7">
                  <c:v>0</c:v>
                </c:pt>
                <c:pt idx="8">
                  <c:v>82.2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B9C-4F46-A075-6FE9C7E8F3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66118240"/>
        <c:axId val="966118800"/>
      </c:barChart>
      <c:catAx>
        <c:axId val="966118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6118800"/>
        <c:crosses val="autoZero"/>
        <c:auto val="1"/>
        <c:lblAlgn val="ctr"/>
        <c:lblOffset val="100"/>
        <c:noMultiLvlLbl val="0"/>
      </c:catAx>
      <c:valAx>
        <c:axId val="96611880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9661182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Percent</a:t>
            </a:r>
            <a:r>
              <a:rPr lang="en-US" baseline="0" dirty="0"/>
              <a:t> of women age 15-49 who believe a husband is justified in beating his wife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Sheet2!$B$24</c:f>
              <c:strCache>
                <c:ptCount val="1"/>
                <c:pt idx="0">
                  <c:v>Lebanese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Sheet2!$A$25:$A$33</c:f>
              <c:strCache>
                <c:ptCount val="9"/>
                <c:pt idx="0">
                  <c:v>National</c:v>
                </c:pt>
                <c:pt idx="1">
                  <c:v>Beirut</c:v>
                </c:pt>
                <c:pt idx="2">
                  <c:v>MT Lebanon</c:v>
                </c:pt>
                <c:pt idx="3">
                  <c:v>North</c:v>
                </c:pt>
                <c:pt idx="4">
                  <c:v>Akkar</c:v>
                </c:pt>
                <c:pt idx="5">
                  <c:v>Bekaa</c:v>
                </c:pt>
                <c:pt idx="6">
                  <c:v>South</c:v>
                </c:pt>
                <c:pt idx="7">
                  <c:v>Nabatiyeh</c:v>
                </c:pt>
                <c:pt idx="8">
                  <c:v>Baalbak El Hermel</c:v>
                </c:pt>
              </c:strCache>
            </c:strRef>
          </c:cat>
          <c:val>
            <c:numRef>
              <c:f>Sheet2!$B$25:$B$33</c:f>
              <c:numCache>
                <c:formatCode>General</c:formatCode>
                <c:ptCount val="9"/>
                <c:pt idx="0">
                  <c:v>5.9</c:v>
                </c:pt>
                <c:pt idx="1">
                  <c:v>3.4</c:v>
                </c:pt>
                <c:pt idx="2">
                  <c:v>3</c:v>
                </c:pt>
                <c:pt idx="3">
                  <c:v>6.5</c:v>
                </c:pt>
                <c:pt idx="4">
                  <c:v>25.2</c:v>
                </c:pt>
                <c:pt idx="5">
                  <c:v>5.3</c:v>
                </c:pt>
                <c:pt idx="6">
                  <c:v>5.0999999999999996</c:v>
                </c:pt>
                <c:pt idx="7">
                  <c:v>12.1</c:v>
                </c:pt>
                <c:pt idx="8">
                  <c:v>15.2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C88-40E5-8A3B-F6D710488795}"/>
            </c:ext>
          </c:extLst>
        </c:ser>
        <c:ser>
          <c:idx val="1"/>
          <c:order val="1"/>
          <c:tx>
            <c:strRef>
              <c:f>Sheet2!$C$24</c:f>
              <c:strCache>
                <c:ptCount val="1"/>
                <c:pt idx="0">
                  <c:v>Syrian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Sheet2!$A$25:$A$33</c:f>
              <c:strCache>
                <c:ptCount val="9"/>
                <c:pt idx="0">
                  <c:v>National</c:v>
                </c:pt>
                <c:pt idx="1">
                  <c:v>Beirut</c:v>
                </c:pt>
                <c:pt idx="2">
                  <c:v>MT Lebanon</c:v>
                </c:pt>
                <c:pt idx="3">
                  <c:v>North</c:v>
                </c:pt>
                <c:pt idx="4">
                  <c:v>Akkar</c:v>
                </c:pt>
                <c:pt idx="5">
                  <c:v>Bekaa</c:v>
                </c:pt>
                <c:pt idx="6">
                  <c:v>South</c:v>
                </c:pt>
                <c:pt idx="7">
                  <c:v>Nabatiyeh</c:v>
                </c:pt>
                <c:pt idx="8">
                  <c:v>Baalbak El Hermel</c:v>
                </c:pt>
              </c:strCache>
            </c:strRef>
          </c:cat>
          <c:val>
            <c:numRef>
              <c:f>Sheet2!$C$25:$C$33</c:f>
              <c:numCache>
                <c:formatCode>General</c:formatCode>
                <c:ptCount val="9"/>
                <c:pt idx="0">
                  <c:v>9.8000000000000007</c:v>
                </c:pt>
                <c:pt idx="1">
                  <c:v>1.9</c:v>
                </c:pt>
                <c:pt idx="2">
                  <c:v>0.4</c:v>
                </c:pt>
                <c:pt idx="3">
                  <c:v>6.3</c:v>
                </c:pt>
                <c:pt idx="4">
                  <c:v>24.4</c:v>
                </c:pt>
                <c:pt idx="5">
                  <c:v>12.3</c:v>
                </c:pt>
                <c:pt idx="6">
                  <c:v>0</c:v>
                </c:pt>
                <c:pt idx="7">
                  <c:v>21.3</c:v>
                </c:pt>
                <c:pt idx="8">
                  <c:v>18.5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C88-40E5-8A3B-F6D710488795}"/>
            </c:ext>
          </c:extLst>
        </c:ser>
        <c:ser>
          <c:idx val="2"/>
          <c:order val="2"/>
          <c:tx>
            <c:strRef>
              <c:f>Sheet2!$D$24</c:f>
              <c:strCache>
                <c:ptCount val="1"/>
                <c:pt idx="0">
                  <c:v>PRL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Sheet2!$A$25:$A$33</c:f>
              <c:strCache>
                <c:ptCount val="9"/>
                <c:pt idx="0">
                  <c:v>National</c:v>
                </c:pt>
                <c:pt idx="1">
                  <c:v>Beirut</c:v>
                </c:pt>
                <c:pt idx="2">
                  <c:v>MT Lebanon</c:v>
                </c:pt>
                <c:pt idx="3">
                  <c:v>North</c:v>
                </c:pt>
                <c:pt idx="4">
                  <c:v>Akkar</c:v>
                </c:pt>
                <c:pt idx="5">
                  <c:v>Bekaa</c:v>
                </c:pt>
                <c:pt idx="6">
                  <c:v>South</c:v>
                </c:pt>
                <c:pt idx="7">
                  <c:v>Nabatiyeh</c:v>
                </c:pt>
                <c:pt idx="8">
                  <c:v>Baalbak El Hermel</c:v>
                </c:pt>
              </c:strCache>
            </c:strRef>
          </c:cat>
          <c:val>
            <c:numRef>
              <c:f>Sheet2!$D$25:$D$33</c:f>
              <c:numCache>
                <c:formatCode>General</c:formatCode>
                <c:ptCount val="9"/>
                <c:pt idx="0">
                  <c:v>11.1</c:v>
                </c:pt>
                <c:pt idx="1">
                  <c:v>9.6</c:v>
                </c:pt>
                <c:pt idx="2">
                  <c:v>11.4</c:v>
                </c:pt>
                <c:pt idx="3">
                  <c:v>14.5</c:v>
                </c:pt>
                <c:pt idx="4">
                  <c:v>26.7</c:v>
                </c:pt>
                <c:pt idx="5">
                  <c:v>11.4</c:v>
                </c:pt>
                <c:pt idx="6">
                  <c:v>7.9</c:v>
                </c:pt>
                <c:pt idx="7">
                  <c:v>0</c:v>
                </c:pt>
                <c:pt idx="8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C88-40E5-8A3B-F6D710488795}"/>
            </c:ext>
          </c:extLst>
        </c:ser>
        <c:ser>
          <c:idx val="3"/>
          <c:order val="3"/>
          <c:tx>
            <c:strRef>
              <c:f>Sheet2!$E$24</c:f>
              <c:strCache>
                <c:ptCount val="1"/>
                <c:pt idx="0">
                  <c:v>PRS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Sheet2!$A$25:$A$33</c:f>
              <c:strCache>
                <c:ptCount val="9"/>
                <c:pt idx="0">
                  <c:v>National</c:v>
                </c:pt>
                <c:pt idx="1">
                  <c:v>Beirut</c:v>
                </c:pt>
                <c:pt idx="2">
                  <c:v>MT Lebanon</c:v>
                </c:pt>
                <c:pt idx="3">
                  <c:v>North</c:v>
                </c:pt>
                <c:pt idx="4">
                  <c:v>Akkar</c:v>
                </c:pt>
                <c:pt idx="5">
                  <c:v>Bekaa</c:v>
                </c:pt>
                <c:pt idx="6">
                  <c:v>South</c:v>
                </c:pt>
                <c:pt idx="7">
                  <c:v>Nabatiyeh</c:v>
                </c:pt>
                <c:pt idx="8">
                  <c:v>Baalbak El Hermel</c:v>
                </c:pt>
              </c:strCache>
            </c:strRef>
          </c:cat>
          <c:val>
            <c:numRef>
              <c:f>Sheet2!$E$25:$E$33</c:f>
              <c:numCache>
                <c:formatCode>General</c:formatCode>
                <c:ptCount val="9"/>
                <c:pt idx="0">
                  <c:v>4.9000000000000004</c:v>
                </c:pt>
                <c:pt idx="1">
                  <c:v>0</c:v>
                </c:pt>
                <c:pt idx="2">
                  <c:v>4.2</c:v>
                </c:pt>
                <c:pt idx="3">
                  <c:v>8.6</c:v>
                </c:pt>
                <c:pt idx="4">
                  <c:v>6.4</c:v>
                </c:pt>
                <c:pt idx="5">
                  <c:v>2</c:v>
                </c:pt>
                <c:pt idx="6">
                  <c:v>4.8</c:v>
                </c:pt>
                <c:pt idx="7">
                  <c:v>0</c:v>
                </c:pt>
                <c:pt idx="8">
                  <c:v>9.3000000000000007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C88-40E5-8A3B-F6D71048879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708027056"/>
        <c:axId val="708027616"/>
      </c:barChart>
      <c:catAx>
        <c:axId val="708027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08027616"/>
        <c:crosses val="autoZero"/>
        <c:auto val="1"/>
        <c:lblAlgn val="ctr"/>
        <c:lblOffset val="100"/>
        <c:noMultiLvlLbl val="0"/>
      </c:catAx>
      <c:valAx>
        <c:axId val="70802761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708027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BCE548-A11E-4E14-8A1E-28A5768564A8}" type="doc">
      <dgm:prSet loTypeId="urn:microsoft.com/office/officeart/2008/layout/VerticalCurvedList" loCatId="list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en-US"/>
        </a:p>
      </dgm:t>
    </dgm:pt>
    <dgm:pt modelId="{5BD51C3E-171C-4E68-8725-7DE63DE73BAB}">
      <dgm:prSet phldrT="[Text]"/>
      <dgm:spPr/>
      <dgm:t>
        <a:bodyPr/>
        <a:lstStyle/>
        <a:p>
          <a:r>
            <a:rPr lang="en-US" dirty="0"/>
            <a:t>Lebanese, </a:t>
          </a:r>
          <a:r>
            <a:rPr lang="en-US" b="1" dirty="0"/>
            <a:t>12,720 HH</a:t>
          </a:r>
          <a:endParaRPr lang="en-US" dirty="0"/>
        </a:p>
      </dgm:t>
    </dgm:pt>
    <dgm:pt modelId="{E2EE879A-AA17-43F0-97F6-94425F314F13}" type="parTrans" cxnId="{E59DC0BE-90FB-4CAA-A947-A0A852955D25}">
      <dgm:prSet/>
      <dgm:spPr/>
      <dgm:t>
        <a:bodyPr/>
        <a:lstStyle/>
        <a:p>
          <a:endParaRPr lang="en-US"/>
        </a:p>
      </dgm:t>
    </dgm:pt>
    <dgm:pt modelId="{A6DF8278-7C2D-4A24-A82B-8503C3DCB39C}" type="sibTrans" cxnId="{E59DC0BE-90FB-4CAA-A947-A0A852955D25}">
      <dgm:prSet/>
      <dgm:spPr/>
      <dgm:t>
        <a:bodyPr/>
        <a:lstStyle/>
        <a:p>
          <a:endParaRPr lang="en-US"/>
        </a:p>
      </dgm:t>
    </dgm:pt>
    <dgm:pt modelId="{F59D972F-04A6-467B-BC36-A387BE8C6F76}">
      <dgm:prSet phldrT="[Text]"/>
      <dgm:spPr/>
      <dgm:t>
        <a:bodyPr/>
        <a:lstStyle/>
        <a:p>
          <a:r>
            <a:rPr lang="en-US" dirty="0"/>
            <a:t>Syrian. </a:t>
          </a:r>
          <a:r>
            <a:rPr lang="en-US" b="1" dirty="0"/>
            <a:t>3,360 HH</a:t>
          </a:r>
        </a:p>
      </dgm:t>
    </dgm:pt>
    <dgm:pt modelId="{2ED2F847-334D-427B-A4E7-4B122C47DF66}" type="parTrans" cxnId="{5F29A654-24FD-4151-A7F2-5D02900D08E0}">
      <dgm:prSet/>
      <dgm:spPr/>
      <dgm:t>
        <a:bodyPr/>
        <a:lstStyle/>
        <a:p>
          <a:endParaRPr lang="en-US"/>
        </a:p>
      </dgm:t>
    </dgm:pt>
    <dgm:pt modelId="{C5C753AA-E37C-4B0B-B010-7493876A7C05}" type="sibTrans" cxnId="{5F29A654-24FD-4151-A7F2-5D02900D08E0}">
      <dgm:prSet/>
      <dgm:spPr/>
      <dgm:t>
        <a:bodyPr/>
        <a:lstStyle/>
        <a:p>
          <a:endParaRPr lang="en-US"/>
        </a:p>
      </dgm:t>
    </dgm:pt>
    <dgm:pt modelId="{A46BFAC4-BCB9-4CC5-BB20-31A36366E5DB}">
      <dgm:prSet phldrT="[Text]"/>
      <dgm:spPr/>
      <dgm:t>
        <a:bodyPr/>
        <a:lstStyle/>
        <a:p>
          <a:r>
            <a:rPr lang="en-US" dirty="0"/>
            <a:t>PRL. </a:t>
          </a:r>
          <a:r>
            <a:rPr lang="en-US" b="1" dirty="0"/>
            <a:t>5,200 HH</a:t>
          </a:r>
        </a:p>
      </dgm:t>
    </dgm:pt>
    <dgm:pt modelId="{A5C88B87-7019-4FE2-8FB1-F2629172EA45}" type="parTrans" cxnId="{6706D49C-ED92-494C-9627-0C09C7E97A6D}">
      <dgm:prSet/>
      <dgm:spPr/>
      <dgm:t>
        <a:bodyPr/>
        <a:lstStyle/>
        <a:p>
          <a:endParaRPr lang="en-US"/>
        </a:p>
      </dgm:t>
    </dgm:pt>
    <dgm:pt modelId="{A64CE825-988F-4055-9983-DC9685F8CD17}" type="sibTrans" cxnId="{6706D49C-ED92-494C-9627-0C09C7E97A6D}">
      <dgm:prSet/>
      <dgm:spPr/>
      <dgm:t>
        <a:bodyPr/>
        <a:lstStyle/>
        <a:p>
          <a:endParaRPr lang="en-US"/>
        </a:p>
      </dgm:t>
    </dgm:pt>
    <dgm:pt modelId="{7741AE9E-830A-42DD-9DD3-9D4AE0601D68}">
      <dgm:prSet phldrT="[Text]"/>
      <dgm:spPr/>
      <dgm:t>
        <a:bodyPr/>
        <a:lstStyle/>
        <a:p>
          <a:r>
            <a:rPr lang="en-US" dirty="0"/>
            <a:t>PRS. </a:t>
          </a:r>
          <a:r>
            <a:rPr lang="en-US" b="1" dirty="0"/>
            <a:t>2,300 HH </a:t>
          </a:r>
        </a:p>
      </dgm:t>
    </dgm:pt>
    <dgm:pt modelId="{33958DA0-F1F7-48C0-B050-BE01ACDF7F7D}" type="parTrans" cxnId="{064903C2-792C-4E27-A081-C0523BDB1BA4}">
      <dgm:prSet/>
      <dgm:spPr/>
      <dgm:t>
        <a:bodyPr/>
        <a:lstStyle/>
        <a:p>
          <a:endParaRPr lang="en-US"/>
        </a:p>
      </dgm:t>
    </dgm:pt>
    <dgm:pt modelId="{89C5A938-44DC-4C87-AB6D-E60EDBAEA65B}" type="sibTrans" cxnId="{064903C2-792C-4E27-A081-C0523BDB1BA4}">
      <dgm:prSet/>
      <dgm:spPr/>
      <dgm:t>
        <a:bodyPr/>
        <a:lstStyle/>
        <a:p>
          <a:endParaRPr lang="en-US"/>
        </a:p>
      </dgm:t>
    </dgm:pt>
    <dgm:pt modelId="{A1F8AA31-308F-4DC9-BD5A-1CEFAEF931E2}" type="pres">
      <dgm:prSet presAssocID="{8EBCE548-A11E-4E14-8A1E-28A5768564A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43557473-C778-462B-A3CB-1795CF0B2A03}" type="pres">
      <dgm:prSet presAssocID="{8EBCE548-A11E-4E14-8A1E-28A5768564A8}" presName="Name1" presStyleCnt="0"/>
      <dgm:spPr/>
    </dgm:pt>
    <dgm:pt modelId="{94BC3E66-CF43-4B99-8F7C-BE4E6EB4F5F2}" type="pres">
      <dgm:prSet presAssocID="{8EBCE548-A11E-4E14-8A1E-28A5768564A8}" presName="cycle" presStyleCnt="0"/>
      <dgm:spPr/>
    </dgm:pt>
    <dgm:pt modelId="{BFF4B48F-EEB8-4433-9AB2-7E05251DD3A0}" type="pres">
      <dgm:prSet presAssocID="{8EBCE548-A11E-4E14-8A1E-28A5768564A8}" presName="srcNode" presStyleLbl="node1" presStyleIdx="0" presStyleCnt="4"/>
      <dgm:spPr/>
    </dgm:pt>
    <dgm:pt modelId="{8165CFEB-EB8E-4AB6-ACB8-4744B2924453}" type="pres">
      <dgm:prSet presAssocID="{8EBCE548-A11E-4E14-8A1E-28A5768564A8}" presName="conn" presStyleLbl="parChTrans1D2" presStyleIdx="0" presStyleCnt="1"/>
      <dgm:spPr/>
      <dgm:t>
        <a:bodyPr/>
        <a:lstStyle/>
        <a:p>
          <a:endParaRPr lang="en-US"/>
        </a:p>
      </dgm:t>
    </dgm:pt>
    <dgm:pt modelId="{124DED07-7C08-4AFD-B2BD-B6C4D3A89B3D}" type="pres">
      <dgm:prSet presAssocID="{8EBCE548-A11E-4E14-8A1E-28A5768564A8}" presName="extraNode" presStyleLbl="node1" presStyleIdx="0" presStyleCnt="4"/>
      <dgm:spPr/>
    </dgm:pt>
    <dgm:pt modelId="{5EB57023-F82D-49CD-A79F-A5A305829B99}" type="pres">
      <dgm:prSet presAssocID="{8EBCE548-A11E-4E14-8A1E-28A5768564A8}" presName="dstNode" presStyleLbl="node1" presStyleIdx="0" presStyleCnt="4"/>
      <dgm:spPr/>
    </dgm:pt>
    <dgm:pt modelId="{D90AE7AD-2F5C-462B-ABA9-282515B0D004}" type="pres">
      <dgm:prSet presAssocID="{5BD51C3E-171C-4E68-8725-7DE63DE73BAB}" presName="text_1" presStyleLbl="node1" presStyleIdx="0" presStyleCnt="4" custLinFactNeighborX="-253" custLinFactNeighborY="1212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D05E9A-2CC5-4311-B0CC-7CEAB7069A21}" type="pres">
      <dgm:prSet presAssocID="{5BD51C3E-171C-4E68-8725-7DE63DE73BAB}" presName="accent_1" presStyleCnt="0"/>
      <dgm:spPr/>
    </dgm:pt>
    <dgm:pt modelId="{10B1E2EC-6812-4418-AB19-7AF8F1A00D9B}" type="pres">
      <dgm:prSet presAssocID="{5BD51C3E-171C-4E68-8725-7DE63DE73BAB}" presName="accentRepeatNode" presStyleLbl="solidFgAcc1" presStyleIdx="0" presStyleCnt="4"/>
      <dgm:spPr/>
    </dgm:pt>
    <dgm:pt modelId="{59C99A1E-0CE2-453E-8BE3-B89046889E14}" type="pres">
      <dgm:prSet presAssocID="{F59D972F-04A6-467B-BC36-A387BE8C6F76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D7D412-2E91-4EDE-9524-F4F63ACD5C06}" type="pres">
      <dgm:prSet presAssocID="{F59D972F-04A6-467B-BC36-A387BE8C6F76}" presName="accent_2" presStyleCnt="0"/>
      <dgm:spPr/>
    </dgm:pt>
    <dgm:pt modelId="{1442F305-78B2-489A-9FE8-58A1E8DA891E}" type="pres">
      <dgm:prSet presAssocID="{F59D972F-04A6-467B-BC36-A387BE8C6F76}" presName="accentRepeatNode" presStyleLbl="solidFgAcc1" presStyleIdx="1" presStyleCnt="4"/>
      <dgm:spPr/>
    </dgm:pt>
    <dgm:pt modelId="{621EDCA8-3903-4C2C-A379-51DEEE2604CD}" type="pres">
      <dgm:prSet presAssocID="{A46BFAC4-BCB9-4CC5-BB20-31A36366E5DB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6DB817-EB97-4195-A5FC-8E9D865C47B8}" type="pres">
      <dgm:prSet presAssocID="{A46BFAC4-BCB9-4CC5-BB20-31A36366E5DB}" presName="accent_3" presStyleCnt="0"/>
      <dgm:spPr/>
    </dgm:pt>
    <dgm:pt modelId="{FB21952C-8EF5-4F2A-8AEA-76E899A349FE}" type="pres">
      <dgm:prSet presAssocID="{A46BFAC4-BCB9-4CC5-BB20-31A36366E5DB}" presName="accentRepeatNode" presStyleLbl="solidFgAcc1" presStyleIdx="2" presStyleCnt="4"/>
      <dgm:spPr/>
    </dgm:pt>
    <dgm:pt modelId="{26D87137-D64D-4D83-9167-2C89A7FF0DB3}" type="pres">
      <dgm:prSet presAssocID="{7741AE9E-830A-42DD-9DD3-9D4AE0601D68}" presName="text_4" presStyleLbl="node1" presStyleIdx="3" presStyleCnt="4" custLinFactNeighborX="-507" custLinFactNeighborY="33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AF54EF-F852-4D85-9053-6676AA05FAE4}" type="pres">
      <dgm:prSet presAssocID="{7741AE9E-830A-42DD-9DD3-9D4AE0601D68}" presName="accent_4" presStyleCnt="0"/>
      <dgm:spPr/>
    </dgm:pt>
    <dgm:pt modelId="{E0859BD9-A77F-4FB9-BB32-60EDC0050AB2}" type="pres">
      <dgm:prSet presAssocID="{7741AE9E-830A-42DD-9DD3-9D4AE0601D68}" presName="accentRepeatNode" presStyleLbl="solidFgAcc1" presStyleIdx="3" presStyleCnt="4"/>
      <dgm:spPr/>
    </dgm:pt>
  </dgm:ptLst>
  <dgm:cxnLst>
    <dgm:cxn modelId="{064903C2-792C-4E27-A081-C0523BDB1BA4}" srcId="{8EBCE548-A11E-4E14-8A1E-28A5768564A8}" destId="{7741AE9E-830A-42DD-9DD3-9D4AE0601D68}" srcOrd="3" destOrd="0" parTransId="{33958DA0-F1F7-48C0-B050-BE01ACDF7F7D}" sibTransId="{89C5A938-44DC-4C87-AB6D-E60EDBAEA65B}"/>
    <dgm:cxn modelId="{85487E55-DC98-4FBB-9F2D-AF8D10BC1168}" type="presOf" srcId="{8EBCE548-A11E-4E14-8A1E-28A5768564A8}" destId="{A1F8AA31-308F-4DC9-BD5A-1CEFAEF931E2}" srcOrd="0" destOrd="0" presId="urn:microsoft.com/office/officeart/2008/layout/VerticalCurvedList"/>
    <dgm:cxn modelId="{C716E348-0899-4120-9502-9DF00F3BDAD6}" type="presOf" srcId="{A46BFAC4-BCB9-4CC5-BB20-31A36366E5DB}" destId="{621EDCA8-3903-4C2C-A379-51DEEE2604CD}" srcOrd="0" destOrd="0" presId="urn:microsoft.com/office/officeart/2008/layout/VerticalCurvedList"/>
    <dgm:cxn modelId="{6706D49C-ED92-494C-9627-0C09C7E97A6D}" srcId="{8EBCE548-A11E-4E14-8A1E-28A5768564A8}" destId="{A46BFAC4-BCB9-4CC5-BB20-31A36366E5DB}" srcOrd="2" destOrd="0" parTransId="{A5C88B87-7019-4FE2-8FB1-F2629172EA45}" sibTransId="{A64CE825-988F-4055-9983-DC9685F8CD17}"/>
    <dgm:cxn modelId="{5F29A654-24FD-4151-A7F2-5D02900D08E0}" srcId="{8EBCE548-A11E-4E14-8A1E-28A5768564A8}" destId="{F59D972F-04A6-467B-BC36-A387BE8C6F76}" srcOrd="1" destOrd="0" parTransId="{2ED2F847-334D-427B-A4E7-4B122C47DF66}" sibTransId="{C5C753AA-E37C-4B0B-B010-7493876A7C05}"/>
    <dgm:cxn modelId="{942DCB88-57C1-448D-8F95-A98E7B3D83C7}" type="presOf" srcId="{5BD51C3E-171C-4E68-8725-7DE63DE73BAB}" destId="{D90AE7AD-2F5C-462B-ABA9-282515B0D004}" srcOrd="0" destOrd="0" presId="urn:microsoft.com/office/officeart/2008/layout/VerticalCurvedList"/>
    <dgm:cxn modelId="{3FF21C7E-B26E-4176-97AB-DA2E780E864C}" type="presOf" srcId="{A6DF8278-7C2D-4A24-A82B-8503C3DCB39C}" destId="{8165CFEB-EB8E-4AB6-ACB8-4744B2924453}" srcOrd="0" destOrd="0" presId="urn:microsoft.com/office/officeart/2008/layout/VerticalCurvedList"/>
    <dgm:cxn modelId="{DF7154E7-9969-4CBA-AADF-C4059D8EFD88}" type="presOf" srcId="{F59D972F-04A6-467B-BC36-A387BE8C6F76}" destId="{59C99A1E-0CE2-453E-8BE3-B89046889E14}" srcOrd="0" destOrd="0" presId="urn:microsoft.com/office/officeart/2008/layout/VerticalCurvedList"/>
    <dgm:cxn modelId="{E59DC0BE-90FB-4CAA-A947-A0A852955D25}" srcId="{8EBCE548-A11E-4E14-8A1E-28A5768564A8}" destId="{5BD51C3E-171C-4E68-8725-7DE63DE73BAB}" srcOrd="0" destOrd="0" parTransId="{E2EE879A-AA17-43F0-97F6-94425F314F13}" sibTransId="{A6DF8278-7C2D-4A24-A82B-8503C3DCB39C}"/>
    <dgm:cxn modelId="{C8985B8A-047D-4CAB-BAEB-910D852F8AA7}" type="presOf" srcId="{7741AE9E-830A-42DD-9DD3-9D4AE0601D68}" destId="{26D87137-D64D-4D83-9167-2C89A7FF0DB3}" srcOrd="0" destOrd="0" presId="urn:microsoft.com/office/officeart/2008/layout/VerticalCurvedList"/>
    <dgm:cxn modelId="{8C95CF8B-0BD1-4FBE-AA8C-90C85B92B8C6}" type="presParOf" srcId="{A1F8AA31-308F-4DC9-BD5A-1CEFAEF931E2}" destId="{43557473-C778-462B-A3CB-1795CF0B2A03}" srcOrd="0" destOrd="0" presId="urn:microsoft.com/office/officeart/2008/layout/VerticalCurvedList"/>
    <dgm:cxn modelId="{1A9C0536-14F2-4720-A39D-3A82B7CB6078}" type="presParOf" srcId="{43557473-C778-462B-A3CB-1795CF0B2A03}" destId="{94BC3E66-CF43-4B99-8F7C-BE4E6EB4F5F2}" srcOrd="0" destOrd="0" presId="urn:microsoft.com/office/officeart/2008/layout/VerticalCurvedList"/>
    <dgm:cxn modelId="{EC4E8C3D-88F2-49C8-8C75-4FFCEC73401A}" type="presParOf" srcId="{94BC3E66-CF43-4B99-8F7C-BE4E6EB4F5F2}" destId="{BFF4B48F-EEB8-4433-9AB2-7E05251DD3A0}" srcOrd="0" destOrd="0" presId="urn:microsoft.com/office/officeart/2008/layout/VerticalCurvedList"/>
    <dgm:cxn modelId="{4EF2A960-9366-4D09-8B01-429EDE197CDA}" type="presParOf" srcId="{94BC3E66-CF43-4B99-8F7C-BE4E6EB4F5F2}" destId="{8165CFEB-EB8E-4AB6-ACB8-4744B2924453}" srcOrd="1" destOrd="0" presId="urn:microsoft.com/office/officeart/2008/layout/VerticalCurvedList"/>
    <dgm:cxn modelId="{F44B5117-BB92-4485-BBE7-BC35387601AC}" type="presParOf" srcId="{94BC3E66-CF43-4B99-8F7C-BE4E6EB4F5F2}" destId="{124DED07-7C08-4AFD-B2BD-B6C4D3A89B3D}" srcOrd="2" destOrd="0" presId="urn:microsoft.com/office/officeart/2008/layout/VerticalCurvedList"/>
    <dgm:cxn modelId="{85A999D3-8F79-44D9-98C9-FADFA0A4710C}" type="presParOf" srcId="{94BC3E66-CF43-4B99-8F7C-BE4E6EB4F5F2}" destId="{5EB57023-F82D-49CD-A79F-A5A305829B99}" srcOrd="3" destOrd="0" presId="urn:microsoft.com/office/officeart/2008/layout/VerticalCurvedList"/>
    <dgm:cxn modelId="{4E04B556-7B58-43A4-8DAA-B3B3D911496D}" type="presParOf" srcId="{43557473-C778-462B-A3CB-1795CF0B2A03}" destId="{D90AE7AD-2F5C-462B-ABA9-282515B0D004}" srcOrd="1" destOrd="0" presId="urn:microsoft.com/office/officeart/2008/layout/VerticalCurvedList"/>
    <dgm:cxn modelId="{035899B3-29C5-4428-9780-4BF278E1A7D6}" type="presParOf" srcId="{43557473-C778-462B-A3CB-1795CF0B2A03}" destId="{05D05E9A-2CC5-4311-B0CC-7CEAB7069A21}" srcOrd="2" destOrd="0" presId="urn:microsoft.com/office/officeart/2008/layout/VerticalCurvedList"/>
    <dgm:cxn modelId="{C6BD3915-5FDA-405A-A682-24D8049C7E54}" type="presParOf" srcId="{05D05E9A-2CC5-4311-B0CC-7CEAB7069A21}" destId="{10B1E2EC-6812-4418-AB19-7AF8F1A00D9B}" srcOrd="0" destOrd="0" presId="urn:microsoft.com/office/officeart/2008/layout/VerticalCurvedList"/>
    <dgm:cxn modelId="{6C84C886-4F5D-427D-B421-8A2B8FC7A999}" type="presParOf" srcId="{43557473-C778-462B-A3CB-1795CF0B2A03}" destId="{59C99A1E-0CE2-453E-8BE3-B89046889E14}" srcOrd="3" destOrd="0" presId="urn:microsoft.com/office/officeart/2008/layout/VerticalCurvedList"/>
    <dgm:cxn modelId="{D84D9302-B6E5-476E-AD7C-750C2D476E10}" type="presParOf" srcId="{43557473-C778-462B-A3CB-1795CF0B2A03}" destId="{0DD7D412-2E91-4EDE-9524-F4F63ACD5C06}" srcOrd="4" destOrd="0" presId="urn:microsoft.com/office/officeart/2008/layout/VerticalCurvedList"/>
    <dgm:cxn modelId="{A84FFEEE-5C26-4845-9EE3-3473FE4579DF}" type="presParOf" srcId="{0DD7D412-2E91-4EDE-9524-F4F63ACD5C06}" destId="{1442F305-78B2-489A-9FE8-58A1E8DA891E}" srcOrd="0" destOrd="0" presId="urn:microsoft.com/office/officeart/2008/layout/VerticalCurvedList"/>
    <dgm:cxn modelId="{BC99CEB6-3A7B-4381-BA37-4FC9BD052875}" type="presParOf" srcId="{43557473-C778-462B-A3CB-1795CF0B2A03}" destId="{621EDCA8-3903-4C2C-A379-51DEEE2604CD}" srcOrd="5" destOrd="0" presId="urn:microsoft.com/office/officeart/2008/layout/VerticalCurvedList"/>
    <dgm:cxn modelId="{F5FDE3A3-5B4C-4714-B9AA-36E73FAA1BBE}" type="presParOf" srcId="{43557473-C778-462B-A3CB-1795CF0B2A03}" destId="{D26DB817-EB97-4195-A5FC-8E9D865C47B8}" srcOrd="6" destOrd="0" presId="urn:microsoft.com/office/officeart/2008/layout/VerticalCurvedList"/>
    <dgm:cxn modelId="{87F74D55-58E7-415D-8424-B93FC595D784}" type="presParOf" srcId="{D26DB817-EB97-4195-A5FC-8E9D865C47B8}" destId="{FB21952C-8EF5-4F2A-8AEA-76E899A349FE}" srcOrd="0" destOrd="0" presId="urn:microsoft.com/office/officeart/2008/layout/VerticalCurvedList"/>
    <dgm:cxn modelId="{D07B2B73-F8BA-4B90-88F0-644F555A0FB9}" type="presParOf" srcId="{43557473-C778-462B-A3CB-1795CF0B2A03}" destId="{26D87137-D64D-4D83-9167-2C89A7FF0DB3}" srcOrd="7" destOrd="0" presId="urn:microsoft.com/office/officeart/2008/layout/VerticalCurvedList"/>
    <dgm:cxn modelId="{5AF7CA62-7D0F-4443-8CD2-0E757A06E71F}" type="presParOf" srcId="{43557473-C778-462B-A3CB-1795CF0B2A03}" destId="{FBAF54EF-F852-4D85-9053-6676AA05FAE4}" srcOrd="8" destOrd="0" presId="urn:microsoft.com/office/officeart/2008/layout/VerticalCurvedList"/>
    <dgm:cxn modelId="{1181DE69-ED6F-439C-A365-7C3B0177566E}" type="presParOf" srcId="{FBAF54EF-F852-4D85-9053-6676AA05FAE4}" destId="{E0859BD9-A77F-4FB9-BB32-60EDC0050AB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65CFEB-EB8E-4AB6-ACB8-4744B2924453}">
      <dsp:nvSpPr>
        <dsp:cNvPr id="0" name=""/>
        <dsp:cNvSpPr/>
      </dsp:nvSpPr>
      <dsp:spPr>
        <a:xfrm>
          <a:off x="-6126981" y="-937410"/>
          <a:ext cx="7293488" cy="7293488"/>
        </a:xfrm>
        <a:prstGeom prst="blockArc">
          <a:avLst>
            <a:gd name="adj1" fmla="val 18900000"/>
            <a:gd name="adj2" fmla="val 2700000"/>
            <a:gd name="adj3" fmla="val 296"/>
          </a:avLst>
        </a:pr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0AE7AD-2F5C-462B-ABA9-282515B0D004}">
      <dsp:nvSpPr>
        <dsp:cNvPr id="0" name=""/>
        <dsp:cNvSpPr/>
      </dsp:nvSpPr>
      <dsp:spPr>
        <a:xfrm>
          <a:off x="591679" y="517645"/>
          <a:ext cx="7440913" cy="83360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1676" tIns="109220" rIns="109220" bIns="109220" numCol="1" spcCol="1270" anchor="ctr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/>
            <a:t>Lebanese, </a:t>
          </a:r>
          <a:r>
            <a:rPr lang="en-US" sz="4300" b="1" kern="1200" dirty="0"/>
            <a:t>12,720 HH</a:t>
          </a:r>
          <a:endParaRPr lang="en-US" sz="4300" kern="1200" dirty="0"/>
        </a:p>
      </dsp:txBody>
      <dsp:txXfrm>
        <a:off x="591679" y="517645"/>
        <a:ext cx="7440913" cy="833607"/>
      </dsp:txXfrm>
    </dsp:sp>
    <dsp:sp modelId="{10B1E2EC-6812-4418-AB19-7AF8F1A00D9B}">
      <dsp:nvSpPr>
        <dsp:cNvPr id="0" name=""/>
        <dsp:cNvSpPr/>
      </dsp:nvSpPr>
      <dsp:spPr>
        <a:xfrm>
          <a:off x="89500" y="312386"/>
          <a:ext cx="1042009" cy="104200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C99A1E-0CE2-453E-8BE3-B89046889E14}">
      <dsp:nvSpPr>
        <dsp:cNvPr id="0" name=""/>
        <dsp:cNvSpPr/>
      </dsp:nvSpPr>
      <dsp:spPr>
        <a:xfrm>
          <a:off x="1088431" y="1667215"/>
          <a:ext cx="6962986" cy="83360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1676" tIns="109220" rIns="109220" bIns="109220" numCol="1" spcCol="1270" anchor="ctr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/>
            <a:t>Syrian. </a:t>
          </a:r>
          <a:r>
            <a:rPr lang="en-US" sz="4300" b="1" kern="1200" dirty="0"/>
            <a:t>3,360 HH</a:t>
          </a:r>
        </a:p>
      </dsp:txBody>
      <dsp:txXfrm>
        <a:off x="1088431" y="1667215"/>
        <a:ext cx="6962986" cy="833607"/>
      </dsp:txXfrm>
    </dsp:sp>
    <dsp:sp modelId="{1442F305-78B2-489A-9FE8-58A1E8DA891E}">
      <dsp:nvSpPr>
        <dsp:cNvPr id="0" name=""/>
        <dsp:cNvSpPr/>
      </dsp:nvSpPr>
      <dsp:spPr>
        <a:xfrm>
          <a:off x="567426" y="1563014"/>
          <a:ext cx="1042009" cy="104200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1EDCA8-3903-4C2C-A379-51DEEE2604CD}">
      <dsp:nvSpPr>
        <dsp:cNvPr id="0" name=""/>
        <dsp:cNvSpPr/>
      </dsp:nvSpPr>
      <dsp:spPr>
        <a:xfrm>
          <a:off x="1088431" y="2917843"/>
          <a:ext cx="6962986" cy="83360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1676" tIns="109220" rIns="109220" bIns="109220" numCol="1" spcCol="1270" anchor="ctr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/>
            <a:t>PRL. </a:t>
          </a:r>
          <a:r>
            <a:rPr lang="en-US" sz="4300" b="1" kern="1200" dirty="0"/>
            <a:t>5,200 HH</a:t>
          </a:r>
        </a:p>
      </dsp:txBody>
      <dsp:txXfrm>
        <a:off x="1088431" y="2917843"/>
        <a:ext cx="6962986" cy="833607"/>
      </dsp:txXfrm>
    </dsp:sp>
    <dsp:sp modelId="{FB21952C-8EF5-4F2A-8AEA-76E899A349FE}">
      <dsp:nvSpPr>
        <dsp:cNvPr id="0" name=""/>
        <dsp:cNvSpPr/>
      </dsp:nvSpPr>
      <dsp:spPr>
        <a:xfrm>
          <a:off x="567426" y="2813642"/>
          <a:ext cx="1042009" cy="104200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D87137-D64D-4D83-9167-2C89A7FF0DB3}">
      <dsp:nvSpPr>
        <dsp:cNvPr id="0" name=""/>
        <dsp:cNvSpPr/>
      </dsp:nvSpPr>
      <dsp:spPr>
        <a:xfrm>
          <a:off x="572779" y="4171273"/>
          <a:ext cx="7440913" cy="83360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1676" tIns="109220" rIns="109220" bIns="109220" numCol="1" spcCol="1270" anchor="ctr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/>
            <a:t>PRS. </a:t>
          </a:r>
          <a:r>
            <a:rPr lang="en-US" sz="4300" b="1" kern="1200" dirty="0"/>
            <a:t>2,300 HH </a:t>
          </a:r>
        </a:p>
      </dsp:txBody>
      <dsp:txXfrm>
        <a:off x="572779" y="4171273"/>
        <a:ext cx="7440913" cy="833607"/>
      </dsp:txXfrm>
    </dsp:sp>
    <dsp:sp modelId="{E0859BD9-A77F-4FB9-BB32-60EDC0050AB2}">
      <dsp:nvSpPr>
        <dsp:cNvPr id="0" name=""/>
        <dsp:cNvSpPr/>
      </dsp:nvSpPr>
      <dsp:spPr>
        <a:xfrm>
          <a:off x="89500" y="4064271"/>
          <a:ext cx="1042009" cy="104200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5D3E4C-C4CA-4947-AF7D-911C14614CCC}" type="datetimeFigureOut">
              <a:rPr lang="en-US" smtClean="0"/>
              <a:t>07-Jul-16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7723AF-B83D-4FFF-9C59-B781FF917F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937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D4209B-03E3-4833-92CA-E03D7090F206}" type="datetimeFigureOut">
              <a:rPr lang="en-US" smtClean="0"/>
              <a:t>07-Jul-16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6592A4-DD2E-47AE-A402-CEA184BE0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161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8133" y="6215080"/>
            <a:ext cx="2573867" cy="618612"/>
          </a:xfrm>
          <a:prstGeom prst="rect">
            <a:avLst/>
          </a:prstGeom>
        </p:spPr>
      </p:pic>
      <p:cxnSp>
        <p:nvCxnSpPr>
          <p:cNvPr id="9" name="Straight Connector 8"/>
          <p:cNvCxnSpPr/>
          <p:nvPr userDrawn="1"/>
        </p:nvCxnSpPr>
        <p:spPr>
          <a:xfrm flipH="1" flipV="1">
            <a:off x="8467" y="6121400"/>
            <a:ext cx="12183533" cy="1693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66" y="6393200"/>
            <a:ext cx="6050967" cy="440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221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4342-A4F6-4B2C-91BB-18A03508C5B3}" type="datetimeFigureOut">
              <a:rPr lang="en-US" smtClean="0"/>
              <a:t>07-Jul-16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520-F8A0-4672-B057-A79CB8870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705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4342-A4F6-4B2C-91BB-18A03508C5B3}" type="datetimeFigureOut">
              <a:rPr lang="en-US" smtClean="0"/>
              <a:t>07-Jul-16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520-F8A0-4672-B057-A79CB8870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295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4342-A4F6-4B2C-91BB-18A03508C5B3}" type="datetimeFigureOut">
              <a:rPr lang="en-US" smtClean="0"/>
              <a:t>07-Jul-16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520-F8A0-4672-B057-A79CB8870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621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4342-A4F6-4B2C-91BB-18A03508C5B3}" type="datetimeFigureOut">
              <a:rPr lang="en-US" smtClean="0"/>
              <a:t>07-Jul-16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520-F8A0-4672-B057-A79CB8870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986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4342-A4F6-4B2C-91BB-18A03508C5B3}" type="datetimeFigureOut">
              <a:rPr lang="en-US" smtClean="0"/>
              <a:t>07-Jul-16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520-F8A0-4672-B057-A79CB8870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139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4342-A4F6-4B2C-91BB-18A03508C5B3}" type="datetimeFigureOut">
              <a:rPr lang="en-US" smtClean="0"/>
              <a:t>07-Jul-16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520-F8A0-4672-B057-A79CB8870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266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4342-A4F6-4B2C-91BB-18A03508C5B3}" type="datetimeFigureOut">
              <a:rPr lang="en-US" smtClean="0"/>
              <a:t>07-Jul-16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520-F8A0-4672-B057-A79CB8870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873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4342-A4F6-4B2C-91BB-18A03508C5B3}" type="datetimeFigureOut">
              <a:rPr lang="en-US" smtClean="0"/>
              <a:t>07-Jul-16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520-F8A0-4672-B057-A79CB8870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96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4342-A4F6-4B2C-91BB-18A03508C5B3}" type="datetimeFigureOut">
              <a:rPr lang="en-US" smtClean="0"/>
              <a:t>07-Jul-16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520-F8A0-4672-B057-A79CB8870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63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24342-A4F6-4B2C-91BB-18A03508C5B3}" type="datetimeFigureOut">
              <a:rPr lang="en-US" smtClean="0"/>
              <a:t>07-Jul-16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520-F8A0-4672-B057-A79CB8870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8634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31EC4-4C9D-4BC4-BAAF-984D850F483E}" type="datetimeFigureOut">
              <a:rPr lang="en-GB" smtClean="0"/>
              <a:t>07/07/2016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EB947-A5B6-4CA3-9E3F-693162820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2657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31EC4-4C9D-4BC4-BAAF-984D850F483E}" type="datetimeFigureOut">
              <a:rPr lang="en-GB" smtClean="0"/>
              <a:t>07/07/2016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EB947-A5B6-4CA3-9E3F-693162820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0879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31EC4-4C9D-4BC4-BAAF-984D850F483E}" type="datetimeFigureOut">
              <a:rPr lang="en-GB" smtClean="0"/>
              <a:t>07/07/2016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EB947-A5B6-4CA3-9E3F-693162820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2720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31EC4-4C9D-4BC4-BAAF-984D850F483E}" type="datetimeFigureOut">
              <a:rPr lang="en-GB" smtClean="0"/>
              <a:t>07/07/2016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EB947-A5B6-4CA3-9E3F-693162820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9667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31EC4-4C9D-4BC4-BAAF-984D850F483E}" type="datetimeFigureOut">
              <a:rPr lang="en-GB" smtClean="0"/>
              <a:t>07/07/2016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EB947-A5B6-4CA3-9E3F-693162820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2079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31EC4-4C9D-4BC4-BAAF-984D850F483E}" type="datetimeFigureOut">
              <a:rPr lang="en-GB" smtClean="0"/>
              <a:t>07/07/2016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EB947-A5B6-4CA3-9E3F-693162820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315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31EC4-4C9D-4BC4-BAAF-984D850F483E}" type="datetimeFigureOut">
              <a:rPr lang="en-GB" smtClean="0"/>
              <a:t>07/07/2016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EB947-A5B6-4CA3-9E3F-693162820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6060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31EC4-4C9D-4BC4-BAAF-984D850F483E}" type="datetimeFigureOut">
              <a:rPr lang="en-GB" smtClean="0"/>
              <a:t>07/07/2016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EB947-A5B6-4CA3-9E3F-693162820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2938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31EC4-4C9D-4BC4-BAAF-984D850F483E}" type="datetimeFigureOut">
              <a:rPr lang="en-GB" smtClean="0"/>
              <a:t>07/07/2016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EB947-A5B6-4CA3-9E3F-693162820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827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31EC4-4C9D-4BC4-BAAF-984D850F483E}" type="datetimeFigureOut">
              <a:rPr lang="en-GB" smtClean="0"/>
              <a:t>07/07/2016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EB947-A5B6-4CA3-9E3F-693162820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2456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31EC4-4C9D-4BC4-BAAF-984D850F483E}" type="datetimeFigureOut">
              <a:rPr lang="en-GB" smtClean="0"/>
              <a:t>07/07/2016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EB947-A5B6-4CA3-9E3F-693162820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4114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8133" y="6215080"/>
            <a:ext cx="2573867" cy="618612"/>
          </a:xfrm>
          <a:prstGeom prst="rect">
            <a:avLst/>
          </a:prstGeom>
        </p:spPr>
      </p:pic>
      <p:cxnSp>
        <p:nvCxnSpPr>
          <p:cNvPr id="9" name="Straight Connector 8"/>
          <p:cNvCxnSpPr/>
          <p:nvPr userDrawn="1"/>
        </p:nvCxnSpPr>
        <p:spPr>
          <a:xfrm flipH="1" flipV="1">
            <a:off x="8467" y="6121400"/>
            <a:ext cx="12183533" cy="1693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66" y="6393200"/>
            <a:ext cx="6050967" cy="440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749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824342-A4F6-4B2C-91BB-18A03508C5B3}" type="datetimeFigureOut">
              <a:rPr lang="en-US" smtClean="0"/>
              <a:t>07-Jul-16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574520-F8A0-4672-B057-A79CB8870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693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31EC4-4C9D-4BC4-BAAF-984D850F483E}" type="datetimeFigureOut">
              <a:rPr lang="en-GB" smtClean="0"/>
              <a:t>07/07/2016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0EB947-A5B6-4CA3-9E3F-693162820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600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841" y="0"/>
            <a:ext cx="10808898" cy="6089519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7392838" y="4259664"/>
            <a:ext cx="3968151" cy="1748426"/>
          </a:xfrm>
          <a:noFill/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INTERAGENCY</a:t>
            </a:r>
          </a:p>
          <a:p>
            <a:pPr marL="0" indent="0" algn="ctr">
              <a:buNone/>
            </a:pPr>
            <a:r>
              <a:rPr lang="en-US" sz="24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July 8th 2016</a:t>
            </a:r>
          </a:p>
          <a:p>
            <a:pPr marL="0" indent="0" algn="ctr">
              <a:buNone/>
            </a:pPr>
            <a:r>
              <a:rPr lang="en-US" sz="4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Beirut LEBANON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836762" y="152400"/>
            <a:ext cx="7168551" cy="838200"/>
          </a:xfrm>
          <a:noFill/>
        </p:spPr>
        <p:txBody>
          <a:bodyPr>
            <a:noAutofit/>
          </a:bodyPr>
          <a:lstStyle/>
          <a:p>
            <a:pPr algn="ctr"/>
            <a:r>
              <a:rPr lang="en-US" sz="6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Baseline Survey 2016</a:t>
            </a:r>
          </a:p>
        </p:txBody>
      </p:sp>
    </p:spTree>
    <p:extLst>
      <p:ext uri="{BB962C8B-B14F-4D97-AF65-F5344CB8AC3E}">
        <p14:creationId xmlns:p14="http://schemas.microsoft.com/office/powerpoint/2010/main" val="592317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" y="0"/>
            <a:ext cx="12191999" cy="658835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prstClr val="white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Content</a:t>
            </a:r>
            <a:endParaRPr lang="en-US" sz="2800" b="1" dirty="0">
              <a:solidFill>
                <a:prstClr val="white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5" name="AutoShape 4" descr="Image result for Multiple Indicator Cluster Survey (MICS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-92364" y="2182643"/>
            <a:ext cx="112611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71550" lvl="1" indent="-514350">
              <a:buAutoNum type="arabicPeriod"/>
            </a:pPr>
            <a:r>
              <a:rPr lang="en-US" sz="2800" dirty="0" smtClean="0"/>
              <a:t>Background and methodology</a:t>
            </a:r>
          </a:p>
          <a:p>
            <a:pPr marL="971550" lvl="1" indent="-514350">
              <a:buAutoNum type="arabicPeriod"/>
            </a:pPr>
            <a:endParaRPr lang="en-US" sz="2800" dirty="0"/>
          </a:p>
          <a:p>
            <a:pPr marL="971550" lvl="1" indent="-514350">
              <a:buAutoNum type="arabicPeriod"/>
            </a:pPr>
            <a:r>
              <a:rPr lang="en-US" sz="2800" dirty="0" smtClean="0"/>
              <a:t>Summary </a:t>
            </a:r>
            <a:r>
              <a:rPr lang="en-US" sz="2800" dirty="0" smtClean="0"/>
              <a:t>of key few indicators by theme</a:t>
            </a:r>
            <a:endParaRPr lang="en-GB" sz="2800" dirty="0"/>
          </a:p>
        </p:txBody>
      </p:sp>
      <p:sp>
        <p:nvSpPr>
          <p:cNvPr id="19" name="Rectangle 18"/>
          <p:cNvSpPr/>
          <p:nvPr/>
        </p:nvSpPr>
        <p:spPr>
          <a:xfrm rot="19256114">
            <a:off x="10557383" y="2434453"/>
            <a:ext cx="1054219" cy="719015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82678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" y="0"/>
            <a:ext cx="12191999" cy="738664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Purpose and Objectives</a:t>
            </a:r>
          </a:p>
        </p:txBody>
      </p:sp>
      <p:sp>
        <p:nvSpPr>
          <p:cNvPr id="5" name="AutoShape 4" descr="Image result for Multiple Indicator Cluster Survey (MICS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869995"/>
            <a:ext cx="1126112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71550" lvl="1" indent="-514350">
              <a:buFont typeface="+mj-lt"/>
              <a:buAutoNum type="arabicPeriod"/>
            </a:pPr>
            <a:r>
              <a:rPr lang="en-US" sz="2800" dirty="0" smtClean="0"/>
              <a:t>Provide an </a:t>
            </a:r>
            <a:r>
              <a:rPr lang="en-US" sz="2800" dirty="0"/>
              <a:t>overview </a:t>
            </a:r>
            <a:r>
              <a:rPr lang="en-US" sz="2800" dirty="0" smtClean="0"/>
              <a:t>of the </a:t>
            </a:r>
            <a:r>
              <a:rPr lang="en-US" sz="2800" dirty="0"/>
              <a:t>situation of </a:t>
            </a:r>
            <a:r>
              <a:rPr lang="en-US" sz="2800" dirty="0" smtClean="0"/>
              <a:t>all children </a:t>
            </a:r>
            <a:r>
              <a:rPr lang="en-US" sz="2800" dirty="0"/>
              <a:t>and women in Lebanon</a:t>
            </a:r>
          </a:p>
          <a:p>
            <a:pPr marL="971550" lvl="1" indent="-514350">
              <a:buFont typeface="+mj-lt"/>
              <a:buAutoNum type="arabicPeriod"/>
            </a:pP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en-US" sz="2800" dirty="0"/>
              <a:t>Provide comparable information at governorate </a:t>
            </a:r>
            <a:r>
              <a:rPr lang="en-US" sz="2800" dirty="0" smtClean="0"/>
              <a:t>level</a:t>
            </a:r>
          </a:p>
          <a:p>
            <a:pPr marL="971550" lvl="1" indent="-514350">
              <a:buFont typeface="+mj-lt"/>
              <a:buAutoNum type="arabicPeriod"/>
            </a:pPr>
            <a:endParaRPr lang="en-GB" sz="2800" dirty="0"/>
          </a:p>
          <a:p>
            <a:pPr marL="971550" lvl="1" indent="-514350">
              <a:buFont typeface="+mj-lt"/>
              <a:buAutoNum type="arabicPeriod"/>
            </a:pPr>
            <a:r>
              <a:rPr lang="en-US" sz="2800" dirty="0"/>
              <a:t>Baseline data </a:t>
            </a:r>
            <a:r>
              <a:rPr lang="en-US" sz="2800" dirty="0" smtClean="0"/>
              <a:t>on key social indicators for “Lebanon country </a:t>
            </a:r>
            <a:r>
              <a:rPr lang="en-US" sz="2800" dirty="0" err="1" smtClean="0"/>
              <a:t>programme</a:t>
            </a:r>
            <a:r>
              <a:rPr lang="en-US" sz="2800" dirty="0" smtClean="0"/>
              <a:t> of cooperation 2017-2020” and SDGs</a:t>
            </a:r>
            <a:endParaRPr lang="en-GB" sz="2800" dirty="0"/>
          </a:p>
        </p:txBody>
      </p:sp>
      <p:sp>
        <p:nvSpPr>
          <p:cNvPr id="19" name="Rectangle 18"/>
          <p:cNvSpPr/>
          <p:nvPr/>
        </p:nvSpPr>
        <p:spPr>
          <a:xfrm rot="19256114">
            <a:off x="10557383" y="2434453"/>
            <a:ext cx="1054219" cy="719015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9037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" y="0"/>
            <a:ext cx="12191999" cy="738664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Governance structure</a:t>
            </a:r>
          </a:p>
        </p:txBody>
      </p:sp>
      <p:sp>
        <p:nvSpPr>
          <p:cNvPr id="5" name="AutoShape 4" descr="Image result for Multiple Indicator Cluster Survey (MICS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03" y="1050779"/>
            <a:ext cx="2175932" cy="191662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338188"/>
            <a:ext cx="5582860" cy="1341803"/>
          </a:xfrm>
          <a:prstGeom prst="rect">
            <a:avLst/>
          </a:prstGeom>
        </p:spPr>
      </p:pic>
      <p:sp>
        <p:nvSpPr>
          <p:cNvPr id="17" name="Left-Right Arrow 16"/>
          <p:cNvSpPr/>
          <p:nvPr/>
        </p:nvSpPr>
        <p:spPr>
          <a:xfrm>
            <a:off x="3403601" y="1634522"/>
            <a:ext cx="1735666" cy="74913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Left Brace 17"/>
          <p:cNvSpPr/>
          <p:nvPr/>
        </p:nvSpPr>
        <p:spPr>
          <a:xfrm rot="16200000">
            <a:off x="5888567" y="-2431253"/>
            <a:ext cx="372533" cy="1164166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64068" y="4236701"/>
            <a:ext cx="1219199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US" sz="2800" dirty="0"/>
              <a:t>Assess the situation of children and women in Lebanon of all population cohorts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rgbClr val="FF0000"/>
                </a:solidFill>
              </a:rPr>
              <a:t>Inform</a:t>
            </a:r>
            <a:r>
              <a:rPr lang="en-US" sz="2800" dirty="0"/>
              <a:t> future policies and strategies based on the findings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US" sz="2800" dirty="0"/>
              <a:t>Facilitate the implementation  of the survey</a:t>
            </a:r>
          </a:p>
        </p:txBody>
      </p:sp>
      <p:sp>
        <p:nvSpPr>
          <p:cNvPr id="33" name="Rectangle 32"/>
          <p:cNvSpPr/>
          <p:nvPr/>
        </p:nvSpPr>
        <p:spPr>
          <a:xfrm>
            <a:off x="0" y="3713481"/>
            <a:ext cx="121919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en-US" sz="3200" b="1" dirty="0">
                <a:solidFill>
                  <a:srgbClr val="C00000"/>
                </a:solidFill>
              </a:rPr>
              <a:t>Collaboration</a:t>
            </a:r>
          </a:p>
        </p:txBody>
      </p:sp>
    </p:spTree>
    <p:extLst>
      <p:ext uri="{BB962C8B-B14F-4D97-AF65-F5344CB8AC3E}">
        <p14:creationId xmlns:p14="http://schemas.microsoft.com/office/powerpoint/2010/main" val="1452399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" y="0"/>
            <a:ext cx="12191999" cy="738664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Governance structure</a:t>
            </a:r>
          </a:p>
        </p:txBody>
      </p:sp>
      <p:sp>
        <p:nvSpPr>
          <p:cNvPr id="5" name="AutoShape 4" descr="Image result for Multiple Indicator Cluster Survey (MICS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3679217" y="919296"/>
            <a:ext cx="4703377" cy="1371599"/>
          </a:xfrm>
          <a:prstGeom prst="roundRect">
            <a:avLst/>
          </a:prstGeom>
          <a:solidFill>
            <a:srgbClr val="00B0F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UNICEF  </a:t>
            </a: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(SPPME team)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52" y="933450"/>
            <a:ext cx="1567533" cy="1380728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1971675" y="3476474"/>
            <a:ext cx="3180849" cy="716531"/>
          </a:xfrm>
          <a:prstGeom prst="roundRect">
            <a:avLst/>
          </a:prstGeom>
          <a:solidFill>
            <a:srgbClr val="4472C4">
              <a:lumMod val="60000"/>
              <a:lumOff val="40000"/>
            </a:srgb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Beyond</a:t>
            </a:r>
          </a:p>
        </p:txBody>
      </p:sp>
      <p:cxnSp>
        <p:nvCxnSpPr>
          <p:cNvPr id="12" name="Straight Arrow Connector 11"/>
          <p:cNvCxnSpPr>
            <a:stCxn id="8" idx="2"/>
            <a:endCxn id="11" idx="0"/>
          </p:cNvCxnSpPr>
          <p:nvPr/>
        </p:nvCxnSpPr>
        <p:spPr>
          <a:xfrm flipH="1">
            <a:off x="3562100" y="2290895"/>
            <a:ext cx="2468806" cy="1185579"/>
          </a:xfrm>
          <a:prstGeom prst="straightConnector1">
            <a:avLst/>
          </a:prstGeom>
          <a:noFill/>
          <a:ln w="6350" cap="flat" cmpd="sng" algn="ctr">
            <a:solidFill>
              <a:srgbClr val="5B9BD5"/>
            </a:solidFill>
            <a:prstDash val="solid"/>
            <a:miter lim="800000"/>
            <a:headEnd type="triangle"/>
            <a:tailEnd type="triangle"/>
          </a:ln>
          <a:effectLst/>
        </p:spPr>
      </p:cxnSp>
      <p:sp>
        <p:nvSpPr>
          <p:cNvPr id="13" name="Left-Right Arrow 12"/>
          <p:cNvSpPr/>
          <p:nvPr/>
        </p:nvSpPr>
        <p:spPr>
          <a:xfrm>
            <a:off x="2529101" y="1437056"/>
            <a:ext cx="914400" cy="364385"/>
          </a:xfrm>
          <a:prstGeom prst="leftRightArrow">
            <a:avLst/>
          </a:prstGeom>
          <a:gradFill rotWithShape="1">
            <a:gsLst>
              <a:gs pos="0">
                <a:srgbClr val="FFC000">
                  <a:lumMod val="60000"/>
                  <a:lumOff val="40000"/>
                </a:srgbClr>
              </a:gs>
              <a:gs pos="13000">
                <a:srgbClr val="FFC000">
                  <a:lumMod val="60000"/>
                  <a:lumOff val="40000"/>
                </a:srgbClr>
              </a:gs>
              <a:gs pos="100000">
                <a:srgbClr val="4472C4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0" name="Straight Arrow Connector 19"/>
          <p:cNvCxnSpPr>
            <a:stCxn id="8" idx="2"/>
            <a:endCxn id="36" idx="0"/>
          </p:cNvCxnSpPr>
          <p:nvPr/>
        </p:nvCxnSpPr>
        <p:spPr>
          <a:xfrm>
            <a:off x="6030906" y="2290895"/>
            <a:ext cx="2798769" cy="1185578"/>
          </a:xfrm>
          <a:prstGeom prst="straightConnector1">
            <a:avLst/>
          </a:prstGeom>
          <a:noFill/>
          <a:ln w="6350" cap="flat" cmpd="sng" algn="ctr">
            <a:solidFill>
              <a:srgbClr val="5B9BD5"/>
            </a:solidFill>
            <a:prstDash val="solid"/>
            <a:miter lim="800000"/>
            <a:headEnd type="triangle"/>
            <a:tailEnd type="triangle"/>
          </a:ln>
          <a:effectLst/>
        </p:spPr>
      </p:cxnSp>
      <p:cxnSp>
        <p:nvCxnSpPr>
          <p:cNvPr id="24" name="Straight Arrow Connector 23"/>
          <p:cNvCxnSpPr>
            <a:stCxn id="11" idx="2"/>
          </p:cNvCxnSpPr>
          <p:nvPr/>
        </p:nvCxnSpPr>
        <p:spPr>
          <a:xfrm flipH="1">
            <a:off x="2293386" y="4193005"/>
            <a:ext cx="1268714" cy="929683"/>
          </a:xfrm>
          <a:prstGeom prst="straightConnector1">
            <a:avLst/>
          </a:prstGeom>
          <a:noFill/>
          <a:ln w="6350" cap="flat" cmpd="sng" algn="ctr">
            <a:solidFill>
              <a:srgbClr val="5B9BD5"/>
            </a:solidFill>
            <a:prstDash val="solid"/>
            <a:miter lim="800000"/>
            <a:headEnd type="triangle"/>
            <a:tailEnd type="triangle"/>
          </a:ln>
          <a:effectLst/>
        </p:spPr>
      </p:cxnSp>
      <p:sp>
        <p:nvSpPr>
          <p:cNvPr id="26" name="Rounded Rectangle 25"/>
          <p:cNvSpPr/>
          <p:nvPr/>
        </p:nvSpPr>
        <p:spPr>
          <a:xfrm>
            <a:off x="840173" y="5151507"/>
            <a:ext cx="2454976" cy="716531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Lebanese Residents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3925036" y="5122688"/>
            <a:ext cx="2454976" cy="716531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Syrian</a:t>
            </a:r>
            <a:r>
              <a:rPr kumimoji="0" lang="en-US" sz="2000" b="1" i="0" u="none" strike="noStrike" kern="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Refugees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1" name="Straight Arrow Connector 30"/>
          <p:cNvCxnSpPr>
            <a:endCxn id="30" idx="0"/>
          </p:cNvCxnSpPr>
          <p:nvPr/>
        </p:nvCxnSpPr>
        <p:spPr>
          <a:xfrm>
            <a:off x="3605175" y="4193005"/>
            <a:ext cx="1547349" cy="929683"/>
          </a:xfrm>
          <a:prstGeom prst="straightConnector1">
            <a:avLst/>
          </a:prstGeom>
          <a:noFill/>
          <a:ln w="6350" cap="flat" cmpd="sng" algn="ctr">
            <a:solidFill>
              <a:srgbClr val="5B9BD5"/>
            </a:solidFill>
            <a:prstDash val="solid"/>
            <a:miter lim="800000"/>
            <a:headEnd type="triangle"/>
            <a:tailEnd type="triangle"/>
          </a:ln>
          <a:effectLst/>
        </p:spPr>
      </p:cxnSp>
      <p:sp>
        <p:nvSpPr>
          <p:cNvPr id="34" name="Rounded Rectangle 33"/>
          <p:cNvSpPr/>
          <p:nvPr/>
        </p:nvSpPr>
        <p:spPr>
          <a:xfrm>
            <a:off x="7334986" y="5122687"/>
            <a:ext cx="1494689" cy="716531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PRL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9392386" y="5151507"/>
            <a:ext cx="1494689" cy="716531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PRS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7239250" y="3476473"/>
            <a:ext cx="3180849" cy="716531"/>
          </a:xfrm>
          <a:prstGeom prst="roundRect">
            <a:avLst/>
          </a:prstGeom>
          <a:solidFill>
            <a:srgbClr val="4472C4">
              <a:lumMod val="60000"/>
              <a:lumOff val="40000"/>
            </a:srgb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Palestine</a:t>
            </a:r>
            <a:r>
              <a:rPr kumimoji="0" lang="en-US" sz="3200" b="1" i="0" u="none" strike="noStrike" kern="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Scouts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8" name="Straight Arrow Connector 37"/>
          <p:cNvCxnSpPr>
            <a:stCxn id="36" idx="2"/>
            <a:endCxn id="34" idx="0"/>
          </p:cNvCxnSpPr>
          <p:nvPr/>
        </p:nvCxnSpPr>
        <p:spPr>
          <a:xfrm flipH="1">
            <a:off x="8082331" y="4193004"/>
            <a:ext cx="747344" cy="929683"/>
          </a:xfrm>
          <a:prstGeom prst="straightConnector1">
            <a:avLst/>
          </a:prstGeom>
          <a:noFill/>
          <a:ln w="6350" cap="flat" cmpd="sng" algn="ctr">
            <a:solidFill>
              <a:srgbClr val="5B9BD5"/>
            </a:solidFill>
            <a:prstDash val="solid"/>
            <a:miter lim="800000"/>
            <a:headEnd type="triangle"/>
            <a:tailEnd type="triangle"/>
          </a:ln>
          <a:effectLst/>
        </p:spPr>
      </p:cxnSp>
      <p:cxnSp>
        <p:nvCxnSpPr>
          <p:cNvPr id="39" name="Straight Arrow Connector 38"/>
          <p:cNvCxnSpPr>
            <a:stCxn id="36" idx="2"/>
            <a:endCxn id="35" idx="0"/>
          </p:cNvCxnSpPr>
          <p:nvPr/>
        </p:nvCxnSpPr>
        <p:spPr>
          <a:xfrm>
            <a:off x="8829675" y="4193004"/>
            <a:ext cx="1310056" cy="958503"/>
          </a:xfrm>
          <a:prstGeom prst="straightConnector1">
            <a:avLst/>
          </a:prstGeom>
          <a:noFill/>
          <a:ln w="6350" cap="flat" cmpd="sng" algn="ctr">
            <a:solidFill>
              <a:srgbClr val="5B9BD5"/>
            </a:solidFill>
            <a:prstDash val="solid"/>
            <a:miter lim="800000"/>
            <a:headEnd type="triangle"/>
            <a:tailEnd type="triangle"/>
          </a:ln>
          <a:effectLst/>
        </p:spPr>
      </p:cxnSp>
      <p:sp>
        <p:nvSpPr>
          <p:cNvPr id="19" name="Rounded Rectangle 18"/>
          <p:cNvSpPr/>
          <p:nvPr/>
        </p:nvSpPr>
        <p:spPr>
          <a:xfrm>
            <a:off x="9321800" y="980636"/>
            <a:ext cx="1981200" cy="71653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UNHCR DB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9321800" y="1793945"/>
            <a:ext cx="1981200" cy="71653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PCBS DB</a:t>
            </a:r>
          </a:p>
        </p:txBody>
      </p:sp>
      <p:cxnSp>
        <p:nvCxnSpPr>
          <p:cNvPr id="6" name="Straight Arrow Connector 5"/>
          <p:cNvCxnSpPr>
            <a:stCxn id="19" idx="1"/>
            <a:endCxn id="8" idx="3"/>
          </p:cNvCxnSpPr>
          <p:nvPr/>
        </p:nvCxnSpPr>
        <p:spPr>
          <a:xfrm flipH="1">
            <a:off x="8382594" y="1338902"/>
            <a:ext cx="939206" cy="2661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22" idx="1"/>
            <a:endCxn id="8" idx="3"/>
          </p:cNvCxnSpPr>
          <p:nvPr/>
        </p:nvCxnSpPr>
        <p:spPr>
          <a:xfrm flipH="1" flipV="1">
            <a:off x="8382594" y="1605096"/>
            <a:ext cx="939206" cy="5471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5764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" y="0"/>
            <a:ext cx="12191999" cy="658835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Sample Size and Sample Domain</a:t>
            </a:r>
          </a:p>
        </p:txBody>
      </p:sp>
      <p:sp>
        <p:nvSpPr>
          <p:cNvPr id="5" name="AutoShape 4" descr="Image result for Multiple Indicator Cluster Survey (MICS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100649253"/>
              </p:ext>
            </p:extLst>
          </p:nvPr>
        </p:nvGraphicFramePr>
        <p:xfrm>
          <a:off x="3996267" y="609600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5"/>
          <p:cNvSpPr/>
          <p:nvPr/>
        </p:nvSpPr>
        <p:spPr>
          <a:xfrm>
            <a:off x="1" y="2349437"/>
            <a:ext cx="3928533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/>
              <a:t>4 Population </a:t>
            </a:r>
          </a:p>
          <a:p>
            <a:r>
              <a:rPr lang="en-US" sz="4000" b="1" dirty="0"/>
              <a:t>cohorts</a:t>
            </a:r>
            <a:r>
              <a:rPr lang="en-US" sz="3600" dirty="0"/>
              <a:t> </a:t>
            </a:r>
          </a:p>
          <a:p>
            <a:endParaRPr lang="en-US" sz="3600" dirty="0"/>
          </a:p>
          <a:p>
            <a:r>
              <a:rPr lang="en-US" sz="3600" dirty="0"/>
              <a:t>Total 23,580 HH</a:t>
            </a:r>
          </a:p>
        </p:txBody>
      </p:sp>
    </p:spTree>
    <p:extLst>
      <p:ext uri="{BB962C8B-B14F-4D97-AF65-F5344CB8AC3E}">
        <p14:creationId xmlns:p14="http://schemas.microsoft.com/office/powerpoint/2010/main" val="1105719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" y="0"/>
            <a:ext cx="12191999" cy="658835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prstClr val="white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Questionnaire and modules</a:t>
            </a:r>
            <a:endParaRPr lang="en-US" sz="2800" b="1" dirty="0">
              <a:solidFill>
                <a:prstClr val="white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5" name="AutoShape 4" descr="Image result for Multiple Indicator Cluster Survey (MICS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-3" y="705001"/>
            <a:ext cx="121919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/>
              <a:t>Standard MICS </a:t>
            </a:r>
            <a:r>
              <a:rPr lang="en-US" sz="3600" dirty="0" smtClean="0"/>
              <a:t>questionnaires were utilized in consultation </a:t>
            </a:r>
            <a:r>
              <a:rPr lang="en-US" sz="3600" dirty="0"/>
              <a:t>with MOSA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0" y="2548466"/>
          <a:ext cx="3495676" cy="2188816"/>
        </p:xfrm>
        <a:graphic>
          <a:graphicData uri="http://schemas.openxmlformats.org/drawingml/2006/table">
            <a:tbl>
              <a:tblPr firstRow="1" firstCol="1" bandRow="1"/>
              <a:tblGrid>
                <a:gridCol w="34956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188816">
                <a:tc>
                  <a:txBody>
                    <a:bodyPr/>
                    <a:lstStyle/>
                    <a:p>
                      <a:pPr marL="457200" indent="-4572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Household Information Panel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List of Household Members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Education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Child Discipline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Household Characteristics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Water and Sanitation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Child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labour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-4" y="2026843"/>
            <a:ext cx="34956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C00000"/>
                </a:solidFill>
              </a:rPr>
              <a:t>Household Questionnaire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3667123" y="2542723"/>
          <a:ext cx="4457701" cy="2194560"/>
        </p:xfrm>
        <a:graphic>
          <a:graphicData uri="http://schemas.openxmlformats.org/drawingml/2006/table">
            <a:tbl>
              <a:tblPr firstRow="1" firstCol="1" bandRow="1"/>
              <a:tblGrid>
                <a:gridCol w="445770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755223">
                <a:tc>
                  <a:txBody>
                    <a:bodyPr/>
                    <a:lstStyle/>
                    <a:p>
                      <a:pPr marL="457200" indent="-4572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Woman’s Information Panel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Woman’s Background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Access to Mass Media and Use of Information and Communication Technology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Attitudes toward Domestic Violence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Fertility/CM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Union/marriage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600449" y="2026843"/>
            <a:ext cx="48006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C00000"/>
                </a:solidFill>
              </a:rPr>
              <a:t>Questionnaire for Individual Women (15-49)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8296271" y="2548465"/>
          <a:ext cx="3495680" cy="2188817"/>
        </p:xfrm>
        <a:graphic>
          <a:graphicData uri="http://schemas.openxmlformats.org/drawingml/2006/table">
            <a:tbl>
              <a:tblPr firstRow="1" firstCol="1" bandRow="1"/>
              <a:tblGrid>
                <a:gridCol w="34956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188817">
                <a:tc>
                  <a:txBody>
                    <a:bodyPr/>
                    <a:lstStyle/>
                    <a:p>
                      <a:pPr marL="457200" indent="-4572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Under Five Child Information Panel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Age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Birth Registration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Breastfeeding 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Immunization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Care Of Illness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>
            <a:off x="8296272" y="1845532"/>
            <a:ext cx="37814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C00000"/>
                </a:solidFill>
              </a:rPr>
              <a:t>Questionnaire for Children Under Five</a:t>
            </a:r>
          </a:p>
        </p:txBody>
      </p:sp>
    </p:spTree>
    <p:extLst>
      <p:ext uri="{BB962C8B-B14F-4D97-AF65-F5344CB8AC3E}">
        <p14:creationId xmlns:p14="http://schemas.microsoft.com/office/powerpoint/2010/main" val="39456639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" y="0"/>
            <a:ext cx="12191999" cy="738664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Data collection</a:t>
            </a:r>
          </a:p>
        </p:txBody>
      </p:sp>
      <p:sp>
        <p:nvSpPr>
          <p:cNvPr id="5" name="AutoShape 4" descr="Image result for Multiple Indicator Cluster Survey (MICS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896433"/>
            <a:ext cx="573193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u="sng" dirty="0">
                <a:solidFill>
                  <a:prstClr val="black"/>
                </a:solidFill>
              </a:rPr>
              <a:t>28 teams in total</a:t>
            </a:r>
          </a:p>
          <a:p>
            <a:pPr marL="457200" indent="-457200">
              <a:buFontTx/>
              <a:buChar char="-"/>
            </a:pPr>
            <a:r>
              <a:rPr lang="en-US" sz="2800" dirty="0">
                <a:solidFill>
                  <a:prstClr val="black"/>
                </a:solidFill>
              </a:rPr>
              <a:t>16 for Residents of Lebanon and Syrian Refugees</a:t>
            </a:r>
          </a:p>
          <a:p>
            <a:pPr marL="457200" indent="-457200">
              <a:buFontTx/>
              <a:buChar char="-"/>
            </a:pPr>
            <a:endParaRPr lang="en-US" sz="2800" dirty="0">
              <a:solidFill>
                <a:prstClr val="black"/>
              </a:solidFill>
            </a:endParaRPr>
          </a:p>
          <a:p>
            <a:pPr marL="457200" indent="-457200">
              <a:buFontTx/>
              <a:buChar char="-"/>
            </a:pPr>
            <a:r>
              <a:rPr lang="en-US" sz="2800" dirty="0">
                <a:solidFill>
                  <a:prstClr val="black"/>
                </a:solidFill>
              </a:rPr>
              <a:t>12 teams for PRL, </a:t>
            </a:r>
            <a:r>
              <a:rPr lang="en-US" sz="2800" dirty="0" smtClean="0">
                <a:solidFill>
                  <a:prstClr val="black"/>
                </a:solidFill>
              </a:rPr>
              <a:t>PRS</a:t>
            </a:r>
          </a:p>
          <a:p>
            <a:pPr marL="457200" indent="-457200">
              <a:buFontTx/>
              <a:buChar char="-"/>
            </a:pPr>
            <a:endParaRPr lang="en-US" sz="2800" dirty="0">
              <a:solidFill>
                <a:prstClr val="black"/>
              </a:solidFill>
            </a:endParaRPr>
          </a:p>
          <a:p>
            <a:pPr marL="457200" indent="-457200">
              <a:buFontTx/>
              <a:buChar char="-"/>
            </a:pPr>
            <a:r>
              <a:rPr lang="en-US" sz="2800" dirty="0" smtClean="0">
                <a:solidFill>
                  <a:prstClr val="black"/>
                </a:solidFill>
              </a:rPr>
              <a:t>Fieldwork from October 2015 till February 2016; parallel and sequential</a:t>
            </a:r>
            <a:endParaRPr lang="en-US" sz="2800" dirty="0">
              <a:solidFill>
                <a:prstClr val="black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5614980" y="1417133"/>
            <a:ext cx="5961560" cy="2926397"/>
            <a:chOff x="3259666" y="2019326"/>
            <a:chExt cx="8932334" cy="397497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94445" y="2019326"/>
              <a:ext cx="7622161" cy="373485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7504815" y="2240776"/>
              <a:ext cx="120141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>
                  <a:solidFill>
                    <a:prstClr val="black"/>
                  </a:solidFill>
                </a:rPr>
                <a:t>Supervisor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259666" y="4812528"/>
              <a:ext cx="147078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>
                  <a:solidFill>
                    <a:prstClr val="black"/>
                  </a:solidFill>
                </a:rPr>
                <a:t>Enumerator 1</a:t>
              </a: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565217" y="3450978"/>
              <a:ext cx="147078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>
                  <a:solidFill>
                    <a:prstClr val="black"/>
                  </a:solidFill>
                </a:rPr>
                <a:t>Enumerator 2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0330449" y="3450978"/>
              <a:ext cx="14707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prstClr val="black"/>
                  </a:solidFill>
                </a:rPr>
                <a:t>Enumerator 3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0721213" y="5180801"/>
              <a:ext cx="147078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>
                  <a:solidFill>
                    <a:prstClr val="black"/>
                  </a:solidFill>
                </a:rPr>
                <a:t>Enumerator 4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081601" y="5409521"/>
              <a:ext cx="3288464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200" dirty="0">
                  <a:solidFill>
                    <a:srgbClr val="C00000"/>
                  </a:solidFill>
                </a:rPr>
                <a:t>Team Composition</a:t>
              </a:r>
            </a:p>
          </p:txBody>
        </p:sp>
      </p:grpSp>
      <p:sp>
        <p:nvSpPr>
          <p:cNvPr id="16" name="Rectangle 15"/>
          <p:cNvSpPr/>
          <p:nvPr/>
        </p:nvSpPr>
        <p:spPr>
          <a:xfrm>
            <a:off x="178638" y="5332450"/>
            <a:ext cx="108726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prstClr val="black"/>
                </a:solidFill>
              </a:rPr>
              <a:t>Data Collected on Tablets using </a:t>
            </a:r>
            <a:r>
              <a:rPr lang="en-US" sz="3200" b="1" dirty="0" err="1">
                <a:solidFill>
                  <a:prstClr val="black"/>
                </a:solidFill>
              </a:rPr>
              <a:t>CSpro</a:t>
            </a:r>
            <a:r>
              <a:rPr lang="en-US" sz="3200" b="1" dirty="0">
                <a:solidFill>
                  <a:prstClr val="black"/>
                </a:solidFill>
              </a:rPr>
              <a:t> Platform</a:t>
            </a:r>
          </a:p>
          <a:p>
            <a:pPr marL="457200" indent="-457200">
              <a:buFontTx/>
              <a:buChar char="-"/>
            </a:pPr>
            <a:endParaRPr lang="en-US" sz="3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817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" y="0"/>
            <a:ext cx="12191999" cy="738664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Challenges and Limitations</a:t>
            </a:r>
          </a:p>
        </p:txBody>
      </p:sp>
      <p:sp>
        <p:nvSpPr>
          <p:cNvPr id="5" name="AutoShape 4" descr="Image result for Multiple Indicator Cluster Survey (MICS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803298"/>
            <a:ext cx="12191999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300" dirty="0">
                <a:solidFill>
                  <a:prstClr val="black"/>
                </a:solidFill>
              </a:rPr>
              <a:t>Security events mitigated access and prolonged the fieldwork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300" dirty="0">
              <a:solidFill>
                <a:prstClr val="black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300" dirty="0">
                <a:solidFill>
                  <a:prstClr val="black"/>
                </a:solidFill>
              </a:rPr>
              <a:t>Specific local level consultations were required which further delayed fieldwork in some areas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300" dirty="0">
              <a:solidFill>
                <a:prstClr val="black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300" dirty="0">
                <a:solidFill>
                  <a:prstClr val="black"/>
                </a:solidFill>
              </a:rPr>
              <a:t>Challenging workload on supervisors in terms of navigating, listing, sampling and managing enumerators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300" dirty="0">
              <a:solidFill>
                <a:prstClr val="black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300" dirty="0">
                <a:solidFill>
                  <a:prstClr val="black"/>
                </a:solidFill>
              </a:rPr>
              <a:t>No access to some areas in Beirut, Mt Lebanon and South thus were not covered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300" dirty="0">
              <a:solidFill>
                <a:prstClr val="black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300" dirty="0">
                <a:solidFill>
                  <a:prstClr val="black"/>
                </a:solidFill>
              </a:rPr>
              <a:t>Movement of Syrian refugee population and the inaccuracy of the phone numbers required resampled lists from UNHCR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300" dirty="0">
              <a:solidFill>
                <a:prstClr val="black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300" dirty="0">
                <a:solidFill>
                  <a:prstClr val="black"/>
                </a:solidFill>
              </a:rPr>
              <a:t>Similarly, PRS required resampled lists from UNRWA listing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300" dirty="0">
              <a:solidFill>
                <a:prstClr val="black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300" dirty="0">
                <a:solidFill>
                  <a:prstClr val="black"/>
                </a:solidFill>
              </a:rPr>
              <a:t>Representativeness of the findings has to be analyzed with the backdrop of the above challenges</a:t>
            </a:r>
          </a:p>
        </p:txBody>
      </p:sp>
    </p:spTree>
    <p:extLst>
      <p:ext uri="{BB962C8B-B14F-4D97-AF65-F5344CB8AC3E}">
        <p14:creationId xmlns:p14="http://schemas.microsoft.com/office/powerpoint/2010/main" val="3182905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98740" y="681487"/>
            <a:ext cx="506420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/>
              <a:t>FINDINGS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947" y="763436"/>
            <a:ext cx="5270371" cy="5305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0182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859809" y="723332"/>
            <a:ext cx="10099343" cy="4831306"/>
          </a:xfrm>
          <a:prstGeom prst="rect">
            <a:avLst/>
          </a:prstGeom>
          <a:solidFill>
            <a:srgbClr val="00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haroni" panose="02010803020104030203" pitchFamily="2" charset="-79"/>
                <a:cs typeface="Aharoni" panose="02010803020104030203" pitchFamily="2" charset="-79"/>
              </a:rPr>
              <a:t>Households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600" b="1" kern="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Size</a:t>
            </a: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54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91887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12191999" cy="658835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Households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" y="859756"/>
            <a:ext cx="117307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1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Mean Household Size</a:t>
            </a: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90183934"/>
              </p:ext>
            </p:extLst>
          </p:nvPr>
        </p:nvGraphicFramePr>
        <p:xfrm>
          <a:off x="131975" y="1504069"/>
          <a:ext cx="11924907" cy="4340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907657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859809" y="723332"/>
            <a:ext cx="10099343" cy="4831306"/>
          </a:xfrm>
          <a:prstGeom prst="rect">
            <a:avLst/>
          </a:prstGeom>
          <a:solidFill>
            <a:srgbClr val="00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lvl="0" algn="ctr"/>
            <a:r>
              <a:rPr lang="en-US" sz="6600" b="1" kern="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Health and Nutrition</a:t>
            </a:r>
            <a:endParaRPr kumimoji="0" lang="en-US" sz="54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76128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5393" y="101600"/>
            <a:ext cx="11145420" cy="738664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 marL="0" marR="0" lvl="3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Breastfeeding practices among mothers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40657" y="889515"/>
            <a:ext cx="103694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1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% 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of </a:t>
            </a: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children 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according to breastfeeding status at selected age groups, </a:t>
            </a:r>
            <a:r>
              <a:rPr kumimoji="0" lang="en-GB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Lebanon, 2015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791318"/>
              </p:ext>
            </p:extLst>
          </p:nvPr>
        </p:nvGraphicFramePr>
        <p:xfrm>
          <a:off x="40941" y="1286918"/>
          <a:ext cx="12010157" cy="3410783"/>
        </p:xfrm>
        <a:graphic>
          <a:graphicData uri="http://schemas.openxmlformats.org/drawingml/2006/table">
            <a:tbl>
              <a:tblPr firstRow="1" bandRow="1">
                <a:tableStyleId>{EB9631B5-78F2-41C9-869B-9F39066F8104}</a:tableStyleId>
              </a:tblPr>
              <a:tblGrid>
                <a:gridCol w="226862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36385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8777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159497">
                  <a:extLst>
                    <a:ext uri="{9D8B030D-6E8A-4147-A177-3AD203B41FA5}">
                      <a16:colId xmlns="" xmlns:a16="http://schemas.microsoft.com/office/drawing/2014/main" val="70321837"/>
                    </a:ext>
                  </a:extLst>
                </a:gridCol>
                <a:gridCol w="1187777">
                  <a:extLst>
                    <a:ext uri="{9D8B030D-6E8A-4147-A177-3AD203B41FA5}">
                      <a16:colId xmlns="" xmlns:a16="http://schemas.microsoft.com/office/drawing/2014/main" val="1431361107"/>
                    </a:ext>
                  </a:extLst>
                </a:gridCol>
                <a:gridCol w="842628">
                  <a:extLst>
                    <a:ext uri="{9D8B030D-6E8A-4147-A177-3AD203B41FA5}">
                      <a16:colId xmlns="" xmlns:a16="http://schemas.microsoft.com/office/drawing/2014/main" val="29192597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</a:rPr>
                        <a:t>Practices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Indicators</a:t>
                      </a:r>
                      <a:endParaRPr lang="en-US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kern="1200" dirty="0"/>
                        <a:t>% </a:t>
                      </a:r>
                      <a:r>
                        <a:rPr lang="en-US" sz="1800" kern="1200" dirty="0" err="1"/>
                        <a:t>Leb</a:t>
                      </a:r>
                      <a:r>
                        <a:rPr lang="en-US" sz="1800" kern="1200" dirty="0"/>
                        <a:t> 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% </a:t>
                      </a:r>
                      <a:r>
                        <a:rPr lang="en-US" sz="1800" b="1" kern="1200" dirty="0" err="1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Syr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% PRL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% PRS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Breastfeeding</a:t>
                      </a:r>
                      <a:endParaRPr lang="en-US" sz="16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7583" marR="7583" marT="758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 smtClean="0">
                          <a:solidFill>
                            <a:srgbClr val="002060"/>
                          </a:solidFill>
                          <a:effectLst/>
                        </a:rPr>
                        <a:t>% </a:t>
                      </a:r>
                      <a:r>
                        <a:rPr lang="en-US" sz="1600" u="none" strike="noStrike" dirty="0">
                          <a:solidFill>
                            <a:srgbClr val="002060"/>
                          </a:solidFill>
                          <a:effectLst/>
                        </a:rPr>
                        <a:t>Exclusive breastfeeding under 6 months</a:t>
                      </a:r>
                      <a:r>
                        <a:rPr lang="en-US" sz="1600" u="none" strike="noStrike" baseline="30000" dirty="0">
                          <a:solidFill>
                            <a:srgbClr val="002060"/>
                          </a:solidFill>
                          <a:effectLst/>
                        </a:rPr>
                        <a:t>1</a:t>
                      </a:r>
                      <a:endParaRPr lang="en-US" sz="1600" b="0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rgbClr val="002060"/>
                          </a:solidFill>
                          <a:effectLst/>
                        </a:rPr>
                        <a:t>24.8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33.5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21.2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endParaRPr lang="en-US" sz="16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>
                          <a:solidFill>
                            <a:srgbClr val="002060"/>
                          </a:solidFill>
                          <a:effectLst/>
                        </a:rPr>
                        <a:t>% Predominant breastfeeding under 6 months</a:t>
                      </a:r>
                      <a:r>
                        <a:rPr lang="en-US" sz="1600" u="none" strike="noStrike" baseline="30000" dirty="0">
                          <a:solidFill>
                            <a:srgbClr val="002060"/>
                          </a:solidFill>
                          <a:effectLst/>
                        </a:rPr>
                        <a:t>2</a:t>
                      </a:r>
                      <a:endParaRPr lang="en-US" sz="1600" b="0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rgbClr val="002060"/>
                          </a:solidFill>
                          <a:effectLst/>
                        </a:rPr>
                        <a:t>34.2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62.1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39.9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40.5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endParaRPr lang="en-US" sz="16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>
                          <a:solidFill>
                            <a:srgbClr val="002060"/>
                          </a:solidFill>
                          <a:effectLst/>
                        </a:rPr>
                        <a:t>% Continued breastfeeding at 1 year</a:t>
                      </a:r>
                      <a:endParaRPr lang="en-US" sz="1600" b="0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rgbClr val="002060"/>
                          </a:solidFill>
                          <a:effectLst/>
                        </a:rPr>
                        <a:t>36.7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61.6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42.9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endParaRPr lang="en-US" sz="16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>
                          <a:solidFill>
                            <a:srgbClr val="002060"/>
                          </a:solidFill>
                          <a:effectLst/>
                        </a:rPr>
                        <a:t>% Continued breastfeeding at 2 years</a:t>
                      </a:r>
                      <a:endParaRPr lang="en-US" sz="1600" b="0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rgbClr val="002060"/>
                          </a:solidFill>
                          <a:effectLst/>
                        </a:rPr>
                        <a:t>20.1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36.5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15.4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15.3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701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Duration of any breastfeeding</a:t>
                      </a:r>
                      <a:endParaRPr lang="en-US" sz="16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7583" marR="7583" marT="758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>
                          <a:solidFill>
                            <a:srgbClr val="002060"/>
                          </a:solidFill>
                          <a:effectLst/>
                        </a:rPr>
                        <a:t>Median duration among children age 0-35 months</a:t>
                      </a:r>
                      <a:endParaRPr lang="en-US" sz="1600" b="0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7583" marR="7583" marT="758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rgbClr val="002060"/>
                          </a:solidFill>
                          <a:effectLst/>
                        </a:rPr>
                        <a:t>9.3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7583" marR="7583" marT="758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16.3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10.8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13.1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6605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Age-appropriate breastfeeding</a:t>
                      </a:r>
                      <a:endParaRPr lang="en-US" sz="16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7583" marR="7583" marT="758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>
                          <a:solidFill>
                            <a:srgbClr val="002060"/>
                          </a:solidFill>
                          <a:effectLst/>
                        </a:rPr>
                        <a:t>% of children age 0-23 months</a:t>
                      </a:r>
                      <a:r>
                        <a:rPr lang="en-US" sz="1600" u="none" strike="noStrike" baseline="30000" dirty="0">
                          <a:solidFill>
                            <a:srgbClr val="002060"/>
                          </a:solidFill>
                          <a:effectLst/>
                        </a:rPr>
                        <a:t>3</a:t>
                      </a:r>
                      <a:r>
                        <a:rPr lang="en-US" sz="1600" u="none" strike="noStrike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endParaRPr lang="en-US" sz="1600" b="0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7583" marR="7583" marT="758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rgbClr val="002060"/>
                          </a:solidFill>
                          <a:effectLst/>
                        </a:rPr>
                        <a:t>25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7583" marR="7583" marT="758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38.7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30.8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31.7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Bottle feeding</a:t>
                      </a:r>
                    </a:p>
                    <a:p>
                      <a:pPr algn="l" fontAlgn="ctr"/>
                      <a:r>
                        <a:rPr lang="en-US" sz="16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endParaRPr lang="en-US" sz="16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7583" marR="7583" marT="758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>
                          <a:solidFill>
                            <a:srgbClr val="002060"/>
                          </a:solidFill>
                          <a:effectLst/>
                        </a:rPr>
                        <a:t>% of children age 0-23 months</a:t>
                      </a:r>
                      <a:r>
                        <a:rPr lang="en-US" sz="1600" u="none" strike="noStrike" baseline="30000" dirty="0">
                          <a:solidFill>
                            <a:srgbClr val="002060"/>
                          </a:solidFill>
                          <a:effectLst/>
                        </a:rPr>
                        <a:t>4</a:t>
                      </a:r>
                      <a:endParaRPr lang="en-US" sz="1600" b="0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rgbClr val="002060"/>
                          </a:solidFill>
                          <a:effectLst/>
                        </a:rPr>
                        <a:t>68.4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53.1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40.5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70459" y="5196113"/>
          <a:ext cx="11509828" cy="104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0982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043400">
                <a:tc>
                  <a:txBody>
                    <a:bodyPr/>
                    <a:lstStyle/>
                    <a:p>
                      <a:r>
                        <a:rPr lang="en-US" sz="1000" b="0" i="1" dirty="0">
                          <a:solidFill>
                            <a:srgbClr val="C00000"/>
                          </a:solidFill>
                          <a:latin typeface="+mn-lt"/>
                        </a:rPr>
                        <a:t>1. Infants receiving breast milk, and not receiving any other fluids or foods, with the exception of oral rehydration solution, vitamins, mineral supplements and medicines</a:t>
                      </a:r>
                    </a:p>
                    <a:p>
                      <a:pPr>
                        <a:tabLst>
                          <a:tab pos="174625" algn="l"/>
                        </a:tabLst>
                      </a:pPr>
                      <a:r>
                        <a:rPr lang="en-US" sz="1000" b="0" i="1" dirty="0">
                          <a:solidFill>
                            <a:srgbClr val="C00000"/>
                          </a:solidFill>
                          <a:latin typeface="+mn-lt"/>
                        </a:rPr>
                        <a:t>2. Infants who receive breast milk and certain fluids (water and water-based drinks, fruit juice, ritual fluids, oral rehydration solution, drops, vitamins, minerals, and medicines), but do not receive 	anything else (in   particular, non-human milk and food-based fluids)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1" dirty="0">
                          <a:solidFill>
                            <a:srgbClr val="C00000"/>
                          </a:solidFill>
                          <a:latin typeface="+mn-lt"/>
                        </a:rPr>
                        <a:t>3. </a:t>
                      </a:r>
                      <a:r>
                        <a:rPr lang="en-US" sz="1000" b="0" i="1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% of children age 0-23 months who were appropriately breastfed during the previous day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1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4. % of children age 0-23 months who were fed with a bottle with a nipple during the previous day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4584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859809" y="723332"/>
            <a:ext cx="10099343" cy="4831306"/>
          </a:xfrm>
          <a:prstGeom prst="rect">
            <a:avLst/>
          </a:prstGeom>
          <a:solidFill>
            <a:srgbClr val="00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haroni" panose="02010803020104030203" pitchFamily="2" charset="-79"/>
                <a:cs typeface="Aharoni" panose="02010803020104030203" pitchFamily="2" charset="-79"/>
              </a:rPr>
              <a:t>WASH</a:t>
            </a:r>
            <a:endParaRPr kumimoji="0" lang="en-US" sz="54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76310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2769" y="10201"/>
            <a:ext cx="11145420" cy="553998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 marL="0" marR="0" lvl="1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Main source of drinking water (%)</a:t>
            </a: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5415654"/>
            <a:ext cx="8948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*Improved sources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: piped into dwelling, piped into compound, yard or plot, piped to neighbor, public tap/standpipe, tube well, borehole, protected well, protected spring, rainwater collection, and bottled water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**Unimproved sources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: unprotected well, unprotected spring, tanker-truck, Surface water, Bottled</a:t>
            </a:r>
          </a:p>
        </p:txBody>
      </p:sp>
      <p:sp>
        <p:nvSpPr>
          <p:cNvPr id="5" name="Rectangle 4"/>
          <p:cNvSpPr/>
          <p:nvPr/>
        </p:nvSpPr>
        <p:spPr>
          <a:xfrm>
            <a:off x="305002" y="638937"/>
            <a:ext cx="111454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Percent distribution of household population according to main source of drinking water and percentage of household population using improved drinking water sources</a:t>
            </a:r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91183711"/>
              </p:ext>
            </p:extLst>
          </p:nvPr>
        </p:nvGraphicFramePr>
        <p:xfrm>
          <a:off x="-1" y="1236895"/>
          <a:ext cx="11868347" cy="41040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429003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2769" y="10201"/>
            <a:ext cx="11145420" cy="553998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 marL="0" marR="0" lvl="1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Main source of drinking water (%)</a:t>
            </a: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5415654"/>
            <a:ext cx="8948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*Improved sources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: piped into dwelling, piped into compound, yard or plot, piped to neighbor, public tap/standpipe, tube well, borehole, protected well, protected spring, rainwater collection, and bottled water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**Unimproved sources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: unprotected well, unprotected spring, tanker-truck, Surface water, Bottled</a:t>
            </a:r>
          </a:p>
        </p:txBody>
      </p:sp>
      <p:sp>
        <p:nvSpPr>
          <p:cNvPr id="5" name="Rectangle 4"/>
          <p:cNvSpPr/>
          <p:nvPr/>
        </p:nvSpPr>
        <p:spPr>
          <a:xfrm>
            <a:off x="305002" y="638937"/>
            <a:ext cx="111454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Percent distribution of household population according to main source of drinking water and percentage of household population using improved drinking water sources</a:t>
            </a:r>
          </a:p>
        </p:txBody>
      </p:sp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77473143"/>
              </p:ext>
            </p:extLst>
          </p:nvPr>
        </p:nvGraphicFramePr>
        <p:xfrm>
          <a:off x="305002" y="1193329"/>
          <a:ext cx="11233187" cy="40856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876474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5393" y="101600"/>
            <a:ext cx="11145420" cy="553998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 marL="0" marR="0" lvl="1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Improved sanitation facility (%) 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9" name="Rectangle 8"/>
          <p:cNvSpPr/>
          <p:nvPr/>
        </p:nvSpPr>
        <p:spPr>
          <a:xfrm>
            <a:off x="315393" y="585843"/>
            <a:ext cx="11145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Percent distribution of household population according to type of toilet facility used by the household</a:t>
            </a:r>
          </a:p>
        </p:txBody>
      </p:sp>
      <p:sp>
        <p:nvSpPr>
          <p:cNvPr id="10" name="Rectangle 9"/>
          <p:cNvSpPr/>
          <p:nvPr/>
        </p:nvSpPr>
        <p:spPr>
          <a:xfrm>
            <a:off x="-1" y="5278947"/>
            <a:ext cx="11460814" cy="87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*</a:t>
            </a:r>
            <a:r>
              <a:rPr kumimoji="0" lang="en-US" sz="1400" b="1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Improved sanitation facilities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Flush to pipe sewer system, flush to septic  tank, flush to pit, flush to unknown place, ventilated improved pit latrine (VIP), pit latrine with slab.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**Unimproved sanitation facilities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Flush to somewhere else, pit latrine without slab / Open pit, and bucket.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aphicFrame>
        <p:nvGraphicFramePr>
          <p:cNvPr id="13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6934612"/>
              </p:ext>
            </p:extLst>
          </p:nvPr>
        </p:nvGraphicFramePr>
        <p:xfrm>
          <a:off x="0" y="955175"/>
          <a:ext cx="11460813" cy="43237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250652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859809" y="723332"/>
            <a:ext cx="10099343" cy="4831306"/>
          </a:xfrm>
          <a:prstGeom prst="rect">
            <a:avLst/>
          </a:prstGeom>
          <a:solidFill>
            <a:srgbClr val="00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haroni" panose="02010803020104030203" pitchFamily="2" charset="-79"/>
                <a:cs typeface="Aharoni" panose="02010803020104030203" pitchFamily="2" charset="-79"/>
              </a:rPr>
              <a:t>EDUCATION</a:t>
            </a:r>
            <a:endParaRPr kumimoji="0" lang="en-US" sz="54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844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06169"/>
            <a:ext cx="12192000" cy="738664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 marL="0" marR="0" lvl="3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Out of School Children</a:t>
            </a:r>
          </a:p>
        </p:txBody>
      </p:sp>
      <p:sp>
        <p:nvSpPr>
          <p:cNvPr id="3" name="Rectangle 2"/>
          <p:cNvSpPr/>
          <p:nvPr/>
        </p:nvSpPr>
        <p:spPr>
          <a:xfrm>
            <a:off x="4132408" y="927854"/>
            <a:ext cx="42273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Percentage Out-of-School Children, by Age</a:t>
            </a: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22476843"/>
              </p:ext>
            </p:extLst>
          </p:nvPr>
        </p:nvGraphicFramePr>
        <p:xfrm>
          <a:off x="179109" y="1297186"/>
          <a:ext cx="11689237" cy="44720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124446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859809" y="723332"/>
            <a:ext cx="10099343" cy="4831306"/>
          </a:xfrm>
          <a:prstGeom prst="rect">
            <a:avLst/>
          </a:prstGeom>
          <a:solidFill>
            <a:srgbClr val="00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haroni" panose="02010803020104030203" pitchFamily="2" charset="-79"/>
                <a:cs typeface="Aharoni" panose="02010803020104030203" pitchFamily="2" charset="-79"/>
              </a:rPr>
              <a:t>PROTECTION</a:t>
            </a:r>
            <a:endParaRPr kumimoji="0" lang="en-US" sz="54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98926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077309"/>
          </a:xfrm>
          <a:solidFill>
            <a:srgbClr val="00B0F0"/>
          </a:solidFill>
        </p:spPr>
        <p:txBody>
          <a:bodyPr/>
          <a:lstStyle/>
          <a:p>
            <a:pPr eaLnBrk="1" hangingPunct="1"/>
            <a:r>
              <a:rPr lang="en-US" sz="3200" dirty="0">
                <a:solidFill>
                  <a:schemeClr val="bg1"/>
                </a:solidFill>
              </a:rPr>
              <a:t>   Key Indicator Results – Child Discipline</a:t>
            </a:r>
            <a:endParaRPr lang="en-GB" sz="3200" dirty="0">
              <a:solidFill>
                <a:schemeClr val="bg1"/>
              </a:solidFill>
            </a:endParaRPr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2865271"/>
              </p:ext>
            </p:extLst>
          </p:nvPr>
        </p:nvGraphicFramePr>
        <p:xfrm>
          <a:off x="150830" y="1219200"/>
          <a:ext cx="11906052" cy="54078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656738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077309"/>
          </a:xfrm>
          <a:solidFill>
            <a:srgbClr val="00B0F0"/>
          </a:solidFill>
        </p:spPr>
        <p:txBody>
          <a:bodyPr/>
          <a:lstStyle/>
          <a:p>
            <a:pPr eaLnBrk="1" hangingPunct="1"/>
            <a:r>
              <a:rPr lang="en-US" sz="3200" dirty="0">
                <a:solidFill>
                  <a:schemeClr val="bg1"/>
                </a:solidFill>
              </a:rPr>
              <a:t>   Key Indicator Results – Attitude Towards Domestic Violence</a:t>
            </a:r>
            <a:endParaRPr lang="en-GB" sz="3200" dirty="0">
              <a:solidFill>
                <a:schemeClr val="bg1"/>
              </a:solidFill>
            </a:endParaRPr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4188578"/>
              </p:ext>
            </p:extLst>
          </p:nvPr>
        </p:nvGraphicFramePr>
        <p:xfrm>
          <a:off x="216817" y="1077309"/>
          <a:ext cx="11868346" cy="56534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889453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FAMIL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599" y="830599"/>
            <a:ext cx="7197725" cy="4895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52451" y="431131"/>
            <a:ext cx="47053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1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0" b="1" kern="0" noProof="0" dirty="0" smtClean="0">
                <a:solidFill>
                  <a:srgbClr val="C00000"/>
                </a:solidFill>
              </a:rPr>
              <a:t>Thank you</a:t>
            </a:r>
            <a:endParaRPr kumimoji="0" lang="en-GB" sz="80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3968586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4733</TotalTime>
  <Words>877</Words>
  <Application>Microsoft Office PowerPoint</Application>
  <PresentationFormat>Widescreen</PresentationFormat>
  <Paragraphs>173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Aharoni</vt:lpstr>
      <vt:lpstr>Arial</vt:lpstr>
      <vt:lpstr>Calibri</vt:lpstr>
      <vt:lpstr>Calibri Light</vt:lpstr>
      <vt:lpstr>Courier New</vt:lpstr>
      <vt:lpstr>Times New Roman</vt:lpstr>
      <vt:lpstr>Wingdings</vt:lpstr>
      <vt:lpstr>Office Theme</vt:lpstr>
      <vt:lpstr>1_Office Theme</vt:lpstr>
      <vt:lpstr>Baseline Survey 2016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Key Indicator Results – Child Discipline</vt:lpstr>
      <vt:lpstr>   Key Indicator Results – Attitude Towards Domestic Violence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Rodolphe Ghoussoub</dc:creator>
  <cp:lastModifiedBy>Hrayr Wannis</cp:lastModifiedBy>
  <cp:revision>290</cp:revision>
  <cp:lastPrinted>2016-06-07T12:38:26Z</cp:lastPrinted>
  <dcterms:created xsi:type="dcterms:W3CDTF">2016-06-06T06:49:24Z</dcterms:created>
  <dcterms:modified xsi:type="dcterms:W3CDTF">2016-07-08T06:46:48Z</dcterms:modified>
</cp:coreProperties>
</file>