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sdx" ContentType="application/vnd.ms-visio.drawing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  <p:sldMasterId id="2147483660" r:id="rId5"/>
    <p:sldMasterId id="2147483672" r:id="rId6"/>
    <p:sldMasterId id="2147483684" r:id="rId7"/>
    <p:sldMasterId id="2147483708" r:id="rId8"/>
    <p:sldMasterId id="2147483696" r:id="rId9"/>
  </p:sldMasterIdLst>
  <p:notesMasterIdLst>
    <p:notesMasterId r:id="rId23"/>
  </p:notesMasterIdLst>
  <p:sldIdLst>
    <p:sldId id="412" r:id="rId10"/>
    <p:sldId id="436" r:id="rId11"/>
    <p:sldId id="415" r:id="rId12"/>
    <p:sldId id="417" r:id="rId13"/>
    <p:sldId id="437" r:id="rId14"/>
    <p:sldId id="438" r:id="rId15"/>
    <p:sldId id="442" r:id="rId16"/>
    <p:sldId id="440" r:id="rId17"/>
    <p:sldId id="418" r:id="rId18"/>
    <p:sldId id="441" r:id="rId19"/>
    <p:sldId id="429" r:id="rId20"/>
    <p:sldId id="427" r:id="rId21"/>
    <p:sldId id="430" r:id="rId22"/>
  </p:sldIdLst>
  <p:sldSz cx="12192000" cy="6858000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Introduction" id="{B69DDF9E-EBCB-483A-A62B-C511C4D1A5DD}">
          <p14:sldIdLst>
            <p14:sldId id="412"/>
          </p14:sldIdLst>
        </p14:section>
        <p14:section name="What is proGres in Partnership?" id="{2FB927AF-B752-49B0-980C-6198091D3A76}">
          <p14:sldIdLst>
            <p14:sldId id="436"/>
            <p14:sldId id="415"/>
            <p14:sldId id="417"/>
            <p14:sldId id="437"/>
            <p14:sldId id="438"/>
            <p14:sldId id="442"/>
            <p14:sldId id="440"/>
            <p14:sldId id="418"/>
            <p14:sldId id="441"/>
            <p14:sldId id="429"/>
            <p14:sldId id="427"/>
            <p14:sldId id="430"/>
          </p14:sldIdLst>
        </p14:section>
        <p14:section name="User Interface" id="{09A3B223-24D4-408F-BF32-576C15C96F72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232" autoAdjust="0"/>
    <p:restoredTop sz="95652" autoAdjust="0"/>
  </p:normalViewPr>
  <p:slideViewPr>
    <p:cSldViewPr snapToGrid="0">
      <p:cViewPr varScale="1">
        <p:scale>
          <a:sx n="116" d="100"/>
          <a:sy n="116" d="100"/>
        </p:scale>
        <p:origin x="1008" y="10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9" d="100"/>
          <a:sy n="79" d="100"/>
        </p:scale>
        <p:origin x="-3936" y="-66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2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615733-F16E-40FC-8F44-B369E9B4A47D}" type="datetimeFigureOut">
              <a:rPr lang="en-GB" smtClean="0"/>
              <a:t>03/08/2016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D0F6B4-ED17-4B96-A9E7-C65B9DD1E3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90228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D0F6B4-ED17-4B96-A9E7-C65B9DD1E3A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79218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D0F6B4-ED17-4B96-A9E7-C65B9DD1E3A1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29929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D0F6B4-ED17-4B96-A9E7-C65B9DD1E3A1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9627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 smtClean="0"/>
              <a:t>In the</a:t>
            </a:r>
            <a:r>
              <a:rPr lang="en-US" baseline="0" dirty="0" smtClean="0"/>
              <a:t> previous version of </a:t>
            </a:r>
            <a:r>
              <a:rPr lang="en-US" baseline="0" dirty="0" err="1" smtClean="0"/>
              <a:t>proGres</a:t>
            </a:r>
            <a:r>
              <a:rPr lang="en-US" baseline="0" dirty="0" smtClean="0"/>
              <a:t>, individuals were registered in either cases (mostly in urban settings) or households (mostly in camps).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aseline="0" dirty="0" smtClean="0"/>
              <a:t>Frequently, this method of grouping individuals required that cases be split or merged for RSD and resettlement purposes.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D0F6B4-ED17-4B96-A9E7-C65B9DD1E3A1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28524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Additional modules are currently under development.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D0F6B4-ED17-4B96-A9E7-C65B9DD1E3A1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44843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D0F6B4-ED17-4B96-A9E7-C65B9DD1E3A1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94732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D0F6B4-ED17-4B96-A9E7-C65B9DD1E3A1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25581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This is</a:t>
            </a:r>
            <a:r>
              <a:rPr lang="en-US" baseline="0" dirty="0" smtClean="0"/>
              <a:t> what the main window of a module looks like. It consists of three components:</a:t>
            </a:r>
          </a:p>
          <a:p>
            <a:pPr marL="228600" indent="-228600">
              <a:buAutoNum type="arabicParenR"/>
            </a:pPr>
            <a:r>
              <a:rPr lang="en-US" baseline="0" dirty="0" smtClean="0"/>
              <a:t>Navigation Bar at the top</a:t>
            </a:r>
          </a:p>
          <a:p>
            <a:pPr marL="228600" indent="-228600">
              <a:buAutoNum type="arabicParenR"/>
            </a:pPr>
            <a:r>
              <a:rPr lang="en-US" baseline="0" dirty="0" smtClean="0"/>
              <a:t>Contextual Ribbon below the Navigation Bar</a:t>
            </a:r>
          </a:p>
          <a:p>
            <a:pPr marL="228600" indent="-228600">
              <a:buAutoNum type="arabicParenR"/>
            </a:pPr>
            <a:r>
              <a:rPr lang="en-US" baseline="0" dirty="0" smtClean="0"/>
              <a:t>Workspace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D0F6B4-ED17-4B96-A9E7-C65B9DD1E3A1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99250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 smtClean="0"/>
              <a:t>This is a sample dashboard</a:t>
            </a:r>
            <a:r>
              <a:rPr lang="en-US" baseline="0" dirty="0" smtClean="0"/>
              <a:t> containing data potentially relevant to a registration supervisor.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aseline="0" dirty="0" smtClean="0"/>
              <a:t>Dashboards are dynamic and update as the data in </a:t>
            </a:r>
            <a:r>
              <a:rPr lang="en-US" baseline="0" dirty="0" err="1" smtClean="0"/>
              <a:t>proGres</a:t>
            </a:r>
            <a:r>
              <a:rPr lang="en-US" baseline="0" dirty="0" smtClean="0"/>
              <a:t> is updated.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aseline="0" dirty="0" smtClean="0"/>
              <a:t>Dashboards can be saved and appear as a user’s “home page” in </a:t>
            </a:r>
            <a:r>
              <a:rPr lang="en-US" baseline="0" dirty="0" err="1" smtClean="0"/>
              <a:t>proGres</a:t>
            </a:r>
            <a:r>
              <a:rPr lang="en-US" baseline="0" dirty="0" smtClean="0"/>
              <a:t> in Partnership.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D0F6B4-ED17-4B96-A9E7-C65B9DD1E3A1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62400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E178C-C611-4517-AA8A-1B1B904FB7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8021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E178C-C611-4517-AA8A-1B1B904FB7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74380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E178C-C611-4517-AA8A-1B1B904FB7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77763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E178C-C611-4517-AA8A-1B1B904FB7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51989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E178C-C611-4517-AA8A-1B1B904FB7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4156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E178C-C611-4517-AA8A-1B1B904FB7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340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E178C-C611-4517-AA8A-1B1B904FB7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30275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E178C-C611-4517-AA8A-1B1B904FB7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5121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E178C-C611-4517-AA8A-1B1B904FB7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35694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E178C-C611-4517-AA8A-1B1B904FB7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07017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E178C-C611-4517-AA8A-1B1B904FB7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87924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90EC8-B0C1-4D95-AC06-21714EB722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18788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90EC8-B0C1-4D95-AC06-21714EB722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18253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90EC8-B0C1-4D95-AC06-21714EB722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16114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90EC8-B0C1-4D95-AC06-21714EB722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31621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90EC8-B0C1-4D95-AC06-21714EB722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5120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90EC8-B0C1-4D95-AC06-21714EB722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960493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90EC8-B0C1-4D95-AC06-21714EB722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116878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90EC8-B0C1-4D95-AC06-21714EB722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82151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90EC8-B0C1-4D95-AC06-21714EB722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437367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90EC8-B0C1-4D95-AC06-21714EB722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32312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90EC8-B0C1-4D95-AC06-21714EB722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92149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E847F-676C-4286-B527-5A4917F6F9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21676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E847F-676C-4286-B527-5A4917F6F9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168052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E847F-676C-4286-B527-5A4917F6F9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174197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E847F-676C-4286-B527-5A4917F6F9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021710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E847F-676C-4286-B527-5A4917F6F9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077214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E847F-676C-4286-B527-5A4917F6F9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789496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E847F-676C-4286-B527-5A4917F6F9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606048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E847F-676C-4286-B527-5A4917F6F9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603943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E847F-676C-4286-B527-5A4917F6F9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404017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E847F-676C-4286-B527-5A4917F6F9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537652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E847F-676C-4286-B527-5A4917F6F9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177615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B3FE0-0197-4C91-8640-130A9A2031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59657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B3FE0-0197-4C91-8640-130A9A2031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294887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B3FE0-0197-4C91-8640-130A9A2031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50937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B3FE0-0197-4C91-8640-130A9A2031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857660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B3FE0-0197-4C91-8640-130A9A2031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359067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B3FE0-0197-4C91-8640-130A9A2031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525092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B3FE0-0197-4C91-8640-130A9A2031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98807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B3FE0-0197-4C91-8640-130A9A2031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64776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B3FE0-0197-4C91-8640-130A9A2031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6068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B3FE0-0197-4C91-8640-130A9A2031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341120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B3FE0-0197-4C91-8640-130A9A2031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03399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37DA3-5B08-4455-9928-1335F50A76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257223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37DA3-5B08-4455-9928-1335F50A76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52207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37DA3-5B08-4455-9928-1335F50A76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2188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37DA3-5B08-4455-9928-1335F50A76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90602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37DA3-5B08-4455-9928-1335F50A76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469521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37DA3-5B08-4455-9928-1335F50A76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67077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37DA3-5B08-4455-9928-1335F50A76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934134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37DA3-5B08-4455-9928-1335F50A76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3778990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37DA3-5B08-4455-9928-1335F50A76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927801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37DA3-5B08-4455-9928-1335F50A76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178741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37DA3-5B08-4455-9928-1335F50A76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551666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D0F8C-8632-4669-ADB8-F8245B2C8A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14478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D0F8C-8632-4669-ADB8-F8245B2C8A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10501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D0F8C-8632-4669-ADB8-F8245B2C8A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54338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D0F8C-8632-4669-ADB8-F8245B2C8A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0938362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D0F8C-8632-4669-ADB8-F8245B2C8A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2700982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D0F8C-8632-4669-ADB8-F8245B2C8A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371405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D0F8C-8632-4669-ADB8-F8245B2C8A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821394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D0F8C-8632-4669-ADB8-F8245B2C8A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909627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D0F8C-8632-4669-ADB8-F8245B2C8A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4706818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D0F8C-8632-4669-ADB8-F8245B2C8A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75342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D0F8C-8632-4669-ADB8-F8245B2C8A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9733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microsoft.com/office/2007/relationships/hdphoto" Target="../media/hdphoto1.wdp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5.pn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CE178C-C611-4517-AA8A-1B1B904FB710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383" y="365125"/>
            <a:ext cx="1640417" cy="1640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54284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A90EC8-B0C1-4D95-AC06-21714EB72251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4933" y="5775835"/>
            <a:ext cx="2396067" cy="802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29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EE847F-676C-4286-B527-5A4917F6F970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500" y="571500"/>
            <a:ext cx="5715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426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AB3FE0-0197-4C91-8640-130A9A203145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500" y="571500"/>
            <a:ext cx="5715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5464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866900" y="57181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337DA3-5B08-4455-9928-1335F50A7643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474" y="215900"/>
            <a:ext cx="1609725" cy="1609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0761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iming>
    <p:tnLst>
      <p:par>
        <p:cTn id="1" dur="indefinite" restart="never" nodeType="tmRoot"/>
      </p:par>
    </p:tnLst>
  </p:timing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smtClean="0"/>
              <a:t>Introduction to proGres in Partnership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1D0F8C-8632-4669-ADB8-F8245B2C8A99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8775" y="5837713"/>
            <a:ext cx="2562225" cy="857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050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0.emf"/><Relationship Id="rId4" Type="http://schemas.openxmlformats.org/officeDocument/2006/relationships/package" Target="../embeddings/Microsoft_Visio_Drawing111.vsdx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446568" y="2308194"/>
            <a:ext cx="11259879" cy="1403788"/>
          </a:xfrm>
        </p:spPr>
        <p:txBody>
          <a:bodyPr>
            <a:noAutofit/>
          </a:bodyPr>
          <a:lstStyle/>
          <a:p>
            <a:r>
              <a:rPr lang="en-US" sz="5400" b="1" i="1" dirty="0" err="1" smtClean="0"/>
              <a:t>proGres</a:t>
            </a:r>
            <a:r>
              <a:rPr lang="en-US" sz="5400" b="1" i="1" dirty="0" smtClean="0"/>
              <a:t> in Partnership</a:t>
            </a:r>
            <a:br>
              <a:rPr lang="en-US" sz="5400" b="1" i="1" dirty="0" smtClean="0"/>
            </a:br>
            <a:endParaRPr lang="en-GB" sz="5400" b="1" i="1" dirty="0"/>
          </a:p>
        </p:txBody>
      </p:sp>
      <p:sp>
        <p:nvSpPr>
          <p:cNvPr id="5" name="Rectangle 4"/>
          <p:cNvSpPr/>
          <p:nvPr/>
        </p:nvSpPr>
        <p:spPr>
          <a:xfrm>
            <a:off x="23148" y="5702300"/>
            <a:ext cx="12168851" cy="1204395"/>
          </a:xfrm>
          <a:prstGeom prst="rect">
            <a:avLst/>
          </a:prstGeom>
          <a:solidFill>
            <a:srgbClr val="0073C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2164" y="5818548"/>
            <a:ext cx="2768685" cy="971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017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1540" y="248874"/>
            <a:ext cx="10515600" cy="1325563"/>
          </a:xfrm>
        </p:spPr>
        <p:txBody>
          <a:bodyPr/>
          <a:lstStyle/>
          <a:p>
            <a:r>
              <a:rPr lang="en-US" b="1" dirty="0" smtClean="0"/>
              <a:t>Advantages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966" y="1740346"/>
            <a:ext cx="11474620" cy="4047979"/>
          </a:xfrm>
        </p:spPr>
        <p:txBody>
          <a:bodyPr>
            <a:normAutofit lnSpcReduction="10000"/>
          </a:bodyPr>
          <a:lstStyle/>
          <a:p>
            <a:r>
              <a:rPr lang="en-US" sz="3200" dirty="0" smtClean="0"/>
              <a:t>Web-based system</a:t>
            </a:r>
            <a:endParaRPr lang="en-GB" sz="3200" dirty="0" smtClean="0"/>
          </a:p>
          <a:p>
            <a:r>
              <a:rPr lang="en-GB" sz="3200" dirty="0" smtClean="0"/>
              <a:t>Partner Access</a:t>
            </a:r>
          </a:p>
          <a:p>
            <a:r>
              <a:rPr lang="en-US" sz="3200" dirty="0" smtClean="0"/>
              <a:t>Workflows </a:t>
            </a:r>
            <a:r>
              <a:rPr lang="en-US" sz="3200" dirty="0"/>
              <a:t>(vs. events and results): </a:t>
            </a:r>
            <a:endParaRPr lang="en-US" sz="3200" dirty="0" smtClean="0"/>
          </a:p>
          <a:p>
            <a:pPr lvl="1"/>
            <a:r>
              <a:rPr lang="en-US" sz="2800" dirty="0" smtClean="0"/>
              <a:t>process </a:t>
            </a:r>
            <a:r>
              <a:rPr lang="en-US" sz="2800" dirty="0"/>
              <a:t>and reporting streamlined with UNHCR standards and guidelines</a:t>
            </a:r>
          </a:p>
          <a:p>
            <a:r>
              <a:rPr lang="en-US" sz="3200" dirty="0"/>
              <a:t>Interoperability: </a:t>
            </a:r>
          </a:p>
          <a:p>
            <a:pPr lvl="1"/>
            <a:r>
              <a:rPr lang="en-GB" sz="2400" dirty="0" smtClean="0"/>
              <a:t>Available with standard Microsoft tools e.g. Outlook</a:t>
            </a:r>
            <a:r>
              <a:rPr lang="en-GB" sz="2400" dirty="0"/>
              <a:t>, SharePoint, </a:t>
            </a:r>
            <a:r>
              <a:rPr lang="en-GB" sz="2400" dirty="0" smtClean="0"/>
              <a:t>MS Office</a:t>
            </a:r>
          </a:p>
          <a:p>
            <a:pPr lvl="1"/>
            <a:r>
              <a:rPr lang="en-US" dirty="0"/>
              <a:t>Developable </a:t>
            </a:r>
            <a:r>
              <a:rPr lang="en-US" dirty="0" smtClean="0"/>
              <a:t>if compliant with technical &amp; data protection considerations (development time &amp; resources required)</a:t>
            </a:r>
          </a:p>
          <a:p>
            <a:r>
              <a:rPr lang="en-GB" sz="3200" dirty="0" smtClean="0"/>
              <a:t>Enhanced Data Security and Data Protection 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438848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663" y="395166"/>
            <a:ext cx="10515600" cy="1452762"/>
          </a:xfrm>
        </p:spPr>
        <p:txBody>
          <a:bodyPr>
            <a:normAutofit/>
          </a:bodyPr>
          <a:lstStyle/>
          <a:p>
            <a:r>
              <a:rPr lang="en-US" b="1" dirty="0"/>
              <a:t>Microsoft </a:t>
            </a:r>
            <a:r>
              <a:rPr lang="en-US" b="1" dirty="0" smtClean="0"/>
              <a:t>CRM Application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005012"/>
            <a:ext cx="10515600" cy="4351338"/>
          </a:xfrm>
        </p:spPr>
        <p:txBody>
          <a:bodyPr/>
          <a:lstStyle/>
          <a:p>
            <a:r>
              <a:rPr lang="en-US" dirty="0" err="1" smtClean="0"/>
              <a:t>proGres</a:t>
            </a:r>
            <a:r>
              <a:rPr lang="en-US" dirty="0" smtClean="0"/>
              <a:t> in Partnership is built on Microsoft Dynamics Customer Relationship Management (CRM).</a:t>
            </a:r>
          </a:p>
          <a:p>
            <a:endParaRPr lang="en-US" dirty="0" smtClean="0"/>
          </a:p>
          <a:p>
            <a:r>
              <a:rPr lang="en-US" dirty="0" smtClean="0"/>
              <a:t>CRM was designed for the sales, marketing and service sectors, but has been customized to UNHCR and partner activities. </a:t>
            </a:r>
          </a:p>
          <a:p>
            <a:pPr marL="0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190399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9849" y="209966"/>
            <a:ext cx="10515600" cy="1325563"/>
          </a:xfrm>
        </p:spPr>
        <p:txBody>
          <a:bodyPr/>
          <a:lstStyle/>
          <a:p>
            <a:r>
              <a:rPr lang="en-US" b="1" dirty="0" smtClean="0"/>
              <a:t>Grouping Concept</a:t>
            </a:r>
            <a:endParaRPr lang="en-GB" b="1" dirty="0"/>
          </a:p>
        </p:txBody>
      </p:sp>
      <p:sp>
        <p:nvSpPr>
          <p:cNvPr id="7" name="TextBox 6"/>
          <p:cNvSpPr txBox="1"/>
          <p:nvPr/>
        </p:nvSpPr>
        <p:spPr>
          <a:xfrm>
            <a:off x="7384211" y="858664"/>
            <a:ext cx="4451232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 smtClean="0"/>
              <a:t>Individuals are registered into “Registration Groups.”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 smtClean="0"/>
              <a:t>Registration Group is flexible to accommodate different household compositions, e.g. nuclear or extended family concepts.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 smtClean="0"/>
              <a:t>Specific Needs, Addresses, Nationalities, etc. are recorded at the individual level.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 smtClean="0"/>
              <a:t>Separate (RSD, RST, CP etc.) cases are created for members of a Registration Group without needing to change the Registration Group.</a:t>
            </a:r>
          </a:p>
          <a:p>
            <a:endParaRPr lang="en-GB" sz="20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543" r="17255" b="33417"/>
          <a:stretch/>
        </p:blipFill>
        <p:spPr>
          <a:xfrm>
            <a:off x="450011" y="1690688"/>
            <a:ext cx="6533966" cy="3657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732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Assistance: Data Model</a:t>
            </a:r>
            <a:endParaRPr lang="en-US" b="1" dirty="0"/>
          </a:p>
        </p:txBody>
      </p:sp>
      <p:pic>
        <p:nvPicPr>
          <p:cNvPr id="4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2105410" y="1492273"/>
            <a:ext cx="7413625" cy="4445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139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Assistance Plan: Workflow</a:t>
            </a:r>
            <a:endParaRPr lang="en-US" b="1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4880411" y="2144921"/>
            <a:ext cx="13004755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/>
          </p:nvPr>
        </p:nvGraphicFramePr>
        <p:xfrm>
          <a:off x="772743" y="2144922"/>
          <a:ext cx="10681461" cy="35467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Visio" r:id="rId4" imgW="13649277" imgH="4524390" progId="Visio.Drawing.15">
                  <p:embed/>
                </p:oleObj>
              </mc:Choice>
              <mc:Fallback>
                <p:oleObj name="Visio" r:id="rId4" imgW="13649277" imgH="4524390" progId="Visio.Drawing.15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2743" y="2144922"/>
                        <a:ext cx="10681461" cy="354675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98291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600" y="242618"/>
            <a:ext cx="9491482" cy="5519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4538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657" y="389345"/>
            <a:ext cx="10718024" cy="5204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7961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2419" y="365125"/>
            <a:ext cx="10515600" cy="1325563"/>
          </a:xfrm>
        </p:spPr>
        <p:txBody>
          <a:bodyPr/>
          <a:lstStyle/>
          <a:p>
            <a:r>
              <a:rPr lang="en-US" b="1" dirty="0" smtClean="0"/>
              <a:t>Modules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3746" y="1690688"/>
            <a:ext cx="10515600" cy="4351338"/>
          </a:xfrm>
        </p:spPr>
        <p:txBody>
          <a:bodyPr/>
          <a:lstStyle/>
          <a:p>
            <a:r>
              <a:rPr lang="en-US" dirty="0" smtClean="0"/>
              <a:t>Each functional area e.g.  Registration, Refugee Status Determination (RSD), Resettlement, Assistance, Protection, SGBV and Child Protection are considered to be distinct business processes.</a:t>
            </a:r>
          </a:p>
          <a:p>
            <a:r>
              <a:rPr lang="en-US" dirty="0" smtClean="0"/>
              <a:t>Each business process - a module.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419" y="3772576"/>
            <a:ext cx="11527162" cy="1524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500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9849" y="239197"/>
            <a:ext cx="10515600" cy="1325563"/>
          </a:xfrm>
        </p:spPr>
        <p:txBody>
          <a:bodyPr/>
          <a:lstStyle/>
          <a:p>
            <a:r>
              <a:rPr lang="en-US" b="1" dirty="0" smtClean="0"/>
              <a:t>Entities - 1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9849" y="1538387"/>
            <a:ext cx="10515600" cy="1532014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used to hold related data; </a:t>
            </a:r>
          </a:p>
          <a:p>
            <a:r>
              <a:rPr lang="en-US" dirty="0"/>
              <a:t>e.g. </a:t>
            </a:r>
            <a:r>
              <a:rPr lang="en-US" dirty="0" smtClean="0"/>
              <a:t>five </a:t>
            </a:r>
            <a:r>
              <a:rPr lang="en-US" dirty="0"/>
              <a:t>entities </a:t>
            </a:r>
            <a:r>
              <a:rPr lang="en-US" dirty="0" smtClean="0"/>
              <a:t>in Assistance module: Assistance Plans, Target Populations, Service Providers, Assistance Records and Entitlement Cards</a:t>
            </a:r>
            <a:endParaRPr lang="en-US" sz="800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960" y="3495536"/>
            <a:ext cx="10926079" cy="1592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0940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3482" y="253071"/>
            <a:ext cx="10515600" cy="1325563"/>
          </a:xfrm>
        </p:spPr>
        <p:txBody>
          <a:bodyPr/>
          <a:lstStyle/>
          <a:p>
            <a:r>
              <a:rPr lang="en-US" b="1" dirty="0" smtClean="0"/>
              <a:t>Entities - 2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3482" y="1370517"/>
            <a:ext cx="10515600" cy="1073692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other examples: Specific Needs, Nationalities, Documents, Addresses, Relatives (and many more!); </a:t>
            </a:r>
            <a:endParaRPr lang="en-US" dirty="0"/>
          </a:p>
          <a:p>
            <a:r>
              <a:rPr lang="en-US" dirty="0"/>
              <a:t>a</a:t>
            </a:r>
            <a:r>
              <a:rPr lang="en-US" dirty="0" smtClean="0"/>
              <a:t>ll are associated </a:t>
            </a:r>
            <a:r>
              <a:rPr lang="en-US" dirty="0"/>
              <a:t>with an </a:t>
            </a:r>
            <a:r>
              <a:rPr lang="en-US" dirty="0" smtClean="0"/>
              <a:t>individual</a:t>
            </a:r>
            <a:r>
              <a:rPr lang="en-US" dirty="0"/>
              <a:t>.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02" b="5805"/>
          <a:stretch/>
        </p:blipFill>
        <p:spPr>
          <a:xfrm>
            <a:off x="453482" y="2662797"/>
            <a:ext cx="5564459" cy="1542792"/>
          </a:xfrm>
          <a:prstGeom prst="rect">
            <a:avLst/>
          </a:prstGeom>
          <a:ln w="38100">
            <a:solidFill>
              <a:srgbClr val="0070C0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84" b="11647"/>
          <a:stretch/>
        </p:blipFill>
        <p:spPr>
          <a:xfrm>
            <a:off x="426553" y="4440148"/>
            <a:ext cx="5591388" cy="1619184"/>
          </a:xfrm>
          <a:prstGeom prst="rect">
            <a:avLst/>
          </a:prstGeom>
          <a:ln w="38100">
            <a:solidFill>
              <a:srgbClr val="0070C0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369"/>
          <a:stretch/>
        </p:blipFill>
        <p:spPr>
          <a:xfrm>
            <a:off x="6314198" y="2702728"/>
            <a:ext cx="5240323" cy="1462929"/>
          </a:xfrm>
          <a:prstGeom prst="rect">
            <a:avLst/>
          </a:prstGeom>
          <a:ln w="38100">
            <a:solidFill>
              <a:srgbClr val="0070C0"/>
            </a:solidFill>
          </a:ln>
        </p:spPr>
      </p:pic>
      <p:pic>
        <p:nvPicPr>
          <p:cNvPr id="8" name="Picture 7"/>
          <p:cNvPicPr/>
          <p:nvPr/>
        </p:nvPicPr>
        <p:blipFill rotWithShape="1">
          <a:blip r:embed="rId6"/>
          <a:srcRect l="36372" t="5316" r="34134" b="54517"/>
          <a:stretch/>
        </p:blipFill>
        <p:spPr bwMode="auto">
          <a:xfrm>
            <a:off x="6430632" y="4424176"/>
            <a:ext cx="2914090" cy="163515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10" name="Straight Arrow Connector 9"/>
          <p:cNvCxnSpPr/>
          <p:nvPr/>
        </p:nvCxnSpPr>
        <p:spPr>
          <a:xfrm>
            <a:off x="5196468" y="3735874"/>
            <a:ext cx="1234164" cy="66434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5441795" y="5457322"/>
            <a:ext cx="988837" cy="40162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H="1">
            <a:off x="9121698" y="4068045"/>
            <a:ext cx="554592" cy="54856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92151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5604" y="245327"/>
            <a:ext cx="10515600" cy="1080236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94576" y="229522"/>
            <a:ext cx="11602846" cy="6447560"/>
          </a:xfrm>
          <a:prstGeom prst="rect">
            <a:avLst/>
          </a:prstGeom>
          <a:ln>
            <a:solidFill>
              <a:srgbClr val="C00000"/>
            </a:solidFill>
          </a:ln>
        </p:spPr>
      </p:pic>
      <p:sp>
        <p:nvSpPr>
          <p:cNvPr id="7" name="Rectangle 6"/>
          <p:cNvSpPr/>
          <p:nvPr/>
        </p:nvSpPr>
        <p:spPr>
          <a:xfrm>
            <a:off x="317807" y="245327"/>
            <a:ext cx="11579615" cy="328758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317807" y="649451"/>
            <a:ext cx="6856142" cy="380205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17807" y="1146163"/>
            <a:ext cx="11167949" cy="5575312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678923" y="2036555"/>
            <a:ext cx="2221296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Navigation Bar</a:t>
            </a:r>
            <a:endParaRPr lang="en-GB" sz="2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3581850" y="2551118"/>
            <a:ext cx="1281289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Ribbon</a:t>
            </a:r>
            <a:endParaRPr lang="en-GB" sz="2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8277631" y="4915766"/>
            <a:ext cx="1658106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Workspace</a:t>
            </a:r>
            <a:endParaRPr lang="en-GB" sz="2400" b="1" dirty="0"/>
          </a:p>
        </p:txBody>
      </p:sp>
      <p:cxnSp>
        <p:nvCxnSpPr>
          <p:cNvPr id="14" name="Straight Arrow Connector 13"/>
          <p:cNvCxnSpPr>
            <a:stCxn id="10" idx="0"/>
          </p:cNvCxnSpPr>
          <p:nvPr/>
        </p:nvCxnSpPr>
        <p:spPr>
          <a:xfrm flipV="1">
            <a:off x="1789571" y="534336"/>
            <a:ext cx="776576" cy="1502219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V="1">
            <a:off x="4222495" y="921225"/>
            <a:ext cx="518530" cy="1629893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V="1">
            <a:off x="9810044" y="5085206"/>
            <a:ext cx="1675712" cy="30615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9391185" y="5360269"/>
            <a:ext cx="544552" cy="1361206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0314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Introduction to proGres in Partnership</a:t>
            </a:r>
            <a:endParaRPr lang="en-GB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58697" y="103861"/>
            <a:ext cx="11474605" cy="6598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6456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lobal Registration Workshop_Evans" id="{B8A42A56-EEA4-49FF-9CAB-1C8BE5A228D3}" vid="{E9CBB1B1-9B04-4346-87B0-6093A4AB7BE7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lobal Registration Workshop_Evans" id="{B8A42A56-EEA4-49FF-9CAB-1C8BE5A228D3}" vid="{F9156AD5-6107-490F-A267-20462685CFE1}"/>
    </a:ext>
  </a:extLst>
</a:theme>
</file>

<file path=ppt/theme/theme3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lobal Registration Workshop_Evans" id="{B8A42A56-EEA4-49FF-9CAB-1C8BE5A228D3}" vid="{1289C376-984E-4E09-997A-C0C0475908F4}"/>
    </a:ext>
  </a:extLst>
</a:theme>
</file>

<file path=ppt/theme/theme4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lobal Registration Workshop_Evans" id="{B8A42A56-EEA4-49FF-9CAB-1C8BE5A228D3}" vid="{B771013C-35EC-4C05-8A16-66C5EBBCA91A}"/>
    </a:ext>
  </a:extLst>
</a:theme>
</file>

<file path=ppt/theme/theme5.xml><?xml version="1.0" encoding="utf-8"?>
<a:theme xmlns:a="http://schemas.openxmlformats.org/drawingml/2006/main" name="4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lobal Registration Workshop_Evans" id="{B8A42A56-EEA4-49FF-9CAB-1C8BE5A228D3}" vid="{7BED8C4A-66B2-42CF-900B-412F5FFE0B3C}"/>
    </a:ext>
  </a:extLst>
</a:theme>
</file>

<file path=ppt/theme/theme6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lobal Registration Workshop_Evans" id="{B8A42A56-EEA4-49FF-9CAB-1C8BE5A228D3}" vid="{4AB6C303-1E5C-46B5-9B50-A4CD7E549448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073E15220195C4C866C256D6EC6785B" ma:contentTypeVersion="0" ma:contentTypeDescription="Create a new document." ma:contentTypeScope="" ma:versionID="dd351d759aae4df13afe3f1c9f511e8e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9796277-3AE5-4CAB-ADC8-7E040939934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7BCCCBC5-52B4-4D33-9C1C-1DD767BBBA26}">
  <ds:schemaRefs>
    <ds:schemaRef ds:uri="http://schemas.microsoft.com/office/2006/metadata/properties"/>
    <ds:schemaRef ds:uri="http://purl.org/dc/dcmitype/"/>
    <ds:schemaRef ds:uri="http://purl.org/dc/terms/"/>
    <ds:schemaRef ds:uri="http://purl.org/dc/elements/1.1/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263569D7-4133-457D-8706-354697CB2CC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Global Registration Workshop_Evans</Template>
  <TotalTime>3064</TotalTime>
  <Words>433</Words>
  <Application>Microsoft Office PowerPoint</Application>
  <PresentationFormat>Widescreen</PresentationFormat>
  <Paragraphs>56</Paragraphs>
  <Slides>13</Slides>
  <Notes>9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6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3" baseType="lpstr">
      <vt:lpstr>Arial</vt:lpstr>
      <vt:lpstr>Calibri</vt:lpstr>
      <vt:lpstr>Calibri Light</vt:lpstr>
      <vt:lpstr>Office Theme</vt:lpstr>
      <vt:lpstr>Custom Design</vt:lpstr>
      <vt:lpstr>1_Custom Design</vt:lpstr>
      <vt:lpstr>2_Custom Design</vt:lpstr>
      <vt:lpstr>4_Custom Design</vt:lpstr>
      <vt:lpstr>3_Custom Design</vt:lpstr>
      <vt:lpstr>Visio</vt:lpstr>
      <vt:lpstr>proGres in Partnership </vt:lpstr>
      <vt:lpstr>Advantages</vt:lpstr>
      <vt:lpstr>Microsoft CRM Application</vt:lpstr>
      <vt:lpstr>Grouping Concept</vt:lpstr>
      <vt:lpstr>Assistance: Data Model</vt:lpstr>
      <vt:lpstr>Assistance Plan: Workflow</vt:lpstr>
      <vt:lpstr>PowerPoint Presentation</vt:lpstr>
      <vt:lpstr>PowerPoint Presentation</vt:lpstr>
      <vt:lpstr>Modules</vt:lpstr>
      <vt:lpstr>Entities - 1</vt:lpstr>
      <vt:lpstr>Entities - 2</vt:lpstr>
      <vt:lpstr>PowerPoint Presentation</vt:lpstr>
      <vt:lpstr>PowerPoint Presentation</vt:lpstr>
    </vt:vector>
  </TitlesOfParts>
  <Company>UNHCR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Anne Evans Barnes</dc:creator>
  <cp:lastModifiedBy>Carla Lacerda</cp:lastModifiedBy>
  <cp:revision>230</cp:revision>
  <cp:lastPrinted>2015-11-16T13:08:02Z</cp:lastPrinted>
  <dcterms:created xsi:type="dcterms:W3CDTF">2015-10-24T15:57:03Z</dcterms:created>
  <dcterms:modified xsi:type="dcterms:W3CDTF">2016-08-03T11:20:08Z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0x0101001073E15220195C4C866C256D6EC6785B</vt:lpwstr>
  </property>
</Properties>
</file>