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91" r:id="rId3"/>
    <p:sldId id="287" r:id="rId4"/>
    <p:sldId id="286" r:id="rId5"/>
    <p:sldId id="296" r:id="rId6"/>
    <p:sldId id="299" r:id="rId7"/>
    <p:sldId id="300" r:id="rId8"/>
    <p:sldId id="294" r:id="rId9"/>
    <p:sldId id="289" r:id="rId10"/>
    <p:sldId id="290" r:id="rId11"/>
    <p:sldId id="298" r:id="rId12"/>
    <p:sldId id="293" r:id="rId13"/>
    <p:sldId id="295" r:id="rId14"/>
    <p:sldId id="297" r:id="rId15"/>
    <p:sldId id="284" r:id="rId16"/>
  </p:sldIdLst>
  <p:sldSz cx="13971588" cy="8293100"/>
  <p:notesSz cx="6858000" cy="9144000"/>
  <p:defaultTextStyle>
    <a:defPPr>
      <a:defRPr lang="en-US"/>
    </a:defPPr>
    <a:lvl1pPr marL="0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6102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2205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8307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44409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80512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16614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52717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88819" algn="l" defTabSz="63610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452AE0E-41DC-CA4C-B787-25CE7213A0C7}">
          <p14:sldIdLst>
            <p14:sldId id="265"/>
            <p14:sldId id="291"/>
            <p14:sldId id="287"/>
            <p14:sldId id="286"/>
            <p14:sldId id="296"/>
            <p14:sldId id="299"/>
            <p14:sldId id="300"/>
            <p14:sldId id="294"/>
            <p14:sldId id="289"/>
            <p14:sldId id="290"/>
            <p14:sldId id="298"/>
            <p14:sldId id="293"/>
            <p14:sldId id="295"/>
            <p14:sldId id="297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2">
          <p15:clr>
            <a:srgbClr val="A4A3A4"/>
          </p15:clr>
        </p15:guide>
        <p15:guide id="2" pos="4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A5A5A"/>
    <a:srgbClr val="9B9B9B"/>
    <a:srgbClr val="4F81BD"/>
    <a:srgbClr val="000000"/>
    <a:srgbClr val="414141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65" autoAdjust="0"/>
  </p:normalViewPr>
  <p:slideViewPr>
    <p:cSldViewPr snapToGrid="0" snapToObjects="1">
      <p:cViewPr varScale="1">
        <p:scale>
          <a:sx n="74" d="100"/>
          <a:sy n="74" d="100"/>
        </p:scale>
        <p:origin x="984" y="176"/>
      </p:cViewPr>
      <p:guideLst>
        <p:guide orient="horz" pos="2612"/>
        <p:guide pos="44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F2B0-4F33-C243-99DB-9D589B5C84CB}" type="datetimeFigureOut">
              <a:rPr lang="en-US" smtClean="0"/>
              <a:t>2/28/18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0303-0DAC-A945-AB7A-1553AEECC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9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5CF01-ADDE-4D05-8E84-6D7838736652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685800"/>
            <a:ext cx="5775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B8DFE-8782-4A71-A918-01B39763D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1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971588" cy="82884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3626" y="7686476"/>
            <a:ext cx="4424336" cy="441531"/>
          </a:xfrm>
        </p:spPr>
        <p:txBody>
          <a:bodyPr/>
          <a:lstStyle/>
          <a:p>
            <a:r>
              <a:rPr lang="en-US" dirty="0" err="1"/>
              <a:t>www.arkgroupdmcc.com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944" y="747402"/>
            <a:ext cx="3307701" cy="854703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828287" y="2763872"/>
            <a:ext cx="8315015" cy="2765357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00206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95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1385" y="467577"/>
            <a:ext cx="8421624" cy="914400"/>
          </a:xfrm>
        </p:spPr>
        <p:txBody>
          <a:bodyPr anchor="ctr">
            <a:normAutofit/>
          </a:bodyPr>
          <a:lstStyle>
            <a:lvl1pPr marL="0" algn="r" defTabSz="6361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600" b="1" kern="1200" dirty="0">
                <a:solidFill>
                  <a:srgbClr val="4F81BD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www.arkgroupdmcc.com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80" y="730874"/>
            <a:ext cx="1622205" cy="41917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98580" y="1381977"/>
            <a:ext cx="12574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98580" y="7564295"/>
            <a:ext cx="12574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8581" y="1935057"/>
            <a:ext cx="5943600" cy="5473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7329409" y="1927055"/>
            <a:ext cx="5943600" cy="5473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4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1385" y="467577"/>
            <a:ext cx="8421624" cy="914400"/>
          </a:xfrm>
        </p:spPr>
        <p:txBody>
          <a:bodyPr anchor="ctr">
            <a:normAutofit/>
          </a:bodyPr>
          <a:lstStyle>
            <a:lvl1pPr marL="0" algn="r" defTabSz="6361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600" b="1" kern="1200" dirty="0">
                <a:solidFill>
                  <a:srgbClr val="4F81BD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www.arkgroupdmcc.com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80" y="730874"/>
            <a:ext cx="1622205" cy="41917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98580" y="1381977"/>
            <a:ext cx="12574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98580" y="7564295"/>
            <a:ext cx="12574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8580" y="1935057"/>
            <a:ext cx="12574429" cy="5473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57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K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www.arkgroupdmcc.com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K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971588" cy="8288488"/>
          </a:xfrm>
          <a:prstGeom prst="rect">
            <a:avLst/>
          </a:prstGeom>
        </p:spPr>
      </p:pic>
      <p:pic>
        <p:nvPicPr>
          <p:cNvPr id="6" name="Picture 5" descr="logo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123" y="3149064"/>
            <a:ext cx="3851342" cy="99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3768" y="4795081"/>
            <a:ext cx="5704053" cy="166123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For more information</a:t>
            </a:r>
            <a:br>
              <a:rPr lang="en-US" dirty="0"/>
            </a:br>
            <a:r>
              <a:rPr lang="en-US" dirty="0"/>
              <a:t>contact </a:t>
            </a:r>
            <a:r>
              <a:rPr lang="en-US" dirty="0" err="1"/>
              <a:t>xxx@arkfzc.com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www.arkgroupdmcc.com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3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80" y="332109"/>
            <a:ext cx="12574429" cy="1382183"/>
          </a:xfrm>
          <a:prstGeom prst="rect">
            <a:avLst/>
          </a:prstGeom>
        </p:spPr>
        <p:txBody>
          <a:bodyPr vert="horz" lIns="127220" tIns="63610" rIns="127220" bIns="6361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80" y="1935057"/>
            <a:ext cx="12574429" cy="5473063"/>
          </a:xfrm>
          <a:prstGeom prst="rect">
            <a:avLst/>
          </a:prstGeom>
        </p:spPr>
        <p:txBody>
          <a:bodyPr vert="horz" lIns="127220" tIns="63610" rIns="127220" bIns="636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3626" y="7686476"/>
            <a:ext cx="4424336" cy="441531"/>
          </a:xfrm>
          <a:prstGeom prst="rect">
            <a:avLst/>
          </a:prstGeom>
        </p:spPr>
        <p:txBody>
          <a:bodyPr vert="horz" lIns="127220" tIns="63610" rIns="127220" bIns="6361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rgbClr val="9B9B9B"/>
                </a:solidFill>
              </a:rPr>
              <a:t>www.arkgroupdmcc.com</a:t>
            </a:r>
            <a:endParaRPr lang="en-US" dirty="0">
              <a:solidFill>
                <a:srgbClr val="9B9B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12972" y="7686476"/>
            <a:ext cx="3260037" cy="441531"/>
          </a:xfrm>
          <a:prstGeom prst="rect">
            <a:avLst/>
          </a:prstGeom>
        </p:spPr>
        <p:txBody>
          <a:bodyPr vert="horz" lIns="127220" tIns="63610" rIns="127220" bIns="6361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EF25-5E8C-BD48-8591-2C3F35274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5" r:id="rId4"/>
    <p:sldLayoutId id="2147483662" r:id="rId5"/>
  </p:sldLayoutIdLst>
  <p:hf hdr="0" dt="0"/>
  <p:txStyles>
    <p:titleStyle>
      <a:lvl1pPr algn="ctr" defTabSz="636102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34963" indent="-334963" algn="l" defTabSz="636102" rtl="0" eaLnBrk="1" latinLnBrk="0" hangingPunct="1">
        <a:spcBef>
          <a:spcPct val="20000"/>
        </a:spcBef>
        <a:buClr>
          <a:srgbClr val="4F81BD"/>
        </a:buClr>
        <a:buFont typeface="Arial"/>
        <a:buChar char="•"/>
        <a:defRPr sz="40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93750" indent="-334963" algn="l" defTabSz="636102" rtl="0" eaLnBrk="1" latinLnBrk="0" hangingPunct="1">
        <a:spcBef>
          <a:spcPct val="20000"/>
        </a:spcBef>
        <a:buClr>
          <a:srgbClr val="4F81BD"/>
        </a:buClr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200150" indent="-336550" algn="l" defTabSz="636102" rtl="0" eaLnBrk="1" latinLnBrk="0" hangingPunct="1">
        <a:spcBef>
          <a:spcPct val="20000"/>
        </a:spcBef>
        <a:buClr>
          <a:srgbClr val="4F81BD"/>
        </a:buClr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4963" indent="-352425" algn="l" defTabSz="636102" rtl="0" eaLnBrk="1" latinLnBrk="0" hangingPunct="1">
        <a:spcBef>
          <a:spcPct val="20000"/>
        </a:spcBef>
        <a:buClr>
          <a:srgbClr val="4F81BD"/>
        </a:buClr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1939925" indent="-334963" algn="l" defTabSz="636102" rtl="0" eaLnBrk="1" latinLnBrk="0" hangingPunct="1">
        <a:spcBef>
          <a:spcPct val="20000"/>
        </a:spcBef>
        <a:buClr>
          <a:srgbClr val="4F81BD"/>
        </a:buClr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3498563" indent="-318051" algn="l" defTabSz="63610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34665" indent="-318051" algn="l" defTabSz="63610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70768" indent="-318051" algn="l" defTabSz="63610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6870" indent="-318051" algn="l" defTabSz="63610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102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205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307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4409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0512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6614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2717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8819" algn="l" defTabSz="63610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www.arkgroupdmcc.com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2288" y="3340852"/>
            <a:ext cx="9347013" cy="2765357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GB" sz="5300" dirty="0"/>
              <a:t>Regular Perception Surveys on Social Tensions throughout Lebanon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Wave III: Summary Results </a:t>
            </a:r>
            <a:r>
              <a:rPr lang="en-GB" sz="3200" b="0" dirty="0"/>
              <a:t/>
            </a:r>
            <a:br>
              <a:rPr lang="en-GB" sz="3200" b="0" dirty="0"/>
            </a:br>
            <a:r>
              <a:rPr lang="en-GB" sz="3200" b="0" dirty="0"/>
              <a:t/>
            </a:r>
            <a:br>
              <a:rPr lang="en-GB" sz="3200" b="0" dirty="0"/>
            </a:br>
            <a:r>
              <a:rPr lang="en-GB" sz="3200" b="0" dirty="0"/>
              <a:t>Social Stability Sector Working Group Meeting</a:t>
            </a:r>
            <a:br>
              <a:rPr lang="en-GB" sz="3200" b="0" dirty="0"/>
            </a:br>
            <a:r>
              <a:rPr lang="en-GB" sz="3200" b="0" dirty="0"/>
              <a:t>Lebanese Ministry of Social Affairs (</a:t>
            </a:r>
            <a:r>
              <a:rPr lang="en-GB" sz="3200" b="0" dirty="0" err="1"/>
              <a:t>MoSA</a:t>
            </a:r>
            <a:r>
              <a:rPr lang="en-GB" sz="3200" b="0" dirty="0"/>
              <a:t>) | Beirut, Lebanon</a:t>
            </a:r>
            <a:br>
              <a:rPr lang="en-GB" sz="3200" b="0" dirty="0"/>
            </a:br>
            <a:r>
              <a:rPr lang="en-GB" sz="3200" b="0" dirty="0"/>
              <a:t/>
            </a:r>
            <a:br>
              <a:rPr lang="en-GB" sz="3200" b="0" dirty="0"/>
            </a:br>
            <a:r>
              <a:rPr lang="en-GB" sz="2700" b="0" dirty="0"/>
              <a:t> 27 February 2018</a:t>
            </a:r>
          </a:p>
        </p:txBody>
      </p:sp>
    </p:spTree>
    <p:extLst>
      <p:ext uri="{BB962C8B-B14F-4D97-AF65-F5344CB8AC3E}">
        <p14:creationId xmlns:p14="http://schemas.microsoft.com/office/powerpoint/2010/main" val="94623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B5491-F518-7149-B63E-913701B2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890" y="467577"/>
            <a:ext cx="10845119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PRESSURES &amp; COLLECTIVE 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260EA8-3EB0-174E-A90D-017B66774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F9F0F4-2B9F-6F48-AD42-F1238E3FF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1BD74D-659E-3E4C-BE33-986523AD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dirty="0"/>
              <a:t>Quality of Relations</a:t>
            </a:r>
          </a:p>
          <a:p>
            <a:r>
              <a:rPr lang="en-US" sz="3800" dirty="0"/>
              <a:t>The Lebanese people in this area have since 2011 been good hosts to refugees displaced by the Syrian conflict who are in need’.</a:t>
            </a:r>
          </a:p>
          <a:p>
            <a:r>
              <a:rPr lang="en-US" sz="3800" dirty="0"/>
              <a:t>Lebanese and Syrians in this community are able to work together to solve problems they have together’.</a:t>
            </a:r>
          </a:p>
          <a:p>
            <a:r>
              <a:rPr lang="en-US" sz="3800" dirty="0"/>
              <a:t>‘The presence of so many Syrian refugees in Lebanon today is placing too much strain on resources, like water and electricity’.</a:t>
            </a:r>
          </a:p>
          <a:p>
            <a:r>
              <a:rPr lang="en-US" sz="3800" dirty="0"/>
              <a:t>‘Lebanese and Syrians share many values and have compatible lifestyles’.</a:t>
            </a:r>
          </a:p>
          <a:p>
            <a:r>
              <a:rPr lang="en-US" sz="3800" dirty="0"/>
              <a:t>‘The presence of a large number of Syrian refugees in this community has contributed to more incidents of crime and violence’.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1B9F32E-72F4-7343-84FF-03DB05C7FE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000" b="1" dirty="0"/>
              <a:t>Propensity to Collective Action</a:t>
            </a:r>
          </a:p>
          <a:p>
            <a:r>
              <a:rPr lang="en-US" sz="2600" dirty="0"/>
              <a:t>‘S‎/he thinks people should follow rules at all times, even when no-one is watching’.</a:t>
            </a:r>
          </a:p>
          <a:p>
            <a:r>
              <a:rPr lang="en-US" sz="2600" dirty="0"/>
              <a:t>‘It is important to her‎/him to listen to people who are different from her‎/him. Even when she‎/he disagrees with them, s‎/he still wants to understand them’.</a:t>
            </a:r>
          </a:p>
          <a:p>
            <a:r>
              <a:rPr lang="en-US" sz="2600" dirty="0"/>
              <a:t>‘S/he believes it is acceptable to hit someone who hits her‎/him first’.</a:t>
            </a:r>
          </a:p>
          <a:p>
            <a:r>
              <a:rPr lang="en-US" sz="2600" dirty="0"/>
              <a:t>‘S/he would physically attack someone who verbally insulted her‎/him’.</a:t>
            </a:r>
          </a:p>
          <a:p>
            <a:r>
              <a:rPr lang="en-US" sz="2600" dirty="0"/>
              <a:t>‘If s‎/he saw someone getting harassed on the street s‎/he would get involved’.</a:t>
            </a:r>
          </a:p>
          <a:p>
            <a:r>
              <a:rPr lang="en-US" sz="2600" dirty="0"/>
              <a:t>‘If s‎/he got in an argument s‎/he would be able to call on her‎/his friends to intervene’.</a:t>
            </a:r>
          </a:p>
        </p:txBody>
      </p:sp>
    </p:spTree>
    <p:extLst>
      <p:ext uri="{BB962C8B-B14F-4D97-AF65-F5344CB8AC3E}">
        <p14:creationId xmlns:p14="http://schemas.microsoft.com/office/powerpoint/2010/main" val="68147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CF34E93-6974-2540-8E10-2E442235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6" y="467577"/>
            <a:ext cx="1064542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PROPENSITY TO COLLECTIVE 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2128BC-93D6-8646-BF99-F3DB84C67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095B28-A380-9643-A25E-70D10AD49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11</a:t>
            </a:fld>
            <a:endParaRPr lang="en-US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xmlns="" id="{DB7F247D-9649-CE44-8EF6-15241609C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" y="1935163"/>
            <a:ext cx="12543895" cy="5473700"/>
          </a:xfrm>
        </p:spPr>
      </p:pic>
    </p:spTree>
    <p:extLst>
      <p:ext uri="{BB962C8B-B14F-4D97-AF65-F5344CB8AC3E}">
        <p14:creationId xmlns:p14="http://schemas.microsoft.com/office/powerpoint/2010/main" val="58722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61773-0564-7A4C-8C5E-1137F499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TO VIOLENCE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EE2984-222A-F048-BFC4-9577FF652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DB525E-1B1F-594D-AF87-E9527BAB6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12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A28FA0A-E05E-A841-8046-26F30E48E72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67" y="1927225"/>
            <a:ext cx="5929841" cy="5473700"/>
          </a:xfr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5D6B7AAC-49E0-B04A-9C32-FE5820DFC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79" y="1935163"/>
            <a:ext cx="5929841" cy="5473700"/>
          </a:xfrm>
        </p:spPr>
      </p:pic>
    </p:spTree>
    <p:extLst>
      <p:ext uri="{BB962C8B-B14F-4D97-AF65-F5344CB8AC3E}">
        <p14:creationId xmlns:p14="http://schemas.microsoft.com/office/powerpoint/2010/main" val="3556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BECC8-8319-C140-84CF-6AA607BB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PRESSURE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7AF6691-33F7-C44A-9F20-F390041B2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6067A7-95C3-5B4D-AD1E-BC7271D13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89C35D5-67CB-2640-809A-0764EF7F8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46" y="2249213"/>
            <a:ext cx="12543895" cy="515964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D8E392-2F55-C544-A5E2-F8AD373A6224}"/>
              </a:ext>
            </a:extLst>
          </p:cNvPr>
          <p:cNvSpPr txBox="1"/>
          <p:nvPr/>
        </p:nvSpPr>
        <p:spPr>
          <a:xfrm>
            <a:off x="861848" y="6978869"/>
            <a:ext cx="3911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On scale from 0 – 40.</a:t>
            </a:r>
          </a:p>
        </p:txBody>
      </p:sp>
    </p:spTree>
    <p:extLst>
      <p:ext uri="{BB962C8B-B14F-4D97-AF65-F5344CB8AC3E}">
        <p14:creationId xmlns:p14="http://schemas.microsoft.com/office/powerpoint/2010/main" val="1130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E2039-84BD-8149-A783-D4A0F33E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AND FAIRNESS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EFD05B-0E8D-C54B-B57E-38A1E59BF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96EB20-95D9-644E-B9A1-85A9BCF10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14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56EB4922-0C60-D446-8BB5-96E8C1360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" y="1935163"/>
            <a:ext cx="12543895" cy="5473700"/>
          </a:xfrm>
        </p:spPr>
      </p:pic>
    </p:spTree>
    <p:extLst>
      <p:ext uri="{BB962C8B-B14F-4D97-AF65-F5344CB8AC3E}">
        <p14:creationId xmlns:p14="http://schemas.microsoft.com/office/powerpoint/2010/main" val="144123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062" y="4795081"/>
            <a:ext cx="6325465" cy="1661234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information, contact Taylor Long (</a:t>
            </a:r>
            <a:r>
              <a:rPr lang="en-US" dirty="0" err="1"/>
              <a:t>TLong@arkgroupdmcc.com</a:t>
            </a:r>
            <a:r>
              <a:rPr lang="en-US" dirty="0"/>
              <a:t>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3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2F903-0D03-E54E-8353-28209A0C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467577"/>
            <a:ext cx="9310609" cy="91440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D66B13-BC49-8B45-BD2D-922B9E14C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869A07-2A81-7A4E-8D48-E733F093F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F349CE3-522B-1B47-8197-54A6F9219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005750"/>
            <a:ext cx="9023936" cy="5056953"/>
          </a:xfr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xmlns="" id="{BA961353-AFD6-8B4F-8D1F-2070C176BDF3}"/>
              </a:ext>
            </a:extLst>
          </p:cNvPr>
          <p:cNvSpPr/>
          <p:nvPr/>
        </p:nvSpPr>
        <p:spPr>
          <a:xfrm>
            <a:off x="2514600" y="2826633"/>
            <a:ext cx="697097" cy="4031283"/>
          </a:xfrm>
          <a:prstGeom prst="leftBrace">
            <a:avLst/>
          </a:prstGeom>
          <a:noFill/>
          <a:ln w="38100" cap="flat">
            <a:solidFill>
              <a:srgbClr val="5A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CB3B82-961C-C84B-B833-AA4808016B4F}"/>
              </a:ext>
            </a:extLst>
          </p:cNvPr>
          <p:cNvSpPr txBox="1"/>
          <p:nvPr/>
        </p:nvSpPr>
        <p:spPr>
          <a:xfrm rot="16200000">
            <a:off x="261420" y="4159461"/>
            <a:ext cx="24927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5A5A"/>
                </a:solidFill>
              </a:rPr>
              <a:t>Survey Questionnaire Themes</a:t>
            </a:r>
          </a:p>
        </p:txBody>
      </p:sp>
    </p:spTree>
    <p:extLst>
      <p:ext uri="{BB962C8B-B14F-4D97-AF65-F5344CB8AC3E}">
        <p14:creationId xmlns:p14="http://schemas.microsoft.com/office/powerpoint/2010/main" val="63924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85159-BE7C-7F4E-AABF-0DC7E1B3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METHOD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CBEF8C-492E-7249-995D-C4C4C6CFD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A2E523-B915-C346-BFD0-7DE554DC2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9730CA7-2FA9-F04C-AA14-679819402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50" y="1734373"/>
            <a:ext cx="5279449" cy="544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453A4EF-A504-6F41-A352-0876439E05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N = 15,000 </a:t>
            </a:r>
            <a:r>
              <a:rPr lang="en-US" sz="2800" dirty="0"/>
              <a:t>(3 waves x 5,000 interviews).</a:t>
            </a:r>
          </a:p>
          <a:p>
            <a:r>
              <a:rPr lang="en-US" sz="2800" dirty="0"/>
              <a:t>Multi-stage stratified cluster design: </a:t>
            </a:r>
          </a:p>
          <a:p>
            <a:pPr lvl="1"/>
            <a:r>
              <a:rPr lang="en-US" sz="2400" b="1" dirty="0"/>
              <a:t>First stage: </a:t>
            </a:r>
            <a:r>
              <a:rPr lang="en-US" sz="2400" dirty="0"/>
              <a:t>Stratification over districts and cadaster selection probability proportionate to population size (PPS) and vulnerability.</a:t>
            </a:r>
          </a:p>
          <a:p>
            <a:pPr lvl="1"/>
            <a:r>
              <a:rPr lang="en-US" sz="2400" b="1" dirty="0"/>
              <a:t>Second stage: </a:t>
            </a:r>
            <a:r>
              <a:rPr lang="en-US" sz="2400" dirty="0"/>
              <a:t>Starting locations within cadasters sampled from satellite imagery.</a:t>
            </a:r>
          </a:p>
          <a:p>
            <a:pPr lvl="1"/>
            <a:r>
              <a:rPr lang="en-US" sz="2400" b="1" dirty="0"/>
              <a:t>Third stage: </a:t>
            </a:r>
            <a:r>
              <a:rPr lang="en-US" sz="2400" dirty="0"/>
              <a:t>First and subsequent households selected randomly.</a:t>
            </a:r>
          </a:p>
          <a:p>
            <a:pPr lvl="1"/>
            <a:r>
              <a:rPr lang="en-US" sz="2400" b="1" dirty="0"/>
              <a:t>Fourth stage: </a:t>
            </a:r>
            <a:r>
              <a:rPr lang="en-US" sz="2400" dirty="0"/>
              <a:t>Adult primary respondent selected randomly.</a:t>
            </a:r>
          </a:p>
          <a:p>
            <a:r>
              <a:rPr lang="en-US" sz="2800" b="1" dirty="0"/>
              <a:t>Analysis: </a:t>
            </a:r>
            <a:r>
              <a:rPr lang="en-US" sz="2800" dirty="0"/>
              <a:t>Imputation for non-response and application of probability weight.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C8C221-5AA1-604A-9AB2-17D7FF18501B}"/>
              </a:ext>
            </a:extLst>
          </p:cNvPr>
          <p:cNvSpPr txBox="1"/>
          <p:nvPr/>
        </p:nvSpPr>
        <p:spPr>
          <a:xfrm>
            <a:off x="3679481" y="6726620"/>
            <a:ext cx="234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Baalbek Locations</a:t>
            </a:r>
          </a:p>
        </p:txBody>
      </p:sp>
    </p:spTree>
    <p:extLst>
      <p:ext uri="{BB962C8B-B14F-4D97-AF65-F5344CB8AC3E}">
        <p14:creationId xmlns:p14="http://schemas.microsoft.com/office/powerpoint/2010/main" val="234923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31347-075D-5049-BB6A-679F2492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FD740C-C7F5-4349-AF92-9A445D48E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FC0BFB-5F34-5241-B2E2-0176E77C5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20BFD591-E2D7-9F4D-8274-87ADE5A3A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" y="1935163"/>
            <a:ext cx="12543895" cy="5473700"/>
          </a:xfrm>
        </p:spPr>
      </p:pic>
    </p:spTree>
    <p:extLst>
      <p:ext uri="{BB962C8B-B14F-4D97-AF65-F5344CB8AC3E}">
        <p14:creationId xmlns:p14="http://schemas.microsoft.com/office/powerpoint/2010/main" val="189922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D6D59-B544-7643-B5DE-C3B81FF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TOP-LINE FINDINGS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0FF012-4A8F-0B4C-A6AB-FEDBCD254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BCCB32-90F6-E441-BC8C-6DC954686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3F5E937-2175-A74F-B640-51671A5FE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many changes observed in Wave II, especially those attributable to military operations, public opinion has returned to Wave I baseline.</a:t>
            </a:r>
          </a:p>
          <a:p>
            <a:r>
              <a:rPr lang="en-US" sz="3600" dirty="0"/>
              <a:t>Over the three waves, the greatest observed changes have been in the South, where social stability has improved on multiple dimensions. </a:t>
            </a:r>
          </a:p>
          <a:p>
            <a:r>
              <a:rPr lang="en-US" sz="3600" dirty="0"/>
              <a:t>Assumptions in the </a:t>
            </a:r>
            <a:r>
              <a:rPr lang="en-US" sz="3600" dirty="0" err="1"/>
              <a:t>Stablisation</a:t>
            </a:r>
            <a:r>
              <a:rPr lang="en-US" sz="3600" dirty="0"/>
              <a:t> and Monitoring Evaluation Framework (SMF) remain valid, with greater social instability in Lebanon a complex result of multiple compounding factors.</a:t>
            </a:r>
          </a:p>
          <a:p>
            <a:r>
              <a:rPr lang="en-US" sz="3600" dirty="0"/>
              <a:t>Lebanese public opinion regarding Syrian refugees in Lebanon has been slow to change with, on average, only minor deviations over time.</a:t>
            </a:r>
          </a:p>
        </p:txBody>
      </p:sp>
    </p:spTree>
    <p:extLst>
      <p:ext uri="{BB962C8B-B14F-4D97-AF65-F5344CB8AC3E}">
        <p14:creationId xmlns:p14="http://schemas.microsoft.com/office/powerpoint/2010/main" val="2365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BFA26-E085-7347-81FC-A106F636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INSTITUTIONS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7C4EE7-CF90-AC48-B99A-391CBD21BA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0E5C37-4B41-6247-B4B8-6C01EE722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BB248745-FD2D-2842-A9D1-90E98B53F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" y="1935163"/>
            <a:ext cx="12543895" cy="5473700"/>
          </a:xfrm>
        </p:spPr>
      </p:pic>
    </p:spTree>
    <p:extLst>
      <p:ext uri="{BB962C8B-B14F-4D97-AF65-F5344CB8AC3E}">
        <p14:creationId xmlns:p14="http://schemas.microsoft.com/office/powerpoint/2010/main" val="113642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A0F9A-EFFA-954D-8985-D23613CC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&amp; SECURITY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0EFDED-1102-1846-B6D4-926D1D6CC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AD00FF-3545-D74D-8EBC-34D9D97F35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7</a:t>
            </a:fld>
            <a:endParaRPr lang="en-US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xmlns="" id="{6D573CF1-0135-B64C-8813-44F0387C6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79" y="1935163"/>
            <a:ext cx="5929841" cy="5473700"/>
          </a:xfrm>
        </p:spPr>
      </p:pic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xmlns="" id="{7E4331FE-F428-A54B-AF16-BF6C0F28329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67" y="1927225"/>
            <a:ext cx="5929841" cy="5473700"/>
          </a:xfrm>
        </p:spPr>
      </p:pic>
    </p:spTree>
    <p:extLst>
      <p:ext uri="{BB962C8B-B14F-4D97-AF65-F5344CB8AC3E}">
        <p14:creationId xmlns:p14="http://schemas.microsoft.com/office/powerpoint/2010/main" val="300259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B1E6B7F8-F1BF-A24B-BF3B-B3C9E8927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46" y="2196661"/>
            <a:ext cx="12543895" cy="52122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B5491-F518-7149-B63E-913701B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RELATIONS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260EA8-3EB0-174E-A90D-017B66774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F9F0F4-2B9F-6F48-AD42-F1238E3FF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B234AC-8510-2046-A056-11A5D089A647}"/>
              </a:ext>
            </a:extLst>
          </p:cNvPr>
          <p:cNvSpPr txBox="1"/>
          <p:nvPr/>
        </p:nvSpPr>
        <p:spPr>
          <a:xfrm>
            <a:off x="861848" y="6978869"/>
            <a:ext cx="3911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On scale from 0 – 15.</a:t>
            </a:r>
          </a:p>
        </p:txBody>
      </p:sp>
    </p:spTree>
    <p:extLst>
      <p:ext uri="{BB962C8B-B14F-4D97-AF65-F5344CB8AC3E}">
        <p14:creationId xmlns:p14="http://schemas.microsoft.com/office/powerpoint/2010/main" val="216669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61773-0564-7A4C-8C5E-1137F499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641" y="467577"/>
            <a:ext cx="8049369" cy="914400"/>
          </a:xfrm>
        </p:spPr>
        <p:txBody>
          <a:bodyPr>
            <a:normAutofit/>
          </a:bodyPr>
          <a:lstStyle/>
          <a:p>
            <a:r>
              <a:rPr lang="en-US" dirty="0"/>
              <a:t>VIOLENCE &amp; ELECTIONS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EE2984-222A-F048-BFC4-9577FF652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www.arkgroupdmcc.com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DB525E-1B1F-594D-AF87-E9527BAB6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3EF25-5E8C-BD48-8591-2C3F35274688}" type="slidenum">
              <a:rPr lang="en-US" smtClean="0"/>
              <a:t>9</a:t>
            </a:fld>
            <a:endParaRPr lang="en-US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xmlns="" id="{939F8D79-6818-C04C-8D1A-7BE21C970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79" y="1935163"/>
            <a:ext cx="5929841" cy="5473700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xmlns="" id="{C4B52A6E-22B8-4E47-8807-E96C89356C7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67" y="1927225"/>
            <a:ext cx="5929841" cy="5473700"/>
          </a:xfrm>
        </p:spPr>
      </p:pic>
    </p:spTree>
    <p:extLst>
      <p:ext uri="{BB962C8B-B14F-4D97-AF65-F5344CB8AC3E}">
        <p14:creationId xmlns:p14="http://schemas.microsoft.com/office/powerpoint/2010/main" val="79032838"/>
      </p:ext>
    </p:extLst>
  </p:cSld>
  <p:clrMapOvr>
    <a:masterClrMapping/>
  </p:clrMapOvr>
</p:sld>
</file>

<file path=ppt/theme/theme1.xml><?xml version="1.0" encoding="utf-8"?>
<a:theme xmlns:a="http://schemas.openxmlformats.org/drawingml/2006/main" name="ARK PPT 1">
  <a:themeElements>
    <a:clrScheme name="ARK3">
      <a:dk1>
        <a:srgbClr val="5A5A5A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8C8C8"/>
      </a:accent2>
      <a:accent3>
        <a:srgbClr val="4B96C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ARK PPT 1.potx</Template>
  <TotalTime>40951</TotalTime>
  <Words>530</Words>
  <Application>Microsoft Macintosh PowerPoint</Application>
  <PresentationFormat>Custom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 Narrow</vt:lpstr>
      <vt:lpstr>Calibri</vt:lpstr>
      <vt:lpstr>Arial</vt:lpstr>
      <vt:lpstr>ARK PPT 1</vt:lpstr>
      <vt:lpstr>Regular Perception Surveys on Social Tensions throughout Lebanon  Wave III: Summary Results   Social Stability Sector Working Group Meeting Lebanese Ministry of Social Affairs (MoSA) | Beirut, Lebanon   27 February 2018</vt:lpstr>
      <vt:lpstr>BACKGROUND</vt:lpstr>
      <vt:lpstr>SURVEY METHOD</vt:lpstr>
      <vt:lpstr>DATA COLLECTION</vt:lpstr>
      <vt:lpstr>TOP-LINE FINDINGS</vt:lpstr>
      <vt:lpstr>PUBLIC INSTITUTIONS</vt:lpstr>
      <vt:lpstr>SAFETY &amp; SECURITY</vt:lpstr>
      <vt:lpstr>QUALITY OF RELATIONS</vt:lpstr>
      <vt:lpstr>VIOLENCE &amp; ELECTIONS</vt:lpstr>
      <vt:lpstr>PRESSURES &amp; COLLECTIVE ACTIONS</vt:lpstr>
      <vt:lpstr>PROPENSITY TO COLLECTIVE ACTIONS</vt:lpstr>
      <vt:lpstr>PROPENSITY TO VIOLENCE</vt:lpstr>
      <vt:lpstr>SERVICE PRESSURE</vt:lpstr>
      <vt:lpstr>CAPABILITY AND FAIRNESS</vt:lpstr>
      <vt:lpstr>For more information, contact Taylor Long (TLong@arkgroupdmcc.com).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Farah T</dc:creator>
  <cp:lastModifiedBy>Tom Lambert</cp:lastModifiedBy>
  <cp:revision>442</cp:revision>
  <dcterms:created xsi:type="dcterms:W3CDTF">2014-03-26T12:40:11Z</dcterms:created>
  <dcterms:modified xsi:type="dcterms:W3CDTF">2018-02-28T09:49:23Z</dcterms:modified>
</cp:coreProperties>
</file>