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65" r:id="rId2"/>
    <p:sldId id="256" r:id="rId3"/>
    <p:sldId id="257" r:id="rId4"/>
    <p:sldId id="286" r:id="rId5"/>
    <p:sldId id="258" r:id="rId6"/>
    <p:sldId id="259" r:id="rId7"/>
    <p:sldId id="260" r:id="rId8"/>
    <p:sldId id="261" r:id="rId9"/>
    <p:sldId id="287" r:id="rId10"/>
    <p:sldId id="262" r:id="rId11"/>
    <p:sldId id="263" r:id="rId12"/>
    <p:sldId id="266" r:id="rId13"/>
    <p:sldId id="267" r:id="rId14"/>
    <p:sldId id="268" r:id="rId15"/>
    <p:sldId id="269" r:id="rId16"/>
    <p:sldId id="270" r:id="rId17"/>
    <p:sldId id="271" r:id="rId18"/>
    <p:sldId id="272" r:id="rId19"/>
    <p:sldId id="275" r:id="rId20"/>
    <p:sldId id="278" r:id="rId21"/>
    <p:sldId id="273" r:id="rId22"/>
    <p:sldId id="276" r:id="rId23"/>
    <p:sldId id="277" r:id="rId24"/>
    <p:sldId id="285" r:id="rId25"/>
    <p:sldId id="279" r:id="rId26"/>
    <p:sldId id="280" r:id="rId27"/>
    <p:sldId id="281" r:id="rId28"/>
    <p:sldId id="283" r:id="rId29"/>
    <p:sldId id="284" r:id="rId30"/>
    <p:sldId id="274" r:id="rId3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6043" autoAdjust="0"/>
    <p:restoredTop sz="94660"/>
  </p:normalViewPr>
  <p:slideViewPr>
    <p:cSldViewPr snapToGrid="0">
      <p:cViewPr varScale="1">
        <p:scale>
          <a:sx n="92" d="100"/>
          <a:sy n="92" d="100"/>
        </p:scale>
        <p:origin x="444" y="9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5D77E715-B324-4DE2-B219-4B924382835C}" type="datetimeFigureOut">
              <a:rPr lang="en-US" smtClean="0"/>
              <a:t>12-Jul-17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070EA33-8CA7-4E1B-88EE-FE11FBDC2D7F}" type="slidenum">
              <a:rPr lang="en-US" smtClean="0"/>
              <a:t>‹#›</a:t>
            </a:fld>
            <a:endParaRPr lang="en-US"/>
          </a:p>
        </p:txBody>
      </p:sp>
    </p:spTree>
    <p:extLst>
      <p:ext uri="{BB962C8B-B14F-4D97-AF65-F5344CB8AC3E}">
        <p14:creationId xmlns:p14="http://schemas.microsoft.com/office/powerpoint/2010/main" val="277431192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D77E715-B324-4DE2-B219-4B924382835C}" type="datetimeFigureOut">
              <a:rPr lang="en-US" smtClean="0"/>
              <a:t>12-Jul-17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070EA33-8CA7-4E1B-88EE-FE11FBDC2D7F}" type="slidenum">
              <a:rPr lang="en-US" smtClean="0"/>
              <a:t>‹#›</a:t>
            </a:fld>
            <a:endParaRPr lang="en-US"/>
          </a:p>
        </p:txBody>
      </p:sp>
    </p:spTree>
    <p:extLst>
      <p:ext uri="{BB962C8B-B14F-4D97-AF65-F5344CB8AC3E}">
        <p14:creationId xmlns:p14="http://schemas.microsoft.com/office/powerpoint/2010/main" val="99722719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D77E715-B324-4DE2-B219-4B924382835C}" type="datetimeFigureOut">
              <a:rPr lang="en-US" smtClean="0"/>
              <a:t>12-Jul-17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070EA33-8CA7-4E1B-88EE-FE11FBDC2D7F}" type="slidenum">
              <a:rPr lang="en-US" smtClean="0"/>
              <a:t>‹#›</a:t>
            </a:fld>
            <a:endParaRPr lang="en-US"/>
          </a:p>
        </p:txBody>
      </p:sp>
    </p:spTree>
    <p:extLst>
      <p:ext uri="{BB962C8B-B14F-4D97-AF65-F5344CB8AC3E}">
        <p14:creationId xmlns:p14="http://schemas.microsoft.com/office/powerpoint/2010/main" val="126670846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D77E715-B324-4DE2-B219-4B924382835C}" type="datetimeFigureOut">
              <a:rPr lang="en-US" smtClean="0"/>
              <a:t>12-Jul-17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070EA33-8CA7-4E1B-88EE-FE11FBDC2D7F}" type="slidenum">
              <a:rPr lang="en-US" smtClean="0"/>
              <a:t>‹#›</a:t>
            </a:fld>
            <a:endParaRPr lang="en-US"/>
          </a:p>
        </p:txBody>
      </p:sp>
    </p:spTree>
    <p:extLst>
      <p:ext uri="{BB962C8B-B14F-4D97-AF65-F5344CB8AC3E}">
        <p14:creationId xmlns:p14="http://schemas.microsoft.com/office/powerpoint/2010/main" val="244500950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D77E715-B324-4DE2-B219-4B924382835C}" type="datetimeFigureOut">
              <a:rPr lang="en-US" smtClean="0"/>
              <a:t>12-Jul-17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070EA33-8CA7-4E1B-88EE-FE11FBDC2D7F}" type="slidenum">
              <a:rPr lang="en-US" smtClean="0"/>
              <a:t>‹#›</a:t>
            </a:fld>
            <a:endParaRPr lang="en-US"/>
          </a:p>
        </p:txBody>
      </p:sp>
    </p:spTree>
    <p:extLst>
      <p:ext uri="{BB962C8B-B14F-4D97-AF65-F5344CB8AC3E}">
        <p14:creationId xmlns:p14="http://schemas.microsoft.com/office/powerpoint/2010/main" val="312101627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5D77E715-B324-4DE2-B219-4B924382835C}" type="datetimeFigureOut">
              <a:rPr lang="en-US" smtClean="0"/>
              <a:t>12-Jul-17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070EA33-8CA7-4E1B-88EE-FE11FBDC2D7F}" type="slidenum">
              <a:rPr lang="en-US" smtClean="0"/>
              <a:t>‹#›</a:t>
            </a:fld>
            <a:endParaRPr lang="en-US"/>
          </a:p>
        </p:txBody>
      </p:sp>
    </p:spTree>
    <p:extLst>
      <p:ext uri="{BB962C8B-B14F-4D97-AF65-F5344CB8AC3E}">
        <p14:creationId xmlns:p14="http://schemas.microsoft.com/office/powerpoint/2010/main" val="395754046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5D77E715-B324-4DE2-B219-4B924382835C}" type="datetimeFigureOut">
              <a:rPr lang="en-US" smtClean="0"/>
              <a:t>12-Jul-17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070EA33-8CA7-4E1B-88EE-FE11FBDC2D7F}" type="slidenum">
              <a:rPr lang="en-US" smtClean="0"/>
              <a:t>‹#›</a:t>
            </a:fld>
            <a:endParaRPr lang="en-US"/>
          </a:p>
        </p:txBody>
      </p:sp>
    </p:spTree>
    <p:extLst>
      <p:ext uri="{BB962C8B-B14F-4D97-AF65-F5344CB8AC3E}">
        <p14:creationId xmlns:p14="http://schemas.microsoft.com/office/powerpoint/2010/main" val="387593683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5D77E715-B324-4DE2-B219-4B924382835C}" type="datetimeFigureOut">
              <a:rPr lang="en-US" smtClean="0"/>
              <a:t>12-Jul-17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070EA33-8CA7-4E1B-88EE-FE11FBDC2D7F}" type="slidenum">
              <a:rPr lang="en-US" smtClean="0"/>
              <a:t>‹#›</a:t>
            </a:fld>
            <a:endParaRPr lang="en-US"/>
          </a:p>
        </p:txBody>
      </p:sp>
    </p:spTree>
    <p:extLst>
      <p:ext uri="{BB962C8B-B14F-4D97-AF65-F5344CB8AC3E}">
        <p14:creationId xmlns:p14="http://schemas.microsoft.com/office/powerpoint/2010/main" val="148533143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D77E715-B324-4DE2-B219-4B924382835C}" type="datetimeFigureOut">
              <a:rPr lang="en-US" smtClean="0"/>
              <a:t>12-Jul-17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070EA33-8CA7-4E1B-88EE-FE11FBDC2D7F}" type="slidenum">
              <a:rPr lang="en-US" smtClean="0"/>
              <a:t>‹#›</a:t>
            </a:fld>
            <a:endParaRPr lang="en-US"/>
          </a:p>
        </p:txBody>
      </p:sp>
    </p:spTree>
    <p:extLst>
      <p:ext uri="{BB962C8B-B14F-4D97-AF65-F5344CB8AC3E}">
        <p14:creationId xmlns:p14="http://schemas.microsoft.com/office/powerpoint/2010/main" val="128812390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D77E715-B324-4DE2-B219-4B924382835C}" type="datetimeFigureOut">
              <a:rPr lang="en-US" smtClean="0"/>
              <a:t>12-Jul-17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070EA33-8CA7-4E1B-88EE-FE11FBDC2D7F}" type="slidenum">
              <a:rPr lang="en-US" smtClean="0"/>
              <a:t>‹#›</a:t>
            </a:fld>
            <a:endParaRPr lang="en-US"/>
          </a:p>
        </p:txBody>
      </p:sp>
    </p:spTree>
    <p:extLst>
      <p:ext uri="{BB962C8B-B14F-4D97-AF65-F5344CB8AC3E}">
        <p14:creationId xmlns:p14="http://schemas.microsoft.com/office/powerpoint/2010/main" val="174964971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D77E715-B324-4DE2-B219-4B924382835C}" type="datetimeFigureOut">
              <a:rPr lang="en-US" smtClean="0"/>
              <a:t>12-Jul-17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070EA33-8CA7-4E1B-88EE-FE11FBDC2D7F}" type="slidenum">
              <a:rPr lang="en-US" smtClean="0"/>
              <a:t>‹#›</a:t>
            </a:fld>
            <a:endParaRPr lang="en-US"/>
          </a:p>
        </p:txBody>
      </p:sp>
    </p:spTree>
    <p:extLst>
      <p:ext uri="{BB962C8B-B14F-4D97-AF65-F5344CB8AC3E}">
        <p14:creationId xmlns:p14="http://schemas.microsoft.com/office/powerpoint/2010/main" val="156699477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D77E715-B324-4DE2-B219-4B924382835C}" type="datetimeFigureOut">
              <a:rPr lang="en-US" smtClean="0"/>
              <a:t>12-Jul-17</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070EA33-8CA7-4E1B-88EE-FE11FBDC2D7F}" type="slidenum">
              <a:rPr lang="en-US" smtClean="0"/>
              <a:t>‹#›</a:t>
            </a:fld>
            <a:endParaRPr lang="en-US"/>
          </a:p>
        </p:txBody>
      </p:sp>
    </p:spTree>
    <p:extLst>
      <p:ext uri="{BB962C8B-B14F-4D97-AF65-F5344CB8AC3E}">
        <p14:creationId xmlns:p14="http://schemas.microsoft.com/office/powerpoint/2010/main" val="187104830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5149850"/>
          </a:xfrm>
        </p:spPr>
        <p:txBody>
          <a:bodyPr>
            <a:normAutofit/>
          </a:bodyPr>
          <a:lstStyle/>
          <a:p>
            <a:pPr algn="ctr"/>
            <a:r>
              <a:rPr lang="en-US" sz="7200" dirty="0" smtClean="0"/>
              <a:t>Child Protection Identification and Referral Back to School 2017</a:t>
            </a:r>
            <a:endParaRPr lang="en-US" sz="7200" dirty="0"/>
          </a:p>
        </p:txBody>
      </p:sp>
    </p:spTree>
    <p:extLst>
      <p:ext uri="{BB962C8B-B14F-4D97-AF65-F5344CB8AC3E}">
        <p14:creationId xmlns:p14="http://schemas.microsoft.com/office/powerpoint/2010/main" val="123964574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a:t>
            </a:r>
            <a:r>
              <a:rPr lang="en-US" dirty="0" smtClean="0"/>
              <a:t>hild-headed household </a:t>
            </a:r>
            <a:endParaRPr lang="en-US" dirty="0"/>
          </a:p>
        </p:txBody>
      </p:sp>
      <p:sp>
        <p:nvSpPr>
          <p:cNvPr id="3" name="Content Placeholder 2"/>
          <p:cNvSpPr>
            <a:spLocks noGrp="1"/>
          </p:cNvSpPr>
          <p:nvPr>
            <p:ph idx="1"/>
          </p:nvPr>
        </p:nvSpPr>
        <p:spPr/>
        <p:txBody>
          <a:bodyPr/>
          <a:lstStyle/>
          <a:p>
            <a:r>
              <a:rPr lang="en-US" dirty="0" smtClean="0"/>
              <a:t>Highly vulnerable / higher risk </a:t>
            </a:r>
            <a:r>
              <a:rPr lang="en-US" dirty="0"/>
              <a:t>of abuse of </a:t>
            </a:r>
            <a:r>
              <a:rPr lang="en-US" dirty="0" smtClean="0"/>
              <a:t>members  </a:t>
            </a:r>
          </a:p>
          <a:p>
            <a:r>
              <a:rPr lang="en-US" dirty="0" smtClean="0"/>
              <a:t>Child-headed </a:t>
            </a:r>
            <a:r>
              <a:rPr lang="en-US" dirty="0"/>
              <a:t>households </a:t>
            </a:r>
            <a:r>
              <a:rPr lang="en-US" dirty="0" smtClean="0"/>
              <a:t>often face </a:t>
            </a:r>
            <a:r>
              <a:rPr lang="en-US" dirty="0"/>
              <a:t>economic difficulties, </a:t>
            </a:r>
            <a:r>
              <a:rPr lang="en-US" dirty="0" smtClean="0"/>
              <a:t>etc.</a:t>
            </a:r>
          </a:p>
          <a:p>
            <a:r>
              <a:rPr lang="en-US" dirty="0" smtClean="0"/>
              <a:t>Child that is the head of the household is taking on responsibilities beyond his / her age and maturity </a:t>
            </a:r>
          </a:p>
          <a:p>
            <a:pPr marL="0" indent="0">
              <a:buNone/>
            </a:pPr>
            <a:endParaRPr lang="en-US" dirty="0" smtClean="0"/>
          </a:p>
          <a:p>
            <a:r>
              <a:rPr lang="en-US" dirty="0" smtClean="0"/>
              <a:t>Child </a:t>
            </a:r>
            <a:r>
              <a:rPr lang="en-US" dirty="0"/>
              <a:t>Protection agencies try to find ways to support children who are living in child-headed households, and to find long-term sustainable solutions to their situation.</a:t>
            </a:r>
          </a:p>
        </p:txBody>
      </p:sp>
    </p:spTree>
    <p:extLst>
      <p:ext uri="{BB962C8B-B14F-4D97-AF65-F5344CB8AC3E}">
        <p14:creationId xmlns:p14="http://schemas.microsoft.com/office/powerpoint/2010/main" val="303168916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Child Marriage (also called early marriage)</a:t>
            </a:r>
            <a:endParaRPr lang="en-US" dirty="0"/>
          </a:p>
        </p:txBody>
      </p:sp>
      <p:sp>
        <p:nvSpPr>
          <p:cNvPr id="3" name="Content Placeholder 2"/>
          <p:cNvSpPr>
            <a:spLocks noGrp="1"/>
          </p:cNvSpPr>
          <p:nvPr>
            <p:ph idx="1"/>
          </p:nvPr>
        </p:nvSpPr>
        <p:spPr/>
        <p:txBody>
          <a:bodyPr/>
          <a:lstStyle/>
          <a:p>
            <a:pPr marL="0" indent="0">
              <a:buNone/>
            </a:pPr>
            <a:r>
              <a:rPr lang="en-US" dirty="0" smtClean="0"/>
              <a:t>Defined </a:t>
            </a:r>
            <a:r>
              <a:rPr lang="en-US" dirty="0"/>
              <a:t>by UNICEF </a:t>
            </a:r>
            <a:r>
              <a:rPr lang="en-US" dirty="0" smtClean="0"/>
              <a:t>as:</a:t>
            </a:r>
          </a:p>
          <a:p>
            <a:pPr marL="0" indent="0">
              <a:buNone/>
            </a:pPr>
            <a:r>
              <a:rPr lang="en-US" dirty="0" smtClean="0"/>
              <a:t> </a:t>
            </a:r>
            <a:r>
              <a:rPr lang="en-US" dirty="0"/>
              <a:t>“a formal marriage or informal union before age 18</a:t>
            </a:r>
            <a:r>
              <a:rPr lang="en-US" dirty="0" smtClean="0"/>
              <a:t>”. </a:t>
            </a:r>
          </a:p>
          <a:p>
            <a:pPr marL="0" indent="0">
              <a:buNone/>
            </a:pPr>
            <a:endParaRPr lang="en-US" dirty="0"/>
          </a:p>
          <a:p>
            <a:r>
              <a:rPr lang="en-US" dirty="0"/>
              <a:t>C</a:t>
            </a:r>
            <a:r>
              <a:rPr lang="en-US" dirty="0" smtClean="0"/>
              <a:t>hildren may be </a:t>
            </a:r>
            <a:r>
              <a:rPr lang="en-US" dirty="0"/>
              <a:t>forced into marriage at a very early age. </a:t>
            </a:r>
            <a:endParaRPr lang="en-US" dirty="0" smtClean="0"/>
          </a:p>
          <a:p>
            <a:r>
              <a:rPr lang="en-US" dirty="0" smtClean="0"/>
              <a:t>Children may be </a:t>
            </a:r>
            <a:r>
              <a:rPr lang="en-US" dirty="0"/>
              <a:t>too young to make an informed decision about their marriage partner or about the implications of marriage itself. </a:t>
            </a:r>
            <a:endParaRPr lang="en-US" dirty="0" smtClean="0"/>
          </a:p>
          <a:p>
            <a:r>
              <a:rPr lang="en-US" dirty="0" smtClean="0"/>
              <a:t>Their </a:t>
            </a:r>
            <a:r>
              <a:rPr lang="en-US" dirty="0"/>
              <a:t>‘consent’ </a:t>
            </a:r>
            <a:r>
              <a:rPr lang="en-US" dirty="0" smtClean="0"/>
              <a:t>may be given according to custom </a:t>
            </a:r>
            <a:r>
              <a:rPr lang="en-US" dirty="0"/>
              <a:t>or the law, but in reality, consent to their binding union has been made by others on their behalf. </a:t>
            </a:r>
          </a:p>
        </p:txBody>
      </p:sp>
    </p:spTree>
    <p:extLst>
      <p:ext uri="{BB962C8B-B14F-4D97-AF65-F5344CB8AC3E}">
        <p14:creationId xmlns:p14="http://schemas.microsoft.com/office/powerpoint/2010/main" val="102191951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Child</a:t>
            </a:r>
            <a:r>
              <a:rPr lang="en-US" dirty="0" smtClean="0"/>
              <a:t> </a:t>
            </a:r>
            <a:r>
              <a:rPr lang="en-US" dirty="0" smtClean="0"/>
              <a:t>marriage is a violation of human rights </a:t>
            </a:r>
            <a:br>
              <a:rPr lang="en-US" dirty="0" smtClean="0"/>
            </a:br>
            <a:endParaRPr lang="en-US" dirty="0"/>
          </a:p>
        </p:txBody>
      </p:sp>
      <p:sp>
        <p:nvSpPr>
          <p:cNvPr id="3" name="Content Placeholder 2"/>
          <p:cNvSpPr>
            <a:spLocks noGrp="1"/>
          </p:cNvSpPr>
          <p:nvPr>
            <p:ph idx="1"/>
          </p:nvPr>
        </p:nvSpPr>
        <p:spPr>
          <a:xfrm>
            <a:off x="838200" y="1362075"/>
            <a:ext cx="10515600" cy="4814889"/>
          </a:xfrm>
        </p:spPr>
        <p:txBody>
          <a:bodyPr>
            <a:normAutofit fontScale="92500"/>
          </a:bodyPr>
          <a:lstStyle/>
          <a:p>
            <a:r>
              <a:rPr lang="en-US" dirty="0" smtClean="0"/>
              <a:t>Child </a:t>
            </a:r>
            <a:r>
              <a:rPr lang="en-US" dirty="0" smtClean="0"/>
              <a:t> </a:t>
            </a:r>
            <a:r>
              <a:rPr lang="en-US" dirty="0" smtClean="0"/>
              <a:t>marriage has many different </a:t>
            </a:r>
            <a:r>
              <a:rPr lang="en-US" dirty="0"/>
              <a:t>forms and has various </a:t>
            </a:r>
            <a:r>
              <a:rPr lang="en-US" dirty="0" smtClean="0"/>
              <a:t>causes</a:t>
            </a:r>
          </a:p>
          <a:p>
            <a:r>
              <a:rPr lang="en-US" dirty="0" err="1" smtClean="0"/>
              <a:t>Overaching</a:t>
            </a:r>
            <a:r>
              <a:rPr lang="en-US" dirty="0" smtClean="0"/>
              <a:t> issue; (Whether it happens to a girl or a boy);</a:t>
            </a:r>
          </a:p>
          <a:p>
            <a:pPr marL="0" indent="0">
              <a:buNone/>
            </a:pPr>
            <a:r>
              <a:rPr lang="en-US" dirty="0"/>
              <a:t> </a:t>
            </a:r>
            <a:r>
              <a:rPr lang="en-US" dirty="0" smtClean="0"/>
              <a:t>  </a:t>
            </a:r>
            <a:r>
              <a:rPr lang="en-US" b="1" dirty="0" smtClean="0"/>
              <a:t>It is a violation of human rights </a:t>
            </a:r>
          </a:p>
          <a:p>
            <a:r>
              <a:rPr lang="en-US" dirty="0" smtClean="0"/>
              <a:t>Child </a:t>
            </a:r>
            <a:r>
              <a:rPr lang="en-US" dirty="0"/>
              <a:t>marriage can have </a:t>
            </a:r>
            <a:r>
              <a:rPr lang="en-US" dirty="0" smtClean="0"/>
              <a:t>life </a:t>
            </a:r>
            <a:r>
              <a:rPr lang="en-US" dirty="0"/>
              <a:t>threatening effects on the health, protection, </a:t>
            </a:r>
            <a:r>
              <a:rPr lang="en-US" dirty="0" smtClean="0"/>
              <a:t>economic</a:t>
            </a:r>
            <a:r>
              <a:rPr lang="en-US" dirty="0"/>
              <a:t>, social and psychological development and wellbeing of children. </a:t>
            </a:r>
            <a:endParaRPr lang="en-US" dirty="0" smtClean="0"/>
          </a:p>
          <a:p>
            <a:r>
              <a:rPr lang="en-US" dirty="0" smtClean="0"/>
              <a:t>For </a:t>
            </a:r>
            <a:r>
              <a:rPr lang="en-US" dirty="0"/>
              <a:t>example, a girl under 15 years is five times more likely to die in childbirth than a grown woman. </a:t>
            </a:r>
            <a:endParaRPr lang="en-US" dirty="0" smtClean="0"/>
          </a:p>
          <a:p>
            <a:r>
              <a:rPr lang="en-US" dirty="0"/>
              <a:t>G</a:t>
            </a:r>
            <a:r>
              <a:rPr lang="en-US" dirty="0" smtClean="0"/>
              <a:t>irls married at a young age are more likely to experience domestic violence than those who marry later</a:t>
            </a:r>
            <a:r>
              <a:rPr lang="en-US" dirty="0"/>
              <a:t> </a:t>
            </a:r>
            <a:r>
              <a:rPr lang="en-US" dirty="0" smtClean="0"/>
              <a:t> </a:t>
            </a:r>
          </a:p>
          <a:p>
            <a:r>
              <a:rPr lang="en-US" dirty="0" smtClean="0"/>
              <a:t>Child </a:t>
            </a:r>
            <a:r>
              <a:rPr lang="en-US" dirty="0"/>
              <a:t>marriage also often limits children’s access to education, increases their </a:t>
            </a:r>
            <a:r>
              <a:rPr lang="en-US" dirty="0" smtClean="0"/>
              <a:t>isolation</a:t>
            </a:r>
            <a:r>
              <a:rPr lang="en-US" dirty="0"/>
              <a:t> </a:t>
            </a:r>
          </a:p>
        </p:txBody>
      </p:sp>
    </p:spTree>
    <p:extLst>
      <p:ext uri="{BB962C8B-B14F-4D97-AF65-F5344CB8AC3E}">
        <p14:creationId xmlns:p14="http://schemas.microsoft.com/office/powerpoint/2010/main" val="146774162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 a case of child marriage (the marriage has already taken place) </a:t>
            </a:r>
            <a:endParaRPr lang="en-US" dirty="0"/>
          </a:p>
        </p:txBody>
      </p:sp>
      <p:sp>
        <p:nvSpPr>
          <p:cNvPr id="3" name="Content Placeholder 2"/>
          <p:cNvSpPr>
            <a:spLocks noGrp="1"/>
          </p:cNvSpPr>
          <p:nvPr>
            <p:ph idx="1"/>
          </p:nvPr>
        </p:nvSpPr>
        <p:spPr/>
        <p:txBody>
          <a:bodyPr/>
          <a:lstStyle/>
          <a:p>
            <a:r>
              <a:rPr lang="en-US" dirty="0"/>
              <a:t>C</a:t>
            </a:r>
            <a:r>
              <a:rPr lang="en-US" dirty="0" smtClean="0"/>
              <a:t>hild protection agencies would do an assessment of the child’s situation</a:t>
            </a:r>
          </a:p>
          <a:p>
            <a:r>
              <a:rPr lang="en-US" dirty="0" smtClean="0"/>
              <a:t>Assess if there is a way they can support the child / family. </a:t>
            </a:r>
          </a:p>
          <a:p>
            <a:r>
              <a:rPr lang="en-US" dirty="0" smtClean="0"/>
              <a:t>In such cases they would always take into consideration;</a:t>
            </a:r>
          </a:p>
          <a:p>
            <a:pPr>
              <a:buFont typeface="Wingdings" panose="05000000000000000000" pitchFamily="2" charset="2"/>
              <a:buChar char="Ø"/>
            </a:pPr>
            <a:r>
              <a:rPr lang="en-US" dirty="0"/>
              <a:t>T</a:t>
            </a:r>
            <a:r>
              <a:rPr lang="en-US" dirty="0" smtClean="0"/>
              <a:t>he Best Interest of the Child, </a:t>
            </a:r>
          </a:p>
          <a:p>
            <a:pPr>
              <a:buFont typeface="Wingdings" panose="05000000000000000000" pitchFamily="2" charset="2"/>
              <a:buChar char="Ø"/>
            </a:pPr>
            <a:r>
              <a:rPr lang="en-US" dirty="0" smtClean="0"/>
              <a:t>Do No Harm principle</a:t>
            </a:r>
            <a:endParaRPr lang="en-US" dirty="0"/>
          </a:p>
        </p:txBody>
      </p:sp>
    </p:spTree>
    <p:extLst>
      <p:ext uri="{BB962C8B-B14F-4D97-AF65-F5344CB8AC3E}">
        <p14:creationId xmlns:p14="http://schemas.microsoft.com/office/powerpoint/2010/main" val="150669249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 No Harm principle </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 </a:t>
            </a:r>
            <a:r>
              <a:rPr lang="en-US" dirty="0"/>
              <a:t>E</a:t>
            </a:r>
            <a:r>
              <a:rPr lang="en-US" dirty="0" smtClean="0"/>
              <a:t>nsuring </a:t>
            </a:r>
            <a:r>
              <a:rPr lang="en-US" dirty="0"/>
              <a:t>that actions and interventions designed to support a child (and their family) do not expose them to any further harm. </a:t>
            </a:r>
            <a:endParaRPr lang="en-US" dirty="0" smtClean="0"/>
          </a:p>
          <a:p>
            <a:r>
              <a:rPr lang="en-US" dirty="0" smtClean="0"/>
              <a:t>Anybody </a:t>
            </a:r>
            <a:r>
              <a:rPr lang="en-US" dirty="0"/>
              <a:t>working with children must take care to ensure that no harm comes to children or their families as a result </a:t>
            </a:r>
            <a:r>
              <a:rPr lang="en-US" dirty="0" smtClean="0"/>
              <a:t>of;</a:t>
            </a:r>
          </a:p>
          <a:p>
            <a:pPr>
              <a:buFont typeface="Wingdings" panose="05000000000000000000" pitchFamily="2" charset="2"/>
              <a:buChar char="Ø"/>
            </a:pPr>
            <a:r>
              <a:rPr lang="en-US" dirty="0" smtClean="0"/>
              <a:t> </a:t>
            </a:r>
            <a:r>
              <a:rPr lang="en-US" dirty="0"/>
              <a:t>staff conduct, </a:t>
            </a:r>
            <a:endParaRPr lang="en-US" dirty="0" smtClean="0"/>
          </a:p>
          <a:p>
            <a:pPr>
              <a:buFont typeface="Wingdings" panose="05000000000000000000" pitchFamily="2" charset="2"/>
              <a:buChar char="Ø"/>
            </a:pPr>
            <a:r>
              <a:rPr lang="en-US" dirty="0" smtClean="0"/>
              <a:t>decisions </a:t>
            </a:r>
            <a:r>
              <a:rPr lang="en-US" dirty="0"/>
              <a:t>made, </a:t>
            </a:r>
            <a:endParaRPr lang="en-US" dirty="0" smtClean="0"/>
          </a:p>
          <a:p>
            <a:pPr>
              <a:buFont typeface="Wingdings" panose="05000000000000000000" pitchFamily="2" charset="2"/>
              <a:buChar char="Ø"/>
            </a:pPr>
            <a:r>
              <a:rPr lang="en-US" dirty="0" smtClean="0"/>
              <a:t>or </a:t>
            </a:r>
            <a:r>
              <a:rPr lang="en-US" dirty="0"/>
              <a:t>actions taken on behalf of the child or family. </a:t>
            </a:r>
            <a:endParaRPr lang="en-US" dirty="0" smtClean="0"/>
          </a:p>
          <a:p>
            <a:r>
              <a:rPr lang="en-US" dirty="0" smtClean="0"/>
              <a:t>For </a:t>
            </a:r>
            <a:r>
              <a:rPr lang="en-US" dirty="0"/>
              <a:t>example, </a:t>
            </a:r>
            <a:r>
              <a:rPr lang="en-US" dirty="0" smtClean="0"/>
              <a:t> </a:t>
            </a:r>
            <a:r>
              <a:rPr lang="en-US" dirty="0"/>
              <a:t>if the intervention of the child protection actors is not very careful, conflict may be caused between individuals, families and communities, and a child and his/her family may be exposed to further harm such as revenge acts or violence.</a:t>
            </a:r>
          </a:p>
        </p:txBody>
      </p:sp>
    </p:spTree>
    <p:extLst>
      <p:ext uri="{BB962C8B-B14F-4D97-AF65-F5344CB8AC3E}">
        <p14:creationId xmlns:p14="http://schemas.microsoft.com/office/powerpoint/2010/main" val="82336985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 No Harm</a:t>
            </a:r>
            <a:endParaRPr lang="en-US" dirty="0"/>
          </a:p>
        </p:txBody>
      </p:sp>
      <p:sp>
        <p:nvSpPr>
          <p:cNvPr id="3" name="Content Placeholder 2"/>
          <p:cNvSpPr>
            <a:spLocks noGrp="1"/>
          </p:cNvSpPr>
          <p:nvPr>
            <p:ph idx="1"/>
          </p:nvPr>
        </p:nvSpPr>
        <p:spPr/>
        <p:txBody>
          <a:bodyPr/>
          <a:lstStyle/>
          <a:p>
            <a:r>
              <a:rPr lang="en-US" dirty="0" smtClean="0"/>
              <a:t>Harm </a:t>
            </a:r>
            <a:r>
              <a:rPr lang="en-US" dirty="0"/>
              <a:t>is not always caused by people with bad intentions</a:t>
            </a:r>
            <a:r>
              <a:rPr lang="en-US" dirty="0" smtClean="0"/>
              <a:t>,</a:t>
            </a:r>
          </a:p>
          <a:p>
            <a:pPr marL="0" indent="0">
              <a:buNone/>
            </a:pPr>
            <a:r>
              <a:rPr lang="en-US" dirty="0" smtClean="0"/>
              <a:t> </a:t>
            </a:r>
          </a:p>
          <a:p>
            <a:r>
              <a:rPr lang="en-US" dirty="0" smtClean="0"/>
              <a:t>Often </a:t>
            </a:r>
            <a:r>
              <a:rPr lang="en-US" dirty="0"/>
              <a:t>people have very good intentions and want to help a child, but they do not reflect sufficiently on the </a:t>
            </a:r>
            <a:r>
              <a:rPr lang="en-US" dirty="0" smtClean="0"/>
              <a:t>consequences and potential risks </a:t>
            </a:r>
            <a:r>
              <a:rPr lang="en-US" dirty="0"/>
              <a:t>of their actions </a:t>
            </a:r>
            <a:r>
              <a:rPr lang="en-US" dirty="0" smtClean="0"/>
              <a:t>the could cause </a:t>
            </a:r>
            <a:r>
              <a:rPr lang="en-US" dirty="0"/>
              <a:t>harm to a child / family. · </a:t>
            </a:r>
            <a:endParaRPr lang="en-US" dirty="0" smtClean="0"/>
          </a:p>
          <a:p>
            <a:endParaRPr lang="en-US" dirty="0"/>
          </a:p>
          <a:p>
            <a:r>
              <a:rPr lang="en-US" dirty="0" smtClean="0"/>
              <a:t>Question: </a:t>
            </a:r>
            <a:r>
              <a:rPr lang="en-US" dirty="0"/>
              <a:t>Can you think of some examples of harm caused to a child by someone with good intentions?</a:t>
            </a:r>
          </a:p>
        </p:txBody>
      </p:sp>
    </p:spTree>
    <p:extLst>
      <p:ext uri="{BB962C8B-B14F-4D97-AF65-F5344CB8AC3E}">
        <p14:creationId xmlns:p14="http://schemas.microsoft.com/office/powerpoint/2010/main" val="109138903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6"/>
            <a:ext cx="10515600" cy="615950"/>
          </a:xfrm>
        </p:spPr>
        <p:txBody>
          <a:bodyPr>
            <a:normAutofit fontScale="90000"/>
          </a:bodyPr>
          <a:lstStyle/>
          <a:p>
            <a:r>
              <a:rPr lang="en-US" dirty="0" smtClean="0"/>
              <a:t>Examples of Harmful Actions</a:t>
            </a:r>
            <a:endParaRPr lang="en-US" dirty="0"/>
          </a:p>
        </p:txBody>
      </p:sp>
      <p:sp>
        <p:nvSpPr>
          <p:cNvPr id="3" name="Content Placeholder 2"/>
          <p:cNvSpPr>
            <a:spLocks noGrp="1"/>
          </p:cNvSpPr>
          <p:nvPr>
            <p:ph idx="1"/>
          </p:nvPr>
        </p:nvSpPr>
        <p:spPr>
          <a:xfrm>
            <a:off x="838200" y="1381125"/>
            <a:ext cx="10515600" cy="4795838"/>
          </a:xfrm>
        </p:spPr>
        <p:txBody>
          <a:bodyPr>
            <a:normAutofit fontScale="92500"/>
          </a:bodyPr>
          <a:lstStyle/>
          <a:p>
            <a:r>
              <a:rPr lang="en-US" dirty="0" smtClean="0"/>
              <a:t> </a:t>
            </a:r>
            <a:r>
              <a:rPr lang="en-US" dirty="0"/>
              <a:t>Male staff member </a:t>
            </a:r>
            <a:r>
              <a:rPr lang="en-US" dirty="0" smtClean="0"/>
              <a:t>supporting a </a:t>
            </a:r>
            <a:r>
              <a:rPr lang="en-US" dirty="0"/>
              <a:t>girl in an abusive situation </a:t>
            </a:r>
            <a:r>
              <a:rPr lang="en-US" dirty="0" smtClean="0"/>
              <a:t>visits </a:t>
            </a:r>
            <a:r>
              <a:rPr lang="en-US" dirty="0"/>
              <a:t>her without relatives / other people present </a:t>
            </a:r>
            <a:r>
              <a:rPr lang="en-US" dirty="0" smtClean="0"/>
              <a:t>– </a:t>
            </a:r>
          </a:p>
          <a:p>
            <a:pPr lvl="1">
              <a:buFont typeface="Wingdings" panose="05000000000000000000" pitchFamily="2" charset="2"/>
              <a:buChar char="Ø"/>
            </a:pPr>
            <a:r>
              <a:rPr lang="en-US" dirty="0" err="1" smtClean="0"/>
              <a:t>rumours</a:t>
            </a:r>
            <a:r>
              <a:rPr lang="en-US" dirty="0" smtClean="0"/>
              <a:t> </a:t>
            </a:r>
            <a:r>
              <a:rPr lang="en-US" dirty="0"/>
              <a:t>can get started in the community leading to stigmatization of the girl, further serious consequences </a:t>
            </a:r>
            <a:r>
              <a:rPr lang="en-US" dirty="0" smtClean="0"/>
              <a:t>– </a:t>
            </a:r>
          </a:p>
          <a:p>
            <a:r>
              <a:rPr lang="en-US" dirty="0" smtClean="0"/>
              <a:t>Giving </a:t>
            </a:r>
            <a:r>
              <a:rPr lang="en-US" dirty="0"/>
              <a:t>a lot of </a:t>
            </a:r>
            <a:r>
              <a:rPr lang="en-US" dirty="0" smtClean="0"/>
              <a:t>financial </a:t>
            </a:r>
            <a:r>
              <a:rPr lang="en-US" dirty="0"/>
              <a:t>/ material assistance to one child or family without taking into account overall vulnerability criteria / following guidelines </a:t>
            </a:r>
            <a:r>
              <a:rPr lang="en-US" dirty="0" smtClean="0"/>
              <a:t>-&gt;</a:t>
            </a:r>
          </a:p>
          <a:p>
            <a:pPr>
              <a:buFont typeface="Wingdings" panose="05000000000000000000" pitchFamily="2" charset="2"/>
              <a:buChar char="Ø"/>
            </a:pPr>
            <a:r>
              <a:rPr lang="en-US" dirty="0" smtClean="0"/>
              <a:t> </a:t>
            </a:r>
            <a:r>
              <a:rPr lang="en-US" sz="2600" dirty="0" smtClean="0"/>
              <a:t>envy/ resentment from </a:t>
            </a:r>
            <a:r>
              <a:rPr lang="en-US" sz="2600" dirty="0" err="1" smtClean="0"/>
              <a:t>neighbours</a:t>
            </a:r>
            <a:r>
              <a:rPr lang="en-US" sz="2600" dirty="0" smtClean="0"/>
              <a:t> and community members, can lead to conflicts for the child / family in the community</a:t>
            </a:r>
          </a:p>
          <a:p>
            <a:r>
              <a:rPr lang="en-US" dirty="0" smtClean="0"/>
              <a:t>A person </a:t>
            </a:r>
            <a:r>
              <a:rPr lang="en-US" dirty="0"/>
              <a:t>putting information about a girl that has been sexually exploited on Facebook to get support </a:t>
            </a:r>
            <a:r>
              <a:rPr lang="en-US" dirty="0" smtClean="0"/>
              <a:t>for them (financial</a:t>
            </a:r>
            <a:r>
              <a:rPr lang="en-US" dirty="0"/>
              <a:t>, educational, resettlement) </a:t>
            </a:r>
            <a:endParaRPr lang="en-US" dirty="0" smtClean="0"/>
          </a:p>
          <a:p>
            <a:pPr>
              <a:buFont typeface="Wingdings" panose="05000000000000000000" pitchFamily="2" charset="2"/>
              <a:buChar char="Ø"/>
            </a:pPr>
            <a:r>
              <a:rPr lang="en-US" dirty="0" smtClean="0"/>
              <a:t>stigmatization</a:t>
            </a:r>
            <a:r>
              <a:rPr lang="en-US" dirty="0"/>
              <a:t>, risk of </a:t>
            </a:r>
            <a:r>
              <a:rPr lang="en-US" dirty="0" err="1"/>
              <a:t>honour</a:t>
            </a:r>
            <a:r>
              <a:rPr lang="en-US" dirty="0"/>
              <a:t> killing, violence towards the girl, </a:t>
            </a:r>
            <a:r>
              <a:rPr lang="en-US" dirty="0" err="1"/>
              <a:t>etc</a:t>
            </a:r>
            <a:endParaRPr lang="en-US" dirty="0"/>
          </a:p>
        </p:txBody>
      </p:sp>
    </p:spTree>
    <p:extLst>
      <p:ext uri="{BB962C8B-B14F-4D97-AF65-F5344CB8AC3E}">
        <p14:creationId xmlns:p14="http://schemas.microsoft.com/office/powerpoint/2010/main" val="251273886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a:t>
            </a:r>
            <a:r>
              <a:rPr lang="en-US" dirty="0" smtClean="0"/>
              <a:t>onfidentiality</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Sharing </a:t>
            </a:r>
            <a:r>
              <a:rPr lang="en-US" dirty="0"/>
              <a:t>information about the children and families we are working with without their informed consent is something we absolutely cannot do. </a:t>
            </a:r>
            <a:endParaRPr lang="en-US" dirty="0" smtClean="0"/>
          </a:p>
          <a:p>
            <a:r>
              <a:rPr lang="en-US" dirty="0" smtClean="0"/>
              <a:t>The </a:t>
            </a:r>
            <a:r>
              <a:rPr lang="en-US" dirty="0"/>
              <a:t>information we receive does not belong to us, but to the child / family and it is our </a:t>
            </a:r>
            <a:r>
              <a:rPr lang="en-US" dirty="0" err="1"/>
              <a:t>responsiblity</a:t>
            </a:r>
            <a:r>
              <a:rPr lang="en-US" dirty="0"/>
              <a:t> to treat it respectfully and maintain confidentiality. </a:t>
            </a:r>
          </a:p>
          <a:p>
            <a:r>
              <a:rPr lang="en-US" dirty="0" smtClean="0"/>
              <a:t>Confidentiality means keeping information about a child and their family safe and private</a:t>
            </a:r>
          </a:p>
          <a:p>
            <a:r>
              <a:rPr lang="en-US" dirty="0" smtClean="0"/>
              <a:t>Not chatting with others about things we heard from a child, </a:t>
            </a:r>
          </a:p>
          <a:p>
            <a:r>
              <a:rPr lang="en-US" dirty="0" smtClean="0"/>
              <a:t>Take very good care (according to set policies &amp; procedures) with any notes we might have taken for example, or any documents we might have received.</a:t>
            </a:r>
          </a:p>
          <a:p>
            <a:endParaRPr lang="en-US" dirty="0"/>
          </a:p>
        </p:txBody>
      </p:sp>
    </p:spTree>
    <p:extLst>
      <p:ext uri="{BB962C8B-B14F-4D97-AF65-F5344CB8AC3E}">
        <p14:creationId xmlns:p14="http://schemas.microsoft.com/office/powerpoint/2010/main" val="428714062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Informed Consent </a:t>
            </a:r>
            <a:endParaRPr lang="en-US" dirty="0"/>
          </a:p>
        </p:txBody>
      </p:sp>
      <p:sp>
        <p:nvSpPr>
          <p:cNvPr id="3" name="Content Placeholder 2"/>
          <p:cNvSpPr>
            <a:spLocks noGrp="1"/>
          </p:cNvSpPr>
          <p:nvPr>
            <p:ph idx="1"/>
          </p:nvPr>
        </p:nvSpPr>
        <p:spPr/>
        <p:txBody>
          <a:bodyPr/>
          <a:lstStyle/>
          <a:p>
            <a:r>
              <a:rPr lang="en-US" dirty="0" smtClean="0"/>
              <a:t>Any information about a family / child can only be shared only with </a:t>
            </a:r>
            <a:r>
              <a:rPr lang="en-US" dirty="0"/>
              <a:t>after the child / family has given their informed </a:t>
            </a:r>
            <a:r>
              <a:rPr lang="en-US" dirty="0" smtClean="0"/>
              <a:t>consent</a:t>
            </a:r>
            <a:endParaRPr lang="en-US" dirty="0"/>
          </a:p>
          <a:p>
            <a:r>
              <a:rPr lang="en-US" dirty="0" smtClean="0"/>
              <a:t>It is workers/ volunteers responsibility to seek Informed consent from a family to share there information</a:t>
            </a:r>
          </a:p>
          <a:p>
            <a:r>
              <a:rPr lang="en-US" dirty="0" smtClean="0"/>
              <a:t>Informed consent; means volunteers must explain to the family who their information will be shared with,</a:t>
            </a:r>
            <a:r>
              <a:rPr lang="en-US" dirty="0"/>
              <a:t> for what aim, and what exactly will be shared)</a:t>
            </a:r>
            <a:r>
              <a:rPr lang="en-US" dirty="0" smtClean="0"/>
              <a:t>  </a:t>
            </a:r>
          </a:p>
          <a:p>
            <a:r>
              <a:rPr lang="en-US" dirty="0" smtClean="0"/>
              <a:t>Information will only be share with people </a:t>
            </a:r>
            <a:r>
              <a:rPr lang="en-US" dirty="0"/>
              <a:t>who need the information to protect the child or provide them with </a:t>
            </a:r>
            <a:r>
              <a:rPr lang="en-US" dirty="0" smtClean="0"/>
              <a:t>support  </a:t>
            </a:r>
            <a:r>
              <a:rPr lang="en-US" dirty="0" err="1" smtClean="0"/>
              <a:t>eg</a:t>
            </a:r>
            <a:r>
              <a:rPr lang="en-US" dirty="0" smtClean="0"/>
              <a:t> a child protection agency</a:t>
            </a:r>
            <a:endParaRPr lang="en-US" dirty="0"/>
          </a:p>
        </p:txBody>
      </p:sp>
    </p:spTree>
    <p:extLst>
      <p:ext uri="{BB962C8B-B14F-4D97-AF65-F5344CB8AC3E}">
        <p14:creationId xmlns:p14="http://schemas.microsoft.com/office/powerpoint/2010/main" val="160889370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Example of Informed Consent </a:t>
            </a:r>
            <a:endParaRPr lang="en-US" dirty="0"/>
          </a:p>
        </p:txBody>
      </p:sp>
      <p:sp>
        <p:nvSpPr>
          <p:cNvPr id="3" name="Content Placeholder 2"/>
          <p:cNvSpPr>
            <a:spLocks noGrp="1"/>
          </p:cNvSpPr>
          <p:nvPr>
            <p:ph idx="1"/>
          </p:nvPr>
        </p:nvSpPr>
        <p:spPr>
          <a:xfrm>
            <a:off x="838200" y="1570892"/>
            <a:ext cx="10515600" cy="4935416"/>
          </a:xfrm>
        </p:spPr>
        <p:txBody>
          <a:bodyPr>
            <a:normAutofit/>
          </a:bodyPr>
          <a:lstStyle/>
          <a:p>
            <a:pPr marL="0" indent="0">
              <a:buNone/>
            </a:pPr>
            <a:r>
              <a:rPr lang="en-US" dirty="0" smtClean="0"/>
              <a:t>Case of child labor / child marriage / Child Headed family is identified</a:t>
            </a:r>
          </a:p>
          <a:p>
            <a:pPr marL="0" indent="0">
              <a:buNone/>
            </a:pPr>
            <a:r>
              <a:rPr lang="en-US" dirty="0" smtClean="0"/>
              <a:t>In order to make a referral to a child protection agency, </a:t>
            </a:r>
          </a:p>
          <a:p>
            <a:pPr marL="0" indent="0">
              <a:buNone/>
            </a:pPr>
            <a:r>
              <a:rPr lang="en-US" dirty="0" smtClean="0"/>
              <a:t>Volunteer must ask the family / child for their consent:</a:t>
            </a:r>
          </a:p>
          <a:p>
            <a:pPr marL="0" indent="0">
              <a:buNone/>
            </a:pPr>
            <a:endParaRPr lang="en-US" dirty="0" smtClean="0"/>
          </a:p>
          <a:p>
            <a:pPr marL="0" indent="0">
              <a:buNone/>
            </a:pPr>
            <a:r>
              <a:rPr lang="en-US" dirty="0" smtClean="0"/>
              <a:t>“   </a:t>
            </a:r>
            <a:r>
              <a:rPr lang="en-US" i="1" dirty="0" smtClean="0"/>
              <a:t>There may be an agency who can help you with your situation. </a:t>
            </a:r>
            <a:endParaRPr lang="en-US" sz="2800" i="1" dirty="0"/>
          </a:p>
          <a:p>
            <a:pPr marL="457200" lvl="1" indent="0">
              <a:buNone/>
            </a:pPr>
            <a:endParaRPr lang="en-US" sz="2800" i="1" dirty="0" smtClean="0"/>
          </a:p>
          <a:p>
            <a:pPr marL="457200" lvl="1" indent="0">
              <a:buNone/>
            </a:pPr>
            <a:r>
              <a:rPr lang="en-US" sz="2800" i="1" dirty="0" smtClean="0"/>
              <a:t>In order to see if it is possible for them to help you, I need to share your contact details and other relevant information with them.</a:t>
            </a:r>
          </a:p>
          <a:p>
            <a:pPr marL="457200" lvl="1" indent="0">
              <a:buNone/>
            </a:pPr>
            <a:endParaRPr lang="en-US" sz="2800" i="1" dirty="0"/>
          </a:p>
          <a:p>
            <a:pPr marL="457200" lvl="1" indent="0">
              <a:buNone/>
            </a:pPr>
            <a:r>
              <a:rPr lang="en-US" sz="2800" i="1" dirty="0" smtClean="0"/>
              <a:t>Do you agree for me to share you information with them?”</a:t>
            </a:r>
            <a:endParaRPr lang="en-US" sz="2800" i="1" dirty="0"/>
          </a:p>
        </p:txBody>
      </p:sp>
    </p:spTree>
    <p:extLst>
      <p:ext uri="{BB962C8B-B14F-4D97-AF65-F5344CB8AC3E}">
        <p14:creationId xmlns:p14="http://schemas.microsoft.com/office/powerpoint/2010/main" val="395939529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dirty="0" smtClean="0"/>
              <a:t>Question: </a:t>
            </a:r>
            <a:br>
              <a:rPr lang="en-US" dirty="0" smtClean="0"/>
            </a:br>
            <a:r>
              <a:rPr lang="en-US" dirty="0" smtClean="0"/>
              <a:t/>
            </a:r>
            <a:br>
              <a:rPr lang="en-US" dirty="0" smtClean="0"/>
            </a:br>
            <a:r>
              <a:rPr lang="en-US" dirty="0" smtClean="0"/>
              <a:t>What is child protection?</a:t>
            </a:r>
            <a:endParaRPr lang="en-US" dirty="0"/>
          </a:p>
        </p:txBody>
      </p:sp>
      <p:sp>
        <p:nvSpPr>
          <p:cNvPr id="3" name="Subtitle 2"/>
          <p:cNvSpPr>
            <a:spLocks noGrp="1"/>
          </p:cNvSpPr>
          <p:nvPr>
            <p:ph type="subTitle" idx="1"/>
          </p:nvPr>
        </p:nvSpPr>
        <p:spPr>
          <a:xfrm flipV="1">
            <a:off x="1524000" y="5257799"/>
            <a:ext cx="9144000" cy="45719"/>
          </a:xfrm>
        </p:spPr>
        <p:txBody>
          <a:bodyPr>
            <a:normAutofit fontScale="25000" lnSpcReduction="20000"/>
          </a:bodyPr>
          <a:lstStyle/>
          <a:p>
            <a:endParaRPr lang="en-US" dirty="0"/>
          </a:p>
        </p:txBody>
      </p:sp>
    </p:spTree>
    <p:extLst>
      <p:ext uri="{BB962C8B-B14F-4D97-AF65-F5344CB8AC3E}">
        <p14:creationId xmlns:p14="http://schemas.microsoft.com/office/powerpoint/2010/main" val="365532867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Informed Consent </a:t>
            </a:r>
            <a:endParaRPr lang="en-US" dirty="0"/>
          </a:p>
        </p:txBody>
      </p:sp>
      <p:sp>
        <p:nvSpPr>
          <p:cNvPr id="3" name="Content Placeholder 2"/>
          <p:cNvSpPr>
            <a:spLocks noGrp="1"/>
          </p:cNvSpPr>
          <p:nvPr>
            <p:ph idx="1"/>
          </p:nvPr>
        </p:nvSpPr>
        <p:spPr/>
        <p:txBody>
          <a:bodyPr>
            <a:normAutofit lnSpcReduction="10000"/>
          </a:bodyPr>
          <a:lstStyle/>
          <a:p>
            <a:r>
              <a:rPr lang="en-US" dirty="0" smtClean="0"/>
              <a:t>The </a:t>
            </a:r>
            <a:r>
              <a:rPr lang="en-US" dirty="0"/>
              <a:t>outreach volunteers are going to visit a large number of families as part of the Back to School </a:t>
            </a:r>
            <a:r>
              <a:rPr lang="en-US" dirty="0" smtClean="0"/>
              <a:t>campaign</a:t>
            </a:r>
            <a:endParaRPr lang="en-US" dirty="0"/>
          </a:p>
          <a:p>
            <a:pPr marL="0" indent="0">
              <a:buNone/>
            </a:pPr>
            <a:endParaRPr lang="en-US" dirty="0" smtClean="0"/>
          </a:p>
          <a:p>
            <a:r>
              <a:rPr lang="en-US" dirty="0" smtClean="0"/>
              <a:t>It </a:t>
            </a:r>
            <a:r>
              <a:rPr lang="en-US" dirty="0"/>
              <a:t>is important for them to know about and to respect the principle of</a:t>
            </a:r>
          </a:p>
          <a:p>
            <a:pPr marL="0" indent="0">
              <a:buNone/>
            </a:pPr>
            <a:r>
              <a:rPr lang="en-US" dirty="0" smtClean="0"/>
              <a:t>  Confidentiality </a:t>
            </a:r>
            <a:r>
              <a:rPr lang="en-US" dirty="0"/>
              <a:t>and informed consent </a:t>
            </a:r>
          </a:p>
          <a:p>
            <a:endParaRPr lang="en-US" dirty="0" smtClean="0"/>
          </a:p>
          <a:p>
            <a:r>
              <a:rPr lang="en-US" dirty="0" smtClean="0"/>
              <a:t>Part of ensuring we “DO NO HARM”</a:t>
            </a:r>
          </a:p>
          <a:p>
            <a:endParaRPr lang="en-US" dirty="0"/>
          </a:p>
          <a:p>
            <a:r>
              <a:rPr lang="en-US" dirty="0"/>
              <a:t>If not consent is given, a referral cannot be made </a:t>
            </a:r>
          </a:p>
          <a:p>
            <a:endParaRPr lang="en-US" dirty="0"/>
          </a:p>
        </p:txBody>
      </p:sp>
    </p:spTree>
    <p:extLst>
      <p:ext uri="{BB962C8B-B14F-4D97-AF65-F5344CB8AC3E}">
        <p14:creationId xmlns:p14="http://schemas.microsoft.com/office/powerpoint/2010/main" val="1195202682"/>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6"/>
            <a:ext cx="10515600" cy="818906"/>
          </a:xfrm>
        </p:spPr>
        <p:txBody>
          <a:bodyPr/>
          <a:lstStyle/>
          <a:p>
            <a:r>
              <a:rPr lang="en-US" dirty="0" smtClean="0"/>
              <a:t>Exception to Informed consent </a:t>
            </a:r>
            <a:endParaRPr lang="en-US" dirty="0"/>
          </a:p>
        </p:txBody>
      </p:sp>
      <p:sp>
        <p:nvSpPr>
          <p:cNvPr id="3" name="Content Placeholder 2"/>
          <p:cNvSpPr>
            <a:spLocks noGrp="1"/>
          </p:cNvSpPr>
          <p:nvPr>
            <p:ph idx="1"/>
          </p:nvPr>
        </p:nvSpPr>
        <p:spPr>
          <a:xfrm>
            <a:off x="838200" y="1184032"/>
            <a:ext cx="10515600" cy="4992931"/>
          </a:xfrm>
        </p:spPr>
        <p:txBody>
          <a:bodyPr>
            <a:normAutofit/>
          </a:bodyPr>
          <a:lstStyle/>
          <a:p>
            <a:pPr marL="0" indent="0">
              <a:buNone/>
            </a:pPr>
            <a:r>
              <a:rPr lang="en-US" dirty="0"/>
              <a:t>C</a:t>
            </a:r>
            <a:r>
              <a:rPr lang="en-US" dirty="0" smtClean="0"/>
              <a:t>onfidentiality </a:t>
            </a:r>
            <a:r>
              <a:rPr lang="en-US" dirty="0"/>
              <a:t>is limited </a:t>
            </a:r>
            <a:r>
              <a:rPr lang="en-US" dirty="0" smtClean="0"/>
              <a:t>when;</a:t>
            </a:r>
          </a:p>
          <a:p>
            <a:r>
              <a:rPr lang="en-US" dirty="0" smtClean="0"/>
              <a:t> </a:t>
            </a:r>
            <a:r>
              <a:rPr lang="en-US" dirty="0"/>
              <a:t>there is legitimate fear for the health &amp; safety of a child or </a:t>
            </a:r>
            <a:r>
              <a:rPr lang="en-US" dirty="0" smtClean="0"/>
              <a:t>others </a:t>
            </a:r>
            <a:endParaRPr lang="en-US" dirty="0"/>
          </a:p>
          <a:p>
            <a:r>
              <a:rPr lang="en-US" dirty="0" smtClean="0"/>
              <a:t>child </a:t>
            </a:r>
            <a:r>
              <a:rPr lang="en-US" dirty="0"/>
              <a:t>protection actors are required by law to report crimes. </a:t>
            </a:r>
            <a:endParaRPr lang="en-US" dirty="0" smtClean="0"/>
          </a:p>
          <a:p>
            <a:r>
              <a:rPr lang="en-US" dirty="0" err="1" smtClean="0"/>
              <a:t>Eg</a:t>
            </a:r>
            <a:r>
              <a:rPr lang="en-US" dirty="0" smtClean="0"/>
              <a:t>. Life threatening situations</a:t>
            </a:r>
          </a:p>
          <a:p>
            <a:r>
              <a:rPr lang="en-US" dirty="0" smtClean="0"/>
              <a:t>These </a:t>
            </a:r>
            <a:r>
              <a:rPr lang="en-US" dirty="0"/>
              <a:t>limits must be explained to children and parents when first talking to them</a:t>
            </a:r>
            <a:r>
              <a:rPr lang="en-US" dirty="0" smtClean="0"/>
              <a:t>.</a:t>
            </a:r>
          </a:p>
          <a:p>
            <a:r>
              <a:rPr lang="en-US" dirty="0" smtClean="0"/>
              <a:t>If you come across a life threatening situation……</a:t>
            </a:r>
          </a:p>
          <a:p>
            <a:endParaRPr lang="en-US" dirty="0"/>
          </a:p>
        </p:txBody>
      </p:sp>
    </p:spTree>
    <p:extLst>
      <p:ext uri="{BB962C8B-B14F-4D97-AF65-F5344CB8AC3E}">
        <p14:creationId xmlns:p14="http://schemas.microsoft.com/office/powerpoint/2010/main" val="1739887587"/>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to complete BTS Form </a:t>
            </a:r>
            <a:endParaRPr lang="en-US" dirty="0"/>
          </a:p>
        </p:txBody>
      </p:sp>
      <p:sp>
        <p:nvSpPr>
          <p:cNvPr id="3" name="Content Placeholder 2"/>
          <p:cNvSpPr>
            <a:spLocks noGrp="1"/>
          </p:cNvSpPr>
          <p:nvPr>
            <p:ph idx="1"/>
          </p:nvPr>
        </p:nvSpPr>
        <p:spPr/>
        <p:txBody>
          <a:bodyPr>
            <a:normAutofit/>
          </a:bodyPr>
          <a:lstStyle/>
          <a:p>
            <a:pPr>
              <a:buFont typeface="Wingdings" panose="05000000000000000000" pitchFamily="2" charset="2"/>
              <a:buChar char="ü"/>
            </a:pPr>
            <a:r>
              <a:rPr lang="en-US" dirty="0" smtClean="0"/>
              <a:t>Child Labor  Type of Labor:……</a:t>
            </a:r>
            <a:r>
              <a:rPr lang="en-US" i="1" dirty="0" smtClean="0"/>
              <a:t>farm work</a:t>
            </a:r>
            <a:r>
              <a:rPr lang="en-US" dirty="0" smtClean="0"/>
              <a:t>………………….</a:t>
            </a:r>
          </a:p>
          <a:p>
            <a:pPr>
              <a:buFont typeface="Wingdings" panose="05000000000000000000" pitchFamily="2" charset="2"/>
              <a:buChar char="ü"/>
            </a:pPr>
            <a:r>
              <a:rPr lang="en-US" dirty="0" smtClean="0"/>
              <a:t>Child Marriage</a:t>
            </a:r>
          </a:p>
          <a:p>
            <a:pPr>
              <a:buFont typeface="Wingdings" panose="05000000000000000000" pitchFamily="2" charset="2"/>
              <a:buChar char="ü"/>
            </a:pPr>
            <a:r>
              <a:rPr lang="en-US" dirty="0" smtClean="0"/>
              <a:t>Child Headed House hold </a:t>
            </a:r>
          </a:p>
          <a:p>
            <a:pPr>
              <a:buFont typeface="Wingdings" panose="05000000000000000000" pitchFamily="2" charset="2"/>
              <a:buChar char="ü"/>
            </a:pPr>
            <a:endParaRPr lang="en-US" dirty="0"/>
          </a:p>
          <a:p>
            <a:pPr>
              <a:buFont typeface="Wingdings" panose="05000000000000000000" pitchFamily="2" charset="2"/>
              <a:buChar char="ü"/>
            </a:pPr>
            <a:r>
              <a:rPr lang="en-GB" dirty="0"/>
              <a:t>There may be an agency in your area who could help you with your situation. To see if another agency can help you, do you agree for me to share your information and contact details with them?</a:t>
            </a:r>
            <a:endParaRPr lang="en-US" dirty="0"/>
          </a:p>
        </p:txBody>
      </p:sp>
    </p:spTree>
    <p:extLst>
      <p:ext uri="{BB962C8B-B14F-4D97-AF65-F5344CB8AC3E}">
        <p14:creationId xmlns:p14="http://schemas.microsoft.com/office/powerpoint/2010/main" val="257488676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Important to Note</a:t>
            </a:r>
            <a:endParaRPr lang="en-US" dirty="0"/>
          </a:p>
        </p:txBody>
      </p:sp>
      <p:sp>
        <p:nvSpPr>
          <p:cNvPr id="3" name="Content Placeholder 2"/>
          <p:cNvSpPr>
            <a:spLocks noGrp="1"/>
          </p:cNvSpPr>
          <p:nvPr>
            <p:ph idx="1"/>
          </p:nvPr>
        </p:nvSpPr>
        <p:spPr>
          <a:xfrm>
            <a:off x="838200" y="1562100"/>
            <a:ext cx="10515600" cy="4614863"/>
          </a:xfrm>
        </p:spPr>
        <p:txBody>
          <a:bodyPr>
            <a:normAutofit lnSpcReduction="10000"/>
          </a:bodyPr>
          <a:lstStyle/>
          <a:p>
            <a:pPr marL="0" indent="0">
              <a:buNone/>
            </a:pPr>
            <a:r>
              <a:rPr lang="en-US" dirty="0" smtClean="0"/>
              <a:t>Due to the potentially high number of child protection cases received; some families may not receive follow up from CP Agency</a:t>
            </a:r>
          </a:p>
          <a:p>
            <a:pPr marL="0" indent="0">
              <a:buNone/>
            </a:pPr>
            <a:r>
              <a:rPr lang="en-US" dirty="0" smtClean="0"/>
              <a:t>Most vulnerable cases will be </a:t>
            </a:r>
            <a:r>
              <a:rPr lang="en-US" dirty="0" err="1" smtClean="0"/>
              <a:t>proiritised</a:t>
            </a:r>
            <a:r>
              <a:rPr lang="en-US" dirty="0" smtClean="0"/>
              <a:t>.</a:t>
            </a:r>
          </a:p>
          <a:p>
            <a:pPr marL="0" indent="0">
              <a:buNone/>
            </a:pPr>
            <a:endParaRPr lang="en-US" dirty="0" smtClean="0"/>
          </a:p>
          <a:p>
            <a:pPr marL="0" indent="0">
              <a:buNone/>
            </a:pPr>
            <a:r>
              <a:rPr lang="en-US" dirty="0" smtClean="0"/>
              <a:t>Volunteers </a:t>
            </a:r>
            <a:r>
              <a:rPr lang="en-US" b="1" dirty="0" smtClean="0"/>
              <a:t>MUST NOT PROMISE </a:t>
            </a:r>
            <a:r>
              <a:rPr lang="en-US" dirty="0" smtClean="0"/>
              <a:t>that;</a:t>
            </a:r>
          </a:p>
          <a:p>
            <a:r>
              <a:rPr lang="en-US" dirty="0" smtClean="0"/>
              <a:t> a child protection agency can assist them</a:t>
            </a:r>
          </a:p>
          <a:p>
            <a:r>
              <a:rPr lang="en-US" dirty="0" smtClean="0"/>
              <a:t> a child protection agency will visit them </a:t>
            </a:r>
          </a:p>
          <a:p>
            <a:endParaRPr lang="en-US" dirty="0" smtClean="0"/>
          </a:p>
          <a:p>
            <a:r>
              <a:rPr lang="en-US" dirty="0" smtClean="0"/>
              <a:t>This is part of DO NO Harm principle; to avoid giving false hope / set up unrealistic expectations for the family. </a:t>
            </a:r>
            <a:endParaRPr lang="en-US" dirty="0"/>
          </a:p>
        </p:txBody>
      </p:sp>
    </p:spTree>
    <p:extLst>
      <p:ext uri="{BB962C8B-B14F-4D97-AF65-F5344CB8AC3E}">
        <p14:creationId xmlns:p14="http://schemas.microsoft.com/office/powerpoint/2010/main" val="3534434425"/>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Referrals that will not be accepted </a:t>
            </a:r>
            <a:endParaRPr lang="en-US" dirty="0"/>
          </a:p>
        </p:txBody>
      </p:sp>
      <p:sp>
        <p:nvSpPr>
          <p:cNvPr id="3" name="Content Placeholder 2"/>
          <p:cNvSpPr>
            <a:spLocks noGrp="1"/>
          </p:cNvSpPr>
          <p:nvPr>
            <p:ph idx="1"/>
          </p:nvPr>
        </p:nvSpPr>
        <p:spPr/>
        <p:txBody>
          <a:bodyPr/>
          <a:lstStyle/>
          <a:p>
            <a:pPr marL="0" indent="0">
              <a:buNone/>
            </a:pPr>
            <a:r>
              <a:rPr lang="en-US" dirty="0" smtClean="0"/>
              <a:t>CP agencies will only accept referrals related to </a:t>
            </a:r>
          </a:p>
          <a:p>
            <a:r>
              <a:rPr lang="en-US" dirty="0" smtClean="0"/>
              <a:t>child labor, </a:t>
            </a:r>
          </a:p>
          <a:p>
            <a:r>
              <a:rPr lang="en-US" dirty="0" smtClean="0"/>
              <a:t>child marriage and</a:t>
            </a:r>
          </a:p>
          <a:p>
            <a:r>
              <a:rPr lang="en-US" dirty="0" smtClean="0"/>
              <a:t> child headed houses</a:t>
            </a:r>
          </a:p>
          <a:p>
            <a:endParaRPr lang="en-US" dirty="0"/>
          </a:p>
          <a:p>
            <a:pPr marL="0" indent="0">
              <a:buNone/>
            </a:pPr>
            <a:r>
              <a:rPr lang="en-US" dirty="0" smtClean="0"/>
              <a:t>CP Agencies </a:t>
            </a:r>
            <a:r>
              <a:rPr lang="en-US" b="1" dirty="0" smtClean="0"/>
              <a:t>WILL NOT accept </a:t>
            </a:r>
            <a:r>
              <a:rPr lang="en-US" dirty="0" smtClean="0"/>
              <a:t>/ follow up on referrals related to</a:t>
            </a:r>
          </a:p>
          <a:p>
            <a:pPr marL="0" indent="0">
              <a:buNone/>
            </a:pPr>
            <a:r>
              <a:rPr lang="en-US" dirty="0" smtClean="0"/>
              <a:t>Health issues, financial hardship, accommodation, residency </a:t>
            </a:r>
            <a:r>
              <a:rPr lang="en-US" dirty="0" err="1" smtClean="0"/>
              <a:t>etc</a:t>
            </a:r>
            <a:r>
              <a:rPr lang="en-US" dirty="0" smtClean="0"/>
              <a:t> </a:t>
            </a:r>
            <a:endParaRPr lang="en-US" dirty="0"/>
          </a:p>
        </p:txBody>
      </p:sp>
    </p:spTree>
    <p:extLst>
      <p:ext uri="{BB962C8B-B14F-4D97-AF65-F5344CB8AC3E}">
        <p14:creationId xmlns:p14="http://schemas.microsoft.com/office/powerpoint/2010/main" val="2031822361"/>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US" sz="3200" dirty="0">
                <a:latin typeface="Times New Roman" panose="02020603050405020304" pitchFamily="18" charset="0"/>
                <a:ea typeface="Tahoma" panose="020B0604030504040204" pitchFamily="34" charset="0"/>
                <a:cs typeface="Times New Roman" panose="02020603050405020304" pitchFamily="18" charset="0"/>
              </a:rPr>
              <a:t>Child Protection Referral Pathways for Back to School </a:t>
            </a:r>
          </a:p>
        </p:txBody>
      </p:sp>
    </p:spTree>
    <p:extLst>
      <p:ext uri="{BB962C8B-B14F-4D97-AF65-F5344CB8AC3E}">
        <p14:creationId xmlns:p14="http://schemas.microsoft.com/office/powerpoint/2010/main" val="874894300"/>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168400" y="927100"/>
            <a:ext cx="9194800" cy="4025900"/>
          </a:xfrm>
        </p:spPr>
        <p:txBody>
          <a:bodyPr>
            <a:normAutofit/>
          </a:bodyPr>
          <a:lstStyle/>
          <a:p>
            <a:pPr lvl="0"/>
            <a:r>
              <a:rPr lang="en-US" dirty="0" smtClean="0">
                <a:solidFill>
                  <a:sysClr val="windowText" lastClr="000000"/>
                </a:solidFill>
              </a:rPr>
              <a:t>Step 1 </a:t>
            </a:r>
            <a:br>
              <a:rPr lang="en-US" dirty="0" smtClean="0">
                <a:solidFill>
                  <a:sysClr val="windowText" lastClr="000000"/>
                </a:solidFill>
              </a:rPr>
            </a:br>
            <a:r>
              <a:rPr lang="en-US" dirty="0">
                <a:solidFill>
                  <a:sysClr val="windowText" lastClr="000000"/>
                </a:solidFill>
              </a:rPr>
              <a:t/>
            </a:r>
            <a:br>
              <a:rPr lang="en-US" dirty="0">
                <a:solidFill>
                  <a:sysClr val="windowText" lastClr="000000"/>
                </a:solidFill>
              </a:rPr>
            </a:br>
            <a:r>
              <a:rPr lang="en-US" dirty="0" smtClean="0">
                <a:solidFill>
                  <a:sysClr val="windowText" lastClr="000000"/>
                </a:solidFill>
              </a:rPr>
              <a:t>Volunteer  </a:t>
            </a:r>
            <a:r>
              <a:rPr lang="en-US" dirty="0">
                <a:solidFill>
                  <a:sysClr val="windowText" lastClr="000000"/>
                </a:solidFill>
              </a:rPr>
              <a:t>Identifies CP Cases : </a:t>
            </a:r>
            <a:br>
              <a:rPr lang="en-US" dirty="0">
                <a:solidFill>
                  <a:sysClr val="windowText" lastClr="000000"/>
                </a:solidFill>
              </a:rPr>
            </a:br>
            <a:r>
              <a:rPr lang="en-US" dirty="0" smtClean="0">
                <a:solidFill>
                  <a:sysClr val="windowText" lastClr="000000"/>
                </a:solidFill>
              </a:rPr>
              <a:t>1. Child </a:t>
            </a:r>
            <a:r>
              <a:rPr lang="en-US" dirty="0">
                <a:solidFill>
                  <a:sysClr val="windowText" lastClr="000000"/>
                </a:solidFill>
              </a:rPr>
              <a:t>Labor </a:t>
            </a:r>
            <a:r>
              <a:rPr lang="en-US" dirty="0" smtClean="0">
                <a:solidFill>
                  <a:sysClr val="windowText" lastClr="000000"/>
                </a:solidFill>
              </a:rPr>
              <a:t/>
            </a:r>
            <a:br>
              <a:rPr lang="en-US" dirty="0" smtClean="0">
                <a:solidFill>
                  <a:sysClr val="windowText" lastClr="000000"/>
                </a:solidFill>
              </a:rPr>
            </a:br>
            <a:r>
              <a:rPr lang="en-US" dirty="0" smtClean="0">
                <a:solidFill>
                  <a:sysClr val="windowText" lastClr="000000"/>
                </a:solidFill>
              </a:rPr>
              <a:t>2. Child </a:t>
            </a:r>
            <a:r>
              <a:rPr lang="en-US" dirty="0">
                <a:solidFill>
                  <a:sysClr val="windowText" lastClr="000000"/>
                </a:solidFill>
              </a:rPr>
              <a:t>Marriage </a:t>
            </a:r>
            <a:r>
              <a:rPr lang="en-US" dirty="0" smtClean="0">
                <a:solidFill>
                  <a:sysClr val="windowText" lastClr="000000"/>
                </a:solidFill>
              </a:rPr>
              <a:t> </a:t>
            </a:r>
            <a:br>
              <a:rPr lang="en-US" dirty="0" smtClean="0">
                <a:solidFill>
                  <a:sysClr val="windowText" lastClr="000000"/>
                </a:solidFill>
              </a:rPr>
            </a:br>
            <a:r>
              <a:rPr lang="en-US" dirty="0" smtClean="0">
                <a:solidFill>
                  <a:sysClr val="windowText" lastClr="000000"/>
                </a:solidFill>
              </a:rPr>
              <a:t>3. Child </a:t>
            </a:r>
            <a:r>
              <a:rPr lang="en-US" dirty="0">
                <a:solidFill>
                  <a:sysClr val="windowText" lastClr="000000"/>
                </a:solidFill>
              </a:rPr>
              <a:t>Headed </a:t>
            </a:r>
            <a:r>
              <a:rPr lang="en-US" dirty="0" smtClean="0">
                <a:solidFill>
                  <a:sysClr val="windowText" lastClr="000000"/>
                </a:solidFill>
              </a:rPr>
              <a:t>Households </a:t>
            </a:r>
            <a:endParaRPr lang="en-US" dirty="0">
              <a:solidFill>
                <a:sysClr val="windowText" lastClr="000000"/>
              </a:solidFill>
            </a:endParaRPr>
          </a:p>
        </p:txBody>
      </p:sp>
    </p:spTree>
    <p:extLst>
      <p:ext uri="{BB962C8B-B14F-4D97-AF65-F5344CB8AC3E}">
        <p14:creationId xmlns:p14="http://schemas.microsoft.com/office/powerpoint/2010/main" val="3528446797"/>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0" y="1447800"/>
            <a:ext cx="9448800" cy="3810000"/>
          </a:xfrm>
        </p:spPr>
        <p:txBody>
          <a:bodyPr/>
          <a:lstStyle/>
          <a:p>
            <a:pPr lvl="0"/>
            <a:r>
              <a:rPr lang="en-US" dirty="0" smtClean="0">
                <a:solidFill>
                  <a:sysClr val="windowText" lastClr="000000"/>
                </a:solidFill>
              </a:rPr>
              <a:t>Step 2 </a:t>
            </a:r>
            <a:br>
              <a:rPr lang="en-US" dirty="0" smtClean="0">
                <a:solidFill>
                  <a:sysClr val="windowText" lastClr="000000"/>
                </a:solidFill>
              </a:rPr>
            </a:br>
            <a:r>
              <a:rPr lang="en-US" dirty="0">
                <a:solidFill>
                  <a:sysClr val="windowText" lastClr="000000"/>
                </a:solidFill>
              </a:rPr>
              <a:t/>
            </a:r>
            <a:br>
              <a:rPr lang="en-US" dirty="0">
                <a:solidFill>
                  <a:sysClr val="windowText" lastClr="000000"/>
                </a:solidFill>
              </a:rPr>
            </a:br>
            <a:r>
              <a:rPr lang="en-US" dirty="0">
                <a:solidFill>
                  <a:sysClr val="windowText" lastClr="000000"/>
                </a:solidFill>
              </a:rPr>
              <a:t>Volunteer: </a:t>
            </a:r>
            <a:r>
              <a:rPr lang="en-US" dirty="0" smtClean="0">
                <a:solidFill>
                  <a:sysClr val="windowText" lastClr="000000"/>
                </a:solidFill>
              </a:rPr>
              <a:t/>
            </a:r>
            <a:br>
              <a:rPr lang="en-US" dirty="0" smtClean="0">
                <a:solidFill>
                  <a:sysClr val="windowText" lastClr="000000"/>
                </a:solidFill>
              </a:rPr>
            </a:br>
            <a:r>
              <a:rPr lang="en-US" dirty="0" smtClean="0">
                <a:solidFill>
                  <a:sysClr val="windowText" lastClr="000000"/>
                </a:solidFill>
              </a:rPr>
              <a:t>Obtains </a:t>
            </a:r>
            <a:r>
              <a:rPr lang="en-US" dirty="0">
                <a:solidFill>
                  <a:sysClr val="windowText" lastClr="000000"/>
                </a:solidFill>
              </a:rPr>
              <a:t>Consent to refer the case to CP agency</a:t>
            </a:r>
          </a:p>
        </p:txBody>
      </p:sp>
    </p:spTree>
    <p:extLst>
      <p:ext uri="{BB962C8B-B14F-4D97-AF65-F5344CB8AC3E}">
        <p14:creationId xmlns:p14="http://schemas.microsoft.com/office/powerpoint/2010/main" val="3456620313"/>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65200" y="1092200"/>
            <a:ext cx="9321800" cy="4622800"/>
          </a:xfrm>
        </p:spPr>
        <p:txBody>
          <a:bodyPr>
            <a:normAutofit fontScale="90000"/>
          </a:bodyPr>
          <a:lstStyle/>
          <a:p>
            <a:pPr lvl="0"/>
            <a:r>
              <a:rPr lang="en-US" dirty="0" smtClean="0">
                <a:solidFill>
                  <a:sysClr val="windowText" lastClr="000000"/>
                </a:solidFill>
              </a:rPr>
              <a:t>Step 3</a:t>
            </a:r>
            <a:br>
              <a:rPr lang="en-US" dirty="0" smtClean="0">
                <a:solidFill>
                  <a:sysClr val="windowText" lastClr="000000"/>
                </a:solidFill>
              </a:rPr>
            </a:br>
            <a:r>
              <a:rPr lang="en-US" dirty="0" smtClean="0">
                <a:solidFill>
                  <a:sysClr val="windowText" lastClr="000000"/>
                </a:solidFill>
              </a:rPr>
              <a:t/>
            </a:r>
            <a:br>
              <a:rPr lang="en-US" dirty="0" smtClean="0">
                <a:solidFill>
                  <a:sysClr val="windowText" lastClr="000000"/>
                </a:solidFill>
              </a:rPr>
            </a:br>
            <a:r>
              <a:rPr lang="en-US" dirty="0" smtClean="0">
                <a:solidFill>
                  <a:sysClr val="windowText" lastClr="000000"/>
                </a:solidFill>
              </a:rPr>
              <a:t>Information goes to Education Partner; </a:t>
            </a:r>
            <a:r>
              <a:rPr lang="en-US" dirty="0">
                <a:solidFill>
                  <a:sysClr val="windowText" lastClr="000000"/>
                </a:solidFill>
              </a:rPr>
              <a:t/>
            </a:r>
            <a:br>
              <a:rPr lang="en-US" dirty="0">
                <a:solidFill>
                  <a:sysClr val="windowText" lastClr="000000"/>
                </a:solidFill>
              </a:rPr>
            </a:br>
            <a:r>
              <a:rPr lang="en-US" dirty="0" smtClean="0">
                <a:solidFill>
                  <a:sysClr val="windowText" lastClr="000000"/>
                </a:solidFill>
              </a:rPr>
              <a:t/>
            </a:r>
            <a:br>
              <a:rPr lang="en-US" dirty="0" smtClean="0">
                <a:solidFill>
                  <a:sysClr val="windowText" lastClr="000000"/>
                </a:solidFill>
              </a:rPr>
            </a:br>
            <a:r>
              <a:rPr lang="en-US" dirty="0" smtClean="0">
                <a:solidFill>
                  <a:sysClr val="windowText" lastClr="000000"/>
                </a:solidFill>
              </a:rPr>
              <a:t>Education </a:t>
            </a:r>
            <a:r>
              <a:rPr lang="en-US" dirty="0">
                <a:solidFill>
                  <a:sysClr val="windowText" lastClr="000000"/>
                </a:solidFill>
              </a:rPr>
              <a:t>Partner Focal </a:t>
            </a:r>
            <a:r>
              <a:rPr lang="en-US" dirty="0" smtClean="0">
                <a:solidFill>
                  <a:sysClr val="windowText" lastClr="000000"/>
                </a:solidFill>
              </a:rPr>
              <a:t>Person</a:t>
            </a:r>
            <a:r>
              <a:rPr lang="en-US" dirty="0">
                <a:solidFill>
                  <a:sysClr val="windowText" lastClr="000000"/>
                </a:solidFill>
              </a:rPr>
              <a:t/>
            </a:r>
            <a:br>
              <a:rPr lang="en-US" dirty="0">
                <a:solidFill>
                  <a:sysClr val="windowText" lastClr="000000"/>
                </a:solidFill>
              </a:rPr>
            </a:br>
            <a:r>
              <a:rPr lang="en-US" dirty="0">
                <a:solidFill>
                  <a:sysClr val="windowText" lastClr="000000"/>
                </a:solidFill>
              </a:rPr>
              <a:t>Identifies CP cases with Consent </a:t>
            </a:r>
            <a:r>
              <a:rPr lang="en-US" dirty="0" smtClean="0">
                <a:solidFill>
                  <a:sysClr val="windowText" lastClr="000000"/>
                </a:solidFill>
              </a:rPr>
              <a:t>(filtering on X-</a:t>
            </a:r>
            <a:r>
              <a:rPr lang="en-US" dirty="0" err="1" smtClean="0">
                <a:solidFill>
                  <a:sysClr val="windowText" lastClr="000000"/>
                </a:solidFill>
              </a:rPr>
              <a:t>cel</a:t>
            </a:r>
            <a:r>
              <a:rPr lang="en-US" dirty="0" smtClean="0">
                <a:solidFill>
                  <a:sysClr val="windowText" lastClr="000000"/>
                </a:solidFill>
              </a:rPr>
              <a:t>)</a:t>
            </a:r>
            <a:r>
              <a:rPr lang="en-US" dirty="0">
                <a:solidFill>
                  <a:sysClr val="windowText" lastClr="000000"/>
                </a:solidFill>
              </a:rPr>
              <a:t/>
            </a:r>
            <a:br>
              <a:rPr lang="en-US" dirty="0">
                <a:solidFill>
                  <a:sysClr val="windowText" lastClr="000000"/>
                </a:solidFill>
              </a:rPr>
            </a:br>
            <a:endParaRPr lang="en-US" dirty="0"/>
          </a:p>
        </p:txBody>
      </p:sp>
    </p:spTree>
    <p:extLst>
      <p:ext uri="{BB962C8B-B14F-4D97-AF65-F5344CB8AC3E}">
        <p14:creationId xmlns:p14="http://schemas.microsoft.com/office/powerpoint/2010/main" val="1919905428"/>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816100" y="1422400"/>
            <a:ext cx="9474200" cy="3276600"/>
          </a:xfrm>
        </p:spPr>
        <p:txBody>
          <a:bodyPr>
            <a:normAutofit fontScale="90000"/>
          </a:bodyPr>
          <a:lstStyle/>
          <a:p>
            <a:pPr lvl="0"/>
            <a:r>
              <a:rPr lang="en-US" dirty="0" smtClean="0">
                <a:solidFill>
                  <a:sysClr val="windowText" lastClr="000000"/>
                </a:solidFill>
              </a:rPr>
              <a:t>Step 4 </a:t>
            </a:r>
            <a:br>
              <a:rPr lang="en-US" dirty="0" smtClean="0">
                <a:solidFill>
                  <a:sysClr val="windowText" lastClr="000000"/>
                </a:solidFill>
              </a:rPr>
            </a:br>
            <a:r>
              <a:rPr lang="en-US" dirty="0">
                <a:solidFill>
                  <a:sysClr val="windowText" lastClr="000000"/>
                </a:solidFill>
              </a:rPr>
              <a:t/>
            </a:r>
            <a:br>
              <a:rPr lang="en-US" dirty="0">
                <a:solidFill>
                  <a:sysClr val="windowText" lastClr="000000"/>
                </a:solidFill>
              </a:rPr>
            </a:br>
            <a:r>
              <a:rPr lang="en-US" dirty="0" smtClean="0">
                <a:solidFill>
                  <a:sysClr val="windowText" lastClr="000000"/>
                </a:solidFill>
              </a:rPr>
              <a:t>Education </a:t>
            </a:r>
            <a:r>
              <a:rPr lang="en-US" dirty="0">
                <a:solidFill>
                  <a:sysClr val="windowText" lastClr="000000"/>
                </a:solidFill>
              </a:rPr>
              <a:t>Partner Focal Person:</a:t>
            </a:r>
            <a:br>
              <a:rPr lang="en-US" dirty="0">
                <a:solidFill>
                  <a:sysClr val="windowText" lastClr="000000"/>
                </a:solidFill>
              </a:rPr>
            </a:br>
            <a:r>
              <a:rPr lang="en-US" dirty="0">
                <a:solidFill>
                  <a:sysClr val="windowText" lastClr="000000"/>
                </a:solidFill>
              </a:rPr>
              <a:t>Sends referral to CP agency based on CP referral pathway in their area. </a:t>
            </a:r>
            <a:br>
              <a:rPr lang="en-US" dirty="0">
                <a:solidFill>
                  <a:sysClr val="windowText" lastClr="000000"/>
                </a:solidFill>
              </a:rPr>
            </a:br>
            <a:endParaRPr lang="en-US" dirty="0"/>
          </a:p>
        </p:txBody>
      </p:sp>
    </p:spTree>
    <p:extLst>
      <p:ext uri="{BB962C8B-B14F-4D97-AF65-F5344CB8AC3E}">
        <p14:creationId xmlns:p14="http://schemas.microsoft.com/office/powerpoint/2010/main" val="289381287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5400" dirty="0" smtClean="0"/>
              <a:t>Child Protection is; </a:t>
            </a:r>
            <a:endParaRPr lang="en-US" sz="5400" dirty="0"/>
          </a:p>
        </p:txBody>
      </p:sp>
      <p:sp>
        <p:nvSpPr>
          <p:cNvPr id="3" name="Content Placeholder 2"/>
          <p:cNvSpPr>
            <a:spLocks noGrp="1"/>
          </p:cNvSpPr>
          <p:nvPr>
            <p:ph idx="1"/>
          </p:nvPr>
        </p:nvSpPr>
        <p:spPr/>
        <p:txBody>
          <a:bodyPr>
            <a:normAutofit/>
          </a:bodyPr>
          <a:lstStyle/>
          <a:p>
            <a:endParaRPr lang="en-US" dirty="0" smtClean="0"/>
          </a:p>
          <a:p>
            <a:endParaRPr lang="en-US" dirty="0"/>
          </a:p>
          <a:p>
            <a:pPr marL="0" indent="0" algn="ctr">
              <a:buNone/>
            </a:pPr>
            <a:r>
              <a:rPr lang="en-US" sz="4000" dirty="0" smtClean="0"/>
              <a:t>“</a:t>
            </a:r>
            <a:r>
              <a:rPr lang="en-US" sz="4000" dirty="0"/>
              <a:t>the prevention of and response to </a:t>
            </a:r>
            <a:endParaRPr lang="en-US" sz="4000" dirty="0" smtClean="0"/>
          </a:p>
          <a:p>
            <a:pPr marL="0" indent="0" algn="ctr">
              <a:buNone/>
            </a:pPr>
            <a:r>
              <a:rPr lang="en-US" sz="4000" dirty="0" smtClean="0"/>
              <a:t>abuse</a:t>
            </a:r>
            <a:r>
              <a:rPr lang="en-US" sz="4000" dirty="0"/>
              <a:t>, neglect, exploitation and violence against children” </a:t>
            </a:r>
            <a:endParaRPr lang="en-US" sz="4000" dirty="0" smtClean="0"/>
          </a:p>
          <a:p>
            <a:pPr marL="0" indent="0" algn="ctr">
              <a:buNone/>
            </a:pPr>
            <a:r>
              <a:rPr lang="en-US" sz="4000" dirty="0" smtClean="0"/>
              <a:t>(Global Child Protection Minimum </a:t>
            </a:r>
            <a:r>
              <a:rPr lang="en-US" sz="4000" dirty="0"/>
              <a:t>Standards)</a:t>
            </a:r>
          </a:p>
        </p:txBody>
      </p:sp>
    </p:spTree>
    <p:extLst>
      <p:ext uri="{BB962C8B-B14F-4D97-AF65-F5344CB8AC3E}">
        <p14:creationId xmlns:p14="http://schemas.microsoft.com/office/powerpoint/2010/main" val="1622414113"/>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Questions? </a:t>
            </a:r>
            <a:endParaRPr lang="en-US" dirty="0"/>
          </a:p>
        </p:txBody>
      </p:sp>
      <p:sp>
        <p:nvSpPr>
          <p:cNvPr id="3" name="Content Placeholder 2"/>
          <p:cNvSpPr>
            <a:spLocks noGrp="1"/>
          </p:cNvSpPr>
          <p:nvPr>
            <p:ph idx="1"/>
          </p:nvPr>
        </p:nvSpPr>
        <p:spPr/>
        <p:txBody>
          <a:bodyPr/>
          <a:lstStyle/>
          <a:p>
            <a:endParaRPr lang="en-US" dirty="0"/>
          </a:p>
        </p:txBody>
      </p:sp>
    </p:spTree>
    <p:extLst>
      <p:ext uri="{BB962C8B-B14F-4D97-AF65-F5344CB8AC3E}">
        <p14:creationId xmlns:p14="http://schemas.microsoft.com/office/powerpoint/2010/main" val="219294168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Back to School Campaign; </a:t>
            </a:r>
            <a:endParaRPr lang="en-US" dirty="0"/>
          </a:p>
        </p:txBody>
      </p:sp>
      <p:sp>
        <p:nvSpPr>
          <p:cNvPr id="3" name="Content Placeholder 2"/>
          <p:cNvSpPr>
            <a:spLocks noGrp="1"/>
          </p:cNvSpPr>
          <p:nvPr>
            <p:ph idx="1"/>
          </p:nvPr>
        </p:nvSpPr>
        <p:spPr/>
        <p:txBody>
          <a:bodyPr/>
          <a:lstStyle/>
          <a:p>
            <a:pPr marL="0" indent="0">
              <a:buNone/>
            </a:pPr>
            <a:r>
              <a:rPr lang="en-US" dirty="0" smtClean="0"/>
              <a:t>3 Child Protection risk types keeping children out of school are including in the BTS form this year;</a:t>
            </a:r>
          </a:p>
          <a:p>
            <a:pPr marL="0" indent="0">
              <a:buNone/>
            </a:pPr>
            <a:endParaRPr lang="en-US" dirty="0"/>
          </a:p>
          <a:p>
            <a:pPr marL="514350" indent="-514350">
              <a:buFont typeface="+mj-lt"/>
              <a:buAutoNum type="arabicPeriod"/>
            </a:pPr>
            <a:r>
              <a:rPr lang="en-US" dirty="0" smtClean="0"/>
              <a:t>Child labor</a:t>
            </a:r>
          </a:p>
          <a:p>
            <a:pPr marL="514350" indent="-514350">
              <a:buFont typeface="+mj-lt"/>
              <a:buAutoNum type="arabicPeriod"/>
            </a:pPr>
            <a:r>
              <a:rPr lang="en-US" dirty="0" smtClean="0"/>
              <a:t>Child Marriage </a:t>
            </a:r>
          </a:p>
          <a:p>
            <a:pPr marL="514350" indent="-514350">
              <a:buFont typeface="+mj-lt"/>
              <a:buAutoNum type="arabicPeriod"/>
            </a:pPr>
            <a:r>
              <a:rPr lang="en-US" dirty="0" smtClean="0"/>
              <a:t>Child headed household</a:t>
            </a:r>
          </a:p>
          <a:p>
            <a:pPr marL="514350" indent="-514350">
              <a:buFont typeface="+mj-lt"/>
              <a:buAutoNum type="arabicPeriod"/>
            </a:pPr>
            <a:endParaRPr lang="en-US" dirty="0"/>
          </a:p>
          <a:p>
            <a:pPr marL="0" indent="0">
              <a:buNone/>
            </a:pPr>
            <a:r>
              <a:rPr lang="en-US" dirty="0" smtClean="0"/>
              <a:t>If children are identified with these issues they maybe  referred to Child Protection Agencies. </a:t>
            </a:r>
            <a:endParaRPr lang="en-US" dirty="0"/>
          </a:p>
          <a:p>
            <a:endParaRPr lang="en-US" dirty="0"/>
          </a:p>
        </p:txBody>
      </p:sp>
    </p:spTree>
    <p:extLst>
      <p:ext uri="{BB962C8B-B14F-4D97-AF65-F5344CB8AC3E}">
        <p14:creationId xmlns:p14="http://schemas.microsoft.com/office/powerpoint/2010/main" val="143941792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728807"/>
            <a:ext cx="10515600" cy="1325563"/>
          </a:xfrm>
        </p:spPr>
        <p:txBody>
          <a:bodyPr/>
          <a:lstStyle/>
          <a:p>
            <a:r>
              <a:rPr lang="en-US" dirty="0" smtClean="0"/>
              <a:t> </a:t>
            </a:r>
            <a:r>
              <a:rPr lang="en-US" dirty="0"/>
              <a:t>“child </a:t>
            </a:r>
            <a:r>
              <a:rPr lang="en-US" dirty="0" smtClean="0"/>
              <a:t>labor” VS “child work” </a:t>
            </a:r>
            <a:br>
              <a:rPr lang="en-US" dirty="0" smtClean="0"/>
            </a:br>
            <a:endParaRPr lang="en-US" dirty="0"/>
          </a:p>
        </p:txBody>
      </p:sp>
      <p:sp>
        <p:nvSpPr>
          <p:cNvPr id="3" name="Content Placeholder 2"/>
          <p:cNvSpPr>
            <a:spLocks noGrp="1"/>
          </p:cNvSpPr>
          <p:nvPr>
            <p:ph idx="1"/>
          </p:nvPr>
        </p:nvSpPr>
        <p:spPr/>
        <p:txBody>
          <a:bodyPr>
            <a:normAutofit fontScale="92500" lnSpcReduction="10000"/>
          </a:bodyPr>
          <a:lstStyle/>
          <a:p>
            <a:pPr marL="0" indent="0">
              <a:buNone/>
            </a:pPr>
            <a:endParaRPr lang="en-US" dirty="0"/>
          </a:p>
          <a:p>
            <a:r>
              <a:rPr lang="en-US" dirty="0" smtClean="0"/>
              <a:t>Important to know the difference between child labor and child work</a:t>
            </a:r>
          </a:p>
          <a:p>
            <a:r>
              <a:rPr lang="en-US" dirty="0"/>
              <a:t>Not all work that children undertake is harmful  </a:t>
            </a:r>
          </a:p>
          <a:p>
            <a:r>
              <a:rPr lang="en-US" dirty="0" smtClean="0"/>
              <a:t>Work </a:t>
            </a:r>
            <a:r>
              <a:rPr lang="en-US" dirty="0"/>
              <a:t>appropriate to both age and </a:t>
            </a:r>
            <a:r>
              <a:rPr lang="en-US" dirty="0" smtClean="0"/>
              <a:t>development</a:t>
            </a:r>
            <a:r>
              <a:rPr lang="en-US" dirty="0"/>
              <a:t> </a:t>
            </a:r>
            <a:r>
              <a:rPr lang="en-US" dirty="0" smtClean="0"/>
              <a:t>can contribute positively to children’s development </a:t>
            </a:r>
          </a:p>
          <a:p>
            <a:r>
              <a:rPr lang="en-US" dirty="0" smtClean="0"/>
              <a:t>Work that </a:t>
            </a:r>
            <a:r>
              <a:rPr lang="en-US" dirty="0"/>
              <a:t>does not interfere with school, can provide children and young people with skills and </a:t>
            </a:r>
            <a:r>
              <a:rPr lang="en-US" dirty="0" smtClean="0"/>
              <a:t>experience</a:t>
            </a:r>
            <a:r>
              <a:rPr lang="en-US" dirty="0"/>
              <a:t> </a:t>
            </a:r>
            <a:r>
              <a:rPr lang="en-US" dirty="0" smtClean="0"/>
              <a:t> </a:t>
            </a:r>
          </a:p>
          <a:p>
            <a:pPr marL="0" indent="0">
              <a:buNone/>
            </a:pPr>
            <a:endParaRPr lang="en-US" dirty="0" smtClean="0"/>
          </a:p>
          <a:p>
            <a:pPr marL="0" indent="0">
              <a:buNone/>
            </a:pPr>
            <a:r>
              <a:rPr lang="en-US" dirty="0" err="1" smtClean="0"/>
              <a:t>Eg</a:t>
            </a:r>
            <a:r>
              <a:rPr lang="en-US" dirty="0" smtClean="0"/>
              <a:t>, </a:t>
            </a:r>
            <a:r>
              <a:rPr lang="en-US" dirty="0"/>
              <a:t>a 17-year old boy doing an apprenticeship in a bakery, where he learns a profession and is not exposed to dangerous machinery, is not considered negative or “child </a:t>
            </a:r>
            <a:r>
              <a:rPr lang="en-US" dirty="0" err="1"/>
              <a:t>labour</a:t>
            </a:r>
            <a:r>
              <a:rPr lang="en-US" dirty="0"/>
              <a:t>”, but rather “child work”.</a:t>
            </a:r>
            <a:endParaRPr lang="en-US" dirty="0" smtClean="0"/>
          </a:p>
          <a:p>
            <a:pPr marL="0" indent="0">
              <a:buNone/>
            </a:pPr>
            <a:endParaRPr lang="en-US" dirty="0"/>
          </a:p>
        </p:txBody>
      </p:sp>
    </p:spTree>
    <p:extLst>
      <p:ext uri="{BB962C8B-B14F-4D97-AF65-F5344CB8AC3E}">
        <p14:creationId xmlns:p14="http://schemas.microsoft.com/office/powerpoint/2010/main" val="127458939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Child Work becomes Child Labor when: - </a:t>
            </a:r>
            <a:br>
              <a:rPr lang="en-US" dirty="0" smtClean="0"/>
            </a:br>
            <a:endParaRPr lang="en-US" dirty="0"/>
          </a:p>
        </p:txBody>
      </p:sp>
      <p:sp>
        <p:nvSpPr>
          <p:cNvPr id="3" name="Content Placeholder 2"/>
          <p:cNvSpPr>
            <a:spLocks noGrp="1"/>
          </p:cNvSpPr>
          <p:nvPr>
            <p:ph idx="1"/>
          </p:nvPr>
        </p:nvSpPr>
        <p:spPr/>
        <p:txBody>
          <a:bodyPr/>
          <a:lstStyle/>
          <a:p>
            <a:r>
              <a:rPr lang="en-US" dirty="0" smtClean="0"/>
              <a:t>The child is below the legal minimum age for work – (14)</a:t>
            </a:r>
          </a:p>
          <a:p>
            <a:r>
              <a:rPr lang="en-US" dirty="0" smtClean="0"/>
              <a:t> The child is of an age when they should be in school or other education </a:t>
            </a:r>
          </a:p>
          <a:p>
            <a:r>
              <a:rPr lang="en-US" dirty="0" smtClean="0"/>
              <a:t>The work is harmful to their physical and emotional wellbeing and development</a:t>
            </a:r>
          </a:p>
          <a:p>
            <a:endParaRPr lang="en-US" dirty="0" smtClean="0"/>
          </a:p>
          <a:p>
            <a:r>
              <a:rPr lang="en-US" dirty="0" smtClean="0"/>
              <a:t>Question; </a:t>
            </a:r>
            <a:r>
              <a:rPr lang="en-US" dirty="0"/>
              <a:t>Can any of you think of </a:t>
            </a:r>
            <a:r>
              <a:rPr lang="en-US" dirty="0" smtClean="0"/>
              <a:t>kinds of work </a:t>
            </a:r>
            <a:r>
              <a:rPr lang="en-US" dirty="0"/>
              <a:t>that would be harmful to a child’s wellbeing and development?</a:t>
            </a:r>
          </a:p>
        </p:txBody>
      </p:sp>
    </p:spTree>
    <p:extLst>
      <p:ext uri="{BB962C8B-B14F-4D97-AF65-F5344CB8AC3E}">
        <p14:creationId xmlns:p14="http://schemas.microsoft.com/office/powerpoint/2010/main" val="355669022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Examples of child labor </a:t>
            </a:r>
            <a:endParaRPr lang="en-US" dirty="0"/>
          </a:p>
        </p:txBody>
      </p:sp>
      <p:sp>
        <p:nvSpPr>
          <p:cNvPr id="3" name="Content Placeholder 2"/>
          <p:cNvSpPr>
            <a:spLocks noGrp="1"/>
          </p:cNvSpPr>
          <p:nvPr>
            <p:ph idx="1"/>
          </p:nvPr>
        </p:nvSpPr>
        <p:spPr/>
        <p:txBody>
          <a:bodyPr/>
          <a:lstStyle/>
          <a:p>
            <a:r>
              <a:rPr lang="en-US" dirty="0" smtClean="0"/>
              <a:t>A </a:t>
            </a:r>
            <a:r>
              <a:rPr lang="en-US" dirty="0"/>
              <a:t>child selling flowers on the street at </a:t>
            </a:r>
            <a:r>
              <a:rPr lang="en-US" dirty="0" smtClean="0"/>
              <a:t>night</a:t>
            </a:r>
          </a:p>
          <a:p>
            <a:r>
              <a:rPr lang="en-US" dirty="0" smtClean="0"/>
              <a:t>A </a:t>
            </a:r>
            <a:r>
              <a:rPr lang="en-US" dirty="0"/>
              <a:t>child engaged in work where he / she has to operate dangerous machinery or lift items too heavy for his / her age </a:t>
            </a:r>
            <a:endParaRPr lang="en-US" dirty="0" smtClean="0"/>
          </a:p>
          <a:p>
            <a:r>
              <a:rPr lang="en-US" dirty="0" smtClean="0"/>
              <a:t>A </a:t>
            </a:r>
            <a:r>
              <a:rPr lang="en-US" dirty="0"/>
              <a:t>child doing work where they are exposed to dangerous substances (for example exposure to dangerous pesticides in agriculture) </a:t>
            </a:r>
            <a:endParaRPr lang="en-US" dirty="0" smtClean="0"/>
          </a:p>
          <a:p>
            <a:r>
              <a:rPr lang="en-US" dirty="0" smtClean="0"/>
              <a:t>Children </a:t>
            </a:r>
            <a:r>
              <a:rPr lang="en-US" dirty="0"/>
              <a:t>engaged in domestic work (high risk of abuse)</a:t>
            </a:r>
          </a:p>
          <a:p>
            <a:endParaRPr lang="en-US" dirty="0"/>
          </a:p>
        </p:txBody>
      </p:sp>
    </p:spTree>
    <p:extLst>
      <p:ext uri="{BB962C8B-B14F-4D97-AF65-F5344CB8AC3E}">
        <p14:creationId xmlns:p14="http://schemas.microsoft.com/office/powerpoint/2010/main" val="120338204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a:t>
            </a:r>
            <a:r>
              <a:rPr lang="en-US" dirty="0" smtClean="0"/>
              <a:t>hild-headed household/ Child headed family</a:t>
            </a:r>
            <a:endParaRPr lang="en-US" dirty="0"/>
          </a:p>
        </p:txBody>
      </p:sp>
      <p:sp>
        <p:nvSpPr>
          <p:cNvPr id="3" name="Content Placeholder 2"/>
          <p:cNvSpPr>
            <a:spLocks noGrp="1"/>
          </p:cNvSpPr>
          <p:nvPr>
            <p:ph idx="1"/>
          </p:nvPr>
        </p:nvSpPr>
        <p:spPr/>
        <p:txBody>
          <a:bodyPr/>
          <a:lstStyle/>
          <a:p>
            <a:r>
              <a:rPr lang="en-US" dirty="0" smtClean="0"/>
              <a:t> Is </a:t>
            </a:r>
            <a:r>
              <a:rPr lang="en-US" dirty="0"/>
              <a:t>a family in which a minor (child under the age of 18) has become the head of the household. </a:t>
            </a:r>
            <a:endParaRPr lang="en-US" dirty="0" smtClean="0"/>
          </a:p>
          <a:p>
            <a:endParaRPr lang="en-US" dirty="0"/>
          </a:p>
          <a:p>
            <a:r>
              <a:rPr lang="en-US" dirty="0" smtClean="0"/>
              <a:t>Example</a:t>
            </a:r>
            <a:r>
              <a:rPr lang="en-US" dirty="0"/>
              <a:t>: A family where the father is back in Syria, the mother passed away, and now the 16-year old oldest daughter is alone looking after her siblings in Lebanon</a:t>
            </a:r>
            <a:r>
              <a:rPr lang="en-US" dirty="0" smtClean="0"/>
              <a:t>.</a:t>
            </a:r>
          </a:p>
          <a:p>
            <a:endParaRPr lang="en-US" dirty="0"/>
          </a:p>
          <a:p>
            <a:r>
              <a:rPr lang="en-US" dirty="0" smtClean="0"/>
              <a:t>Question: Why do you think we’re trying to identify child-headed households?</a:t>
            </a:r>
            <a:endParaRPr lang="en-US" dirty="0"/>
          </a:p>
        </p:txBody>
      </p:sp>
    </p:spTree>
    <p:extLst>
      <p:ext uri="{BB962C8B-B14F-4D97-AF65-F5344CB8AC3E}">
        <p14:creationId xmlns:p14="http://schemas.microsoft.com/office/powerpoint/2010/main" val="42185486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13198" y="524859"/>
            <a:ext cx="10515600" cy="5566848"/>
          </a:xfrm>
        </p:spPr>
        <p:txBody>
          <a:bodyPr>
            <a:normAutofit lnSpcReduction="10000"/>
          </a:bodyPr>
          <a:lstStyle/>
          <a:p>
            <a:r>
              <a:rPr lang="en-US" b="1" dirty="0"/>
              <a:t>Child-headed household/ Child headed </a:t>
            </a:r>
            <a:r>
              <a:rPr lang="en-US" b="1" dirty="0" smtClean="0"/>
              <a:t>family:</a:t>
            </a:r>
          </a:p>
          <a:p>
            <a:pPr marL="0" indent="0">
              <a:buNone/>
            </a:pPr>
            <a:r>
              <a:rPr lang="en-US" dirty="0" smtClean="0"/>
              <a:t>Household in which the “head of household” is a child under 18 and assumes the primary responsibility to care and provide for younger children in the household. Often it is an older sibling looking after younger siblings. </a:t>
            </a:r>
            <a:r>
              <a:rPr lang="en-US" i="1" dirty="0" smtClean="0"/>
              <a:t>-&gt; No adults in the household.</a:t>
            </a:r>
          </a:p>
          <a:p>
            <a:pPr marL="0" indent="0">
              <a:buNone/>
            </a:pPr>
            <a:endParaRPr lang="en-US" dirty="0" smtClean="0"/>
          </a:p>
          <a:p>
            <a:r>
              <a:rPr lang="en-US" b="1" dirty="0" smtClean="0"/>
              <a:t>Child </a:t>
            </a:r>
            <a:r>
              <a:rPr lang="en-US" b="1" dirty="0" err="1" smtClean="0"/>
              <a:t>Carer</a:t>
            </a:r>
            <a:r>
              <a:rPr lang="en-US" b="1" dirty="0" smtClean="0"/>
              <a:t> / Young </a:t>
            </a:r>
            <a:r>
              <a:rPr lang="en-US" b="1" dirty="0" err="1" smtClean="0"/>
              <a:t>Carer</a:t>
            </a:r>
            <a:r>
              <a:rPr lang="en-US" b="1" dirty="0" smtClean="0"/>
              <a:t>:</a:t>
            </a:r>
          </a:p>
          <a:p>
            <a:pPr marL="0" marR="0" indent="0">
              <a:lnSpc>
                <a:spcPct val="107000"/>
              </a:lnSpc>
              <a:spcBef>
                <a:spcPts val="0"/>
              </a:spcBef>
              <a:spcAft>
                <a:spcPts val="800"/>
              </a:spcAft>
              <a:buNone/>
            </a:pPr>
            <a:r>
              <a:rPr lang="en-US" dirty="0" smtClean="0">
                <a:latin typeface="Calibri" panose="020F0502020204030204" pitchFamily="34" charset="0"/>
                <a:ea typeface="Calibri" panose="020F0502020204030204" pitchFamily="34" charset="0"/>
                <a:cs typeface="Times New Roman" panose="02020603050405020304" pitchFamily="18" charset="0"/>
              </a:rPr>
              <a:t>A child </a:t>
            </a:r>
            <a:r>
              <a:rPr lang="en-US" dirty="0" err="1">
                <a:latin typeface="Calibri" panose="020F0502020204030204" pitchFamily="34" charset="0"/>
                <a:ea typeface="Calibri" panose="020F0502020204030204" pitchFamily="34" charset="0"/>
                <a:cs typeface="Times New Roman" panose="02020603050405020304" pitchFamily="18" charset="0"/>
              </a:rPr>
              <a:t>carer</a:t>
            </a:r>
            <a:r>
              <a:rPr lang="en-US" dirty="0">
                <a:latin typeface="Calibri" panose="020F0502020204030204" pitchFamily="34" charset="0"/>
                <a:ea typeface="Calibri" panose="020F0502020204030204" pitchFamily="34" charset="0"/>
                <a:cs typeface="Times New Roman" panose="02020603050405020304" pitchFamily="18" charset="0"/>
              </a:rPr>
              <a:t> is someone under 18 </a:t>
            </a:r>
            <a:r>
              <a:rPr lang="en-US" dirty="0" smtClean="0">
                <a:latin typeface="Calibri" panose="020F0502020204030204" pitchFamily="34" charset="0"/>
                <a:ea typeface="Calibri" panose="020F0502020204030204" pitchFamily="34" charset="0"/>
                <a:cs typeface="Times New Roman" panose="02020603050405020304" pitchFamily="18" charset="0"/>
              </a:rPr>
              <a:t>who looks </a:t>
            </a:r>
            <a:r>
              <a:rPr lang="en-US" dirty="0">
                <a:latin typeface="Calibri" panose="020F0502020204030204" pitchFamily="34" charset="0"/>
                <a:ea typeface="Calibri" panose="020F0502020204030204" pitchFamily="34" charset="0"/>
                <a:cs typeface="Times New Roman" panose="02020603050405020304" pitchFamily="18" charset="0"/>
              </a:rPr>
              <a:t>after </a:t>
            </a:r>
            <a:r>
              <a:rPr lang="en-US" dirty="0" smtClean="0">
                <a:latin typeface="Calibri" panose="020F0502020204030204" pitchFamily="34" charset="0"/>
                <a:ea typeface="Calibri" panose="020F0502020204030204" pitchFamily="34" charset="0"/>
                <a:cs typeface="Times New Roman" panose="02020603050405020304" pitchFamily="18" charset="0"/>
              </a:rPr>
              <a:t>someone who might be ill or disabled for extended periods of time. Often this is a child caring for a parent with a long-term illness. </a:t>
            </a:r>
            <a:r>
              <a:rPr lang="en-US" i="1" dirty="0" smtClean="0">
                <a:latin typeface="Calibri" panose="020F0502020204030204" pitchFamily="34" charset="0"/>
                <a:ea typeface="Calibri" panose="020F0502020204030204" pitchFamily="34" charset="0"/>
                <a:cs typeface="Times New Roman" panose="02020603050405020304" pitchFamily="18" charset="0"/>
              </a:rPr>
              <a:t>-&gt; Usually adult in the household.</a:t>
            </a:r>
          </a:p>
          <a:p>
            <a:pPr marL="0" marR="0" indent="0">
              <a:lnSpc>
                <a:spcPct val="107000"/>
              </a:lnSpc>
              <a:spcBef>
                <a:spcPts val="0"/>
              </a:spcBef>
              <a:spcAft>
                <a:spcPts val="800"/>
              </a:spcAft>
              <a:buNone/>
            </a:pPr>
            <a:r>
              <a:rPr lang="en-US" i="1" dirty="0" smtClean="0">
                <a:latin typeface="Calibri" panose="020F0502020204030204" pitchFamily="34" charset="0"/>
                <a:ea typeface="Calibri" panose="020F0502020204030204" pitchFamily="34" charset="0"/>
                <a:cs typeface="Times New Roman" panose="02020603050405020304" pitchFamily="18" charset="0"/>
              </a:rPr>
              <a:t>For the Back to School campaign, only referrals for Child Headed Households will be collected. </a:t>
            </a:r>
            <a:endParaRPr lang="en-US" i="1" dirty="0">
              <a:latin typeface="Calibri" panose="020F0502020204030204" pitchFamily="34" charset="0"/>
              <a:ea typeface="Calibri" panose="020F0502020204030204" pitchFamily="34" charset="0"/>
              <a:cs typeface="Times New Roman" panose="02020603050405020304" pitchFamily="18" charset="0"/>
            </a:endParaRPr>
          </a:p>
          <a:p>
            <a:pPr marL="0" indent="0">
              <a:buNone/>
            </a:pPr>
            <a:endParaRPr lang="en-US" dirty="0" smtClean="0"/>
          </a:p>
          <a:p>
            <a:pPr marL="0" indent="0">
              <a:buNone/>
            </a:pPr>
            <a:endParaRPr lang="en-US" dirty="0" smtClean="0"/>
          </a:p>
        </p:txBody>
      </p:sp>
    </p:spTree>
    <p:extLst>
      <p:ext uri="{BB962C8B-B14F-4D97-AF65-F5344CB8AC3E}">
        <p14:creationId xmlns:p14="http://schemas.microsoft.com/office/powerpoint/2010/main" val="160870991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472</TotalTime>
  <Words>1799</Words>
  <Application>Microsoft Office PowerPoint</Application>
  <PresentationFormat>Widescreen</PresentationFormat>
  <Paragraphs>160</Paragraphs>
  <Slides>30</Slides>
  <Notes>0</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30</vt:i4>
      </vt:variant>
    </vt:vector>
  </HeadingPairs>
  <TitlesOfParts>
    <vt:vector size="37" baseType="lpstr">
      <vt:lpstr>Arial</vt:lpstr>
      <vt:lpstr>Calibri</vt:lpstr>
      <vt:lpstr>Calibri Light</vt:lpstr>
      <vt:lpstr>Tahoma</vt:lpstr>
      <vt:lpstr>Times New Roman</vt:lpstr>
      <vt:lpstr>Wingdings</vt:lpstr>
      <vt:lpstr>Office Theme</vt:lpstr>
      <vt:lpstr>Child Protection Identification and Referral Back to School 2017</vt:lpstr>
      <vt:lpstr>Question:   What is child protection?</vt:lpstr>
      <vt:lpstr>Child Protection is; </vt:lpstr>
      <vt:lpstr>Back to School Campaign; </vt:lpstr>
      <vt:lpstr> “child labor” VS “child work”  </vt:lpstr>
      <vt:lpstr>Child Work becomes Child Labor when: -  </vt:lpstr>
      <vt:lpstr>Examples of child labor </vt:lpstr>
      <vt:lpstr>Child-headed household/ Child headed family</vt:lpstr>
      <vt:lpstr>PowerPoint Presentation</vt:lpstr>
      <vt:lpstr>Child-headed household </vt:lpstr>
      <vt:lpstr>Child Marriage (also called early marriage)</vt:lpstr>
      <vt:lpstr>Child marriage is a violation of human rights  </vt:lpstr>
      <vt:lpstr>In a case of child marriage (the marriage has already taken place) </vt:lpstr>
      <vt:lpstr>Do No Harm principle </vt:lpstr>
      <vt:lpstr>Do No Harm</vt:lpstr>
      <vt:lpstr>Examples of Harmful Actions</vt:lpstr>
      <vt:lpstr>Confidentiality</vt:lpstr>
      <vt:lpstr>Informed Consent </vt:lpstr>
      <vt:lpstr>Example of Informed Consent </vt:lpstr>
      <vt:lpstr>Informed Consent </vt:lpstr>
      <vt:lpstr>Exception to Informed consent </vt:lpstr>
      <vt:lpstr>How to complete BTS Form </vt:lpstr>
      <vt:lpstr>Important to Note</vt:lpstr>
      <vt:lpstr>Referrals that will not be accepted </vt:lpstr>
      <vt:lpstr>Child Protection Referral Pathways for Back to School </vt:lpstr>
      <vt:lpstr>Step 1   Volunteer  Identifies CP Cases :  1. Child Labor  2. Child Marriage   3. Child Headed Households </vt:lpstr>
      <vt:lpstr>Step 2   Volunteer:  Obtains Consent to refer the case to CP agency</vt:lpstr>
      <vt:lpstr>Step 3  Information goes to Education Partner;   Education Partner Focal Person Identifies CP cases with Consent (filtering on X-cel) </vt:lpstr>
      <vt:lpstr>Step 4   Education Partner Focal Person: Sends referral to CP agency based on CP referral pathway in their area.  </vt:lpstr>
      <vt:lpstr>Questions? </vt:lpstr>
    </vt:vector>
  </TitlesOfParts>
  <Company>UNICEF</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Catherine Jones</dc:creator>
  <cp:lastModifiedBy>Catherine Jones</cp:lastModifiedBy>
  <cp:revision>35</cp:revision>
  <dcterms:created xsi:type="dcterms:W3CDTF">2017-07-05T22:57:19Z</dcterms:created>
  <dcterms:modified xsi:type="dcterms:W3CDTF">2017-07-12T10:58:56Z</dcterms:modified>
</cp:coreProperties>
</file>

<file path=docProps/thumbnail.jpeg>
</file>