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76" y="2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2277042"/>
          </a:xfrm>
        </p:spPr>
        <p:txBody>
          <a:bodyPr tIns="0" bIns="0" anchor="b" anchorCtr="0">
            <a:noAutofit/>
          </a:bodyPr>
          <a:lstStyle>
            <a:lvl1pPr algn="ctr">
              <a:defRPr sz="44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2659180"/>
            <a:ext cx="8810063" cy="1445895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31-May-18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bluestrip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0087"/>
            <a:ext cx="9144000" cy="63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Light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7299"/>
            <a:ext cx="9143999" cy="4503738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000" baseline="0"/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-1"/>
            <a:ext cx="4379485" cy="45110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3" y="204348"/>
            <a:ext cx="5206929" cy="96835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034" y="1299600"/>
            <a:ext cx="4155853" cy="30288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572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89" y="204787"/>
            <a:ext cx="31804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373698" cy="41669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6389" y="1299600"/>
            <a:ext cx="3180413" cy="30721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9144000" cy="45103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087195"/>
            <a:ext cx="9144000" cy="1423176"/>
          </a:xfrm>
          <a:gradFill flip="none" rotWithShape="1">
            <a:gsLst>
              <a:gs pos="21000">
                <a:schemeClr val="accent2">
                  <a:alpha val="75000"/>
                </a:schemeClr>
              </a:gs>
              <a:gs pos="100000">
                <a:schemeClr val="accent2">
                  <a:alpha val="0"/>
                </a:schemeClr>
              </a:gs>
            </a:gsLst>
            <a:lin ang="16200000" scaled="0"/>
            <a:tileRect/>
          </a:gradFill>
        </p:spPr>
        <p:txBody>
          <a:bodyPr lIns="180000" tIns="0" rIns="180000" bIns="180000" anchor="b" anchorCtr="0"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4870" y="205979"/>
            <a:ext cx="2057400" cy="41730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034" y="205979"/>
            <a:ext cx="6523436" cy="41730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2277042"/>
          </a:xfrm>
        </p:spPr>
        <p:txBody>
          <a:bodyPr tIns="0" bIns="0" anchor="b" anchorCtr="0">
            <a:noAutofit/>
          </a:bodyPr>
          <a:lstStyle>
            <a:lvl1pPr algn="ctr">
              <a:defRPr sz="44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2659180"/>
            <a:ext cx="8810063" cy="1445895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31-May-18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bluestri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0087"/>
            <a:ext cx="9144000" cy="63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642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No Foo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3887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51008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2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Drag background image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488987"/>
            <a:ext cx="8810063" cy="2058093"/>
          </a:xfrm>
        </p:spPr>
        <p:txBody>
          <a:bodyPr tIns="0" bIns="0" anchor="b" anchorCtr="0">
            <a:noAutofit/>
          </a:bodyPr>
          <a:lstStyle>
            <a:lvl1pPr algn="ctr">
              <a:defRPr sz="44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2659180"/>
            <a:ext cx="8810063" cy="1445895"/>
          </a:xfrm>
        </p:spPr>
        <p:txBody>
          <a:bodyPr tIns="0" bIns="0">
            <a:normAutofit/>
          </a:bodyPr>
          <a:lstStyle>
            <a:lvl1pPr marL="0" indent="0" algn="ctr">
              <a:buNone/>
              <a:defRPr sz="24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296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4" y="2130362"/>
            <a:ext cx="8695919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034" y="924940"/>
            <a:ext cx="8695919" cy="1125140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31-May-18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034" y="1299600"/>
            <a:ext cx="4286766" cy="30871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9600"/>
            <a:ext cx="4315146" cy="30871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598458" y="7299"/>
            <a:ext cx="4545541" cy="4503738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4" y="204348"/>
            <a:ext cx="4221550" cy="96835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034" y="1299600"/>
            <a:ext cx="4221550" cy="30288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Dark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7299"/>
            <a:ext cx="9143999" cy="4503738"/>
          </a:xfrm>
          <a:solidFill>
            <a:schemeClr val="accent2"/>
          </a:solidFill>
        </p:spPr>
        <p:txBody>
          <a:bodyPr anchor="ctr" anchorCtr="0">
            <a:normAutofit/>
          </a:bodyPr>
          <a:lstStyle>
            <a:lvl1pPr marL="0" indent="0" algn="r">
              <a:buFontTx/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</a:t>
            </a:r>
            <a:br>
              <a:rPr lang="en-US" dirty="0"/>
            </a:br>
            <a:r>
              <a:rPr lang="en-US" dirty="0"/>
              <a:t>or click icon to add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33" y="204348"/>
            <a:ext cx="5206929" cy="9683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034" y="1299600"/>
            <a:ext cx="4112058" cy="3028808"/>
          </a:xfrm>
        </p:spPr>
        <p:txBody>
          <a:bodyPr/>
          <a:lstStyle>
            <a:lvl1pPr>
              <a:buClr>
                <a:schemeClr val="accent3"/>
              </a:buClr>
              <a:defRPr sz="2400">
                <a:solidFill>
                  <a:schemeClr val="tx2"/>
                </a:solidFill>
              </a:defRPr>
            </a:lvl1pPr>
            <a:lvl2pPr>
              <a:buClr>
                <a:schemeClr val="accent3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accent3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accent3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accent3"/>
              </a:buClr>
              <a:defRPr sz="1600">
                <a:solidFill>
                  <a:schemeClr val="tx2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31-May-18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88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034" y="204348"/>
            <a:ext cx="8754312" cy="968351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034" y="1299104"/>
            <a:ext cx="8754312" cy="3021510"/>
          </a:xfrm>
          <a:prstGeom prst="rect">
            <a:avLst/>
          </a:prstGeom>
        </p:spPr>
        <p:txBody>
          <a:bodyPr vert="horz" lIns="91440" tIns="45720" rIns="9144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034" y="4854839"/>
            <a:ext cx="652270" cy="1559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pPr/>
              <a:t>31-May-18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9034" y="4594235"/>
            <a:ext cx="4221550" cy="22769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304" y="4854839"/>
            <a:ext cx="455188" cy="155916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70" r:id="rId2"/>
    <p:sldLayoutId id="2147493457" r:id="rId3"/>
    <p:sldLayoutId id="2147493471" r:id="rId4"/>
    <p:sldLayoutId id="2147493467" r:id="rId5"/>
    <p:sldLayoutId id="2147493458" r:id="rId6"/>
    <p:sldLayoutId id="2147493459" r:id="rId7"/>
    <p:sldLayoutId id="2147493460" r:id="rId8"/>
    <p:sldLayoutId id="2147493468" r:id="rId9"/>
    <p:sldLayoutId id="2147493469" r:id="rId10"/>
    <p:sldLayoutId id="2147493461" r:id="rId11"/>
    <p:sldLayoutId id="2147493462" r:id="rId12"/>
    <p:sldLayoutId id="2147493463" r:id="rId13"/>
    <p:sldLayoutId id="2147493464" r:id="rId14"/>
    <p:sldLayoutId id="2147493465" r:id="rId15"/>
    <p:sldLayoutId id="2147493466" r:id="rId16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1351497"/>
          </a:xfrm>
        </p:spPr>
        <p:txBody>
          <a:bodyPr/>
          <a:lstStyle/>
          <a:p>
            <a:r>
              <a:rPr lang="en-US" sz="4000" dirty="0"/>
              <a:t>Changes to the UNHCR referral care program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2670048"/>
            <a:ext cx="8810063" cy="1719072"/>
          </a:xfrm>
        </p:spPr>
        <p:txBody>
          <a:bodyPr>
            <a:normAutofit/>
          </a:bodyPr>
          <a:lstStyle/>
          <a:p>
            <a:r>
              <a:rPr lang="en-US" dirty="0"/>
              <a:t>May 2018</a:t>
            </a:r>
          </a:p>
        </p:txBody>
      </p:sp>
    </p:spTree>
    <p:extLst>
      <p:ext uri="{BB962C8B-B14F-4D97-AF65-F5344CB8AC3E}">
        <p14:creationId xmlns:p14="http://schemas.microsoft.com/office/powerpoint/2010/main" val="3434294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Fast Track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926592"/>
            <a:ext cx="8810063" cy="3377184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Fast track option will remain for urgent life- or limb threatening conditions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This includes urgent complications during pregnancy 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This also includes urgent complications associated with delivery that requires care outside of the normal delivery package</a:t>
            </a:r>
          </a:p>
        </p:txBody>
      </p:sp>
    </p:spTree>
    <p:extLst>
      <p:ext uri="{BB962C8B-B14F-4D97-AF65-F5344CB8AC3E}">
        <p14:creationId xmlns:p14="http://schemas.microsoft.com/office/powerpoint/2010/main" val="1402041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Communication plan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926592"/>
            <a:ext cx="8810063" cy="3377184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During June the changes will be communicated to the refugee community</a:t>
            </a:r>
          </a:p>
          <a:p>
            <a:pPr algn="l"/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Text messages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Social media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Outreach volunteers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algn="l"/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2299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Implementation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926592"/>
            <a:ext cx="8810063" cy="3377184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Changes in cost-sharing will be implemented as of 1</a:t>
            </a:r>
            <a:r>
              <a:rPr lang="en-US" sz="2000" baseline="30000" dirty="0"/>
              <a:t>st</a:t>
            </a:r>
            <a:r>
              <a:rPr lang="en-US" sz="2000" dirty="0"/>
              <a:t> of July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Option of fast track will remain until 1</a:t>
            </a:r>
            <a:r>
              <a:rPr lang="en-US" sz="2000" baseline="30000" dirty="0"/>
              <a:t>st</a:t>
            </a:r>
            <a:r>
              <a:rPr lang="en-US" sz="2000" dirty="0"/>
              <a:t> September in order to give enough time for pregnant women to approach UNHCR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Registration centers will provide prioritized recording to pregnant women – the later the pregnancy the faster the appointment</a:t>
            </a:r>
          </a:p>
          <a:p>
            <a:pPr algn="l"/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0530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Monitoring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926592"/>
            <a:ext cx="8810063" cy="3377184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During implementation UNHCR will follow: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Number of admissions in different hospitals and for different diagnoses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Number of patients fast-tracked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Increase in number of refugees needing to pay deposits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Refugees seeking help in UNHCR centers to pay hospital bills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Survey during fall to explore how beneficiaries coping with new scheme </a:t>
            </a:r>
          </a:p>
        </p:txBody>
      </p:sp>
    </p:spTree>
    <p:extLst>
      <p:ext uri="{BB962C8B-B14F-4D97-AF65-F5344CB8AC3E}">
        <p14:creationId xmlns:p14="http://schemas.microsoft.com/office/powerpoint/2010/main" val="2604950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Why the need for change?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926592"/>
            <a:ext cx="8810063" cy="3178483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Need to reduce overall cost of the referral care program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Need to improve protection for beneficiaries whose patient shares are very high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Need to simplify and improve efficiency of processes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Need of clarifying issues that have been unclear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210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What remains (roughly) the same?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926592"/>
            <a:ext cx="8810063" cy="3178483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Who is eligible for care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Types of conditions covered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The overall referral process (hospital network, TPA)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The ECC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Special protection cases (SGBV, Torture, SAM, psychiatry)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Ceilings (10,000 – 15,000 USD)</a:t>
            </a:r>
          </a:p>
        </p:txBody>
      </p:sp>
    </p:spTree>
    <p:extLst>
      <p:ext uri="{BB962C8B-B14F-4D97-AF65-F5344CB8AC3E}">
        <p14:creationId xmlns:p14="http://schemas.microsoft.com/office/powerpoint/2010/main" val="1705504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What is changing?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926592"/>
            <a:ext cx="8810063" cy="337718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1900" dirty="0"/>
              <a:t>The ratio between patient-share and UNHCR-share in cost-sharing arrangement</a:t>
            </a:r>
          </a:p>
          <a:p>
            <a:pPr algn="l"/>
            <a:endParaRPr lang="en-US" sz="190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</a:rPr>
              <a:t>Dependent only on size of the bill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</a:rPr>
              <a:t>No difference between severely vulnerable and the rest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tx1"/>
                </a:solidFill>
              </a:rPr>
              <a:t>No difference between deliveries and other types of care</a:t>
            </a:r>
          </a:p>
          <a:p>
            <a:pPr algn="l"/>
            <a:endParaRPr lang="en-US" sz="1900" dirty="0"/>
          </a:p>
          <a:p>
            <a:pPr algn="l"/>
            <a:r>
              <a:rPr lang="en-US" sz="1900" dirty="0"/>
              <a:t>Coverage for deliveries only for pre-registered cases (no fast-track allowed)</a:t>
            </a:r>
          </a:p>
          <a:p>
            <a:pPr algn="l"/>
            <a:endParaRPr lang="en-US" sz="1900" dirty="0"/>
          </a:p>
          <a:p>
            <a:pPr algn="l"/>
            <a:r>
              <a:rPr lang="en-US" sz="1900" dirty="0"/>
              <a:t>Stricter follow-up of NICU-cases</a:t>
            </a:r>
          </a:p>
          <a:p>
            <a:pPr algn="l"/>
            <a:endParaRPr lang="en-US" sz="1900" dirty="0"/>
          </a:p>
          <a:p>
            <a:pPr algn="l"/>
            <a:r>
              <a:rPr lang="en-US" sz="1900" dirty="0"/>
              <a:t>No special rules for 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88955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Eligibility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926592"/>
            <a:ext cx="8810063" cy="3377184"/>
          </a:xfrm>
        </p:spPr>
        <p:txBody>
          <a:bodyPr>
            <a:normAutofit/>
          </a:bodyPr>
          <a:lstStyle/>
          <a:p>
            <a:pPr algn="l"/>
            <a:r>
              <a:rPr lang="en-US" sz="2000" b="1" dirty="0"/>
              <a:t>Conditions eligible for supported referral care:</a:t>
            </a:r>
          </a:p>
          <a:p>
            <a:pPr algn="l"/>
            <a:endParaRPr lang="en-US" sz="2000" b="1" dirty="0"/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Deliveries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Urgent potentially life threatening conditions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Urgent conditions that might lead to severe permanent disability</a:t>
            </a:r>
          </a:p>
          <a:p>
            <a:pPr algn="l"/>
            <a:r>
              <a:rPr lang="en-US" sz="2000" dirty="0"/>
              <a:t> </a:t>
            </a:r>
          </a:p>
          <a:p>
            <a:pPr algn="l"/>
            <a:r>
              <a:rPr lang="en-US" sz="2000" dirty="0"/>
              <a:t>Non-urgent and chronic conditions are normally not eligible for support, but there are exceptions.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31313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Cost Sharing Scheme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926592"/>
            <a:ext cx="8810063" cy="3377184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1800" dirty="0"/>
              <a:t>First 100 USD paid by patient</a:t>
            </a:r>
          </a:p>
          <a:p>
            <a:pPr algn="l"/>
            <a:endParaRPr lang="en-US" sz="1800" dirty="0"/>
          </a:p>
          <a:p>
            <a:pPr algn="l"/>
            <a:r>
              <a:rPr lang="en-US" sz="1800" dirty="0"/>
              <a:t>All above 100 USD covered by 75%</a:t>
            </a:r>
          </a:p>
          <a:p>
            <a:pPr algn="l"/>
            <a:endParaRPr lang="en-US" sz="1800" dirty="0"/>
          </a:p>
          <a:p>
            <a:pPr algn="l"/>
            <a:r>
              <a:rPr lang="en-US" sz="1800" dirty="0"/>
              <a:t>Beneficiary never pays more than 800 USD (for covered care - UNHCR does still not cover orthopedic implants and when bill exceeds ceiling)</a:t>
            </a:r>
          </a:p>
          <a:p>
            <a:pPr algn="l"/>
            <a:endParaRPr lang="en-US" sz="1800" dirty="0"/>
          </a:p>
          <a:p>
            <a:pPr algn="l"/>
            <a:r>
              <a:rPr lang="en-US" sz="1800" dirty="0"/>
              <a:t>Ceilings: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15,000 USD for NICU and burns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5,000 USD for CVA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10,000 USD for all other cases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45630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Cost Sharing Scheme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3523488"/>
            <a:ext cx="8810063" cy="780288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399823"/>
              </p:ext>
            </p:extLst>
          </p:nvPr>
        </p:nvGraphicFramePr>
        <p:xfrm>
          <a:off x="694944" y="929642"/>
          <a:ext cx="7437119" cy="33001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5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69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69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98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074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Hospital bill total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</a:rPr>
                        <a:t>What refugees paid before 1</a:t>
                      </a:r>
                      <a:r>
                        <a:rPr lang="en-GB" sz="1200" baseline="30000" dirty="0">
                          <a:effectLst/>
                        </a:rPr>
                        <a:t>st</a:t>
                      </a:r>
                      <a:r>
                        <a:rPr lang="en-GB" sz="1200" dirty="0">
                          <a:effectLst/>
                        </a:rPr>
                        <a:t> July 2018 (90% coverage)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What refugees paid before 1</a:t>
                      </a:r>
                      <a:r>
                        <a:rPr lang="en-GB" sz="1200" baseline="30000" dirty="0">
                          <a:effectLst/>
                        </a:rPr>
                        <a:t>st</a:t>
                      </a:r>
                      <a:r>
                        <a:rPr lang="en-GB" sz="1200" dirty="0">
                          <a:effectLst/>
                        </a:rPr>
                        <a:t> July 2018 (75% coverage)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What refugees will need to pay as of 1</a:t>
                      </a:r>
                      <a:r>
                        <a:rPr lang="en-GB" sz="1200" baseline="30000" dirty="0">
                          <a:effectLst/>
                        </a:rPr>
                        <a:t>st</a:t>
                      </a:r>
                      <a:r>
                        <a:rPr lang="en-GB" sz="1200" dirty="0">
                          <a:effectLst/>
                        </a:rPr>
                        <a:t>  July 2018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93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100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200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500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1500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2900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5000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10000 USD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15000 USD</a:t>
                      </a:r>
                      <a:endParaRPr lang="en-US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USD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USD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 USD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 USD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290 USD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500 USD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 USD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1500 USD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25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50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125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375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725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1250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2500 USD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3750 USD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100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125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200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450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800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800 USD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</a:rPr>
                        <a:t>800 USD</a:t>
                      </a:r>
                    </a:p>
                    <a:p>
                      <a:pPr marL="0" marR="0" lvl="0" indent="0" algn="just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</a:rPr>
                        <a:t>800 USD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5622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Cost Sharing Scheme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926592"/>
            <a:ext cx="8810063" cy="3377184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Deliveries: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NVDs patient share: 150-175 USD (depending on hospital)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C-sections: 225-250 USD (depending on hospital)</a:t>
            </a:r>
          </a:p>
          <a:p>
            <a:pPr marL="128016" lvl="1" algn="l"/>
            <a:endParaRPr lang="en-US" sz="2000" dirty="0"/>
          </a:p>
          <a:p>
            <a:pPr algn="l"/>
            <a:r>
              <a:rPr lang="en-US" dirty="0"/>
              <a:t>Special protection cases: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Torture cases covered 100%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SGBV covered 100%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Severe Acute Malnutrition covered 100%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Inpatient Psychiatric care covered 90%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2907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79" y="270039"/>
            <a:ext cx="8810063" cy="485865"/>
          </a:xfrm>
        </p:spPr>
        <p:txBody>
          <a:bodyPr/>
          <a:lstStyle/>
          <a:p>
            <a:r>
              <a:rPr lang="en-US" sz="3200" dirty="0"/>
              <a:t>Fast Track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479" y="926592"/>
            <a:ext cx="8810063" cy="3377184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The possibility for a refugee not known to UNHCR to become recorded in absentia while admitted at the hospital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Will no longer be available for deliveries</a:t>
            </a:r>
          </a:p>
          <a:p>
            <a:pPr algn="l"/>
            <a:endParaRPr lang="en-US" sz="2000" dirty="0"/>
          </a:p>
          <a:p>
            <a:pPr algn="l"/>
            <a:r>
              <a:rPr lang="en-US" sz="2000" dirty="0"/>
              <a:t>Pregnant women need to approach UNHCR before delivery</a:t>
            </a:r>
          </a:p>
          <a:p>
            <a:pPr algn="l"/>
            <a:endParaRPr lang="en-US" sz="2000" dirty="0"/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64390552"/>
      </p:ext>
    </p:extLst>
  </p:cSld>
  <p:clrMapOvr>
    <a:masterClrMapping/>
  </p:clrMapOvr>
</p:sld>
</file>

<file path=ppt/theme/theme1.xml><?xml version="1.0" encoding="utf-8"?>
<a:theme xmlns:a="http://schemas.openxmlformats.org/drawingml/2006/main" name="UNHCR2016">
  <a:themeElements>
    <a:clrScheme name="UNHCR2016">
      <a:dk1>
        <a:sysClr val="windowText" lastClr="000000"/>
      </a:dk1>
      <a:lt1>
        <a:sysClr val="window" lastClr="FFFFFF"/>
      </a:lt1>
      <a:dk2>
        <a:srgbClr val="FFFFFF"/>
      </a:dk2>
      <a:lt2>
        <a:srgbClr val="0072BC"/>
      </a:lt2>
      <a:accent1>
        <a:srgbClr val="0072BC"/>
      </a:accent1>
      <a:accent2>
        <a:srgbClr val="000000"/>
      </a:accent2>
      <a:accent3>
        <a:srgbClr val="FAEB00"/>
      </a:accent3>
      <a:accent4>
        <a:srgbClr val="17375F"/>
      </a:accent4>
      <a:accent5>
        <a:srgbClr val="08B499"/>
      </a:accent5>
      <a:accent6>
        <a:srgbClr val="EF4960"/>
      </a:accent6>
      <a:hlink>
        <a:srgbClr val="0072BC"/>
      </a:hlink>
      <a:folHlink>
        <a:srgbClr val="0072BC"/>
      </a:folHlink>
    </a:clrScheme>
    <a:fontScheme name="UNHCR2016">
      <a:majorFont>
        <a:latin typeface="Arial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HCR2016-Template-V2" id="{3E386AF6-AFA1-4435-B293-6BF6E93FC347}" vid="{380E39D3-DA05-4B59-A009-DFC129E09A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UNHCR-Template-2016-V1.0</Template>
  <TotalTime>139</TotalTime>
  <Words>593</Words>
  <Application>Microsoft Office PowerPoint</Application>
  <PresentationFormat>On-screen Show (16:9)</PresentationFormat>
  <Paragraphs>131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UNHCR2016</vt:lpstr>
      <vt:lpstr>Changes to the UNHCR referral care program</vt:lpstr>
      <vt:lpstr>Why the need for change?</vt:lpstr>
      <vt:lpstr>What remains (roughly) the same?</vt:lpstr>
      <vt:lpstr>What is changing?</vt:lpstr>
      <vt:lpstr>Eligibility</vt:lpstr>
      <vt:lpstr>Cost Sharing Scheme</vt:lpstr>
      <vt:lpstr>Cost Sharing Scheme</vt:lpstr>
      <vt:lpstr>Cost Sharing Scheme</vt:lpstr>
      <vt:lpstr>Fast Track</vt:lpstr>
      <vt:lpstr>Fast Track</vt:lpstr>
      <vt:lpstr>Communication plan</vt:lpstr>
      <vt:lpstr>Implementation</vt:lpstr>
      <vt:lpstr>Monitoring</vt:lpstr>
    </vt:vector>
  </TitlesOfParts>
  <Company>UNHCR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Adjustments to The Secondary Health Care Programme</dc:title>
  <dc:creator>Jakob Arhem</dc:creator>
  <cp:lastModifiedBy>jakob arhem</cp:lastModifiedBy>
  <cp:revision>15</cp:revision>
  <dcterms:created xsi:type="dcterms:W3CDTF">2017-08-29T09:48:24Z</dcterms:created>
  <dcterms:modified xsi:type="dcterms:W3CDTF">2018-05-31T04:21:28Z</dcterms:modified>
</cp:coreProperties>
</file>