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8"/>
  </p:notesMasterIdLst>
  <p:sldIdLst>
    <p:sldId id="304" r:id="rId2"/>
    <p:sldId id="345" r:id="rId3"/>
    <p:sldId id="353" r:id="rId4"/>
    <p:sldId id="354" r:id="rId5"/>
    <p:sldId id="355" r:id="rId6"/>
    <p:sldId id="34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34" autoAdjust="0"/>
  </p:normalViewPr>
  <p:slideViewPr>
    <p:cSldViewPr>
      <p:cViewPr varScale="1">
        <p:scale>
          <a:sx n="67" d="100"/>
          <a:sy n="67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DBB3C9-E332-433F-9819-3235F3711E24}" type="datetimeFigureOut">
              <a:rPr lang="en-US" smtClean="0"/>
              <a:t>11/20/2018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111C7-9504-4CA7-B01F-F76CD349D4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445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err="1">
                <a:solidFill>
                  <a:srgbClr val="FFFF00"/>
                </a:solidFill>
              </a:rPr>
              <a:t>Okuvuru</a:t>
            </a:r>
            <a:r>
              <a:rPr lang="en-GB" sz="1200" dirty="0">
                <a:solidFill>
                  <a:srgbClr val="FFFF00"/>
                </a:solidFill>
              </a:rPr>
              <a:t> </a:t>
            </a:r>
            <a:r>
              <a:rPr lang="en-GB" sz="1200" dirty="0" err="1">
                <a:solidFill>
                  <a:srgbClr val="FFFF00"/>
                </a:solidFill>
              </a:rPr>
              <a:t>Annet</a:t>
            </a:r>
            <a:r>
              <a:rPr lang="en-GB" sz="1200" dirty="0">
                <a:solidFill>
                  <a:srgbClr val="FFFF00"/>
                </a:solidFill>
              </a:rPr>
              <a:t>, 20 YEARS old and PWD, received completion certificate in Tailoring and Garment Cutting</a:t>
            </a:r>
            <a:r>
              <a:rPr lang="en-GB" sz="1400" dirty="0">
                <a:solidFill>
                  <a:srgbClr val="FFFF00"/>
                </a:solidFill>
              </a:rPr>
              <a:t>. </a:t>
            </a:r>
            <a:endParaRPr lang="en-US" sz="1100" i="1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291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CRS provided VBST to 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1,400 (55%F), average age =26, trainees and graduated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six different courses: 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Carpentry, Tailoring, Hair-Dressing, Bricks-Laying, Catering and Mechanics.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Mrs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Ayite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Joel, 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 years, 5 FS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Okubani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Village, host community. She is a SILC Field Agent.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She invested  </a:t>
            </a:r>
            <a:r>
              <a:rPr lang="en-US" sz="1200" b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144,300 UGX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start saloon/hairdressing business in community (source selling agricultural produce and from training incentive (90k). She earned 7,000UGX/week.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Plan: “want to train any interested person in saloon and work together”. She preferred to work in group to satisfy customers’ need.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“By doing hairdressing I am now earning UGX10,000 in a week and I use the money to buy soap, food and other items for my family. I wish my other colleagues get this chance of training,” </a:t>
            </a:r>
            <a:r>
              <a:rPr lang="en-GB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Ariye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Margaret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826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Wingdings" panose="05000000000000000000" pitchFamily="2" charset="2"/>
              <a:buNone/>
            </a:pPr>
            <a:r>
              <a:rPr lang="en-US" sz="1200" dirty="0"/>
              <a:t>KTI in partnership purchased training </a:t>
            </a:r>
            <a:r>
              <a:rPr lang="en-US" sz="1200" b="1" u="sng" dirty="0"/>
              <a:t>equipment worth 100million UGX.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28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893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Incentive- payment for stopping their regular livelihood activities and saved to run small. </a:t>
            </a:r>
          </a:p>
          <a:p>
            <a:r>
              <a:rPr lang="en-US" dirty="0"/>
              <a:t>Lunch- helped the trainees not to delay/miss or absente from the training.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83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dirty="0"/>
              <a:t>Why 3 months training? </a:t>
            </a:r>
          </a:p>
          <a:p>
            <a:pPr lvl="0"/>
            <a:r>
              <a:rPr lang="en-US" sz="1200" dirty="0"/>
              <a:t>Ideas of 3 months:- 1. emergency setting and soft packages that target basics training only. Trainees were given the basics that makes them earn living. </a:t>
            </a:r>
          </a:p>
          <a:p>
            <a:pPr lvl="0"/>
            <a:r>
              <a:rPr lang="en-US" sz="1200" dirty="0"/>
              <a:t>2. Selected core areas that makes these people survive – survival skills </a:t>
            </a:r>
          </a:p>
          <a:p>
            <a:pPr lvl="0"/>
            <a:r>
              <a:rPr lang="en-US" sz="1200" dirty="0"/>
              <a:t>What is interesting?</a:t>
            </a:r>
          </a:p>
          <a:p>
            <a:pPr marL="171450" lvl="0" indent="-171450">
              <a:buFont typeface="Wingdings" panose="05000000000000000000" pitchFamily="2" charset="2"/>
              <a:buChar char="è"/>
            </a:pPr>
            <a:r>
              <a:rPr lang="en-US" sz="1200" dirty="0">
                <a:sym typeface="Wingdings" panose="05000000000000000000" pitchFamily="2" charset="2"/>
              </a:rPr>
              <a:t>Really needs of trainees– need based</a:t>
            </a: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US" sz="1200" dirty="0">
                <a:sym typeface="Wingdings" panose="05000000000000000000" pitchFamily="2" charset="2"/>
              </a:rPr>
              <a:t>Deep training: deeper training: it helps to increase marketable and </a:t>
            </a:r>
            <a:r>
              <a:rPr lang="en-US" sz="1200" dirty="0" err="1">
                <a:sym typeface="Wingdings" panose="05000000000000000000" pitchFamily="2" charset="2"/>
              </a:rPr>
              <a:t>deepining</a:t>
            </a:r>
            <a:r>
              <a:rPr lang="en-US" sz="1200">
                <a:sym typeface="Wingdings" panose="05000000000000000000" pitchFamily="2" charset="2"/>
              </a:rPr>
              <a:t> </a:t>
            </a:r>
            <a:r>
              <a:rPr lang="en-US" sz="1200" dirty="0">
                <a:sym typeface="Wingdings" panose="05000000000000000000" pitchFamily="2" charset="2"/>
              </a:rPr>
              <a:t>technical skills</a:t>
            </a:r>
          </a:p>
          <a:p>
            <a:pPr marL="0" lvl="0" indent="0">
              <a:buFont typeface="Wingdings" panose="05000000000000000000" pitchFamily="2" charset="2"/>
              <a:buNone/>
            </a:pPr>
            <a:endParaRPr lang="en-US" sz="1200" dirty="0">
              <a:sym typeface="Wingdings" panose="05000000000000000000" pitchFamily="2" charset="2"/>
            </a:endParaRP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US" sz="1200" b="1" dirty="0">
                <a:sym typeface="Wingdings" panose="05000000000000000000" pitchFamily="2" charset="2"/>
              </a:rPr>
              <a:t>Business</a:t>
            </a:r>
            <a:r>
              <a:rPr lang="en-US" sz="1200" dirty="0">
                <a:sym typeface="Wingdings" panose="05000000000000000000" pitchFamily="2" charset="2"/>
              </a:rPr>
              <a:t> </a:t>
            </a:r>
            <a:r>
              <a:rPr lang="en-US" sz="1200" b="1" dirty="0">
                <a:sym typeface="Wingdings" panose="05000000000000000000" pitchFamily="2" charset="2"/>
              </a:rPr>
              <a:t>skills</a:t>
            </a:r>
            <a:r>
              <a:rPr lang="en-US" sz="1200" dirty="0">
                <a:sym typeface="Wingdings" panose="05000000000000000000" pitchFamily="2" charset="2"/>
              </a:rPr>
              <a:t>: basics of idea how skills transform into income; sustainable and marketable business plan; business identification viable business identification. </a:t>
            </a:r>
          </a:p>
          <a:p>
            <a:pPr marL="0" lvl="0" indent="0">
              <a:buFont typeface="Wingdings" panose="05000000000000000000" pitchFamily="2" charset="2"/>
              <a:buNone/>
            </a:pPr>
            <a:r>
              <a:rPr lang="en-US" sz="1200" b="1" dirty="0">
                <a:sym typeface="Wingdings" panose="05000000000000000000" pitchFamily="2" charset="2"/>
              </a:rPr>
              <a:t>Life skills training</a:t>
            </a:r>
            <a:r>
              <a:rPr lang="en-US" sz="1200" dirty="0">
                <a:sym typeface="Wingdings" panose="05000000000000000000" pitchFamily="2" charset="2"/>
              </a:rPr>
              <a:t>: how to handle customer or provide quality services.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111C7-9504-4CA7-B01F-F76CD349D42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6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Phot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820"/>
          <a:stretch/>
        </p:blipFill>
        <p:spPr>
          <a:xfrm>
            <a:off x="-76200" y="-10274"/>
            <a:ext cx="9372600" cy="6707725"/>
          </a:xfrm>
          <a:prstGeom prst="rect">
            <a:avLst/>
          </a:prstGeom>
          <a:solidFill>
            <a:srgbClr val="CFCDC9"/>
          </a:solidFill>
        </p:spPr>
      </p:pic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E0835EFA-5D68-4446-BDA6-4552E0218C7F}" type="datetime1">
              <a:rPr lang="en-US" smtClean="0"/>
              <a:t>11/20/2018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  <p:txBody>
          <a:bodyPr anchor="b" anchorCtr="0">
            <a:norm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chemeClr val="bg1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Sebnle</a:t>
            </a:r>
            <a:r>
              <a:rPr lang="en-US" dirty="0"/>
              <a:t> Daniel, REAAP </a:t>
            </a:r>
          </a:p>
        </p:txBody>
      </p:sp>
      <p:pic>
        <p:nvPicPr>
          <p:cNvPr id="15" name="Picture 14" descr="USAID_Logo_White_v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4" y="524820"/>
            <a:ext cx="2369967" cy="704990"/>
          </a:xfrm>
          <a:prstGeom prst="rect">
            <a:avLst/>
          </a:prstGeom>
          <a:effectLst>
            <a:outerShdw blurRad="254000" dir="2700000" algn="tl" rotWithShape="0">
              <a:srgbClr val="000000">
                <a:alpha val="20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47638" y="622171"/>
            <a:ext cx="914400" cy="5967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71459" y="524820"/>
            <a:ext cx="686699" cy="6908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267579" y="711715"/>
            <a:ext cx="972552" cy="5071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449552" y="742536"/>
            <a:ext cx="1177586" cy="479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97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DE5A3A54-C4E7-4D74-904D-8243AFC8C3E0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3516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857BEC34-7AA9-4F2F-95B8-FFD33763F371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0974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91E479A-161E-4500-A17A-7EC8A09D9D99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5651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A391C912-ED91-4884-9069-A8F782096719}" type="datetime1">
              <a:rPr lang="en-US" smtClean="0"/>
              <a:t>11/20/2018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12441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746E684E-AEDC-4417-8195-45363FF44076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4406107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White 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4A5D663-E182-4EFD-9087-80B171FFBE22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392201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668A2FBB-BCE5-4152-9776-E560FD6E4822}" type="datetime1">
              <a:rPr lang="en-US" smtClean="0"/>
              <a:t>11/20/2018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USAID_Logo_White_v0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  <a:effectLst>
            <a:outerShdw blurRad="254000" dir="5400000" algn="tl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>
            <a:outerShdw blurRad="2540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701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F579EABD-6100-4CE0-AFB9-E23BEB481421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095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Blue">
    <p:bg>
      <p:bgPr>
        <a:solidFill>
          <a:srgbClr val="002F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409ADC-0337-4383-BB80-3A7998C13E13}" type="datetime1">
              <a:rPr lang="en-US" smtClean="0"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7190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3DEF1C60-2D41-41D1-A74C-3A0315D4F917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1397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SAID_Logo_White_v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805" y="685800"/>
            <a:ext cx="1828800" cy="544010"/>
          </a:xfrm>
          <a:prstGeom prst="rect">
            <a:avLst/>
          </a:prstGeom>
        </p:spPr>
      </p:pic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9C89ACC9-C020-48D9-831C-4A6D5806E679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3600"/>
            <a:ext cx="5486400" cy="1600200"/>
          </a:xfrm>
        </p:spPr>
        <p:txBody>
          <a:bodyPr anchor="b" anchorCtr="0">
            <a:norm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85800" y="4114800"/>
            <a:ext cx="3429000" cy="1600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762000" y="3886200"/>
            <a:ext cx="320040" cy="0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34458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836672E8-B9E8-4E1F-9CFC-736D7CEC9F62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7022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3 Content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BDE6537A-8F28-43CE-B0CC-A3F62957431B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42317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Bottom Photo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C55E4E82-209F-4C91-BF32-E85445C3EDF9}" type="datetime1">
              <a:rPr lang="en-US" smtClean="0"/>
              <a:t>11/20/2018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34578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1 Content + Right Photo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B7B72C81-2D97-4F25-B35A-66C02C18594A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4107760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Gray Title Only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83D50676-CEB2-467B-96D2-19E868A62745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67758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11E4246-29EE-45D1-87C5-4E87E9055313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985179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2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93E97577-9D9D-42C7-917C-FECF6E334A75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31314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3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8D8C38F0-70F7-4B1C-80AB-C54D33945DFB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9348378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Bottom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89C7D048-9F2D-46F5-9DD2-B6714EA8E545}" type="datetime1">
              <a:rPr lang="en-US" smtClean="0"/>
              <a:t>11/20/2018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32140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1 Content + Righ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A29CC755-985B-4129-9729-C6818062AB9D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0"/>
            <a:ext cx="3657600" cy="41148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58380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ivider - Full Red">
    <p:bg>
      <p:bgPr>
        <a:solidFill>
          <a:srgbClr val="BA0C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000" y="827782"/>
            <a:ext cx="5486400" cy="1077218"/>
          </a:xfrm>
        </p:spPr>
        <p:txBody>
          <a:bodyPr wrap="square" anchor="t" anchorCtr="0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B4BAB82-7BD0-4DDA-BE71-2801709B995E}" type="datetime1">
              <a:rPr lang="en-US" smtClean="0"/>
              <a:t>11/20/2018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USAID_Logo_White_v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5943600"/>
            <a:ext cx="1536970" cy="457200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746760" y="990600"/>
            <a:ext cx="320040" cy="0"/>
          </a:xfrm>
          <a:prstGeom prst="line">
            <a:avLst/>
          </a:prstGeom>
          <a:ln w="19050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212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Title + Left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CFCDC9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A2A2C2F3-8DFF-496C-B5BF-1CAEFC98E06E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0067B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07284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17E62-E6E9-432C-A454-EC321727DF86}" type="datetime1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By Ketema K, October 29, 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AD5DB-F1CA-4ADF-8E73-F79705BEC7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85DB2815-E578-40CE-B792-1F73B0194238}" type="datetime1">
              <a:rPr lang="en-US" smtClean="0"/>
              <a:t>11/20/2018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24510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2 Content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38096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3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6C646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8D219F37-B4B6-4339-8B10-7D56646711B8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5220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3 Content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6104" y="1600200"/>
            <a:ext cx="2514296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43600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EACD8D54-B360-4C21-929A-F1CF64E1F208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3"/>
          </p:nvPr>
        </p:nvSpPr>
        <p:spPr>
          <a:xfrm>
            <a:off x="3314548" y="1600200"/>
            <a:ext cx="2514904" cy="457200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 sz="1600">
                <a:solidFill>
                  <a:srgbClr val="FFFFFF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9220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Bottom Photo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3429000"/>
            <a:ext cx="8839200" cy="3276600"/>
          </a:xfrm>
          <a:solidFill>
            <a:schemeClr val="bg1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1600200"/>
          </a:xfrm>
        </p:spPr>
        <p:txBody>
          <a:bodyPr/>
          <a:lstStyle>
            <a:lvl1pPr>
              <a:defRPr>
                <a:solidFill>
                  <a:srgbClr val="6C6463"/>
                </a:solidFill>
              </a:defRPr>
            </a:lvl1pPr>
            <a:lvl2pPr>
              <a:defRPr>
                <a:solidFill>
                  <a:srgbClr val="6C6463"/>
                </a:solidFill>
              </a:defRPr>
            </a:lvl2pPr>
            <a:lvl3pPr>
              <a:defRPr>
                <a:solidFill>
                  <a:srgbClr val="6C6463"/>
                </a:solidFill>
              </a:defRPr>
            </a:lvl3pPr>
            <a:lvl4pPr>
              <a:defRPr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5ECC3EE3-0DFC-489A-A03F-DC73EA87A5AE}" type="datetime1">
              <a:rPr lang="en-US" smtClean="0"/>
              <a:t>11/20/2018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20934"/>
            <a:ext cx="2895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686104" y="457200"/>
            <a:ext cx="7772400" cy="914400"/>
          </a:xfrm>
        </p:spPr>
        <p:txBody>
          <a:bodyPr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47082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196291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1 Content + Right Photo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45720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F4B31DB0-ECD2-40D6-A71E-A17030E7FF1A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FFFFFF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85800" y="2057401"/>
            <a:ext cx="3657600" cy="4114799"/>
          </a:xfrm>
        </p:spPr>
        <p:txBody>
          <a:bodyPr>
            <a:normAutofit/>
          </a:bodyPr>
          <a:lstStyle>
            <a:lvl1pPr>
              <a:defRPr sz="2000">
                <a:solidFill>
                  <a:srgbClr val="6C6463"/>
                </a:solidFill>
              </a:defRPr>
            </a:lvl1pPr>
            <a:lvl2pPr>
              <a:defRPr sz="1800">
                <a:solidFill>
                  <a:srgbClr val="6C6463"/>
                </a:solidFill>
              </a:defRPr>
            </a:lvl2pPr>
            <a:lvl3pPr>
              <a:defRPr sz="1600">
                <a:solidFill>
                  <a:srgbClr val="6C6463"/>
                </a:solidFill>
              </a:defRPr>
            </a:lvl3pPr>
            <a:lvl4pPr>
              <a:defRPr sz="1400">
                <a:solidFill>
                  <a:srgbClr val="6C6463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08204"/>
            <a:ext cx="3657296" cy="138988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75276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</p:spTree>
    <p:extLst>
      <p:ext uri="{BB962C8B-B14F-4D97-AF65-F5344CB8AC3E}">
        <p14:creationId xmlns:p14="http://schemas.microsoft.com/office/powerpoint/2010/main" val="3319442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/Gray Title Only"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52400" y="152400"/>
            <a:ext cx="4419600" cy="6553200"/>
          </a:xfrm>
          <a:solidFill>
            <a:srgbClr val="FFFFFF"/>
          </a:solidFill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200">
                <a:solidFill>
                  <a:srgbClr val="6C6463"/>
                </a:solidFill>
              </a:defRPr>
            </a:lvl1pPr>
          </a:lstStyle>
          <a:p>
            <a:r>
              <a:rPr lang="en-US" dirty="0"/>
              <a:t>ADD PHOTO HERE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chemeClr val="bg1"/>
                </a:solidFill>
                <a:latin typeface="Gill Sans MT"/>
                <a:cs typeface="Gill Sans MT"/>
              </a:defRPr>
            </a:lvl1pPr>
          </a:lstStyle>
          <a:p>
            <a:fld id="{7228B485-4A70-4AFA-A501-F128369BAFAB}" type="datetime1">
              <a:rPr lang="en-US" smtClean="0"/>
              <a:t>11/20/2018</a:t>
            </a:fld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20934"/>
            <a:ext cx="2133600" cy="18466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3108067" y="1431666"/>
            <a:ext cx="2743200" cy="184666"/>
          </a:xfrm>
        </p:spPr>
        <p:txBody>
          <a:bodyPr>
            <a:spAutoFit/>
          </a:bodyPr>
          <a:lstStyle>
            <a:lvl1pPr marL="0" indent="0" algn="r">
              <a:buNone/>
              <a:defRPr sz="600" baseline="0">
                <a:solidFill>
                  <a:srgbClr val="FFFFFF"/>
                </a:solidFill>
              </a:defRPr>
            </a:lvl1pPr>
            <a:lvl2pPr marL="230187" indent="0">
              <a:buNone/>
              <a:defRPr sz="1800">
                <a:solidFill>
                  <a:schemeClr val="bg1"/>
                </a:solidFill>
              </a:defRPr>
            </a:lvl2pPr>
            <a:lvl3pPr marL="460375" indent="0">
              <a:buNone/>
              <a:defRPr sz="1600">
                <a:solidFill>
                  <a:schemeClr val="bg1"/>
                </a:solidFill>
              </a:defRPr>
            </a:lvl3pPr>
            <a:lvl4pPr marL="684212" indent="0">
              <a:buNone/>
              <a:defRPr sz="1400">
                <a:solidFill>
                  <a:schemeClr val="bg1"/>
                </a:solidFill>
              </a:defRPr>
            </a:lvl4pPr>
            <a:lvl5pPr marL="1025525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PHOTO CREDIT HERE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4877104" y="2971800"/>
            <a:ext cx="3885896" cy="954107"/>
          </a:xfrm>
        </p:spPr>
        <p:txBody>
          <a:bodyPr wrap="square" anchor="ctr" anchorCtr="0">
            <a:spAutoFit/>
          </a:bodyPr>
          <a:lstStyle>
            <a:lvl1pPr>
              <a:defRPr>
                <a:solidFill>
                  <a:srgbClr val="BA0C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310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C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104" y="4572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539224"/>
            <a:ext cx="2133600" cy="16637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BCC15010-FC9D-40E7-BCFC-F7DA873D0B86}" type="datetime1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9224"/>
            <a:ext cx="2895600" cy="16637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r>
              <a:rPr lang="en-US"/>
              <a:t>By Ketema K, October 29, 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58000" y="6539224"/>
            <a:ext cx="2133600" cy="166376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r">
              <a:defRPr sz="600" b="0" i="0">
                <a:solidFill>
                  <a:srgbClr val="6C6463"/>
                </a:solidFill>
                <a:latin typeface="Gill Sans MT"/>
                <a:cs typeface="Gill Sans MT"/>
              </a:defRPr>
            </a:lvl1pPr>
          </a:lstStyle>
          <a:p>
            <a:fld id="{42782948-4DBE-204D-AB9E-B65E067054A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rame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222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rgbClr val="FFFFFF"/>
              </a:solidFill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3977060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800" b="0" i="0" kern="1200">
          <a:solidFill>
            <a:srgbClr val="BA0C2F"/>
          </a:solidFill>
          <a:latin typeface="Gill Sans MT"/>
          <a:ea typeface="+mj-ea"/>
          <a:cs typeface="Gill Sans MT"/>
        </a:defRPr>
      </a:lvl1pPr>
    </p:titleStyle>
    <p:bodyStyle>
      <a:lvl1pPr marL="230188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•"/>
        <a:defRPr sz="2000" b="0" i="0" kern="1200">
          <a:solidFill>
            <a:srgbClr val="6C6463"/>
          </a:solidFill>
          <a:latin typeface="Gill Sans MT"/>
          <a:ea typeface="+mn-ea"/>
          <a:cs typeface="Gill Sans MT"/>
        </a:defRPr>
      </a:lvl1pPr>
      <a:lvl2pPr marL="684213" indent="-230188" algn="l" defTabSz="457200" rtl="0" eaLnBrk="1" latinLnBrk="0" hangingPunct="1">
        <a:spcBef>
          <a:spcPts val="0"/>
        </a:spcBef>
        <a:spcAft>
          <a:spcPts val="1200"/>
        </a:spcAft>
        <a:buFont typeface="Arial"/>
        <a:buChar char="–"/>
        <a:defRPr sz="2000" b="0" i="0" kern="1200">
          <a:solidFill>
            <a:srgbClr val="6C6463"/>
          </a:solidFill>
          <a:latin typeface="Gill Sans MT"/>
          <a:ea typeface="+mn-ea"/>
          <a:cs typeface="Gill Sans MT"/>
        </a:defRPr>
      </a:lvl2pPr>
      <a:lvl3pPr marL="914400" indent="-230188" algn="l" defTabSz="457200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rgbClr val="6C6463"/>
          </a:solidFill>
          <a:latin typeface="Gill Sans MT"/>
          <a:ea typeface="+mn-ea"/>
          <a:cs typeface="Gill Sans MT"/>
        </a:defRPr>
      </a:lvl3pPr>
      <a:lvl4pPr marL="1146175" indent="-231775" algn="l" defTabSz="457200" rtl="0" eaLnBrk="1" latinLnBrk="0" hangingPunct="1">
        <a:spcBef>
          <a:spcPct val="20000"/>
        </a:spcBef>
        <a:buFont typeface="Arial"/>
        <a:buChar char="–"/>
        <a:defRPr sz="1600" b="0" i="0" kern="1200">
          <a:solidFill>
            <a:srgbClr val="6C6463"/>
          </a:solidFill>
          <a:latin typeface="Gill Sans MT"/>
          <a:ea typeface="+mn-ea"/>
          <a:cs typeface="Gill Sans MT"/>
        </a:defRPr>
      </a:lvl4pPr>
      <a:lvl5pPr marL="1255713" indent="-230188" algn="l" defTabSz="457200" rtl="0" eaLnBrk="1" latinLnBrk="0" hangingPunct="1">
        <a:spcBef>
          <a:spcPct val="20000"/>
        </a:spcBef>
        <a:buFont typeface="Arial"/>
        <a:buChar char="»"/>
        <a:defRPr sz="1400" b="0" i="0" kern="1200">
          <a:solidFill>
            <a:srgbClr val="6C6463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4BDAA8-600B-4C1E-A857-4CC5E5099C0F}"/>
              </a:ext>
            </a:extLst>
          </p:cNvPr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19" r="8182" b="6295"/>
          <a:stretch/>
        </p:blipFill>
        <p:spPr bwMode="auto">
          <a:xfrm>
            <a:off x="990600" y="1676401"/>
            <a:ext cx="5867400" cy="486282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EEDCB-723A-4507-83EA-5CE34B4CD6B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990600" y="5992377"/>
            <a:ext cx="5867400" cy="671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2400" i="1" dirty="0">
              <a:solidFill>
                <a:srgbClr val="FFFF00"/>
              </a:solidFill>
            </a:endParaRPr>
          </a:p>
        </p:txBody>
      </p:sp>
      <p:pic>
        <p:nvPicPr>
          <p:cNvPr id="12" name="Picture 11" descr="C:\Users\crsguest\AppData\Local\Microsoft\Windows\INetCache\Content.Word\US Flag (003).jpg">
            <a:extLst>
              <a:ext uri="{FF2B5EF4-FFF2-40B4-BE49-F238E27FC236}">
                <a16:creationId xmlns:a16="http://schemas.microsoft.com/office/drawing/2014/main" id="{7FD7DEB6-6807-4B13-8FCD-D2C6A3A9BFD8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46" y="193799"/>
            <a:ext cx="2430145" cy="1155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CRS color logo">
            <a:extLst>
              <a:ext uri="{FF2B5EF4-FFF2-40B4-BE49-F238E27FC236}">
                <a16:creationId xmlns:a16="http://schemas.microsoft.com/office/drawing/2014/main" id="{823438D7-3E25-4481-BF41-BA92CC172BE1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3799"/>
            <a:ext cx="1988185" cy="1275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4010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FF7D8-A4B9-46AA-A9DB-5E534344A9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1"/>
            <a:ext cx="7772400" cy="762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100" dirty="0" err="1"/>
              <a:t>Mrs</a:t>
            </a:r>
            <a:r>
              <a:rPr lang="en-US" sz="2100" dirty="0"/>
              <a:t> </a:t>
            </a:r>
            <a:r>
              <a:rPr lang="en-US" sz="2100" dirty="0" err="1"/>
              <a:t>Ayite</a:t>
            </a:r>
            <a:r>
              <a:rPr lang="en-US" sz="2100" dirty="0"/>
              <a:t> Joel started hairdressing business and earning 7,000UGX/Week, in </a:t>
            </a:r>
            <a:r>
              <a:rPr lang="en-US" sz="2100" dirty="0" err="1"/>
              <a:t>Okubani</a:t>
            </a:r>
            <a:r>
              <a:rPr lang="en-US" sz="2100" dirty="0"/>
              <a:t> Village. Her income is diversified: hairdressing and farming.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75507-4B51-453E-8895-677A54B990A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B7A57CD-8EB7-40B0-988D-805412333C8D}" type="datetime1">
              <a:rPr lang="en-US" smtClean="0"/>
              <a:t>11/20/2018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E8E5F-FF2D-4AF5-9E88-9879FE051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By Ketema K, October 29, 2018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8E9DA-217D-46F4-964C-65BFDC241B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3FF0476-9DD6-4565-A0DC-ECF4E806F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US" dirty="0"/>
              <a:t>Beneficiaries Stories: Success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4B149DA-35AF-4344-B8B5-0CF5C1F2FC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07A0EC0-84F0-4DF7-84DF-7536006C1328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7" b="12487"/>
          <a:stretch>
            <a:fillRect/>
          </a:stretch>
        </p:blipFill>
        <p:spPr bwMode="auto">
          <a:xfrm>
            <a:off x="152400" y="2286000"/>
            <a:ext cx="8839200" cy="4419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12463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245C0-46C8-4747-BF61-FA7804A433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0135E-2677-46D3-B22B-095D29061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1143000"/>
            <a:ext cx="7829551" cy="2101334"/>
          </a:xfrm>
        </p:spPr>
        <p:txBody>
          <a:bodyPr>
            <a:noAutofit/>
          </a:bodyPr>
          <a:lstStyle/>
          <a:p>
            <a:pPr lvl="0"/>
            <a:r>
              <a:rPr lang="en-GB" sz="1900" dirty="0" err="1"/>
              <a:t>Koboko</a:t>
            </a:r>
            <a:r>
              <a:rPr lang="en-GB" sz="1900" dirty="0"/>
              <a:t> Technical Institute (KTI) – delivered training; has improved its technical and financial capacity through providing the skills training out of its compound. </a:t>
            </a:r>
            <a:endParaRPr lang="en-US" sz="1900" dirty="0"/>
          </a:p>
          <a:p>
            <a:pPr lvl="0"/>
            <a:r>
              <a:rPr lang="en-GB" sz="1900" dirty="0"/>
              <a:t>UNHCR, OPM, LDG, IPs and community leaders- targeting, coordination and collaboration. </a:t>
            </a:r>
          </a:p>
          <a:p>
            <a:r>
              <a:rPr lang="en-US" sz="1900" dirty="0">
                <a:highlight>
                  <a:srgbClr val="FFFFFF"/>
                </a:highlight>
              </a:rPr>
              <a:t>Conducted joint monitoring and supervision</a:t>
            </a:r>
            <a:r>
              <a:rPr lang="en-US" sz="1900" dirty="0">
                <a:highlight>
                  <a:srgbClr val="FFFFFF"/>
                </a:highlight>
                <a:sym typeface="Wingdings" panose="05000000000000000000" pitchFamily="2" charset="2"/>
              </a:rPr>
              <a:t> timely decision</a:t>
            </a:r>
            <a:r>
              <a:rPr lang="en-US" sz="1900" dirty="0">
                <a:highlight>
                  <a:srgbClr val="FFFFFF"/>
                </a:highlight>
              </a:rPr>
              <a:t>.  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B8510-191D-4548-9857-D43D1837C1D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82A347A-0C78-45CC-B083-9D5A70CD304C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0BE83C-89A7-4D3A-91C1-DA05FB244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By Ketema K, October 29, 2018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D97A61-9226-4F16-AEB9-31D9AD341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44ECC32-FF94-4AB7-B525-0F5A14277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375" y="641003"/>
            <a:ext cx="7772400" cy="523220"/>
          </a:xfrm>
        </p:spPr>
        <p:txBody>
          <a:bodyPr/>
          <a:lstStyle/>
          <a:p>
            <a:r>
              <a:rPr lang="en-GB" dirty="0"/>
              <a:t>Partnership: private sector and partners </a:t>
            </a:r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52D7E69-DCB1-4089-8CBF-E6785F25028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1" name="Picture Placeholder 8">
            <a:extLst>
              <a:ext uri="{FF2B5EF4-FFF2-40B4-BE49-F238E27FC236}">
                <a16:creationId xmlns:a16="http://schemas.microsoft.com/office/drawing/2014/main" id="{BD83EC06-99EF-4A97-9947-C58B964079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198" b="22198"/>
          <a:stretch>
            <a:fillRect/>
          </a:stretch>
        </p:blipFill>
        <p:spPr>
          <a:xfrm>
            <a:off x="152400" y="3336667"/>
            <a:ext cx="8839200" cy="3276600"/>
          </a:xfrm>
          <a:prstGeom prst="rect">
            <a:avLst/>
          </a:prstGeom>
          <a:solidFill>
            <a:srgbClr val="CFCDC9"/>
          </a:solidFill>
        </p:spPr>
      </p:pic>
    </p:spTree>
    <p:extLst>
      <p:ext uri="{BB962C8B-B14F-4D97-AF65-F5344CB8AC3E}">
        <p14:creationId xmlns:p14="http://schemas.microsoft.com/office/powerpoint/2010/main" val="345156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245C0-46C8-4747-BF61-FA7804A433F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90135E-2677-46D3-B22B-095D29061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225" y="914400"/>
            <a:ext cx="7829550" cy="2057400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sz="8000" dirty="0">
                <a:highlight>
                  <a:srgbClr val="FFFFFF"/>
                </a:highlight>
              </a:rPr>
              <a:t>Communities’ needs identification and analysis- market assessment.</a:t>
            </a:r>
          </a:p>
          <a:p>
            <a:pPr lvl="0"/>
            <a:r>
              <a:rPr lang="en-US" sz="8000" dirty="0">
                <a:highlight>
                  <a:srgbClr val="FFFFFF"/>
                </a:highlight>
              </a:rPr>
              <a:t>Participatory targeting and beneficiary verification. </a:t>
            </a:r>
          </a:p>
          <a:p>
            <a:pPr lvl="0"/>
            <a:r>
              <a:rPr lang="en-US" sz="8000" dirty="0">
                <a:highlight>
                  <a:srgbClr val="FFFFFF"/>
                </a:highlight>
              </a:rPr>
              <a:t>Participatory planning, monitoring and learning- </a:t>
            </a:r>
            <a:r>
              <a:rPr lang="en-US" sz="8000" i="1" dirty="0">
                <a:highlight>
                  <a:srgbClr val="FFFFFF"/>
                </a:highlight>
              </a:rPr>
              <a:t>peaceful coexistence and ownership. </a:t>
            </a:r>
          </a:p>
          <a:p>
            <a:r>
              <a:rPr lang="en-GB" sz="8000" dirty="0">
                <a:highlight>
                  <a:srgbClr val="FFFFFF"/>
                </a:highlight>
              </a:rPr>
              <a:t>Training within the settlement increased participation rate of PSNs and other vulnerable community members or trainees. </a:t>
            </a:r>
            <a:endParaRPr lang="en-US" sz="8000" dirty="0">
              <a:highlight>
                <a:srgbClr val="FFFFFF"/>
              </a:highlight>
            </a:endParaRPr>
          </a:p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B8510-191D-4548-9857-D43D1837C1D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72A1CD8-BC82-4166-B416-5630C575C1F4}" type="datetime1">
              <a:rPr lang="en-US" smtClean="0"/>
              <a:t>11/20/2018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0BE83C-89A7-4D3A-91C1-DA05FB244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By Ketema K, October 29, 2018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D97A61-9226-4F16-AEB9-31D9AD341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44ECC32-FF94-4AB7-B525-0F5A14277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375" y="381000"/>
            <a:ext cx="7772400" cy="523220"/>
          </a:xfrm>
        </p:spPr>
        <p:txBody>
          <a:bodyPr/>
          <a:lstStyle/>
          <a:p>
            <a:r>
              <a:rPr lang="en-GB" dirty="0"/>
              <a:t>Community engagement – LESSON LEARNED </a:t>
            </a:r>
            <a:endParaRPr lang="en-US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0EA090E-31BF-45F6-8E52-3203587B12B8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1" b="29310"/>
          <a:stretch/>
        </p:blipFill>
        <p:spPr bwMode="auto">
          <a:xfrm>
            <a:off x="152400" y="2971800"/>
            <a:ext cx="8839200" cy="388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43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456A4AF-38A4-468A-8085-BBB2DB01D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4648200"/>
          </a:xfrm>
        </p:spPr>
        <p:txBody>
          <a:bodyPr>
            <a:normAutofit/>
          </a:bodyPr>
          <a:lstStyle/>
          <a:p>
            <a:r>
              <a:rPr lang="en-US" b="1" u="sng" dirty="0"/>
              <a:t>Off-campus</a:t>
            </a:r>
            <a:r>
              <a:rPr lang="en-US" dirty="0"/>
              <a:t> training using community level facilities:  churches, social halls, and food distribution facilities renovated and used for training. </a:t>
            </a:r>
          </a:p>
          <a:p>
            <a:r>
              <a:rPr lang="en-US" b="1" u="sng" dirty="0">
                <a:highlight>
                  <a:srgbClr val="FFFFFF"/>
                </a:highlight>
              </a:rPr>
              <a:t>Partnership with c</a:t>
            </a:r>
            <a:r>
              <a:rPr lang="en-US" dirty="0">
                <a:highlight>
                  <a:srgbClr val="FFFFFF"/>
                </a:highlight>
              </a:rPr>
              <a:t>ommunity based technical institute, KTI, rather than hiring training consultant/TOT</a:t>
            </a:r>
          </a:p>
          <a:p>
            <a:r>
              <a:rPr lang="en-US" b="1" u="sng" dirty="0"/>
              <a:t>Shift system</a:t>
            </a:r>
            <a:r>
              <a:rPr lang="en-US" dirty="0"/>
              <a:t>: efficient use of scare resource-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morning and afternoon session via providing lunch and incentives. </a:t>
            </a:r>
          </a:p>
          <a:p>
            <a:r>
              <a:rPr lang="en-US" b="1" u="sng" dirty="0"/>
              <a:t>Integrated Approach</a:t>
            </a:r>
            <a:r>
              <a:rPr lang="en-US" dirty="0"/>
              <a:t>: Vocational Skills, Business Skills and Life Skills building refugees/host communities’ self-reliance.  </a:t>
            </a:r>
          </a:p>
          <a:p>
            <a:r>
              <a:rPr lang="en-US" b="1" u="sng" dirty="0"/>
              <a:t>ICT4D</a:t>
            </a:r>
            <a:r>
              <a:rPr lang="en-US" dirty="0"/>
              <a:t>: </a:t>
            </a:r>
            <a:r>
              <a:rPr lang="en-US" dirty="0" err="1"/>
              <a:t>CommCare</a:t>
            </a:r>
            <a:r>
              <a:rPr lang="en-US" dirty="0"/>
              <a:t> Platform used to register beneficiary and collect GPS of eight training sites.</a:t>
            </a:r>
          </a:p>
          <a:p>
            <a:r>
              <a:rPr lang="en-US" b="1" u="sng" dirty="0"/>
              <a:t>Adaptive management and learning</a:t>
            </a:r>
            <a:r>
              <a:rPr lang="en-US" dirty="0"/>
              <a:t>: use market assessment finding and community feedback before and during VBST.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BB5C63-6098-4DE2-AA2D-726B4E857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661C480-2B47-4712-817D-D6B46807B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41684"/>
            <a:ext cx="7772400" cy="523220"/>
          </a:xfrm>
        </p:spPr>
        <p:txBody>
          <a:bodyPr/>
          <a:lstStyle/>
          <a:p>
            <a:r>
              <a:rPr lang="en-US" dirty="0"/>
              <a:t>Innovations </a:t>
            </a:r>
          </a:p>
        </p:txBody>
      </p:sp>
    </p:spTree>
    <p:extLst>
      <p:ext uri="{BB962C8B-B14F-4D97-AF65-F5344CB8AC3E}">
        <p14:creationId xmlns:p14="http://schemas.microsoft.com/office/powerpoint/2010/main" val="97678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C9A416-9CAC-45EB-8732-7732A34AD3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</a:rPr>
              <a:t>Gaps</a:t>
            </a:r>
          </a:p>
          <a:p>
            <a:r>
              <a:rPr lang="en-US" dirty="0"/>
              <a:t>Big number of host and refugee communities need to take VBST.</a:t>
            </a:r>
          </a:p>
          <a:p>
            <a:r>
              <a:rPr lang="en-US" dirty="0"/>
              <a:t>Linkage of groups of VBS Trainees with IPs and government. </a:t>
            </a:r>
          </a:p>
          <a:p>
            <a:r>
              <a:rPr lang="en-US" dirty="0"/>
              <a:t>Need to support skilled graduates to get job.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304BD-E0D0-462B-99E6-6DDEA60C3E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3962096" cy="4267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2"/>
                </a:solidFill>
              </a:rPr>
              <a:t>Recommendations </a:t>
            </a:r>
          </a:p>
          <a:p>
            <a:r>
              <a:rPr lang="en-US" dirty="0"/>
              <a:t>Implementing Partners provide VBST in </a:t>
            </a:r>
            <a:r>
              <a:rPr lang="en-US" dirty="0" err="1"/>
              <a:t>Bidibidi</a:t>
            </a:r>
            <a:r>
              <a:rPr lang="en-US" dirty="0"/>
              <a:t> Settlement. </a:t>
            </a:r>
          </a:p>
          <a:p>
            <a:r>
              <a:rPr lang="en-US" dirty="0"/>
              <a:t>OPM, DLG and UNHCR to support the groups. </a:t>
            </a:r>
          </a:p>
          <a:p>
            <a:r>
              <a:rPr lang="en-US" dirty="0"/>
              <a:t>IPs to consider skilled graduates during shelter and infra construction within </a:t>
            </a:r>
            <a:r>
              <a:rPr lang="en-US" dirty="0" err="1"/>
              <a:t>Bidibidi</a:t>
            </a:r>
            <a:r>
              <a:rPr lang="en-US" dirty="0"/>
              <a:t>. </a:t>
            </a:r>
          </a:p>
          <a:p>
            <a:r>
              <a:rPr lang="en-US" dirty="0"/>
              <a:t>Supervision- CRS providing technical support. </a:t>
            </a:r>
          </a:p>
          <a:p>
            <a:r>
              <a:rPr lang="en-US" dirty="0"/>
              <a:t>Deepen skills, certification etc. </a:t>
            </a:r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38761-86EA-4CD0-9300-E3A896A47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82948-4DBE-204D-AB9E-B65E067054A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F4918F4-9FBE-409A-8ED8-D8840D4BF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104" y="848380"/>
            <a:ext cx="7772400" cy="523220"/>
          </a:xfrm>
        </p:spPr>
        <p:txBody>
          <a:bodyPr/>
          <a:lstStyle/>
          <a:p>
            <a:r>
              <a:rPr lang="en-US" dirty="0"/>
              <a:t>Gaps and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278046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theme/theme1.xml><?xml version="1.0" encoding="utf-8"?>
<a:theme xmlns:a="http://schemas.openxmlformats.org/drawingml/2006/main" name="1_Office Theme">
  <a:themeElements>
    <a:clrScheme name="Custom 2">
      <a:dk1>
        <a:sysClr val="windowText" lastClr="000000"/>
      </a:dk1>
      <a:lt1>
        <a:srgbClr val="FFFFFF"/>
      </a:lt1>
      <a:dk2>
        <a:srgbClr val="002F6C"/>
      </a:dk2>
      <a:lt2>
        <a:srgbClr val="BA0C2F"/>
      </a:lt2>
      <a:accent1>
        <a:srgbClr val="002F6C"/>
      </a:accent1>
      <a:accent2>
        <a:srgbClr val="BA0C2F"/>
      </a:accent2>
      <a:accent3>
        <a:srgbClr val="6C6463"/>
      </a:accent3>
      <a:accent4>
        <a:srgbClr val="000000"/>
      </a:accent4>
      <a:accent5>
        <a:srgbClr val="CFCDC9"/>
      </a:accent5>
      <a:accent6>
        <a:srgbClr val="0067B9"/>
      </a:accent6>
      <a:hlink>
        <a:srgbClr val="6C6463"/>
      </a:hlink>
      <a:folHlink>
        <a:srgbClr val="CFCDC9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9705</TotalTime>
  <Words>689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Gill Sans MT</vt:lpstr>
      <vt:lpstr>Wingdings</vt:lpstr>
      <vt:lpstr>1_Office Theme</vt:lpstr>
      <vt:lpstr>PowerPoint Presentation</vt:lpstr>
      <vt:lpstr>Beneficiaries Stories: Success</vt:lpstr>
      <vt:lpstr>Partnership: private sector and partners </vt:lpstr>
      <vt:lpstr>Community engagement – LESSON LEARNED </vt:lpstr>
      <vt:lpstr>Innovations </vt:lpstr>
      <vt:lpstr>Gaps and recommendations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Ketema Kebebew</dc:creator>
  <cp:lastModifiedBy>Mohamed Dahir</cp:lastModifiedBy>
  <cp:revision>363</cp:revision>
  <dcterms:created xsi:type="dcterms:W3CDTF">2015-03-11T08:00:32Z</dcterms:created>
  <dcterms:modified xsi:type="dcterms:W3CDTF">2018-11-20T06:32:36Z</dcterms:modified>
</cp:coreProperties>
</file>