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7" r:id="rId4"/>
    <p:sldId id="259" r:id="rId5"/>
    <p:sldId id="277" r:id="rId6"/>
    <p:sldId id="260" r:id="rId7"/>
    <p:sldId id="261" r:id="rId8"/>
    <p:sldId id="273" r:id="rId9"/>
    <p:sldId id="274" r:id="rId10"/>
    <p:sldId id="275" r:id="rId11"/>
    <p:sldId id="271" r:id="rId12"/>
    <p:sldId id="272" r:id="rId13"/>
    <p:sldId id="264" r:id="rId14"/>
    <p:sldId id="265" r:id="rId15"/>
    <p:sldId id="278" r:id="rId16"/>
    <p:sldId id="266" r:id="rId17"/>
    <p:sldId id="267" r:id="rId18"/>
    <p:sldId id="276" r:id="rId19"/>
    <p:sldId id="268" r:id="rId20"/>
    <p:sldId id="270" r:id="rId21"/>
    <p:sldId id="279"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E704F-5928-4968-AC68-3872E420C010}" v="225" dt="2019-04-09T07:11:52.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167" autoAdjust="0"/>
  </p:normalViewPr>
  <p:slideViewPr>
    <p:cSldViewPr snapToGrid="0">
      <p:cViewPr varScale="1">
        <p:scale>
          <a:sx n="87" d="100"/>
          <a:sy n="87" d="100"/>
        </p:scale>
        <p:origin x="12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7F48B-306B-426B-B693-FE7B3066F0AA}" type="datetimeFigureOut">
              <a:rPr lang="en-GB" smtClean="0"/>
              <a:t>13/05/2019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93E18-B2C5-434D-91D6-3F4D495BF19D}" type="slidenum">
              <a:rPr lang="en-GB" smtClean="0"/>
              <a:t>‹#›</a:t>
            </a:fld>
            <a:endParaRPr lang="en-GB"/>
          </a:p>
        </p:txBody>
      </p:sp>
    </p:spTree>
    <p:extLst>
      <p:ext uri="{BB962C8B-B14F-4D97-AF65-F5344CB8AC3E}">
        <p14:creationId xmlns:p14="http://schemas.microsoft.com/office/powerpoint/2010/main" val="262661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ocha.org/sites/unocha/files/Transforming%20humanitarian%20action%20with%20and%20for%20young%20people.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3</a:t>
            </a:fld>
            <a:endParaRPr lang="en-GB"/>
          </a:p>
        </p:txBody>
      </p:sp>
    </p:spTree>
    <p:extLst>
      <p:ext uri="{BB962C8B-B14F-4D97-AF65-F5344CB8AC3E}">
        <p14:creationId xmlns:p14="http://schemas.microsoft.com/office/powerpoint/2010/main" val="187990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found on p.13 of the guidelines. Here explain the 4 key features that enable meaningful participation</a:t>
            </a:r>
          </a:p>
        </p:txBody>
      </p:sp>
      <p:sp>
        <p:nvSpPr>
          <p:cNvPr id="4" name="Slide Number Placeholder 3"/>
          <p:cNvSpPr>
            <a:spLocks noGrp="1"/>
          </p:cNvSpPr>
          <p:nvPr>
            <p:ph type="sldNum" sz="quarter" idx="5"/>
          </p:nvPr>
        </p:nvSpPr>
        <p:spPr/>
        <p:txBody>
          <a:bodyPr/>
          <a:lstStyle/>
          <a:p>
            <a:fld id="{50093E18-B2C5-434D-91D6-3F4D495BF19D}" type="slidenum">
              <a:rPr lang="en-GB" smtClean="0"/>
              <a:t>12</a:t>
            </a:fld>
            <a:endParaRPr lang="en-GB"/>
          </a:p>
        </p:txBody>
      </p:sp>
    </p:spTree>
    <p:extLst>
      <p:ext uri="{BB962C8B-B14F-4D97-AF65-F5344CB8AC3E}">
        <p14:creationId xmlns:p14="http://schemas.microsoft.com/office/powerpoint/2010/main" val="42487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First image depicts the logical cycle of the Humanitarian Programme Cycle (from needs assessment and analysis to operational peer review and evaluation. NOTE: “Implementation” as seen in “implementation and monitoring” is </a:t>
            </a:r>
            <a:r>
              <a:rPr lang="en-GB" dirty="0" err="1"/>
              <a:t>dealth</a:t>
            </a:r>
            <a:r>
              <a:rPr lang="en-GB" dirty="0"/>
              <a:t> with in Section E.) then b) the second image zooms in to cross-cutting elements such coordination; information management and preparedness overall.</a:t>
            </a:r>
          </a:p>
        </p:txBody>
      </p:sp>
      <p:sp>
        <p:nvSpPr>
          <p:cNvPr id="4" name="Slide Number Placeholder 3"/>
          <p:cNvSpPr>
            <a:spLocks noGrp="1"/>
          </p:cNvSpPr>
          <p:nvPr>
            <p:ph type="sldNum" sz="quarter" idx="5"/>
          </p:nvPr>
        </p:nvSpPr>
        <p:spPr/>
        <p:txBody>
          <a:bodyPr/>
          <a:lstStyle/>
          <a:p>
            <a:fld id="{50093E18-B2C5-434D-91D6-3F4D495BF19D}" type="slidenum">
              <a:rPr lang="en-GB" smtClean="0"/>
              <a:t>13</a:t>
            </a:fld>
            <a:endParaRPr lang="en-GB"/>
          </a:p>
        </p:txBody>
      </p:sp>
    </p:spTree>
    <p:extLst>
      <p:ext uri="{BB962C8B-B14F-4D97-AF65-F5344CB8AC3E}">
        <p14:creationId xmlns:p14="http://schemas.microsoft.com/office/powerpoint/2010/main" val="81957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section is </a:t>
            </a:r>
            <a:r>
              <a:rPr lang="en-US" sz="1200" b="0" i="0" u="none" strike="noStrike" kern="1200" baseline="0" dirty="0" err="1" smtClean="0">
                <a:solidFill>
                  <a:schemeClr val="tx1"/>
                </a:solidFill>
                <a:latin typeface="+mn-lt"/>
                <a:ea typeface="+mn-ea"/>
                <a:cs typeface="+mn-cs"/>
              </a:rPr>
              <a:t>organised</a:t>
            </a:r>
            <a:r>
              <a:rPr lang="en-US" sz="1200" b="0" i="0" u="none" strike="noStrike" kern="1200" baseline="0" dirty="0" smtClean="0">
                <a:solidFill>
                  <a:schemeClr val="tx1"/>
                </a:solidFill>
                <a:latin typeface="+mn-lt"/>
                <a:ea typeface="+mn-ea"/>
                <a:cs typeface="+mn-cs"/>
              </a:rPr>
              <a:t> by including key priorities, indicators and resources with and for young people across the various clusters/sectors and areas of responsibility (</a:t>
            </a:r>
            <a:r>
              <a:rPr lang="en-US" sz="1200" b="0" i="0" u="none" strike="noStrike" kern="1200" baseline="0" dirty="0" err="1" smtClean="0">
                <a:solidFill>
                  <a:schemeClr val="tx1"/>
                </a:solidFill>
                <a:latin typeface="+mn-lt"/>
                <a:ea typeface="+mn-ea"/>
                <a:cs typeface="+mn-cs"/>
              </a:rPr>
              <a:t>AoR</a:t>
            </a:r>
            <a:r>
              <a:rPr lang="en-US" sz="1200" b="0" i="0" u="none" strike="noStrike" kern="1200" baseline="0" dirty="0" smtClean="0">
                <a:solidFill>
                  <a:schemeClr val="tx1"/>
                </a:solidFill>
                <a:latin typeface="+mn-lt"/>
                <a:ea typeface="+mn-ea"/>
                <a:cs typeface="+mn-cs"/>
              </a:rPr>
              <a:t>). However, the need to ensure linkages within and across clusters/sectors and </a:t>
            </a:r>
            <a:r>
              <a:rPr lang="en-US" sz="1200" b="0" i="0" u="none" strike="noStrike" kern="1200" baseline="0" dirty="0" err="1" smtClean="0">
                <a:solidFill>
                  <a:schemeClr val="tx1"/>
                </a:solidFill>
                <a:latin typeface="+mn-lt"/>
                <a:ea typeface="+mn-ea"/>
                <a:cs typeface="+mn-cs"/>
              </a:rPr>
              <a:t>AoRs</a:t>
            </a:r>
            <a:r>
              <a:rPr lang="en-US" sz="1200" b="0" i="0" u="none" strike="noStrike" kern="1200" baseline="0" dirty="0" smtClean="0">
                <a:solidFill>
                  <a:schemeClr val="tx1"/>
                </a:solidFill>
                <a:latin typeface="+mn-lt"/>
                <a:ea typeface="+mn-ea"/>
                <a:cs typeface="+mn-cs"/>
              </a:rPr>
              <a:t> cannot be emphasized enough. For instance, Livelihoods and education have many crucial linkages that must be fostered. Similarly, education and child protection sectors acting together, creates a virtuous cycle for crisis-affected adolescents. GBV principles and considerations are essential to youth outcomes in nutrition, shelter and all other sectors. </a:t>
            </a:r>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15</a:t>
            </a:fld>
            <a:endParaRPr lang="en-GB"/>
          </a:p>
        </p:txBody>
      </p:sp>
    </p:spTree>
    <p:extLst>
      <p:ext uri="{BB962C8B-B14F-4D97-AF65-F5344CB8AC3E}">
        <p14:creationId xmlns:p14="http://schemas.microsoft.com/office/powerpoint/2010/main" val="161844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E responds to “Implementation” within the HPC as explained in the notes of Slide 9. </a:t>
            </a:r>
          </a:p>
          <a:p>
            <a:r>
              <a:rPr lang="en-GB" dirty="0"/>
              <a:t>This section focuses on sector-specific guidance, but has included consultations with colleagues working on HLP and sustaining peace (as seen in green)</a:t>
            </a:r>
          </a:p>
        </p:txBody>
      </p:sp>
      <p:sp>
        <p:nvSpPr>
          <p:cNvPr id="4" name="Slide Number Placeholder 3"/>
          <p:cNvSpPr>
            <a:spLocks noGrp="1"/>
          </p:cNvSpPr>
          <p:nvPr>
            <p:ph type="sldNum" sz="quarter" idx="5"/>
          </p:nvPr>
        </p:nvSpPr>
        <p:spPr/>
        <p:txBody>
          <a:bodyPr/>
          <a:lstStyle/>
          <a:p>
            <a:fld id="{50093E18-B2C5-434D-91D6-3F4D495BF19D}" type="slidenum">
              <a:rPr lang="en-GB" smtClean="0"/>
              <a:t>16</a:t>
            </a:fld>
            <a:endParaRPr lang="en-GB"/>
          </a:p>
        </p:txBody>
      </p:sp>
    </p:spTree>
    <p:extLst>
      <p:ext uri="{BB962C8B-B14F-4D97-AF65-F5344CB8AC3E}">
        <p14:creationId xmlns:p14="http://schemas.microsoft.com/office/powerpoint/2010/main" val="418263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feel free to choose another sector example</a:t>
            </a:r>
          </a:p>
        </p:txBody>
      </p:sp>
      <p:sp>
        <p:nvSpPr>
          <p:cNvPr id="4" name="Slide Number Placeholder 3"/>
          <p:cNvSpPr>
            <a:spLocks noGrp="1"/>
          </p:cNvSpPr>
          <p:nvPr>
            <p:ph type="sldNum" sz="quarter" idx="5"/>
          </p:nvPr>
        </p:nvSpPr>
        <p:spPr/>
        <p:txBody>
          <a:bodyPr/>
          <a:lstStyle/>
          <a:p>
            <a:fld id="{50093E18-B2C5-434D-91D6-3F4D495BF19D}" type="slidenum">
              <a:rPr lang="en-GB" smtClean="0"/>
              <a:t>17</a:t>
            </a:fld>
            <a:endParaRPr lang="en-GB"/>
          </a:p>
        </p:txBody>
      </p:sp>
    </p:spTree>
    <p:extLst>
      <p:ext uri="{BB962C8B-B14F-4D97-AF65-F5344CB8AC3E}">
        <p14:creationId xmlns:p14="http://schemas.microsoft.com/office/powerpoint/2010/main" val="13626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Case Study:</a:t>
            </a:r>
          </a:p>
          <a:p>
            <a:r>
              <a:rPr lang="en-US" sz="1200" b="1" i="0" u="none" strike="noStrike" kern="1200" baseline="0" dirty="0" smtClean="0">
                <a:solidFill>
                  <a:schemeClr val="tx1"/>
                </a:solidFill>
                <a:latin typeface="+mn-lt"/>
                <a:ea typeface="+mn-ea"/>
                <a:cs typeface="+mn-cs"/>
              </a:rPr>
              <a:t>Livelihoods and Protection in Northeastern Nigeria: Mercy Corps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escalation of violence in 2014 resulted in mass displacement throughout northeastern Nigeria due to military operations, Boko Haram activities, return of Nigerians from </a:t>
            </a:r>
            <a:r>
              <a:rPr lang="en-US" sz="1200" b="0" i="0" u="none" strike="noStrike" kern="1200" baseline="0" dirty="0" err="1" smtClean="0">
                <a:solidFill>
                  <a:schemeClr val="tx1"/>
                </a:solidFill>
                <a:latin typeface="+mn-lt"/>
                <a:ea typeface="+mn-ea"/>
                <a:cs typeface="+mn-cs"/>
              </a:rPr>
              <a:t>neighbouring</a:t>
            </a:r>
            <a:r>
              <a:rPr lang="en-US" sz="1200" b="0" i="0" u="none" strike="noStrike" kern="1200" baseline="0" dirty="0" smtClean="0">
                <a:solidFill>
                  <a:schemeClr val="tx1"/>
                </a:solidFill>
                <a:latin typeface="+mn-lt"/>
                <a:ea typeface="+mn-ea"/>
                <a:cs typeface="+mn-cs"/>
              </a:rPr>
              <a:t> countries, and communal clashes. To improve the safety, livelihoods, and personal agency of displaced adolescent girls and boys, Mercy Corps introduced a mix of life skills, reproductive health and psychosocial support, financial literacy, access to savings and loans, livelihood skills, and vocational training. The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built some of its safe spaces upon existing meetings that girls were already holding in the community. Because girls’ movement outside of the home was extremely limited, girls played a critical role in helping identify their hard-to-reach peers to participate. Committees of parents, local leaders, school officials, teachers and youth became advocates for the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and educated parents about the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goals. Mercy Corps adapted to meet the specific needs of younger adolescents with the use of pictures, role-playing and storytelling. </a:t>
            </a:r>
            <a:r>
              <a:rPr lang="en-US" sz="1200" b="0" i="0" u="none" strike="noStrike" kern="1200" baseline="0" smtClean="0">
                <a:solidFill>
                  <a:schemeClr val="tx1"/>
                </a:solidFill>
                <a:latin typeface="+mn-lt"/>
                <a:ea typeface="+mn-ea"/>
                <a:cs typeface="+mn-cs"/>
              </a:rPr>
              <a:t>Older adolescents facilitated lessons with younger children, creating a cascading leadership model. 	</a:t>
            </a:r>
          </a:p>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18</a:t>
            </a:fld>
            <a:endParaRPr lang="en-GB"/>
          </a:p>
        </p:txBody>
      </p:sp>
    </p:spTree>
    <p:extLst>
      <p:ext uri="{BB962C8B-B14F-4D97-AF65-F5344CB8AC3E}">
        <p14:creationId xmlns:p14="http://schemas.microsoft.com/office/powerpoint/2010/main" val="25597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Consultant now working on joint monitoring tool</a:t>
            </a:r>
          </a:p>
        </p:txBody>
      </p:sp>
      <p:sp>
        <p:nvSpPr>
          <p:cNvPr id="4" name="Slide Number Placeholder 3"/>
          <p:cNvSpPr>
            <a:spLocks noGrp="1"/>
          </p:cNvSpPr>
          <p:nvPr>
            <p:ph type="sldNum" sz="quarter" idx="5"/>
          </p:nvPr>
        </p:nvSpPr>
        <p:spPr/>
        <p:txBody>
          <a:bodyPr/>
          <a:lstStyle/>
          <a:p>
            <a:fld id="{50093E18-B2C5-434D-91D6-3F4D495BF19D}" type="slidenum">
              <a:rPr lang="en-GB" smtClean="0"/>
              <a:t>19</a:t>
            </a:fld>
            <a:endParaRPr lang="en-GB"/>
          </a:p>
        </p:txBody>
      </p:sp>
    </p:spTree>
    <p:extLst>
      <p:ext uri="{BB962C8B-B14F-4D97-AF65-F5344CB8AC3E}">
        <p14:creationId xmlns:p14="http://schemas.microsoft.com/office/powerpoint/2010/main" val="356515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all" dirty="0">
                <a:solidFill>
                  <a:schemeClr val="tx1"/>
                </a:solidFill>
                <a:effectLst/>
                <a:latin typeface="+mn-lt"/>
                <a:ea typeface="+mn-ea"/>
                <a:cs typeface="+mn-cs"/>
              </a:rPr>
              <a:t>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all" dirty="0">
                <a:solidFill>
                  <a:schemeClr val="tx1"/>
                </a:solidFill>
                <a:effectLst/>
                <a:latin typeface="+mn-lt"/>
                <a:ea typeface="+mn-ea"/>
                <a:cs typeface="+mn-cs"/>
              </a:rPr>
              <a:t>Each </a:t>
            </a:r>
            <a:r>
              <a:rPr lang="en-US" sz="1200" b="1" kern="1200" cap="all" dirty="0" err="1">
                <a:solidFill>
                  <a:schemeClr val="tx1"/>
                </a:solidFill>
                <a:effectLst/>
                <a:latin typeface="+mn-lt"/>
                <a:ea typeface="+mn-ea"/>
                <a:cs typeface="+mn-cs"/>
              </a:rPr>
              <a:t>organiSation</a:t>
            </a:r>
            <a:r>
              <a:rPr lang="en-US" sz="1200" b="1" kern="1200" cap="all" dirty="0">
                <a:solidFill>
                  <a:schemeClr val="tx1"/>
                </a:solidFill>
                <a:effectLst/>
                <a:latin typeface="+mn-lt"/>
                <a:ea typeface="+mn-ea"/>
                <a:cs typeface="+mn-cs"/>
              </a:rPr>
              <a:t> is responsible for roll out within its own country programmes </a:t>
            </a:r>
            <a:endParaRPr lang="en-GB" sz="1200" b="1" kern="1200" cap="all"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will be the minimum ASK from all COMPACT members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 all agencies/partners plan to create awareness internally within their organisations.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cap="all" dirty="0">
                <a:solidFill>
                  <a:schemeClr val="tx1"/>
                </a:solidFill>
                <a:effectLst/>
                <a:latin typeface="+mn-lt"/>
                <a:ea typeface="+mn-ea"/>
                <a:cs typeface="+mn-cs"/>
              </a:rPr>
              <a:t>inter agency ROLL OUT THROUGH SELECT CLUSTERS AND/OR PRIORITY COUNTRIES at the inter agency level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coordinated, could take time given multiple partners/clusters/sectors involved.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to work simultaneously (via clusters to see how best to roll out through specific clusters/sub-clusters), MENA region is eager to roll out (inter-agency roll out can be planned through regional and select country trainings, for which we would need also envisage developing a standard training package)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Core management team of Task Force 1 has a roll in monitoring the roll out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Joint fundraising efforts may be needed trainings in countries, facilitating youth participation, funds to youth organisations to roll out guidelines, funds for design, translations, uploading on COMPACT website + IASC websites).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would benefit to have a global coordination team including an implementation support team</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cap="all"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20</a:t>
            </a:fld>
            <a:endParaRPr lang="en-GB"/>
          </a:p>
        </p:txBody>
      </p:sp>
    </p:spTree>
    <p:extLst>
      <p:ext uri="{BB962C8B-B14F-4D97-AF65-F5344CB8AC3E}">
        <p14:creationId xmlns:p14="http://schemas.microsoft.com/office/powerpoint/2010/main" val="322443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21</a:t>
            </a:fld>
            <a:endParaRPr lang="en-GB"/>
          </a:p>
        </p:txBody>
      </p:sp>
    </p:spTree>
    <p:extLst>
      <p:ext uri="{BB962C8B-B14F-4D97-AF65-F5344CB8AC3E}">
        <p14:creationId xmlns:p14="http://schemas.microsoft.com/office/powerpoint/2010/main" val="426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Igniting Hope report (picture) was launched at the 2018 ECOSOC Humanitarian Affairs Segment. </a:t>
            </a:r>
            <a:r>
              <a:rPr lang="en-GB" sz="1200" b="0" i="0" kern="1200" dirty="0">
                <a:solidFill>
                  <a:schemeClr val="tx1"/>
                </a:solidFill>
                <a:effectLst/>
                <a:latin typeface="+mn-lt"/>
                <a:ea typeface="+mn-ea"/>
                <a:cs typeface="+mn-cs"/>
              </a:rPr>
              <a:t>This initial report, covering the work of the Compact in its first 18 months, presents just a sample of the ways in which young people are adapting to and learning from these early efforts, in engaging with each other and serving populations in need. It also documents some of the innovative programming that puts the rights and needs of young people front and centre stage.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presenter: More detail on the ECOSOC HAS 2018 side event can be found here: </a:t>
            </a:r>
            <a:r>
              <a:rPr lang="en-GB" dirty="0">
                <a:hlinkClick r:id="rId3"/>
              </a:rPr>
              <a:t>https://www.unocha.org/sites/unocha/files/Transforming%20humanitarian%20action%20with%20and%20for%20young%20people.pdf</a:t>
            </a:r>
            <a:r>
              <a:rPr lang="en-GB" dirty="0"/>
              <a:t> </a:t>
            </a:r>
          </a:p>
          <a:p>
            <a:endParaRPr lang="en-GB" dirty="0"/>
          </a:p>
          <a:p>
            <a:pPr lvl="0"/>
            <a:r>
              <a:rPr lang="en-GB" dirty="0"/>
              <a:t>Depending on audience: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Event co-sponsored by the Permanent Mission of Denmark to the UN and the Permanent mission of Qatar to the UN and co-organized by UNFPA, IFRC, Office of the Secretary-General’s Envoy on Youth and the Major Group for Children and Youth [on behalf of the Compact for Young People in Humanitarian Action].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Event moderated by Lama Ranjous, a young Syrian woman - Global Focal Point on Migration with UN Major Group for Children and Youth and was the national co-coordinator of the “Arab Youth for Climate Movement” in Syria.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69 participants at the event, which was the only youth engagement </a:t>
            </a:r>
            <a:r>
              <a:rPr lang="en-GB" sz="1200" kern="1200" dirty="0">
                <a:solidFill>
                  <a:schemeClr val="tx1"/>
                </a:solidFill>
                <a:effectLst/>
                <a:latin typeface="+mn-lt"/>
                <a:ea typeface="+mn-ea"/>
                <a:cs typeface="+mn-cs"/>
              </a:rPr>
              <a:t>focused event of the ECOSOC HAS and besides the Compact members, the Missions of Switzerland, Qatar, EU, Denmark, Estonia, and Austria joined alongside the IASC Secretariat, IOM, UNESCO, and ICRC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Renewed commitment to the Compact by many of its members in the room - UNFPA, IFRC, UNHCR, UNICEF, Norwegian Refugee Council, Reach out to Asia, The World Organization of the Scout Movement </a:t>
            </a:r>
            <a:r>
              <a:rPr lang="en-GB" sz="1200" kern="1200" dirty="0">
                <a:solidFill>
                  <a:schemeClr val="tx1"/>
                </a:solidFill>
                <a:effectLst/>
                <a:latin typeface="+mn-lt"/>
                <a:ea typeface="+mn-ea"/>
                <a:cs typeface="+mn-cs"/>
              </a:rPr>
              <a:t>and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 of the newest Compact member International Rescue Committee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4</a:t>
            </a:fld>
            <a:endParaRPr lang="en-GB"/>
          </a:p>
        </p:txBody>
      </p:sp>
    </p:spTree>
    <p:extLst>
      <p:ext uri="{BB962C8B-B14F-4D97-AF65-F5344CB8AC3E}">
        <p14:creationId xmlns:p14="http://schemas.microsoft.com/office/powerpoint/2010/main" val="30370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5</a:t>
            </a:fld>
            <a:endParaRPr lang="en-GB"/>
          </a:p>
        </p:txBody>
      </p:sp>
    </p:spTree>
    <p:extLst>
      <p:ext uri="{BB962C8B-B14F-4D97-AF65-F5344CB8AC3E}">
        <p14:creationId xmlns:p14="http://schemas.microsoft.com/office/powerpoint/2010/main" val="357051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Guidelines respond to action 1 “services”.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Under the umbrella of the Compact, UNICEF and NRC have led the development of the Inter-agency Guidelines for Working </a:t>
            </a:r>
            <a:r>
              <a:rPr lang="en-GB" sz="1200" b="0" i="1" u="none" strike="noStrike" kern="1200" dirty="0">
                <a:solidFill>
                  <a:schemeClr val="tx1"/>
                </a:solidFill>
                <a:effectLst/>
                <a:latin typeface="+mn-lt"/>
                <a:ea typeface="+mn-ea"/>
                <a:cs typeface="+mn-cs"/>
              </a:rPr>
              <a:t>with </a:t>
            </a:r>
            <a:r>
              <a:rPr lang="en-GB" sz="1200" b="0" i="0" u="none" strike="noStrike" kern="1200" dirty="0">
                <a:solidFill>
                  <a:schemeClr val="tx1"/>
                </a:solidFill>
                <a:effectLst/>
                <a:latin typeface="+mn-lt"/>
                <a:ea typeface="+mn-ea"/>
                <a:cs typeface="+mn-cs"/>
              </a:rPr>
              <a:t>and </a:t>
            </a:r>
            <a:r>
              <a:rPr lang="en-GB" sz="1200" b="0" i="1" u="none" strike="noStrike" kern="1200" dirty="0">
                <a:solidFill>
                  <a:schemeClr val="tx1"/>
                </a:solidFill>
                <a:effectLst/>
                <a:latin typeface="+mn-lt"/>
                <a:ea typeface="+mn-ea"/>
                <a:cs typeface="+mn-cs"/>
              </a:rPr>
              <a:t>for </a:t>
            </a:r>
            <a:r>
              <a:rPr lang="en-GB" sz="1200" b="0" i="0" u="none" strike="noStrike" kern="1200" dirty="0">
                <a:solidFill>
                  <a:schemeClr val="tx1"/>
                </a:solidFill>
                <a:effectLst/>
                <a:latin typeface="+mn-lt"/>
                <a:ea typeface="+mn-ea"/>
                <a:cs typeface="+mn-cs"/>
              </a:rPr>
              <a:t>Young People in Humanitarian Settings “Promote and increase age- and gender-responsive and inclusive programmes that contribute to the protection, health and development of young women, young men, girls and boys within humanitarian settings”.  Adolescents and youth are a vital positive force in emergency preparedness and response. They have wide-ranging capacities and unique needs, but they often get lost between programming for children and programming for older adults. These Guidelines are not just about ‘mainstreaming’ their needs, but about reinforcing the contributions they make to humanitarian programming, improving responses. These guidelines address a gap in humanitarian tools that tend to overlook young people, a specific but broad demographic with interlinked needs across multiple sectors.</a:t>
            </a:r>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6</a:t>
            </a:fld>
            <a:endParaRPr lang="en-GB"/>
          </a:p>
        </p:txBody>
      </p:sp>
    </p:spTree>
    <p:extLst>
      <p:ext uri="{BB962C8B-B14F-4D97-AF65-F5344CB8AC3E}">
        <p14:creationId xmlns:p14="http://schemas.microsoft.com/office/powerpoint/2010/main" val="30278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 brackets: Data group is working on harmonising recommendations. Until then the guidelines use the UN definition as a guideline, but understand that practitioners contextualise accordingly.</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The guidelines are intended for all humanitarian practitioners promoting:</a:t>
            </a:r>
            <a:r>
              <a:rPr lang="en-GB" b="0" dirty="0">
                <a:effectLst/>
              </a:rPr>
              <a:t/>
            </a:r>
            <a:br>
              <a:rPr lang="en-GB" b="0" dirty="0">
                <a:effectLst/>
              </a:rPr>
            </a:br>
            <a:r>
              <a:rPr lang="en-GB" b="0" dirty="0">
                <a:effectLst/>
              </a:rPr>
              <a:t>- </a:t>
            </a:r>
            <a:r>
              <a:rPr lang="en-GB" sz="1200" b="0" i="0" u="none" strike="noStrike" kern="1200" dirty="0">
                <a:solidFill>
                  <a:schemeClr val="tx1"/>
                </a:solidFill>
                <a:effectLst/>
                <a:latin typeface="+mn-lt"/>
                <a:ea typeface="+mn-ea"/>
                <a:cs typeface="+mn-cs"/>
              </a:rPr>
              <a:t>a common set of principles, including rights-based approach and participation</a:t>
            </a:r>
            <a:endParaRPr lang="en-GB" b="0" dirty="0">
              <a:effectLst/>
            </a:endParaRPr>
          </a:p>
          <a:p>
            <a:pPr rtl="0"/>
            <a:r>
              <a:rPr lang="en-GB" sz="1200" b="0" i="0" u="none" strike="noStrike" kern="1200" dirty="0">
                <a:solidFill>
                  <a:schemeClr val="tx1"/>
                </a:solidFill>
                <a:effectLst/>
                <a:latin typeface="+mn-lt"/>
                <a:ea typeface="+mn-ea"/>
                <a:cs typeface="+mn-cs"/>
              </a:rPr>
              <a:t>- adolescent and youth inclusive programming across all sectors in the humanitarian programming cycle, taking advantage of young people's' potential, their high-level energy and creativity to prevent the persistence of intergenerational problems</a:t>
            </a:r>
            <a:endParaRPr lang="en-GB" b="0" dirty="0">
              <a:effectLst/>
            </a:endParaRPr>
          </a:p>
          <a:p>
            <a:pPr rtl="0"/>
            <a:r>
              <a:rPr lang="en-GB" sz="1200" b="0" i="0" u="none" strike="noStrike" kern="1200" dirty="0">
                <a:solidFill>
                  <a:schemeClr val="tx1"/>
                </a:solidFill>
                <a:effectLst/>
                <a:latin typeface="+mn-lt"/>
                <a:ea typeface="+mn-ea"/>
                <a:cs typeface="+mn-cs"/>
              </a:rPr>
              <a:t>- adolescent and youth targeted programming, which shall go beyond solely preventing negative consequences and recognise the positive contribution young people can offer in the short term and laying the foundation for adolescents and youth to continue contributing positively in the longer term</a:t>
            </a:r>
            <a:endParaRPr lang="en-GB" b="0" dirty="0">
              <a:effectLst/>
            </a:endParaRPr>
          </a:p>
          <a:p>
            <a:r>
              <a:rPr lang="en-GB" dirty="0"/>
              <a:t/>
            </a:r>
            <a:br>
              <a:rPr lang="en-GB" dirty="0"/>
            </a:br>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7</a:t>
            </a:fld>
            <a:endParaRPr lang="en-GB"/>
          </a:p>
        </p:txBody>
      </p:sp>
    </p:spTree>
    <p:extLst>
      <p:ext uri="{BB962C8B-B14F-4D97-AF65-F5344CB8AC3E}">
        <p14:creationId xmlns:p14="http://schemas.microsoft.com/office/powerpoint/2010/main" val="206931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p.8 and 9 of the guidelines to see references to other major recent global youth consultations where crisis-affected adolescents and youth have expressed their priorities for improving humanitarian action. These should be mentioned.</a:t>
            </a:r>
          </a:p>
        </p:txBody>
      </p:sp>
      <p:sp>
        <p:nvSpPr>
          <p:cNvPr id="4" name="Slide Number Placeholder 3"/>
          <p:cNvSpPr>
            <a:spLocks noGrp="1"/>
          </p:cNvSpPr>
          <p:nvPr>
            <p:ph type="sldNum" sz="quarter" idx="5"/>
          </p:nvPr>
        </p:nvSpPr>
        <p:spPr/>
        <p:txBody>
          <a:bodyPr/>
          <a:lstStyle/>
          <a:p>
            <a:fld id="{50093E18-B2C5-434D-91D6-3F4D495BF19D}" type="slidenum">
              <a:rPr lang="en-GB" smtClean="0"/>
              <a:t>8</a:t>
            </a:fld>
            <a:endParaRPr lang="en-GB"/>
          </a:p>
        </p:txBody>
      </p:sp>
    </p:spTree>
    <p:extLst>
      <p:ext uri="{BB962C8B-B14F-4D97-AF65-F5344CB8AC3E}">
        <p14:creationId xmlns:p14="http://schemas.microsoft.com/office/powerpoint/2010/main" val="420621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feedback from youth and practitioners in round 1 review. From the next slide (slide 9) we start are talking about version 2 which incorporates feedback. There are “tick” animations on each bullet point under “areas for improvement” to show that we responded to these areas for improvement in the draft version 2.</a:t>
            </a:r>
          </a:p>
          <a:p>
            <a:endParaRPr lang="en-GB" dirty="0"/>
          </a:p>
          <a:p>
            <a:r>
              <a:rPr lang="en-GB" dirty="0"/>
              <a:t>Note to Jordan YTF: You could also include photos from your consultations.</a:t>
            </a:r>
          </a:p>
        </p:txBody>
      </p:sp>
      <p:sp>
        <p:nvSpPr>
          <p:cNvPr id="4" name="Slide Number Placeholder 3"/>
          <p:cNvSpPr>
            <a:spLocks noGrp="1"/>
          </p:cNvSpPr>
          <p:nvPr>
            <p:ph type="sldNum" sz="quarter" idx="5"/>
          </p:nvPr>
        </p:nvSpPr>
        <p:spPr/>
        <p:txBody>
          <a:bodyPr/>
          <a:lstStyle/>
          <a:p>
            <a:fld id="{50093E18-B2C5-434D-91D6-3F4D495BF19D}" type="slidenum">
              <a:rPr lang="en-GB" smtClean="0"/>
              <a:t>9</a:t>
            </a:fld>
            <a:endParaRPr lang="en-GB"/>
          </a:p>
        </p:txBody>
      </p:sp>
    </p:spTree>
    <p:extLst>
      <p:ext uri="{BB962C8B-B14F-4D97-AF65-F5344CB8AC3E}">
        <p14:creationId xmlns:p14="http://schemas.microsoft.com/office/powerpoint/2010/main" val="193252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Section B p.10 for explanations of each suggested principle</a:t>
            </a:r>
          </a:p>
        </p:txBody>
      </p:sp>
      <p:sp>
        <p:nvSpPr>
          <p:cNvPr id="4" name="Slide Number Placeholder 3"/>
          <p:cNvSpPr>
            <a:spLocks noGrp="1"/>
          </p:cNvSpPr>
          <p:nvPr>
            <p:ph type="sldNum" sz="quarter" idx="5"/>
          </p:nvPr>
        </p:nvSpPr>
        <p:spPr/>
        <p:txBody>
          <a:bodyPr/>
          <a:lstStyle/>
          <a:p>
            <a:fld id="{50093E18-B2C5-434D-91D6-3F4D495BF19D}" type="slidenum">
              <a:rPr lang="en-GB" smtClean="0"/>
              <a:t>10</a:t>
            </a:fld>
            <a:endParaRPr lang="en-GB"/>
          </a:p>
        </p:txBody>
      </p:sp>
    </p:spTree>
    <p:extLst>
      <p:ext uri="{BB962C8B-B14F-4D97-AF65-F5344CB8AC3E}">
        <p14:creationId xmlns:p14="http://schemas.microsoft.com/office/powerpoint/2010/main" val="85664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found on p.12 of the guidelines</a:t>
            </a:r>
          </a:p>
        </p:txBody>
      </p:sp>
      <p:sp>
        <p:nvSpPr>
          <p:cNvPr id="4" name="Slide Number Placeholder 3"/>
          <p:cNvSpPr>
            <a:spLocks noGrp="1"/>
          </p:cNvSpPr>
          <p:nvPr>
            <p:ph type="sldNum" sz="quarter" idx="5"/>
          </p:nvPr>
        </p:nvSpPr>
        <p:spPr/>
        <p:txBody>
          <a:bodyPr/>
          <a:lstStyle/>
          <a:p>
            <a:fld id="{50093E18-B2C5-434D-91D6-3F4D495BF19D}" type="slidenum">
              <a:rPr lang="en-GB" smtClean="0"/>
              <a:t>11</a:t>
            </a:fld>
            <a:endParaRPr lang="en-GB"/>
          </a:p>
        </p:txBody>
      </p:sp>
    </p:spTree>
    <p:extLst>
      <p:ext uri="{BB962C8B-B14F-4D97-AF65-F5344CB8AC3E}">
        <p14:creationId xmlns:p14="http://schemas.microsoft.com/office/powerpoint/2010/main" val="112937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B4B43D-1443-4382-AB03-342050D65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5B6A4E16-477B-4052-AFFD-83BC4201B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3BBADCF0-21BC-4C1B-BD36-CCCDA7825A18}"/>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5" name="Footer Placeholder 4">
            <a:extLst>
              <a:ext uri="{FF2B5EF4-FFF2-40B4-BE49-F238E27FC236}">
                <a16:creationId xmlns="" xmlns:a16="http://schemas.microsoft.com/office/drawing/2014/main" id="{2350726F-2807-4BB6-A94C-FC723513F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9984182-1660-4483-9FDE-A57EAFEC292B}"/>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35828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B90DE-7934-4DB4-A0C7-2ED5A8799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6CE6667-B8DE-4560-A088-B51518F69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117B058-ECA0-45F0-8EC8-ABF8EDCE5E05}"/>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5" name="Footer Placeholder 4">
            <a:extLst>
              <a:ext uri="{FF2B5EF4-FFF2-40B4-BE49-F238E27FC236}">
                <a16:creationId xmlns="" xmlns:a16="http://schemas.microsoft.com/office/drawing/2014/main" id="{FF1BF9C1-5296-4642-90A3-ADB576CB2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EA69027-7E83-4D1C-93A7-3D52E4BAD566}"/>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24390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402348B-AEEE-4481-8035-286FFBADEE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B8EF19E-6FC8-4DB8-B198-0A55F490B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FCA3712-DDB0-4E2F-A9F1-9D51A9A94715}"/>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5" name="Footer Placeholder 4">
            <a:extLst>
              <a:ext uri="{FF2B5EF4-FFF2-40B4-BE49-F238E27FC236}">
                <a16:creationId xmlns="" xmlns:a16="http://schemas.microsoft.com/office/drawing/2014/main" id="{FB51CA5D-7B19-4D37-BB77-1CBEA859A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A62CE51-81FC-4F1D-AF67-F6E75E1E05B3}"/>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418181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45F0B-0561-4AC8-8B4A-E20933B82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3388B4D-5D6C-4647-840D-6238AD25B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34D20F5-8AC0-4804-825A-6BF105D9AF91}"/>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5" name="Footer Placeholder 4">
            <a:extLst>
              <a:ext uri="{FF2B5EF4-FFF2-40B4-BE49-F238E27FC236}">
                <a16:creationId xmlns="" xmlns:a16="http://schemas.microsoft.com/office/drawing/2014/main" id="{27F34F45-4A71-4771-AA7A-B588850F8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AA31ACE-5385-4DB2-B5CD-42B806B71688}"/>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46145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6C340-77C1-4004-8BE7-E249A2CC6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1787745-F02C-4206-A37D-7AC8C5681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630C5B8-D08F-4FA9-911C-033762F859AA}"/>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5" name="Footer Placeholder 4">
            <a:extLst>
              <a:ext uri="{FF2B5EF4-FFF2-40B4-BE49-F238E27FC236}">
                <a16:creationId xmlns="" xmlns:a16="http://schemas.microsoft.com/office/drawing/2014/main" id="{18BE0BBA-6E45-446A-9409-A835225B7A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35499DC-F4AC-452A-8B40-319AA17D829A}"/>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8458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54F1F7-4035-4998-87E2-2E84D39C6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51FAB38-C7E7-4EEF-95E5-78B3B839A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2BA2AC5-2853-493A-8BEF-23FCE7A54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4B688715-9C4A-49F0-9DB7-5E128F42CDA8}"/>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6" name="Footer Placeholder 5">
            <a:extLst>
              <a:ext uri="{FF2B5EF4-FFF2-40B4-BE49-F238E27FC236}">
                <a16:creationId xmlns="" xmlns:a16="http://schemas.microsoft.com/office/drawing/2014/main" id="{B5FBE61E-3F04-4578-97D3-A6AA472F2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F7D8294-431C-4157-8115-C364A69364BC}"/>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3173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A57997-F3E8-4105-ADA0-48408FB4DC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180A050-E2D6-4D1B-A37D-50BAF5433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3344634-61BF-446E-9235-6725978FF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6B8176BC-2ED6-4FD5-B2C7-744B4E16C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B5DD2E-BB11-4847-B993-653D46C1D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6684F7E-E412-4B63-A162-CB910325A3EA}"/>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8" name="Footer Placeholder 7">
            <a:extLst>
              <a:ext uri="{FF2B5EF4-FFF2-40B4-BE49-F238E27FC236}">
                <a16:creationId xmlns="" xmlns:a16="http://schemas.microsoft.com/office/drawing/2014/main" id="{31DE027B-E245-401B-998D-28FA43CCD6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37BB89D-7AB9-4AB0-9936-2C05A83D9697}"/>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37195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AA6C7-2F6B-4704-B58A-051D03C437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429D63D6-930E-4DE4-A7E4-FAE3F4218FF6}"/>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4" name="Footer Placeholder 3">
            <a:extLst>
              <a:ext uri="{FF2B5EF4-FFF2-40B4-BE49-F238E27FC236}">
                <a16:creationId xmlns="" xmlns:a16="http://schemas.microsoft.com/office/drawing/2014/main" id="{8A784A71-A962-4EE3-A48B-BC5CDEEB1E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95EFC3B-9931-404A-9C28-00F13CFD1BC5}"/>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5355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52E412D-1CC0-48B8-80AE-565B5EBB0B79}"/>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3" name="Footer Placeholder 2">
            <a:extLst>
              <a:ext uri="{FF2B5EF4-FFF2-40B4-BE49-F238E27FC236}">
                <a16:creationId xmlns="" xmlns:a16="http://schemas.microsoft.com/office/drawing/2014/main" id="{89E38747-2F7B-4775-B413-0AA1778E6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867488F-85FA-427B-BB3B-AE588812EBD5}"/>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332263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A4EE-D7B9-464E-8AC2-D524C64A0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D535E9C-EA06-4925-AD2E-24502BFFD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C709F22-D8BF-4F8F-A936-22545131C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BE7DAD-6E69-4227-BF6A-E0FC3BE0ADDB}"/>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6" name="Footer Placeholder 5">
            <a:extLst>
              <a:ext uri="{FF2B5EF4-FFF2-40B4-BE49-F238E27FC236}">
                <a16:creationId xmlns="" xmlns:a16="http://schemas.microsoft.com/office/drawing/2014/main" id="{C468F3E1-EBB4-458F-B390-1921CC7805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FAA66BE-C983-4B3F-B709-4A427D0D785B}"/>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274338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87CDC-4928-4E29-8047-66C3DCBF1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2254B0A-C6C5-43E2-8096-A46843335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6E15EE4-7436-4F06-9E4B-5239D12C2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8F47122-F625-44E7-82AC-10C186A1B76A}"/>
              </a:ext>
            </a:extLst>
          </p:cNvPr>
          <p:cNvSpPr>
            <a:spLocks noGrp="1"/>
          </p:cNvSpPr>
          <p:nvPr>
            <p:ph type="dt" sz="half" idx="10"/>
          </p:nvPr>
        </p:nvSpPr>
        <p:spPr/>
        <p:txBody>
          <a:bodyPr/>
          <a:lstStyle/>
          <a:p>
            <a:fld id="{5597CF0E-F99B-433D-9415-88DC5C9B903E}" type="datetimeFigureOut">
              <a:rPr lang="en-GB" smtClean="0"/>
              <a:t>13/05/2019</a:t>
            </a:fld>
            <a:endParaRPr lang="en-GB"/>
          </a:p>
        </p:txBody>
      </p:sp>
      <p:sp>
        <p:nvSpPr>
          <p:cNvPr id="6" name="Footer Placeholder 5">
            <a:extLst>
              <a:ext uri="{FF2B5EF4-FFF2-40B4-BE49-F238E27FC236}">
                <a16:creationId xmlns="" xmlns:a16="http://schemas.microsoft.com/office/drawing/2014/main" id="{E1A9BA45-FFE3-40DE-80A2-F808A3F30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4EC6C1B-7C85-4C30-84E0-41A537F3B81F}"/>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309740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2E7F8E6-4BC8-41B8-B993-DB86FAA5A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5B704A6-C7D3-4126-B48F-365D4B5AB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13D6F16-0858-4013-8FB4-367942AC7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7CF0E-F99B-433D-9415-88DC5C9B903E}" type="datetimeFigureOut">
              <a:rPr lang="en-GB" smtClean="0"/>
              <a:t>13/05/2019</a:t>
            </a:fld>
            <a:endParaRPr lang="en-GB"/>
          </a:p>
        </p:txBody>
      </p:sp>
      <p:sp>
        <p:nvSpPr>
          <p:cNvPr id="5" name="Footer Placeholder 4">
            <a:extLst>
              <a:ext uri="{FF2B5EF4-FFF2-40B4-BE49-F238E27FC236}">
                <a16:creationId xmlns="" xmlns:a16="http://schemas.microsoft.com/office/drawing/2014/main" id="{801BAEE9-73AC-4623-8D27-E31972748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8949909-FF49-40BC-BEE7-FFF8BC9A1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19CCA-3137-4B15-9769-A3B95691DA0E}" type="slidenum">
              <a:rPr lang="en-GB" smtClean="0"/>
              <a:t>‹#›</a:t>
            </a:fld>
            <a:endParaRPr lang="en-GB"/>
          </a:p>
        </p:txBody>
      </p:sp>
    </p:spTree>
    <p:extLst>
      <p:ext uri="{BB962C8B-B14F-4D97-AF65-F5344CB8AC3E}">
        <p14:creationId xmlns:p14="http://schemas.microsoft.com/office/powerpoint/2010/main" val="339865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mma.bonar@nrc.n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lislam@unfpa.or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hyperlink" Target="https://www.nsf.gov/news/mmg/media/images/Kathmandu_Durbar_Square,_Nepal.JP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10" Type="http://schemas.openxmlformats.org/officeDocument/2006/relationships/hyperlink" Target="mailto:sophia.Kousiakis@nrc.no" TargetMode="External"/><Relationship Id="rId4" Type="http://schemas.openxmlformats.org/officeDocument/2006/relationships/image" Target="../media/image4.PNG"/><Relationship Id="rId9" Type="http://schemas.openxmlformats.org/officeDocument/2006/relationships/hyperlink" Target="mailto:pmarwah@unice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unhcr.org/figures-at-a-glanc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h4peace.info/system/files/2018-10/youth-web-english.pdf"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5;p22">
            <a:extLst>
              <a:ext uri="{FF2B5EF4-FFF2-40B4-BE49-F238E27FC236}">
                <a16:creationId xmlns="" xmlns:a16="http://schemas.microsoft.com/office/drawing/2014/main" id="{117EBA6A-9BC5-4292-B518-84E1E197ADFF}"/>
              </a:ext>
            </a:extLst>
          </p:cNvPr>
          <p:cNvSpPr txBox="1">
            <a:spLocks/>
          </p:cNvSpPr>
          <p:nvPr/>
        </p:nvSpPr>
        <p:spPr>
          <a:xfrm>
            <a:off x="4125332" y="1614603"/>
            <a:ext cx="5684656" cy="1622095"/>
          </a:xfrm>
          <a:prstGeom prst="rect">
            <a:avLst/>
          </a:prstGeom>
          <a:noFill/>
          <a:ln>
            <a:noFill/>
          </a:ln>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D01D2B"/>
              </a:buClr>
              <a:buSzPts val="4400"/>
              <a:buFont typeface="Arial Black"/>
              <a:buNone/>
            </a:pPr>
            <a:r>
              <a:rPr lang="en-US" b="1" dirty="0">
                <a:solidFill>
                  <a:srgbClr val="C00000"/>
                </a:solidFill>
                <a:latin typeface="Arial Black" panose="020B0A04020102020204" pitchFamily="34" charset="0"/>
              </a:rPr>
              <a:t>Introductory Presentation</a:t>
            </a:r>
          </a:p>
        </p:txBody>
      </p:sp>
      <p:sp>
        <p:nvSpPr>
          <p:cNvPr id="5" name="Google Shape;126;p22">
            <a:extLst>
              <a:ext uri="{FF2B5EF4-FFF2-40B4-BE49-F238E27FC236}">
                <a16:creationId xmlns="" xmlns:a16="http://schemas.microsoft.com/office/drawing/2014/main" id="{6BE62883-BC21-4150-B7DC-9EF50B3C9B1B}"/>
              </a:ext>
            </a:extLst>
          </p:cNvPr>
          <p:cNvSpPr txBox="1">
            <a:spLocks/>
          </p:cNvSpPr>
          <p:nvPr/>
        </p:nvSpPr>
        <p:spPr>
          <a:xfrm>
            <a:off x="4125332" y="3361894"/>
            <a:ext cx="7423217" cy="1155123"/>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3200"/>
              <a:buFont typeface="Times New Roman"/>
              <a:buNone/>
            </a:pPr>
            <a:r>
              <a:rPr lang="en-GB" dirty="0">
                <a:solidFill>
                  <a:schemeClr val="bg2">
                    <a:lumMod val="25000"/>
                  </a:schemeClr>
                </a:solidFill>
              </a:rPr>
              <a:t>Inter-agency guidelines for working </a:t>
            </a:r>
            <a:r>
              <a:rPr lang="en-GB" i="1" dirty="0">
                <a:solidFill>
                  <a:schemeClr val="bg2">
                    <a:lumMod val="25000"/>
                  </a:schemeClr>
                </a:solidFill>
              </a:rPr>
              <a:t>with </a:t>
            </a:r>
            <a:r>
              <a:rPr lang="en-GB" dirty="0">
                <a:solidFill>
                  <a:schemeClr val="bg2">
                    <a:lumMod val="25000"/>
                  </a:schemeClr>
                </a:solidFill>
              </a:rPr>
              <a:t>and </a:t>
            </a:r>
            <a:r>
              <a:rPr lang="en-GB" i="1" dirty="0">
                <a:solidFill>
                  <a:schemeClr val="bg2">
                    <a:lumMod val="25000"/>
                  </a:schemeClr>
                </a:solidFill>
              </a:rPr>
              <a:t>for </a:t>
            </a:r>
            <a:r>
              <a:rPr lang="en-GB" dirty="0">
                <a:solidFill>
                  <a:schemeClr val="bg2">
                    <a:lumMod val="25000"/>
                  </a:schemeClr>
                </a:solidFill>
              </a:rPr>
              <a:t>young people in humanitarian settings</a:t>
            </a:r>
            <a:endParaRPr lang="en-GB" i="1" dirty="0">
              <a:solidFill>
                <a:schemeClr val="bg2">
                  <a:lumMod val="25000"/>
                </a:schemeClr>
              </a:solidFill>
            </a:endParaRPr>
          </a:p>
        </p:txBody>
      </p:sp>
      <p:pic>
        <p:nvPicPr>
          <p:cNvPr id="7" name="Google Shape;282;p47">
            <a:extLst>
              <a:ext uri="{FF2B5EF4-FFF2-40B4-BE49-F238E27FC236}">
                <a16:creationId xmlns="" xmlns:a16="http://schemas.microsoft.com/office/drawing/2014/main" id="{0BBE7E9F-0B97-4CFC-A4B7-201F92B2FCDF}"/>
              </a:ext>
            </a:extLst>
          </p:cNvPr>
          <p:cNvPicPr preferRelativeResize="0">
            <a:picLocks noChangeAspect="1"/>
          </p:cNvPicPr>
          <p:nvPr/>
        </p:nvPicPr>
        <p:blipFill>
          <a:blip r:embed="rId2">
            <a:alphaModFix/>
          </a:blip>
          <a:stretch>
            <a:fillRect/>
          </a:stretch>
        </p:blipFill>
        <p:spPr>
          <a:xfrm>
            <a:off x="10447133" y="5950715"/>
            <a:ext cx="1469146" cy="731520"/>
          </a:xfrm>
          <a:prstGeom prst="rect">
            <a:avLst/>
          </a:prstGeom>
          <a:noFill/>
          <a:ln>
            <a:noFill/>
          </a:ln>
        </p:spPr>
      </p:pic>
      <p:pic>
        <p:nvPicPr>
          <p:cNvPr id="8" name="Google Shape;155;p24">
            <a:extLst>
              <a:ext uri="{FF2B5EF4-FFF2-40B4-BE49-F238E27FC236}">
                <a16:creationId xmlns="" xmlns:a16="http://schemas.microsoft.com/office/drawing/2014/main" id="{09D282F8-76C9-40B9-9796-9DBCDE42FDD5}"/>
              </a:ext>
            </a:extLst>
          </p:cNvPr>
          <p:cNvPicPr preferRelativeResize="0"/>
          <p:nvPr/>
        </p:nvPicPr>
        <p:blipFill>
          <a:blip r:embed="rId3">
            <a:alphaModFix/>
          </a:blip>
          <a:stretch>
            <a:fillRect/>
          </a:stretch>
        </p:blipFill>
        <p:spPr>
          <a:xfrm>
            <a:off x="9672135" y="5985732"/>
            <a:ext cx="774998" cy="696503"/>
          </a:xfrm>
          <a:prstGeom prst="rect">
            <a:avLst/>
          </a:prstGeom>
          <a:noFill/>
          <a:ln>
            <a:noFill/>
          </a:ln>
        </p:spPr>
      </p:pic>
      <p:pic>
        <p:nvPicPr>
          <p:cNvPr id="9" name="Google Shape;154;p24">
            <a:extLst>
              <a:ext uri="{FF2B5EF4-FFF2-40B4-BE49-F238E27FC236}">
                <a16:creationId xmlns="" xmlns:a16="http://schemas.microsoft.com/office/drawing/2014/main" id="{2F265A6D-9C8C-4EFD-B311-19217ECBEE26}"/>
              </a:ext>
            </a:extLst>
          </p:cNvPr>
          <p:cNvPicPr preferRelativeResize="0"/>
          <p:nvPr/>
        </p:nvPicPr>
        <p:blipFill>
          <a:blip r:embed="rId4">
            <a:alphaModFix/>
          </a:blip>
          <a:stretch>
            <a:fillRect/>
          </a:stretch>
        </p:blipFill>
        <p:spPr>
          <a:xfrm>
            <a:off x="8983550" y="6045967"/>
            <a:ext cx="602172" cy="576032"/>
          </a:xfrm>
          <a:prstGeom prst="rect">
            <a:avLst/>
          </a:prstGeom>
          <a:noFill/>
          <a:ln>
            <a:noFill/>
          </a:ln>
        </p:spPr>
      </p:pic>
      <p:pic>
        <p:nvPicPr>
          <p:cNvPr id="16" name="Picture 15">
            <a:extLst>
              <a:ext uri="{FF2B5EF4-FFF2-40B4-BE49-F238E27FC236}">
                <a16:creationId xmlns="" xmlns:a16="http://schemas.microsoft.com/office/drawing/2014/main" id="{554258DC-6EF8-4F34-9BEB-09CB28EF8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107" y="-105878"/>
            <a:ext cx="5477194" cy="6963878"/>
          </a:xfrm>
          <a:prstGeom prst="rect">
            <a:avLst/>
          </a:prstGeom>
        </p:spPr>
      </p:pic>
    </p:spTree>
    <p:extLst>
      <p:ext uri="{BB962C8B-B14F-4D97-AF65-F5344CB8AC3E}">
        <p14:creationId xmlns:p14="http://schemas.microsoft.com/office/powerpoint/2010/main" val="312989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5;p24">
            <a:extLst>
              <a:ext uri="{FF2B5EF4-FFF2-40B4-BE49-F238E27FC236}">
                <a16:creationId xmlns="" xmlns:a16="http://schemas.microsoft.com/office/drawing/2014/main" id="{E9414B49-E345-4DBC-8873-198AFF61EAA1}"/>
              </a:ext>
            </a:extLst>
          </p:cNvPr>
          <p:cNvSpPr txBox="1">
            <a:spLocks/>
          </p:cNvSpPr>
          <p:nvPr/>
        </p:nvSpPr>
        <p:spPr>
          <a:xfrm>
            <a:off x="962525" y="1396109"/>
            <a:ext cx="8784789" cy="39261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Principles for working </a:t>
            </a:r>
            <a:r>
              <a:rPr lang="en-US" b="1" i="1" dirty="0">
                <a:latin typeface="Arial" panose="020B0604020202020204" pitchFamily="34" charset="0"/>
                <a:cs typeface="Arial" panose="020B0604020202020204" pitchFamily="34" charset="0"/>
              </a:rPr>
              <a:t>with </a:t>
            </a:r>
            <a:r>
              <a:rPr lang="en-US" b="1" dirty="0">
                <a:latin typeface="Arial" panose="020B0604020202020204" pitchFamily="34" charset="0"/>
                <a:cs typeface="Arial" panose="020B0604020202020204" pitchFamily="34" charset="0"/>
              </a:rPr>
              <a:t>and </a:t>
            </a:r>
            <a:r>
              <a:rPr lang="en-US" b="1" i="1"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young people</a:t>
            </a:r>
          </a:p>
        </p:txBody>
      </p:sp>
      <p:sp>
        <p:nvSpPr>
          <p:cNvPr id="6" name="Google Shape;146;p24">
            <a:extLst>
              <a:ext uri="{FF2B5EF4-FFF2-40B4-BE49-F238E27FC236}">
                <a16:creationId xmlns="" xmlns:a16="http://schemas.microsoft.com/office/drawing/2014/main" id="{5C06C69C-BCF2-4257-8283-F171F519DC1C}"/>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Guidelines</a:t>
            </a:r>
            <a:endParaRPr b="1" dirty="0">
              <a:latin typeface="Arial Black" panose="020B0A04020102020204" pitchFamily="34"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1676404E-95D6-4B07-B320-230B5A463530}"/>
              </a:ext>
            </a:extLst>
          </p:cNvPr>
          <p:cNvSpPr/>
          <p:nvPr/>
        </p:nvSpPr>
        <p:spPr>
          <a:xfrm>
            <a:off x="1594121" y="2499616"/>
            <a:ext cx="5929828" cy="3477875"/>
          </a:xfrm>
          <a:prstGeom prst="rect">
            <a:avLst/>
          </a:prstGeom>
        </p:spPr>
        <p:txBody>
          <a:bodyPr wrap="none">
            <a:spAutoFit/>
          </a:bodyPr>
          <a:lstStyle/>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Positive development approach</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Meaningful participation</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Giving away power</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Solidarity</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Do no harm</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Zero tolerance of sexual exploitation and abuse</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Inclusion</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Sustainability</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Commitment</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Gender and age sensitivity</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Flexibility</a:t>
            </a:r>
          </a:p>
        </p:txBody>
      </p:sp>
      <p:pic>
        <p:nvPicPr>
          <p:cNvPr id="27" name="Picture 26">
            <a:extLst>
              <a:ext uri="{FF2B5EF4-FFF2-40B4-BE49-F238E27FC236}">
                <a16:creationId xmlns="" xmlns:a16="http://schemas.microsoft.com/office/drawing/2014/main" id="{9853C99B-C99E-4505-ACB9-8D76B4B1E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974" y="4615710"/>
            <a:ext cx="2276592" cy="1692362"/>
          </a:xfrm>
          <a:prstGeom prst="rect">
            <a:avLst/>
          </a:prstGeom>
        </p:spPr>
      </p:pic>
    </p:spTree>
    <p:extLst>
      <p:ext uri="{BB962C8B-B14F-4D97-AF65-F5344CB8AC3E}">
        <p14:creationId xmlns:p14="http://schemas.microsoft.com/office/powerpoint/2010/main" val="2907819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4;p28">
            <a:extLst>
              <a:ext uri="{FF2B5EF4-FFF2-40B4-BE49-F238E27FC236}">
                <a16:creationId xmlns="" xmlns:a16="http://schemas.microsoft.com/office/drawing/2014/main" id="{E4CBF0A8-656A-4DD8-946F-AAD440FB76BD}"/>
              </a:ext>
            </a:extLst>
          </p:cNvPr>
          <p:cNvSpPr txBox="1">
            <a:spLocks/>
          </p:cNvSpPr>
          <p:nvPr/>
        </p:nvSpPr>
        <p:spPr>
          <a:xfrm>
            <a:off x="802106" y="1516425"/>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Meaningful participation (1/2)</a:t>
            </a:r>
          </a:p>
        </p:txBody>
      </p:sp>
      <p:sp>
        <p:nvSpPr>
          <p:cNvPr id="5" name="Google Shape;195;p28">
            <a:extLst>
              <a:ext uri="{FF2B5EF4-FFF2-40B4-BE49-F238E27FC236}">
                <a16:creationId xmlns="" xmlns:a16="http://schemas.microsoft.com/office/drawing/2014/main" id="{AAF51CB5-17F9-44A1-AF1F-9F428885D47B}"/>
              </a:ext>
            </a:extLst>
          </p:cNvPr>
          <p:cNvSpPr txBox="1">
            <a:spLocks noGrp="1"/>
          </p:cNvSpPr>
          <p:nvPr>
            <p:ph type="title"/>
          </p:nvPr>
        </p:nvSpPr>
        <p:spPr>
          <a:xfrm>
            <a:off x="802106" y="778772"/>
            <a:ext cx="8229600" cy="714855"/>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Guidelines</a:t>
            </a:r>
            <a:endParaRPr b="1" dirty="0">
              <a:latin typeface="Arial Black" panose="020B0A0402010202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8FE4229D-99A4-415B-972F-B9ECC42D712D}"/>
              </a:ext>
            </a:extLst>
          </p:cNvPr>
          <p:cNvSpPr/>
          <p:nvPr/>
        </p:nvSpPr>
        <p:spPr>
          <a:xfrm>
            <a:off x="802106" y="2026584"/>
            <a:ext cx="4394579" cy="1138773"/>
          </a:xfrm>
          <a:prstGeom prst="rect">
            <a:avLst/>
          </a:prstGeom>
        </p:spPr>
        <p:txBody>
          <a:bodyPr wrap="square" lIns="0">
            <a:spAutoFit/>
          </a:bodyPr>
          <a:lstStyle/>
          <a:p>
            <a:r>
              <a:rPr lang="en-US" sz="1700" dirty="0">
                <a:latin typeface="Arial" panose="020B0604020202020204" pitchFamily="34" charset="0"/>
                <a:cs typeface="Arial" panose="020B0604020202020204" pitchFamily="34" charset="0"/>
              </a:rPr>
              <a:t>Enables young people to:</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acquire knowledge and skills</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build competencies</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extend aspirations and gain confidence</a:t>
            </a:r>
          </a:p>
        </p:txBody>
      </p:sp>
      <p:sp>
        <p:nvSpPr>
          <p:cNvPr id="7" name="Rectangle 6">
            <a:extLst>
              <a:ext uri="{FF2B5EF4-FFF2-40B4-BE49-F238E27FC236}">
                <a16:creationId xmlns="" xmlns:a16="http://schemas.microsoft.com/office/drawing/2014/main" id="{8012E1AA-6724-4106-8F53-E7541BCA093E}"/>
              </a:ext>
            </a:extLst>
          </p:cNvPr>
          <p:cNvSpPr/>
          <p:nvPr/>
        </p:nvSpPr>
        <p:spPr>
          <a:xfrm>
            <a:off x="5129648" y="2049382"/>
            <a:ext cx="4244449" cy="1138773"/>
          </a:xfrm>
          <a:prstGeom prst="rect">
            <a:avLst/>
          </a:prstGeom>
        </p:spPr>
        <p:txBody>
          <a:bodyPr wrap="square" lIns="0">
            <a:spAutoFit/>
          </a:bodyPr>
          <a:lstStyle/>
          <a:p>
            <a:r>
              <a:rPr lang="en-US" sz="1700" dirty="0">
                <a:latin typeface="Arial" panose="020B0604020202020204" pitchFamily="34" charset="0"/>
                <a:cs typeface="Arial" panose="020B0604020202020204" pitchFamily="34" charset="0"/>
              </a:rPr>
              <a:t>Promotes:</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youth’s capacity for civic engagement</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collective organisation</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tolerance and respect for others</a:t>
            </a:r>
          </a:p>
        </p:txBody>
      </p:sp>
      <p:pic>
        <p:nvPicPr>
          <p:cNvPr id="8" name="Picture 7">
            <a:extLst>
              <a:ext uri="{FF2B5EF4-FFF2-40B4-BE49-F238E27FC236}">
                <a16:creationId xmlns="" xmlns:a16="http://schemas.microsoft.com/office/drawing/2014/main" id="{9399D958-AF44-43DB-A42E-9D10F7151AC6}"/>
              </a:ext>
            </a:extLst>
          </p:cNvPr>
          <p:cNvPicPr/>
          <p:nvPr/>
        </p:nvPicPr>
        <p:blipFill>
          <a:blip r:embed="rId3"/>
          <a:stretch>
            <a:fillRect/>
          </a:stretch>
        </p:blipFill>
        <p:spPr>
          <a:xfrm>
            <a:off x="2556883" y="3429000"/>
            <a:ext cx="6724158" cy="3429000"/>
          </a:xfrm>
          <a:prstGeom prst="rect">
            <a:avLst/>
          </a:prstGeom>
        </p:spPr>
      </p:pic>
      <p:sp>
        <p:nvSpPr>
          <p:cNvPr id="10" name="Rectangle 9">
            <a:extLst>
              <a:ext uri="{FF2B5EF4-FFF2-40B4-BE49-F238E27FC236}">
                <a16:creationId xmlns="" xmlns:a16="http://schemas.microsoft.com/office/drawing/2014/main" id="{3AA57B4C-AD22-4232-83A2-3DB60F0A6AD9}"/>
              </a:ext>
            </a:extLst>
          </p:cNvPr>
          <p:cNvSpPr/>
          <p:nvPr/>
        </p:nvSpPr>
        <p:spPr>
          <a:xfrm>
            <a:off x="575863" y="3760407"/>
            <a:ext cx="5343099" cy="338554"/>
          </a:xfrm>
          <a:prstGeom prst="rect">
            <a:avLst/>
          </a:prstGeom>
        </p:spPr>
        <p:txBody>
          <a:bodyPr wrap="square" lIns="0">
            <a:spAutoFit/>
          </a:bodyPr>
          <a:lstStyle/>
          <a:p>
            <a:r>
              <a:rPr lang="en-US" sz="1600" b="1" dirty="0">
                <a:latin typeface="Arial" panose="020B0604020202020204" pitchFamily="34" charset="0"/>
                <a:cs typeface="Arial" panose="020B0604020202020204" pitchFamily="34" charset="0"/>
              </a:rPr>
              <a:t>Modes of participation</a:t>
            </a:r>
          </a:p>
        </p:txBody>
      </p:sp>
    </p:spTree>
    <p:extLst>
      <p:ext uri="{BB962C8B-B14F-4D97-AF65-F5344CB8AC3E}">
        <p14:creationId xmlns:p14="http://schemas.microsoft.com/office/powerpoint/2010/main" val="24391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4;p28">
            <a:extLst>
              <a:ext uri="{FF2B5EF4-FFF2-40B4-BE49-F238E27FC236}">
                <a16:creationId xmlns="" xmlns:a16="http://schemas.microsoft.com/office/drawing/2014/main" id="{C4BE67EE-7A9B-4DBD-9858-BCFB95E3C0B7}"/>
              </a:ext>
            </a:extLst>
          </p:cNvPr>
          <p:cNvSpPr txBox="1">
            <a:spLocks/>
          </p:cNvSpPr>
          <p:nvPr/>
        </p:nvSpPr>
        <p:spPr>
          <a:xfrm>
            <a:off x="457200" y="1493998"/>
            <a:ext cx="9695468"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GB" b="1" dirty="0">
                <a:latin typeface="Arial" panose="020B0604020202020204" pitchFamily="34" charset="0"/>
                <a:cs typeface="Arial" panose="020B0604020202020204" pitchFamily="34" charset="0"/>
              </a:rPr>
              <a:t>Meaningful participation (2/2) – key features required</a:t>
            </a:r>
          </a:p>
        </p:txBody>
      </p:sp>
      <p:sp>
        <p:nvSpPr>
          <p:cNvPr id="5" name="Google Shape;195;p28">
            <a:extLst>
              <a:ext uri="{FF2B5EF4-FFF2-40B4-BE49-F238E27FC236}">
                <a16:creationId xmlns="" xmlns:a16="http://schemas.microsoft.com/office/drawing/2014/main" id="{9A353D48-8728-4FCF-951D-EF89707BDB40}"/>
              </a:ext>
            </a:extLst>
          </p:cNvPr>
          <p:cNvSpPr txBox="1">
            <a:spLocks noGrp="1"/>
          </p:cNvSpPr>
          <p:nvPr>
            <p:ph type="title"/>
          </p:nvPr>
        </p:nvSpPr>
        <p:spPr>
          <a:xfrm>
            <a:off x="457200" y="794814"/>
            <a:ext cx="8229600" cy="69918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0D296A72-5B10-4C62-8B7F-A9BB86DFC3A9}"/>
              </a:ext>
            </a:extLst>
          </p:cNvPr>
          <p:cNvPicPr/>
          <p:nvPr/>
        </p:nvPicPr>
        <p:blipFill rotWithShape="1">
          <a:blip r:embed="rId3" cstate="print">
            <a:extLst>
              <a:ext uri="{28A0092B-C50C-407E-A947-70E740481C1C}">
                <a14:useLocalDpi xmlns:a14="http://schemas.microsoft.com/office/drawing/2010/main" val="0"/>
              </a:ext>
            </a:extLst>
          </a:blip>
          <a:srcRect l="24612" t="6868"/>
          <a:stretch/>
        </p:blipFill>
        <p:spPr bwMode="auto">
          <a:xfrm>
            <a:off x="4138578" y="2515563"/>
            <a:ext cx="3914844" cy="3427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211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7;p63">
            <a:extLst>
              <a:ext uri="{FF2B5EF4-FFF2-40B4-BE49-F238E27FC236}">
                <a16:creationId xmlns="" xmlns:a16="http://schemas.microsoft.com/office/drawing/2014/main" id="{77FA4DA1-54E4-4F59-A5CE-A95F3F0CF411}"/>
              </a:ext>
            </a:extLst>
          </p:cNvPr>
          <p:cNvSpPr txBox="1">
            <a:spLocks/>
          </p:cNvSpPr>
          <p:nvPr/>
        </p:nvSpPr>
        <p:spPr>
          <a:xfrm>
            <a:off x="916385" y="1363142"/>
            <a:ext cx="10896170" cy="8001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800"/>
              <a:buFont typeface="Arial"/>
              <a:buNone/>
            </a:pPr>
            <a:r>
              <a:rPr lang="en-GB" b="1" dirty="0">
                <a:latin typeface="Arial" panose="020B0604020202020204" pitchFamily="34" charset="0"/>
                <a:cs typeface="Arial" panose="020B0604020202020204" pitchFamily="34" charset="0"/>
              </a:rPr>
              <a:t>Adolescents &amp; Youth across the Humanitarian Programme Cycle</a:t>
            </a:r>
          </a:p>
        </p:txBody>
      </p:sp>
      <p:sp>
        <p:nvSpPr>
          <p:cNvPr id="5" name="Google Shape;388;p63">
            <a:extLst>
              <a:ext uri="{FF2B5EF4-FFF2-40B4-BE49-F238E27FC236}">
                <a16:creationId xmlns="" xmlns:a16="http://schemas.microsoft.com/office/drawing/2014/main" id="{CCA440AF-F758-454E-8D2C-B5F13C38010E}"/>
              </a:ext>
            </a:extLst>
          </p:cNvPr>
          <p:cNvSpPr txBox="1">
            <a:spLocks noGrp="1"/>
          </p:cNvSpPr>
          <p:nvPr>
            <p:ph type="title"/>
          </p:nvPr>
        </p:nvSpPr>
        <p:spPr>
          <a:xfrm>
            <a:off x="916386" y="625489"/>
            <a:ext cx="8229600" cy="647569"/>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6" name="Google Shape;389;p63">
            <a:extLst>
              <a:ext uri="{FF2B5EF4-FFF2-40B4-BE49-F238E27FC236}">
                <a16:creationId xmlns="" xmlns:a16="http://schemas.microsoft.com/office/drawing/2014/main" id="{351A93F0-913F-47BC-9647-16903AD3C446}"/>
              </a:ext>
            </a:extLst>
          </p:cNvPr>
          <p:cNvSpPr txBox="1">
            <a:spLocks/>
          </p:cNvSpPr>
          <p:nvPr/>
        </p:nvSpPr>
        <p:spPr>
          <a:xfrm>
            <a:off x="652366" y="1763192"/>
            <a:ext cx="8229600" cy="4157533"/>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55600">
              <a:lnSpc>
                <a:spcPct val="100000"/>
              </a:lnSpc>
              <a:spcBef>
                <a:spcPts val="0"/>
              </a:spcBef>
              <a:buSzPts val="2000"/>
            </a:pPr>
            <a:endParaRPr lang="en-GB" sz="2000" dirty="0">
              <a:latin typeface="Arial" panose="020B0604020202020204" pitchFamily="34" charset="0"/>
              <a:cs typeface="Arial" panose="020B0604020202020204" pitchFamily="34" charset="0"/>
            </a:endParaRPr>
          </a:p>
          <a:p>
            <a:pPr marL="101600" indent="0">
              <a:lnSpc>
                <a:spcPct val="100000"/>
              </a:lnSpc>
              <a:spcBef>
                <a:spcPts val="0"/>
              </a:spcBef>
              <a:buSzPts val="2000"/>
              <a:buNone/>
            </a:pPr>
            <a:endParaRPr lang="en-GB" sz="2000" b="1" dirty="0">
              <a:latin typeface="Arial" panose="020B0604020202020204" pitchFamily="34" charset="0"/>
              <a:cs typeface="Arial" panose="020B0604020202020204" pitchFamily="34" charset="0"/>
            </a:endParaRPr>
          </a:p>
          <a:p>
            <a:pPr marL="457200" indent="-355600">
              <a:lnSpc>
                <a:spcPct val="100000"/>
              </a:lnSpc>
              <a:spcBef>
                <a:spcPts val="0"/>
              </a:spcBef>
              <a:buSzPts val="2000"/>
            </a:pPr>
            <a:r>
              <a:rPr lang="en-GB" sz="2000" b="1" dirty="0">
                <a:latin typeface="Arial" panose="020B0604020202020204" pitchFamily="34" charset="0"/>
                <a:cs typeface="Arial" panose="020B0604020202020204" pitchFamily="34" charset="0"/>
              </a:rPr>
              <a:t>Guidance, checklists and examples </a:t>
            </a:r>
            <a:r>
              <a:rPr lang="en-GB" sz="2000" dirty="0">
                <a:latin typeface="Arial" panose="020B0604020202020204" pitchFamily="34" charset="0"/>
                <a:cs typeface="Arial" panose="020B0604020202020204" pitchFamily="34" charset="0"/>
              </a:rPr>
              <a:t>for participatory programming across all phases of the cycle:</a:t>
            </a:r>
            <a:endParaRPr lang="en-GB" dirty="0">
              <a:solidFill>
                <a:srgbClr val="000000"/>
              </a:solidFill>
              <a:latin typeface="Arial" panose="020B0604020202020204" pitchFamily="34" charset="0"/>
              <a:cs typeface="Arial" panose="020B0604020202020204" pitchFamily="34" charset="0"/>
            </a:endParaRPr>
          </a:p>
          <a:p>
            <a:pPr marL="4114800" indent="0">
              <a:lnSpc>
                <a:spcPct val="150000"/>
              </a:lnSpc>
              <a:spcBef>
                <a:spcPts val="300"/>
              </a:spcBef>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8" name="Google Shape;391;p63">
            <a:extLst>
              <a:ext uri="{FF2B5EF4-FFF2-40B4-BE49-F238E27FC236}">
                <a16:creationId xmlns="" xmlns:a16="http://schemas.microsoft.com/office/drawing/2014/main" id="{413A0675-4195-4900-A835-9C44A164AF9E}"/>
              </a:ext>
            </a:extLst>
          </p:cNvPr>
          <p:cNvSpPr txBox="1"/>
          <p:nvPr/>
        </p:nvSpPr>
        <p:spPr>
          <a:xfrm>
            <a:off x="1306590" y="6283269"/>
            <a:ext cx="86220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rgbClr val="C00000"/>
                </a:solidFill>
                <a:latin typeface="Arial" panose="020B0604020202020204" pitchFamily="34" charset="0"/>
                <a:cs typeface="Arial" panose="020B0604020202020204" pitchFamily="34" charset="0"/>
              </a:rPr>
              <a:t>“Nothing about us, without us”</a:t>
            </a:r>
            <a:endParaRP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05DD3DFC-7349-47B0-809F-4A2265F44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166" y="3071872"/>
            <a:ext cx="5161424" cy="3112339"/>
          </a:xfrm>
          <a:prstGeom prst="rect">
            <a:avLst/>
          </a:prstGeom>
        </p:spPr>
      </p:pic>
      <p:pic>
        <p:nvPicPr>
          <p:cNvPr id="7" name="Google Shape;390;p63">
            <a:extLst>
              <a:ext uri="{FF2B5EF4-FFF2-40B4-BE49-F238E27FC236}">
                <a16:creationId xmlns="" xmlns:a16="http://schemas.microsoft.com/office/drawing/2014/main" id="{67AD8047-4B4E-44E2-8E11-F1D6EC1FE337}"/>
              </a:ext>
            </a:extLst>
          </p:cNvPr>
          <p:cNvPicPr preferRelativeResize="0"/>
          <p:nvPr/>
        </p:nvPicPr>
        <p:blipFill rotWithShape="1">
          <a:blip r:embed="rId4">
            <a:alphaModFix/>
          </a:blip>
          <a:srcRect/>
          <a:stretch/>
        </p:blipFill>
        <p:spPr>
          <a:xfrm>
            <a:off x="1579423" y="3275469"/>
            <a:ext cx="4593211" cy="2705143"/>
          </a:xfrm>
          <a:prstGeom prst="rect">
            <a:avLst/>
          </a:prstGeom>
          <a:noFill/>
          <a:ln>
            <a:noFill/>
          </a:ln>
        </p:spPr>
      </p:pic>
      <p:sp>
        <p:nvSpPr>
          <p:cNvPr id="11" name="Rectangle 10">
            <a:extLst>
              <a:ext uri="{FF2B5EF4-FFF2-40B4-BE49-F238E27FC236}">
                <a16:creationId xmlns="" xmlns:a16="http://schemas.microsoft.com/office/drawing/2014/main" id="{9B17FA08-1921-42D3-92E1-3E8E8FD672F3}"/>
              </a:ext>
            </a:extLst>
          </p:cNvPr>
          <p:cNvSpPr/>
          <p:nvPr/>
        </p:nvSpPr>
        <p:spPr>
          <a:xfrm>
            <a:off x="8578576" y="4137137"/>
            <a:ext cx="860612" cy="570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 xmlns:a16="http://schemas.microsoft.com/office/drawing/2014/main" id="{6653076D-994D-44FC-958D-D96F14C995A3}"/>
              </a:ext>
            </a:extLst>
          </p:cNvPr>
          <p:cNvSpPr/>
          <p:nvPr/>
        </p:nvSpPr>
        <p:spPr>
          <a:xfrm>
            <a:off x="6882714" y="3429000"/>
            <a:ext cx="2412919" cy="2333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074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0;p64">
            <a:extLst>
              <a:ext uri="{FF2B5EF4-FFF2-40B4-BE49-F238E27FC236}">
                <a16:creationId xmlns="" xmlns:a16="http://schemas.microsoft.com/office/drawing/2014/main" id="{D01C2815-A2C3-41E1-910E-B56E51578C5A}"/>
              </a:ext>
            </a:extLst>
          </p:cNvPr>
          <p:cNvSpPr txBox="1">
            <a:spLocks/>
          </p:cNvSpPr>
          <p:nvPr/>
        </p:nvSpPr>
        <p:spPr>
          <a:xfrm>
            <a:off x="1052598" y="2260270"/>
            <a:ext cx="8229600" cy="3876556"/>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14300">
              <a:lnSpc>
                <a:spcPct val="100000"/>
              </a:lnSpc>
              <a:spcBef>
                <a:spcPts val="0"/>
              </a:spcBef>
              <a:buSzPts val="1800"/>
              <a:buFont typeface="Arial" panose="020B0604020202020204" pitchFamily="34" charset="0"/>
              <a:buNone/>
            </a:pPr>
            <a:endParaRPr lang="en-GB" sz="1800" b="1" dirty="0">
              <a:solidFill>
                <a:srgbClr val="C00000"/>
              </a:solidFill>
              <a:latin typeface="Arial" panose="020B0604020202020204" pitchFamily="34" charset="0"/>
              <a:cs typeface="Arial" panose="020B0604020202020204" pitchFamily="34" charset="0"/>
            </a:endParaRPr>
          </a:p>
          <a:p>
            <a:pPr marL="114300" indent="0">
              <a:lnSpc>
                <a:spcPct val="100000"/>
              </a:lnSpc>
              <a:spcBef>
                <a:spcPts val="900"/>
              </a:spcBef>
              <a:buSzPts val="1800"/>
              <a:buNone/>
            </a:pPr>
            <a:r>
              <a:rPr lang="en-GB" sz="1800" b="1" dirty="0">
                <a:latin typeface="Arial" panose="020B0604020202020204" pitchFamily="34" charset="0"/>
                <a:cs typeface="Arial" panose="020B0604020202020204" pitchFamily="34" charset="0"/>
              </a:rPr>
              <a:t>Brief description:  </a:t>
            </a:r>
          </a:p>
          <a:p>
            <a:pPr lvl="1" indent="-342900">
              <a:spcBef>
                <a:spcPts val="0"/>
              </a:spcBef>
              <a:buSzPts val="1800"/>
            </a:pPr>
            <a:r>
              <a:rPr lang="en-GB" sz="1800" dirty="0">
                <a:latin typeface="Arial" panose="020B0604020202020204" pitchFamily="34" charset="0"/>
                <a:cs typeface="Arial" panose="020B0604020202020204" pitchFamily="34" charset="0"/>
              </a:rPr>
              <a:t>include young people’s needs and interests </a:t>
            </a:r>
          </a:p>
          <a:p>
            <a:pPr lvl="1" indent="-342900">
              <a:spcBef>
                <a:spcPts val="0"/>
              </a:spcBef>
              <a:buSzPts val="1800"/>
            </a:pPr>
            <a:r>
              <a:rPr lang="en-GB" sz="1800" dirty="0">
                <a:latin typeface="Arial" panose="020B0604020202020204" pitchFamily="34" charset="0"/>
                <a:cs typeface="Arial" panose="020B0604020202020204" pitchFamily="34" charset="0"/>
              </a:rPr>
              <a:t>meaningfully engage young people</a:t>
            </a:r>
          </a:p>
          <a:p>
            <a:pPr lvl="1" indent="-342900">
              <a:spcBef>
                <a:spcPts val="0"/>
              </a:spcBef>
              <a:buSzPts val="1800"/>
            </a:pPr>
            <a:r>
              <a:rPr lang="en-GB" sz="1800" dirty="0">
                <a:latin typeface="Arial" panose="020B0604020202020204" pitchFamily="34" charset="0"/>
                <a:cs typeface="Arial" panose="020B0604020202020204" pitchFamily="34" charset="0"/>
              </a:rPr>
              <a:t>collect sex and age disaggregated data</a:t>
            </a:r>
          </a:p>
          <a:p>
            <a:pPr lvl="1" indent="-342900">
              <a:spcBef>
                <a:spcPts val="0"/>
              </a:spcBef>
              <a:buSzPts val="1800"/>
            </a:pPr>
            <a:r>
              <a:rPr lang="en-GB" sz="1800" dirty="0">
                <a:latin typeface="Arial" panose="020B0604020202020204" pitchFamily="34" charset="0"/>
                <a:cs typeface="Arial" panose="020B0604020202020204" pitchFamily="34" charset="0"/>
              </a:rPr>
              <a:t>ensure appropriate training in skills for safely engaging young people including child safeguarding and confidentiality</a:t>
            </a:r>
          </a:p>
          <a:p>
            <a:pPr marL="0" indent="0">
              <a:spcBef>
                <a:spcPts val="0"/>
              </a:spcBef>
              <a:buNone/>
            </a:pPr>
            <a:r>
              <a:rPr lang="en-GB" sz="1800" b="1" dirty="0">
                <a:latin typeface="Arial" panose="020B0604020202020204" pitchFamily="34" charset="0"/>
                <a:cs typeface="Arial" panose="020B0604020202020204" pitchFamily="34" charset="0"/>
              </a:rPr>
              <a:t>Assessment tip sheet /</a:t>
            </a:r>
            <a:r>
              <a:rPr lang="en-GB" sz="1800" dirty="0">
                <a:latin typeface="Arial" panose="020B0604020202020204" pitchFamily="34" charset="0"/>
                <a:cs typeface="Arial" panose="020B0604020202020204" pitchFamily="34" charset="0"/>
              </a:rPr>
              <a:t> questions</a:t>
            </a:r>
            <a:endParaRPr lang="en-GB" sz="1800" b="1" dirty="0">
              <a:latin typeface="Arial" panose="020B0604020202020204" pitchFamily="34" charset="0"/>
              <a:cs typeface="Arial" panose="020B0604020202020204" pitchFamily="34" charset="0"/>
            </a:endParaRPr>
          </a:p>
          <a:p>
            <a:pPr lvl="1" indent="-342900">
              <a:spcBef>
                <a:spcPts val="0"/>
              </a:spcBef>
              <a:buSzPts val="1800"/>
            </a:pPr>
            <a:r>
              <a:rPr lang="en-GB" sz="1800" dirty="0">
                <a:latin typeface="Arial" panose="020B0604020202020204" pitchFamily="34" charset="0"/>
                <a:cs typeface="Arial" panose="020B0604020202020204" pitchFamily="34" charset="0"/>
              </a:rPr>
              <a:t>What sources of disaggregated data exist on the demographic profile of the community?</a:t>
            </a:r>
          </a:p>
          <a:p>
            <a:pPr lvl="1" indent="-342900">
              <a:spcBef>
                <a:spcPts val="0"/>
              </a:spcBef>
              <a:buSzPts val="1800"/>
            </a:pPr>
            <a:r>
              <a:rPr lang="en-GB" sz="1800" dirty="0">
                <a:latin typeface="Arial" panose="020B0604020202020204" pitchFamily="34" charset="0"/>
                <a:cs typeface="Arial" panose="020B0604020202020204" pitchFamily="34" charset="0"/>
              </a:rPr>
              <a:t>What are the existing local structures for young people (e.g. youth organisations, clubs)?</a:t>
            </a:r>
          </a:p>
          <a:p>
            <a:pPr marL="114300" indent="0">
              <a:lnSpc>
                <a:spcPct val="100000"/>
              </a:lnSpc>
              <a:spcBef>
                <a:spcPts val="0"/>
              </a:spcBef>
              <a:buSzPts val="1800"/>
              <a:buNone/>
            </a:pPr>
            <a:r>
              <a:rPr lang="en-GB" sz="1800" b="1" dirty="0">
                <a:latin typeface="Arial" panose="020B0604020202020204" pitchFamily="34" charset="0"/>
                <a:cs typeface="Arial" panose="020B0604020202020204" pitchFamily="34" charset="0"/>
              </a:rPr>
              <a:t>Tools: </a:t>
            </a:r>
            <a:r>
              <a:rPr lang="en-GB" sz="1800" dirty="0">
                <a:latin typeface="Arial" panose="020B0604020202020204" pitchFamily="34" charset="0"/>
                <a:cs typeface="Arial" panose="020B0604020202020204" pitchFamily="34" charset="0"/>
              </a:rPr>
              <a:t>participatory appraisal tool</a:t>
            </a:r>
          </a:p>
          <a:p>
            <a:pPr marL="114300" indent="0">
              <a:lnSpc>
                <a:spcPct val="100000"/>
              </a:lnSpc>
              <a:spcBef>
                <a:spcPts val="0"/>
              </a:spcBef>
              <a:buSzPts val="1800"/>
              <a:buNone/>
            </a:pPr>
            <a:r>
              <a:rPr lang="en-GB" sz="1800" b="1" dirty="0">
                <a:latin typeface="Arial" panose="020B0604020202020204" pitchFamily="34" charset="0"/>
                <a:cs typeface="Arial" panose="020B0604020202020204" pitchFamily="34" charset="0"/>
              </a:rPr>
              <a:t>Case study</a:t>
            </a:r>
          </a:p>
          <a:p>
            <a:pPr marL="457200" indent="0">
              <a:lnSpc>
                <a:spcPct val="100000"/>
              </a:lnSpc>
              <a:spcBef>
                <a:spcPts val="0"/>
              </a:spcBef>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
        <p:nvSpPr>
          <p:cNvPr id="5" name="Google Shape;397;p64">
            <a:extLst>
              <a:ext uri="{FF2B5EF4-FFF2-40B4-BE49-F238E27FC236}">
                <a16:creationId xmlns="" xmlns:a16="http://schemas.microsoft.com/office/drawing/2014/main" id="{CBA7F4BA-19A2-43AA-AF75-E8A2160266AF}"/>
              </a:ext>
            </a:extLst>
          </p:cNvPr>
          <p:cNvSpPr txBox="1">
            <a:spLocks/>
          </p:cNvSpPr>
          <p:nvPr/>
        </p:nvSpPr>
        <p:spPr>
          <a:xfrm>
            <a:off x="1052597" y="1354312"/>
            <a:ext cx="9559255" cy="482658"/>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800"/>
              <a:buFont typeface="Arial"/>
              <a:buNone/>
            </a:pPr>
            <a:r>
              <a:rPr lang="en-GB" b="1" dirty="0">
                <a:latin typeface="Arial" panose="020B0604020202020204" pitchFamily="34" charset="0"/>
                <a:cs typeface="Arial" panose="020B0604020202020204" pitchFamily="34" charset="0"/>
              </a:rPr>
              <a:t>Participatory programming with and for Young People</a:t>
            </a:r>
          </a:p>
        </p:txBody>
      </p:sp>
      <p:sp>
        <p:nvSpPr>
          <p:cNvPr id="6" name="Google Shape;398;p64">
            <a:extLst>
              <a:ext uri="{FF2B5EF4-FFF2-40B4-BE49-F238E27FC236}">
                <a16:creationId xmlns="" xmlns:a16="http://schemas.microsoft.com/office/drawing/2014/main" id="{36C667AD-9380-4FA0-8392-CE33C6FE36A3}"/>
              </a:ext>
            </a:extLst>
          </p:cNvPr>
          <p:cNvSpPr txBox="1">
            <a:spLocks noGrp="1"/>
          </p:cNvSpPr>
          <p:nvPr>
            <p:ph type="title"/>
          </p:nvPr>
        </p:nvSpPr>
        <p:spPr>
          <a:xfrm>
            <a:off x="1052598" y="616659"/>
            <a:ext cx="8229600" cy="737653"/>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
        <p:nvSpPr>
          <p:cNvPr id="7" name="Google Shape;399;p64">
            <a:extLst>
              <a:ext uri="{FF2B5EF4-FFF2-40B4-BE49-F238E27FC236}">
                <a16:creationId xmlns="" xmlns:a16="http://schemas.microsoft.com/office/drawing/2014/main" id="{4682B7CB-68FF-40F3-9121-C4AA4C924F6F}"/>
              </a:ext>
            </a:extLst>
          </p:cNvPr>
          <p:cNvSpPr txBox="1"/>
          <p:nvPr/>
        </p:nvSpPr>
        <p:spPr>
          <a:xfrm>
            <a:off x="1052598" y="2091965"/>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Example: </a:t>
            </a:r>
            <a:r>
              <a:rPr lang="en-US" sz="1800" b="1" dirty="0" err="1">
                <a:solidFill>
                  <a:srgbClr val="FFFFFF"/>
                </a:solidFill>
                <a:latin typeface="Arial" panose="020B0604020202020204" pitchFamily="34" charset="0"/>
                <a:cs typeface="Arial" panose="020B0604020202020204" pitchFamily="34" charset="0"/>
              </a:rPr>
              <a:t>i</a:t>
            </a:r>
            <a:r>
              <a:rPr lang="en-US" sz="1800" b="1" dirty="0">
                <a:solidFill>
                  <a:srgbClr val="FFFFFF"/>
                </a:solidFill>
                <a:latin typeface="Arial" panose="020B0604020202020204" pitchFamily="34" charset="0"/>
                <a:cs typeface="Arial" panose="020B0604020202020204" pitchFamily="34" charset="0"/>
              </a:rPr>
              <a:t>. Needs Assessment and Analysis </a:t>
            </a:r>
          </a:p>
        </p:txBody>
      </p:sp>
    </p:spTree>
    <p:extLst>
      <p:ext uri="{BB962C8B-B14F-4D97-AF65-F5344CB8AC3E}">
        <p14:creationId xmlns:p14="http://schemas.microsoft.com/office/powerpoint/2010/main" val="208046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13861" y="1325522"/>
            <a:ext cx="7482982" cy="5518870"/>
          </a:xfrm>
          <a:prstGeom prst="rect">
            <a:avLst/>
          </a:prstGeom>
        </p:spPr>
      </p:pic>
      <p:sp>
        <p:nvSpPr>
          <p:cNvPr id="5" name="TextBox 4"/>
          <p:cNvSpPr txBox="1"/>
          <p:nvPr/>
        </p:nvSpPr>
        <p:spPr>
          <a:xfrm>
            <a:off x="350849" y="805379"/>
            <a:ext cx="4921540"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Sector-specific entry points</a:t>
            </a:r>
            <a:endParaRPr lang="en-US" sz="2800" b="1" dirty="0">
              <a:latin typeface="Arial" panose="020B0604020202020204" pitchFamily="34" charset="0"/>
              <a:cs typeface="Arial" panose="020B0604020202020204" pitchFamily="34" charset="0"/>
            </a:endParaRPr>
          </a:p>
        </p:txBody>
      </p:sp>
      <p:sp>
        <p:nvSpPr>
          <p:cNvPr id="6" name="Google Shape;398;p64">
            <a:extLst>
              <a:ext uri="{FF2B5EF4-FFF2-40B4-BE49-F238E27FC236}">
                <a16:creationId xmlns="" xmlns:a16="http://schemas.microsoft.com/office/drawing/2014/main" id="{36C667AD-9380-4FA0-8392-CE33C6FE36A3}"/>
              </a:ext>
            </a:extLst>
          </p:cNvPr>
          <p:cNvSpPr txBox="1">
            <a:spLocks noGrp="1"/>
          </p:cNvSpPr>
          <p:nvPr>
            <p:ph type="title"/>
          </p:nvPr>
        </p:nvSpPr>
        <p:spPr>
          <a:xfrm>
            <a:off x="435910" y="240307"/>
            <a:ext cx="8229600" cy="737653"/>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9393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06;p65">
            <a:extLst>
              <a:ext uri="{FF2B5EF4-FFF2-40B4-BE49-F238E27FC236}">
                <a16:creationId xmlns="" xmlns:a16="http://schemas.microsoft.com/office/drawing/2014/main" id="{A0358E5E-C9F1-4F67-B9A0-005C2F96AC8A}"/>
              </a:ext>
            </a:extLst>
          </p:cNvPr>
          <p:cNvSpPr txBox="1">
            <a:spLocks/>
          </p:cNvSpPr>
          <p:nvPr/>
        </p:nvSpPr>
        <p:spPr>
          <a:xfrm>
            <a:off x="1098884" y="1604659"/>
            <a:ext cx="9994232" cy="423299"/>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Implementation: Young People Responsive Programming</a:t>
            </a:r>
          </a:p>
        </p:txBody>
      </p:sp>
      <p:sp>
        <p:nvSpPr>
          <p:cNvPr id="6" name="Google Shape;407;p65">
            <a:extLst>
              <a:ext uri="{FF2B5EF4-FFF2-40B4-BE49-F238E27FC236}">
                <a16:creationId xmlns="" xmlns:a16="http://schemas.microsoft.com/office/drawing/2014/main" id="{89629FC9-1415-4067-BCA4-3B01BE122B7E}"/>
              </a:ext>
            </a:extLst>
          </p:cNvPr>
          <p:cNvSpPr txBox="1">
            <a:spLocks noGrp="1"/>
          </p:cNvSpPr>
          <p:nvPr>
            <p:ph type="title"/>
          </p:nvPr>
        </p:nvSpPr>
        <p:spPr>
          <a:xfrm>
            <a:off x="1098884" y="867012"/>
            <a:ext cx="8229600" cy="7377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graphicFrame>
        <p:nvGraphicFramePr>
          <p:cNvPr id="7" name="Google Shape;408;p65">
            <a:extLst>
              <a:ext uri="{FF2B5EF4-FFF2-40B4-BE49-F238E27FC236}">
                <a16:creationId xmlns="" xmlns:a16="http://schemas.microsoft.com/office/drawing/2014/main" id="{539179C4-83E6-4C72-8A6C-4CF04D86E15C}"/>
              </a:ext>
            </a:extLst>
          </p:cNvPr>
          <p:cNvGraphicFramePr/>
          <p:nvPr>
            <p:extLst>
              <p:ext uri="{D42A27DB-BD31-4B8C-83A1-F6EECF244321}">
                <p14:modId xmlns:p14="http://schemas.microsoft.com/office/powerpoint/2010/main" val="3529854453"/>
              </p:ext>
            </p:extLst>
          </p:nvPr>
        </p:nvGraphicFramePr>
        <p:xfrm>
          <a:off x="1338995" y="2505890"/>
          <a:ext cx="7948214" cy="3931905"/>
        </p:xfrm>
        <a:graphic>
          <a:graphicData uri="http://schemas.openxmlformats.org/drawingml/2006/table">
            <a:tbl>
              <a:tblPr>
                <a:noFill/>
              </a:tblPr>
              <a:tblGrid>
                <a:gridCol w="4078620">
                  <a:extLst>
                    <a:ext uri="{9D8B030D-6E8A-4147-A177-3AD203B41FA5}">
                      <a16:colId xmlns="" xmlns:a16="http://schemas.microsoft.com/office/drawing/2014/main" val="20000"/>
                    </a:ext>
                  </a:extLst>
                </a:gridCol>
                <a:gridCol w="3869594">
                  <a:extLst>
                    <a:ext uri="{9D8B030D-6E8A-4147-A177-3AD203B41FA5}">
                      <a16:colId xmlns="" xmlns:a16="http://schemas.microsoft.com/office/drawing/2014/main" val="20001"/>
                    </a:ext>
                  </a:extLst>
                </a:gridCol>
              </a:tblGrid>
              <a:tr h="3368375">
                <a:tc>
                  <a:txBody>
                    <a:bodyPr/>
                    <a:lstStyle/>
                    <a:p>
                      <a:pPr marL="342900" lvl="1" indent="-342900" algn="l" rtl="0">
                        <a:spcBef>
                          <a:spcPts val="0"/>
                        </a:spcBef>
                        <a:spcAft>
                          <a:spcPts val="0"/>
                        </a:spcAft>
                        <a:buClr>
                          <a:schemeClr val="dk1"/>
                        </a:buClr>
                        <a:buSzPts val="1600"/>
                        <a:buFont typeface="Arial" panose="020B0604020202020204" pitchFamily="34" charset="0"/>
                        <a:buChar char="•"/>
                      </a:pPr>
                      <a:endParaRPr lang="en-US" sz="2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Camp Coordination &amp; Camp Management</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Education</a:t>
                      </a:r>
                    </a:p>
                    <a:p>
                      <a:pPr marL="0" lvl="1" indent="0" algn="l" rtl="0">
                        <a:spcBef>
                          <a:spcPts val="0"/>
                        </a:spcBef>
                        <a:spcAft>
                          <a:spcPts val="0"/>
                        </a:spcAft>
                        <a:buClr>
                          <a:schemeClr val="dk1"/>
                        </a:buClr>
                        <a:buSzPts val="1600"/>
                        <a:buFont typeface="Arial" panose="020B0604020202020204" pitchFamily="34" charset="0"/>
                        <a:buNone/>
                      </a:pPr>
                      <a:endParaRPr lang="en-US" sz="2000" dirty="0">
                        <a:solidFill>
                          <a:schemeClr val="dk1"/>
                        </a:solidFill>
                      </a:endParaRPr>
                    </a:p>
                    <a:p>
                      <a:pPr marL="342900" marR="0" lvl="1" indent="-342900" algn="l" defTabSz="914400" rtl="0" eaLnBrk="1" fontAlgn="auto" latinLnBrk="0" hangingPunct="1">
                        <a:lnSpc>
                          <a:spcPct val="100000"/>
                        </a:lnSpc>
                        <a:spcBef>
                          <a:spcPts val="0"/>
                        </a:spcBef>
                        <a:spcAft>
                          <a:spcPts val="0"/>
                        </a:spcAft>
                        <a:buClr>
                          <a:schemeClr val="dk1"/>
                        </a:buClr>
                        <a:buSzPts val="1600"/>
                        <a:buFont typeface="Arial" panose="020B0604020202020204" pitchFamily="34" charset="0"/>
                        <a:buChar char="•"/>
                        <a:tabLst/>
                        <a:defRPr/>
                      </a:pPr>
                      <a:r>
                        <a:rPr lang="en-US" sz="2000" dirty="0">
                          <a:solidFill>
                            <a:schemeClr val="dk1"/>
                          </a:solidFill>
                        </a:rPr>
                        <a:t>Livelihoods &amp; Economy Strengthening</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Health</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Nutrition</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txBody>
                  <a:tcPr marL="91425" marR="91425" marT="182880"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endParaRPr lang="en-US" sz="2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dk1"/>
                          </a:solidFill>
                        </a:rPr>
                        <a:t>WASH</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Protection</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Shelter, Settlement &amp; Recovery</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Peacebuilding &amp; Social Cohesion</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dk1"/>
                          </a:solidFill>
                        </a:rPr>
                        <a:t>Emergency Telecommunications</a:t>
                      </a:r>
                    </a:p>
                    <a:p>
                      <a:pPr marL="342900" lvl="1" indent="-342900" algn="l" rtl="0">
                        <a:spcBef>
                          <a:spcPts val="0"/>
                        </a:spcBef>
                        <a:spcAft>
                          <a:spcPts val="0"/>
                        </a:spcAft>
                        <a:buClr>
                          <a:schemeClr val="dk1"/>
                        </a:buClr>
                        <a:buSzPts val="1600"/>
                        <a:buFont typeface="Arial" panose="020B0604020202020204" pitchFamily="34" charset="0"/>
                        <a:buChar char="•"/>
                      </a:pPr>
                      <a:endParaRPr lang="en-GB" sz="2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accent6">
                              <a:lumMod val="75000"/>
                            </a:schemeClr>
                          </a:solidFill>
                        </a:rPr>
                        <a:t>Housing, Land &amp; Property (HLP)</a:t>
                      </a: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accent6">
                              <a:lumMod val="75000"/>
                            </a:schemeClr>
                          </a:solidFill>
                        </a:rPr>
                        <a:t>Sustaining Peace</a:t>
                      </a:r>
                      <a:endParaRPr sz="2000" dirty="0">
                        <a:solidFill>
                          <a:schemeClr val="accent6">
                            <a:lumMod val="75000"/>
                          </a:schemeClr>
                        </a:solidFill>
                      </a:endParaRPr>
                    </a:p>
                    <a:p>
                      <a:pPr marL="285750" lvl="0" indent="-285750" algn="l" rtl="0">
                        <a:spcBef>
                          <a:spcPts val="0"/>
                        </a:spcBef>
                        <a:spcAft>
                          <a:spcPts val="0"/>
                        </a:spcAft>
                        <a:buFont typeface="Arial" panose="020B0604020202020204" pitchFamily="34" charset="0"/>
                        <a:buChar char="•"/>
                      </a:pPr>
                      <a:endParaRPr dirty="0"/>
                    </a:p>
                  </a:txBody>
                  <a:tcPr marL="91425" marR="91425" marT="0"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
        <p:nvSpPr>
          <p:cNvPr id="9" name="Google Shape;399;p64">
            <a:extLst>
              <a:ext uri="{FF2B5EF4-FFF2-40B4-BE49-F238E27FC236}">
                <a16:creationId xmlns="" xmlns:a16="http://schemas.microsoft.com/office/drawing/2014/main" id="{D6B3B9E2-2276-40E2-8AA8-E4F55A28BE15}"/>
              </a:ext>
            </a:extLst>
          </p:cNvPr>
          <p:cNvSpPr txBox="1"/>
          <p:nvPr/>
        </p:nvSpPr>
        <p:spPr>
          <a:xfrm>
            <a:off x="1098884" y="2412477"/>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Programming tips by sector</a:t>
            </a:r>
          </a:p>
        </p:txBody>
      </p:sp>
    </p:spTree>
    <p:extLst>
      <p:ext uri="{BB962C8B-B14F-4D97-AF65-F5344CB8AC3E}">
        <p14:creationId xmlns:p14="http://schemas.microsoft.com/office/powerpoint/2010/main" val="371355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66">
            <a:extLst>
              <a:ext uri="{FF2B5EF4-FFF2-40B4-BE49-F238E27FC236}">
                <a16:creationId xmlns="" xmlns:a16="http://schemas.microsoft.com/office/drawing/2014/main" id="{D422813C-2C7A-48B7-A273-803657014A18}"/>
              </a:ext>
            </a:extLst>
          </p:cNvPr>
          <p:cNvSpPr txBox="1">
            <a:spLocks/>
          </p:cNvSpPr>
          <p:nvPr/>
        </p:nvSpPr>
        <p:spPr>
          <a:xfrm>
            <a:off x="810126" y="2575441"/>
            <a:ext cx="8229600" cy="3979595"/>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1800"/>
              <a:buFont typeface="Arial" panose="020B0604020202020204" pitchFamily="34" charset="0"/>
              <a:buNone/>
            </a:pPr>
            <a:endParaRPr lang="en-GB" sz="1800" b="1" dirty="0">
              <a:solidFill>
                <a:srgbClr val="C00000"/>
              </a:solidFill>
              <a:latin typeface="Arial" panose="020B0604020202020204" pitchFamily="34" charset="0"/>
              <a:cs typeface="Arial" panose="020B0604020202020204" pitchFamily="34" charset="0"/>
            </a:endParaRPr>
          </a:p>
          <a:p>
            <a:pPr marL="457200" indent="-330200">
              <a:spcBef>
                <a:spcPts val="0"/>
              </a:spcBef>
              <a:buSzPts val="1600"/>
              <a:buFont typeface="Courier New"/>
              <a:buChar char="•"/>
            </a:pPr>
            <a:r>
              <a:rPr lang="en-GB" sz="1800" b="1" dirty="0">
                <a:latin typeface="Arial" panose="020B0604020202020204" pitchFamily="34" charset="0"/>
                <a:cs typeface="Arial" panose="020B0604020202020204" pitchFamily="34" charset="0"/>
              </a:rPr>
              <a:t>Assessment </a:t>
            </a:r>
            <a:r>
              <a:rPr lang="en-GB" sz="1800" b="1" dirty="0" smtClean="0">
                <a:latin typeface="Arial" panose="020B0604020202020204" pitchFamily="34" charset="0"/>
                <a:cs typeface="Arial" panose="020B0604020202020204" pitchFamily="34" charset="0"/>
              </a:rPr>
              <a:t>questions</a:t>
            </a:r>
          </a:p>
          <a:p>
            <a:pPr marL="457200" indent="-330200">
              <a:spcBef>
                <a:spcPts val="0"/>
              </a:spcBef>
              <a:buSzPts val="1600"/>
              <a:buFont typeface="Courier New"/>
              <a:buChar char="•"/>
            </a:pPr>
            <a:r>
              <a:rPr lang="en-US" sz="1600" dirty="0" smtClean="0"/>
              <a:t>How </a:t>
            </a:r>
            <a:r>
              <a:rPr lang="en-US" sz="1600" dirty="0"/>
              <a:t>are young people currently / previously engaged in </a:t>
            </a:r>
            <a:r>
              <a:rPr lang="en-US" sz="1600" dirty="0" smtClean="0"/>
              <a:t>livelihoods?</a:t>
            </a:r>
          </a:p>
          <a:p>
            <a:pPr marL="457200" indent="-330200">
              <a:spcBef>
                <a:spcPts val="0"/>
              </a:spcBef>
              <a:buSzPts val="1600"/>
              <a:buFont typeface="Courier New"/>
              <a:buChar char="•"/>
            </a:pPr>
            <a:r>
              <a:rPr lang="en-US" sz="1600" dirty="0" smtClean="0"/>
              <a:t>Has </a:t>
            </a:r>
            <a:r>
              <a:rPr lang="en-US" sz="1600" dirty="0"/>
              <a:t>a youth </a:t>
            </a:r>
            <a:r>
              <a:rPr lang="en-US" sz="1600" dirty="0" err="1"/>
              <a:t>labour</a:t>
            </a:r>
            <a:r>
              <a:rPr lang="en-US" sz="1600" dirty="0"/>
              <a:t> market assessment been conducted? </a:t>
            </a:r>
          </a:p>
          <a:p>
            <a:pPr marL="457200" indent="-330200">
              <a:spcBef>
                <a:spcPts val="0"/>
              </a:spcBef>
              <a:buSzPts val="1600"/>
              <a:buFont typeface="Courier New"/>
              <a:buChar char="•"/>
            </a:pPr>
            <a:r>
              <a:rPr lang="en-US" sz="1600" dirty="0" smtClean="0"/>
              <a:t>What </a:t>
            </a:r>
            <a:r>
              <a:rPr lang="en-US" sz="1600" dirty="0"/>
              <a:t>livelihood/economic strengthening </a:t>
            </a:r>
            <a:r>
              <a:rPr lang="en-US" sz="1600" dirty="0" err="1"/>
              <a:t>programmes</a:t>
            </a:r>
            <a:r>
              <a:rPr lang="en-US" sz="1600" dirty="0"/>
              <a:t> and resources are available to young people? To what extent are they aware of these? </a:t>
            </a:r>
            <a:endParaRPr lang="en-US" sz="1600" dirty="0" smtClean="0"/>
          </a:p>
          <a:p>
            <a:pPr marL="457200" indent="-330200">
              <a:spcBef>
                <a:spcPts val="0"/>
              </a:spcBef>
              <a:buSzPts val="1600"/>
              <a:buFont typeface="Courier New"/>
              <a:buChar char="•"/>
            </a:pPr>
            <a:r>
              <a:rPr lang="en-US" sz="1600" dirty="0" smtClean="0"/>
              <a:t>Are </a:t>
            </a:r>
            <a:r>
              <a:rPr lang="en-US" sz="1600" dirty="0"/>
              <a:t>they eligible for any available cash-based interventions? </a:t>
            </a:r>
            <a:endParaRPr lang="en-US" sz="1600" dirty="0" smtClean="0"/>
          </a:p>
          <a:p>
            <a:pPr marL="457200" indent="-330200">
              <a:spcBef>
                <a:spcPts val="0"/>
              </a:spcBef>
              <a:buSzPts val="1600"/>
              <a:buFont typeface="Courier New"/>
              <a:buChar char="•"/>
            </a:pPr>
            <a:r>
              <a:rPr lang="en-US" sz="1600" dirty="0" smtClean="0"/>
              <a:t>How </a:t>
            </a:r>
            <a:r>
              <a:rPr lang="en-US" sz="1600" dirty="0"/>
              <a:t>do existing livelihood </a:t>
            </a:r>
            <a:r>
              <a:rPr lang="en-US" sz="1600" dirty="0" err="1"/>
              <a:t>programmes</a:t>
            </a:r>
            <a:r>
              <a:rPr lang="en-US" sz="1600" dirty="0"/>
              <a:t> connect with technical (ICT, language), vocational (trade) training and youth </a:t>
            </a:r>
            <a:r>
              <a:rPr lang="en-US" sz="1600" dirty="0" err="1"/>
              <a:t>organisations</a:t>
            </a:r>
            <a:r>
              <a:rPr lang="en-US" sz="1600" dirty="0" smtClean="0"/>
              <a:t>?</a:t>
            </a:r>
          </a:p>
          <a:p>
            <a:pPr marL="461963" indent="-285750"/>
            <a:r>
              <a:rPr lang="en-GB" sz="1800" b="1" dirty="0" smtClean="0">
                <a:latin typeface="Arial" panose="020B0604020202020204" pitchFamily="34" charset="0"/>
                <a:cs typeface="Arial" panose="020B0604020202020204" pitchFamily="34" charset="0"/>
              </a:rPr>
              <a:t>Priority Actions</a:t>
            </a:r>
            <a:endParaRPr lang="en-US" sz="1800" dirty="0"/>
          </a:p>
          <a:p>
            <a:pPr marL="461963" indent="-285750">
              <a:lnSpc>
                <a:spcPct val="100000"/>
              </a:lnSpc>
              <a:spcBef>
                <a:spcPts val="0"/>
              </a:spcBef>
            </a:pPr>
            <a:r>
              <a:rPr lang="en-US" sz="1600" dirty="0"/>
              <a:t>Provide business management and entrepreneurship training, business capital and </a:t>
            </a:r>
            <a:r>
              <a:rPr lang="en-US" sz="1600" dirty="0" smtClean="0"/>
              <a:t>mentorship.</a:t>
            </a:r>
          </a:p>
          <a:p>
            <a:pPr marL="461963" indent="-285750">
              <a:lnSpc>
                <a:spcPct val="100000"/>
              </a:lnSpc>
              <a:spcBef>
                <a:spcPts val="0"/>
              </a:spcBef>
            </a:pPr>
            <a:r>
              <a:rPr lang="en-US" sz="1600" dirty="0" smtClean="0"/>
              <a:t>Identify </a:t>
            </a:r>
            <a:r>
              <a:rPr lang="en-US" sz="1600" dirty="0"/>
              <a:t>livelihood opportunities linked to training and skills development in other sectors </a:t>
            </a:r>
            <a:endParaRPr lang="en-US" sz="1600" dirty="0" smtClean="0"/>
          </a:p>
          <a:p>
            <a:pPr marL="461963" indent="-285750">
              <a:lnSpc>
                <a:spcPct val="100000"/>
              </a:lnSpc>
              <a:spcBef>
                <a:spcPts val="0"/>
              </a:spcBef>
            </a:pPr>
            <a:r>
              <a:rPr lang="en-US" sz="1600" dirty="0" smtClean="0"/>
              <a:t>Manage </a:t>
            </a:r>
            <a:r>
              <a:rPr lang="en-US" sz="1600" dirty="0"/>
              <a:t>young people’s expectations around technical and vocational education and training (TVET), which usually leads to sustained employment only for a small minority but can have important psychosocial benefits. </a:t>
            </a:r>
          </a:p>
          <a:p>
            <a:pPr marL="0" indent="0">
              <a:buNone/>
            </a:pPr>
            <a:r>
              <a:rPr lang="en-US" sz="1800" dirty="0"/>
              <a:t>	</a:t>
            </a:r>
          </a:p>
          <a:p>
            <a:pPr marL="0" indent="0">
              <a:lnSpc>
                <a:spcPct val="100000"/>
              </a:lnSpc>
              <a:spcBef>
                <a:spcPts val="0"/>
              </a:spcBef>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
        <p:nvSpPr>
          <p:cNvPr id="5" name="Google Shape;414;p66">
            <a:extLst>
              <a:ext uri="{FF2B5EF4-FFF2-40B4-BE49-F238E27FC236}">
                <a16:creationId xmlns="" xmlns:a16="http://schemas.microsoft.com/office/drawing/2014/main" id="{15EC2194-E068-4AE2-8E15-583B700EB297}"/>
              </a:ext>
            </a:extLst>
          </p:cNvPr>
          <p:cNvSpPr txBox="1"/>
          <p:nvPr/>
        </p:nvSpPr>
        <p:spPr>
          <a:xfrm>
            <a:off x="810126" y="2144223"/>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Example: </a:t>
            </a:r>
            <a:r>
              <a:rPr lang="en-US" b="1" dirty="0" smtClean="0">
                <a:solidFill>
                  <a:srgbClr val="FFFFFF"/>
                </a:solidFill>
                <a:latin typeface="Arial" panose="020B0604020202020204" pitchFamily="34" charset="0"/>
                <a:cs typeface="Arial" panose="020B0604020202020204" pitchFamily="34" charset="0"/>
              </a:rPr>
              <a:t>Livelihoods</a:t>
            </a:r>
            <a:endParaRPr sz="1800" b="1" dirty="0">
              <a:solidFill>
                <a:srgbClr val="FFFFFF"/>
              </a:solidFill>
              <a:latin typeface="Arial" panose="020B0604020202020204" pitchFamily="34" charset="0"/>
              <a:cs typeface="Arial" panose="020B0604020202020204" pitchFamily="34" charset="0"/>
            </a:endParaRPr>
          </a:p>
        </p:txBody>
      </p:sp>
      <p:sp>
        <p:nvSpPr>
          <p:cNvPr id="6" name="Google Shape;415;p66">
            <a:extLst>
              <a:ext uri="{FF2B5EF4-FFF2-40B4-BE49-F238E27FC236}">
                <a16:creationId xmlns="" xmlns:a16="http://schemas.microsoft.com/office/drawing/2014/main" id="{B538699E-54C3-4CE2-9321-6CCB5E1C054A}"/>
              </a:ext>
            </a:extLst>
          </p:cNvPr>
          <p:cNvSpPr txBox="1">
            <a:spLocks/>
          </p:cNvSpPr>
          <p:nvPr/>
        </p:nvSpPr>
        <p:spPr>
          <a:xfrm>
            <a:off x="810126" y="1636740"/>
            <a:ext cx="8229600" cy="507483"/>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Young People Responsive </a:t>
            </a:r>
            <a:r>
              <a:rPr lang="en-US" b="1" dirty="0" smtClean="0">
                <a:latin typeface="Arial" panose="020B0604020202020204" pitchFamily="34" charset="0"/>
                <a:cs typeface="Arial" panose="020B0604020202020204" pitchFamily="34" charset="0"/>
              </a:rPr>
              <a:t>Programming</a:t>
            </a:r>
            <a:endParaRPr lang="en-US" b="1" dirty="0">
              <a:latin typeface="Arial" panose="020B0604020202020204" pitchFamily="34" charset="0"/>
              <a:cs typeface="Arial" panose="020B0604020202020204" pitchFamily="34" charset="0"/>
            </a:endParaRPr>
          </a:p>
        </p:txBody>
      </p:sp>
      <p:sp>
        <p:nvSpPr>
          <p:cNvPr id="7" name="Google Shape;416;p66">
            <a:extLst>
              <a:ext uri="{FF2B5EF4-FFF2-40B4-BE49-F238E27FC236}">
                <a16:creationId xmlns="" xmlns:a16="http://schemas.microsoft.com/office/drawing/2014/main" id="{4EACBE7F-D49A-4B75-A02A-BCF92FAF7B78}"/>
              </a:ext>
            </a:extLst>
          </p:cNvPr>
          <p:cNvSpPr txBox="1">
            <a:spLocks noGrp="1"/>
          </p:cNvSpPr>
          <p:nvPr>
            <p:ph type="title"/>
          </p:nvPr>
        </p:nvSpPr>
        <p:spPr>
          <a:xfrm>
            <a:off x="810126" y="899094"/>
            <a:ext cx="8229600" cy="610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6150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66">
            <a:extLst>
              <a:ext uri="{FF2B5EF4-FFF2-40B4-BE49-F238E27FC236}">
                <a16:creationId xmlns="" xmlns:a16="http://schemas.microsoft.com/office/drawing/2014/main" id="{D422813C-2C7A-48B7-A273-803657014A18}"/>
              </a:ext>
            </a:extLst>
          </p:cNvPr>
          <p:cNvSpPr txBox="1">
            <a:spLocks/>
          </p:cNvSpPr>
          <p:nvPr/>
        </p:nvSpPr>
        <p:spPr>
          <a:xfrm>
            <a:off x="810126" y="2567523"/>
            <a:ext cx="8229600" cy="3657007"/>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1800"/>
              <a:buFont typeface="Arial" panose="020B0604020202020204" pitchFamily="34" charset="0"/>
              <a:buNone/>
            </a:pPr>
            <a:endParaRPr lang="en-GB" sz="1800" b="1" dirty="0">
              <a:solidFill>
                <a:srgbClr val="C00000"/>
              </a:solidFill>
              <a:latin typeface="Arial" panose="020B0604020202020204" pitchFamily="34" charset="0"/>
              <a:cs typeface="Arial" panose="020B0604020202020204" pitchFamily="34" charset="0"/>
            </a:endParaRPr>
          </a:p>
          <a:p>
            <a:pPr marL="457200" indent="-330200">
              <a:spcBef>
                <a:spcPts val="0"/>
              </a:spcBef>
              <a:buSzPts val="1600"/>
              <a:buFont typeface="Courier New"/>
              <a:buChar char="•"/>
            </a:pPr>
            <a:r>
              <a:rPr lang="en-GB" sz="1800" b="1" dirty="0" smtClean="0">
                <a:latin typeface="Arial" panose="020B0604020202020204" pitchFamily="34" charset="0"/>
                <a:cs typeface="Arial" panose="020B0604020202020204" pitchFamily="34" charset="0"/>
              </a:rPr>
              <a:t>Key indica</a:t>
            </a:r>
            <a:r>
              <a:rPr lang="en-GB" sz="1800" dirty="0" smtClean="0">
                <a:latin typeface="Arial" panose="020B0604020202020204" pitchFamily="34" charset="0"/>
                <a:cs typeface="Arial" panose="020B0604020202020204" pitchFamily="34" charset="0"/>
              </a:rPr>
              <a:t>t</a:t>
            </a:r>
            <a:r>
              <a:rPr lang="en-GB" sz="1800" b="1" dirty="0" smtClean="0">
                <a:latin typeface="Arial" panose="020B0604020202020204" pitchFamily="34" charset="0"/>
                <a:cs typeface="Arial" panose="020B0604020202020204" pitchFamily="34" charset="0"/>
              </a:rPr>
              <a:t>ors</a:t>
            </a:r>
          </a:p>
          <a:p>
            <a:pPr marL="457200" indent="-330200">
              <a:spcBef>
                <a:spcPts val="0"/>
              </a:spcBef>
              <a:buSzPts val="1600"/>
              <a:buFont typeface="Courier New"/>
              <a:buChar char="•"/>
            </a:pPr>
            <a:r>
              <a:rPr lang="en-US" sz="1600" dirty="0" smtClean="0"/>
              <a:t>% </a:t>
            </a:r>
            <a:r>
              <a:rPr lang="en-US" sz="1600" dirty="0"/>
              <a:t>of youth observed using cash for business purpose at the end of the </a:t>
            </a:r>
            <a:r>
              <a:rPr lang="en-US" sz="1600" dirty="0" err="1"/>
              <a:t>programme</a:t>
            </a:r>
            <a:r>
              <a:rPr lang="en-US" sz="1600" dirty="0"/>
              <a:t> </a:t>
            </a:r>
            <a:endParaRPr lang="en-US" sz="1600" dirty="0" smtClean="0"/>
          </a:p>
          <a:p>
            <a:pPr marL="457200" indent="-330200">
              <a:spcBef>
                <a:spcPts val="0"/>
              </a:spcBef>
              <a:buSzPts val="1600"/>
              <a:buFont typeface="Courier New"/>
              <a:buChar char="•"/>
            </a:pPr>
            <a:r>
              <a:rPr lang="en-US" sz="1600" dirty="0" smtClean="0"/>
              <a:t># </a:t>
            </a:r>
            <a:r>
              <a:rPr lang="en-US" sz="1600" dirty="0"/>
              <a:t>of youth receiving cash for business start-up </a:t>
            </a:r>
            <a:endParaRPr lang="en-US" sz="1600" dirty="0" smtClean="0"/>
          </a:p>
          <a:p>
            <a:pPr marL="457200" indent="-330200">
              <a:spcBef>
                <a:spcPts val="0"/>
              </a:spcBef>
              <a:buSzPts val="1600"/>
              <a:buFont typeface="Courier New"/>
              <a:buChar char="•"/>
            </a:pPr>
            <a:r>
              <a:rPr lang="en-US" sz="1600" dirty="0" smtClean="0"/>
              <a:t>Evidence </a:t>
            </a:r>
            <a:r>
              <a:rPr lang="en-US" sz="1600" dirty="0"/>
              <a:t>of holistic </a:t>
            </a:r>
            <a:r>
              <a:rPr lang="en-US" sz="1600" dirty="0" err="1"/>
              <a:t>programmes</a:t>
            </a:r>
            <a:r>
              <a:rPr lang="en-US" sz="1600" dirty="0"/>
              <a:t> designs linking education, trainings, skills and employment, social empowerment, attitude and </a:t>
            </a:r>
            <a:r>
              <a:rPr lang="en-US" sz="1600" dirty="0" err="1"/>
              <a:t>behaviour</a:t>
            </a:r>
            <a:r>
              <a:rPr lang="en-US" sz="1600" dirty="0"/>
              <a:t> change programming. </a:t>
            </a:r>
            <a:endParaRPr lang="en-GB" sz="1600" b="1" dirty="0">
              <a:latin typeface="Arial" panose="020B0604020202020204" pitchFamily="34" charset="0"/>
              <a:cs typeface="Arial" panose="020B0604020202020204" pitchFamily="34" charset="0"/>
            </a:endParaRPr>
          </a:p>
          <a:p>
            <a:pPr marL="457200" lvl="1" indent="0">
              <a:spcBef>
                <a:spcPts val="0"/>
              </a:spcBef>
              <a:buNone/>
            </a:pPr>
            <a:endParaRPr lang="en-GB" sz="1800" b="1" dirty="0" smtClean="0">
              <a:latin typeface="Arial" panose="020B0604020202020204" pitchFamily="34" charset="0"/>
              <a:cs typeface="Arial" panose="020B0604020202020204" pitchFamily="34" charset="0"/>
            </a:endParaRPr>
          </a:p>
          <a:p>
            <a:pPr marL="176213" lvl="1" indent="-176213">
              <a:spcBef>
                <a:spcPts val="0"/>
              </a:spcBef>
              <a:buNone/>
            </a:pPr>
            <a:r>
              <a:rPr lang="en-GB" sz="1800" b="1" dirty="0" smtClean="0">
                <a:latin typeface="Arial" panose="020B0604020202020204" pitchFamily="34" charset="0"/>
                <a:cs typeface="Arial" panose="020B0604020202020204" pitchFamily="34" charset="0"/>
              </a:rPr>
              <a:t>	    Tips </a:t>
            </a:r>
            <a:r>
              <a:rPr lang="en-GB" sz="1800" b="1" dirty="0">
                <a:latin typeface="Arial" panose="020B0604020202020204" pitchFamily="34" charset="0"/>
                <a:cs typeface="Arial" panose="020B0604020202020204" pitchFamily="34" charset="0"/>
              </a:rPr>
              <a:t>and </a:t>
            </a:r>
            <a:r>
              <a:rPr lang="en-GB" sz="1800" b="1" dirty="0" smtClean="0">
                <a:latin typeface="Arial" panose="020B0604020202020204" pitchFamily="34" charset="0"/>
                <a:cs typeface="Arial" panose="020B0604020202020204" pitchFamily="34" charset="0"/>
              </a:rPr>
              <a:t>resources</a:t>
            </a:r>
            <a:endParaRPr lang="en-US" sz="1800" dirty="0"/>
          </a:p>
          <a:p>
            <a:pPr marL="461963" indent="-285750">
              <a:lnSpc>
                <a:spcPct val="100000"/>
              </a:lnSpc>
              <a:spcBef>
                <a:spcPts val="0"/>
              </a:spcBef>
            </a:pPr>
            <a:r>
              <a:rPr lang="en-US" sz="1600" dirty="0"/>
              <a:t>Youth-led Labor Market Assessment Tool, Mercy Corps </a:t>
            </a:r>
          </a:p>
          <a:p>
            <a:pPr marL="461963" indent="-285750">
              <a:lnSpc>
                <a:spcPct val="100000"/>
              </a:lnSpc>
              <a:spcBef>
                <a:spcPts val="0"/>
              </a:spcBef>
            </a:pPr>
            <a:r>
              <a:rPr lang="en-US" sz="1600" dirty="0" smtClean="0"/>
              <a:t>Youth </a:t>
            </a:r>
            <a:r>
              <a:rPr lang="en-US" sz="1600" dirty="0"/>
              <a:t>Labor Market Assessment Manual, Save the Children </a:t>
            </a:r>
            <a:endParaRPr lang="en-US" sz="1800" dirty="0"/>
          </a:p>
          <a:p>
            <a:pPr marL="461963" indent="-285750">
              <a:lnSpc>
                <a:spcPct val="100000"/>
              </a:lnSpc>
              <a:spcBef>
                <a:spcPts val="0"/>
              </a:spcBef>
            </a:pPr>
            <a:r>
              <a:rPr lang="en-US" sz="1600" dirty="0"/>
              <a:t>Good Practices in Adolescent and Youth Programming, UN Inter-Agency Technical Task Team on Young </a:t>
            </a:r>
            <a:r>
              <a:rPr lang="en-US" sz="1600" dirty="0" smtClean="0"/>
              <a:t>People</a:t>
            </a:r>
            <a:endParaRPr lang="en-US" sz="1600" dirty="0"/>
          </a:p>
          <a:p>
            <a:pPr marL="461963" indent="-285750">
              <a:lnSpc>
                <a:spcPct val="100000"/>
              </a:lnSpc>
              <a:spcBef>
                <a:spcPts val="0"/>
              </a:spcBef>
            </a:pPr>
            <a:r>
              <a:rPr lang="en-US" sz="1600" dirty="0"/>
              <a:t>CLARA: Cohort Livelihoods and Risk Analysis, USAID/WRC (English, Arabic, French) </a:t>
            </a:r>
            <a:endParaRPr lang="en-US" sz="1600" dirty="0" smtClean="0"/>
          </a:p>
          <a:p>
            <a:pPr marL="461963" indent="-285750">
              <a:lnSpc>
                <a:spcPct val="100000"/>
              </a:lnSpc>
              <a:spcBef>
                <a:spcPts val="0"/>
              </a:spcBef>
            </a:pPr>
            <a:r>
              <a:rPr lang="en-US" sz="1600" dirty="0" smtClean="0"/>
              <a:t>Demand-Driven </a:t>
            </a:r>
            <a:r>
              <a:rPr lang="en-US" sz="1600" dirty="0"/>
              <a:t>Training for Youth Employment Toolkit, Making Cents International </a:t>
            </a:r>
            <a:endParaRPr lang="en-US" sz="1600" dirty="0" smtClean="0"/>
          </a:p>
          <a:p>
            <a:pPr marL="176213" indent="0">
              <a:lnSpc>
                <a:spcPct val="100000"/>
              </a:lnSpc>
              <a:spcBef>
                <a:spcPts val="0"/>
              </a:spcBef>
              <a:buNone/>
            </a:pPr>
            <a:r>
              <a:rPr lang="en-GB" sz="1600" b="1" smtClean="0">
                <a:latin typeface="Arial" panose="020B0604020202020204" pitchFamily="34" charset="0"/>
                <a:cs typeface="Arial" panose="020B0604020202020204" pitchFamily="34" charset="0"/>
              </a:rPr>
              <a:t>Case </a:t>
            </a:r>
            <a:r>
              <a:rPr lang="en-GB" sz="1600" b="1">
                <a:latin typeface="Arial" panose="020B0604020202020204" pitchFamily="34" charset="0"/>
                <a:cs typeface="Arial" panose="020B0604020202020204" pitchFamily="34" charset="0"/>
              </a:rPr>
              <a:t>Study</a:t>
            </a:r>
          </a:p>
          <a:p>
            <a:pPr marL="176213" indent="0">
              <a:lnSpc>
                <a:spcPct val="100000"/>
              </a:lnSpc>
              <a:spcBef>
                <a:spcPts val="0"/>
              </a:spcBef>
              <a:buNone/>
            </a:pPr>
            <a:endParaRPr lang="en-US" sz="1600" dirty="0"/>
          </a:p>
          <a:p>
            <a:pPr marL="176213" indent="-176213">
              <a:buNone/>
            </a:pPr>
            <a:endParaRPr lang="en-US" sz="1800" dirty="0"/>
          </a:p>
          <a:p>
            <a:pPr marL="0" indent="0">
              <a:lnSpc>
                <a:spcPct val="100000"/>
              </a:lnSpc>
              <a:spcBef>
                <a:spcPts val="0"/>
              </a:spcBef>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
        <p:nvSpPr>
          <p:cNvPr id="5" name="Google Shape;414;p66">
            <a:extLst>
              <a:ext uri="{FF2B5EF4-FFF2-40B4-BE49-F238E27FC236}">
                <a16:creationId xmlns="" xmlns:a16="http://schemas.microsoft.com/office/drawing/2014/main" id="{15EC2194-E068-4AE2-8E15-583B700EB297}"/>
              </a:ext>
            </a:extLst>
          </p:cNvPr>
          <p:cNvSpPr txBox="1"/>
          <p:nvPr/>
        </p:nvSpPr>
        <p:spPr>
          <a:xfrm>
            <a:off x="810126" y="2144223"/>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Example: </a:t>
            </a:r>
            <a:r>
              <a:rPr lang="en-US" b="1" dirty="0" smtClean="0">
                <a:solidFill>
                  <a:srgbClr val="FFFFFF"/>
                </a:solidFill>
                <a:latin typeface="Arial" panose="020B0604020202020204" pitchFamily="34" charset="0"/>
                <a:cs typeface="Arial" panose="020B0604020202020204" pitchFamily="34" charset="0"/>
              </a:rPr>
              <a:t>Livelihoods</a:t>
            </a:r>
            <a:endParaRPr sz="1800" b="1" dirty="0">
              <a:solidFill>
                <a:srgbClr val="FFFFFF"/>
              </a:solidFill>
              <a:latin typeface="Arial" panose="020B0604020202020204" pitchFamily="34" charset="0"/>
              <a:cs typeface="Arial" panose="020B0604020202020204" pitchFamily="34" charset="0"/>
            </a:endParaRPr>
          </a:p>
        </p:txBody>
      </p:sp>
      <p:sp>
        <p:nvSpPr>
          <p:cNvPr id="6" name="Google Shape;415;p66">
            <a:extLst>
              <a:ext uri="{FF2B5EF4-FFF2-40B4-BE49-F238E27FC236}">
                <a16:creationId xmlns="" xmlns:a16="http://schemas.microsoft.com/office/drawing/2014/main" id="{B538699E-54C3-4CE2-9321-6CCB5E1C054A}"/>
              </a:ext>
            </a:extLst>
          </p:cNvPr>
          <p:cNvSpPr txBox="1">
            <a:spLocks/>
          </p:cNvSpPr>
          <p:nvPr/>
        </p:nvSpPr>
        <p:spPr>
          <a:xfrm>
            <a:off x="810126" y="1636740"/>
            <a:ext cx="8229600" cy="507483"/>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Young People Responsive </a:t>
            </a:r>
            <a:r>
              <a:rPr lang="en-US" b="1" dirty="0" smtClean="0">
                <a:latin typeface="Arial" panose="020B0604020202020204" pitchFamily="34" charset="0"/>
                <a:cs typeface="Arial" panose="020B0604020202020204" pitchFamily="34" charset="0"/>
              </a:rPr>
              <a:t>Programming</a:t>
            </a:r>
            <a:endParaRPr lang="en-US" b="1" dirty="0">
              <a:latin typeface="Arial" panose="020B0604020202020204" pitchFamily="34" charset="0"/>
              <a:cs typeface="Arial" panose="020B0604020202020204" pitchFamily="34" charset="0"/>
            </a:endParaRPr>
          </a:p>
        </p:txBody>
      </p:sp>
      <p:sp>
        <p:nvSpPr>
          <p:cNvPr id="7" name="Google Shape;416;p66">
            <a:extLst>
              <a:ext uri="{FF2B5EF4-FFF2-40B4-BE49-F238E27FC236}">
                <a16:creationId xmlns="" xmlns:a16="http://schemas.microsoft.com/office/drawing/2014/main" id="{4EACBE7F-D49A-4B75-A02A-BCF92FAF7B78}"/>
              </a:ext>
            </a:extLst>
          </p:cNvPr>
          <p:cNvSpPr txBox="1">
            <a:spLocks noGrp="1"/>
          </p:cNvSpPr>
          <p:nvPr>
            <p:ph type="title"/>
          </p:nvPr>
        </p:nvSpPr>
        <p:spPr>
          <a:xfrm>
            <a:off x="810126" y="899094"/>
            <a:ext cx="8229600" cy="610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0131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1;p31">
            <a:extLst>
              <a:ext uri="{FF2B5EF4-FFF2-40B4-BE49-F238E27FC236}">
                <a16:creationId xmlns="" xmlns:a16="http://schemas.microsoft.com/office/drawing/2014/main" id="{70FE8263-F7F5-442D-A76D-1D7CC86E9FFD}"/>
              </a:ext>
            </a:extLst>
          </p:cNvPr>
          <p:cNvSpPr txBox="1">
            <a:spLocks/>
          </p:cNvSpPr>
          <p:nvPr/>
        </p:nvSpPr>
        <p:spPr>
          <a:xfrm>
            <a:off x="978568" y="1556530"/>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Operationalising the Guidelines</a:t>
            </a:r>
          </a:p>
        </p:txBody>
      </p:sp>
      <p:sp>
        <p:nvSpPr>
          <p:cNvPr id="5" name="Google Shape;222;p31">
            <a:extLst>
              <a:ext uri="{FF2B5EF4-FFF2-40B4-BE49-F238E27FC236}">
                <a16:creationId xmlns="" xmlns:a16="http://schemas.microsoft.com/office/drawing/2014/main" id="{3E1BD9BD-2F65-4666-AA49-63C5617CCB41}"/>
              </a:ext>
            </a:extLst>
          </p:cNvPr>
          <p:cNvSpPr txBox="1">
            <a:spLocks noGrp="1"/>
          </p:cNvSpPr>
          <p:nvPr>
            <p:ph type="title"/>
          </p:nvPr>
        </p:nvSpPr>
        <p:spPr>
          <a:xfrm>
            <a:off x="978568" y="818877"/>
            <a:ext cx="8229600" cy="61217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Next steps</a:t>
            </a:r>
            <a:endParaRPr b="1" dirty="0">
              <a:latin typeface="Arial Black" panose="020B0A04020102020204" pitchFamily="34" charset="0"/>
              <a:cs typeface="Arial" panose="020B0604020202020204" pitchFamily="34" charset="0"/>
            </a:endParaRPr>
          </a:p>
        </p:txBody>
      </p:sp>
      <p:pic>
        <p:nvPicPr>
          <p:cNvPr id="6" name="Google Shape;154;p24">
            <a:extLst>
              <a:ext uri="{FF2B5EF4-FFF2-40B4-BE49-F238E27FC236}">
                <a16:creationId xmlns="" xmlns:a16="http://schemas.microsoft.com/office/drawing/2014/main" id="{9B139EB5-346A-42D0-80AA-4D18381D4C2F}"/>
              </a:ext>
            </a:extLst>
          </p:cNvPr>
          <p:cNvPicPr preferRelativeResize="0"/>
          <p:nvPr/>
        </p:nvPicPr>
        <p:blipFill>
          <a:blip r:embed="rId3">
            <a:alphaModFix/>
          </a:blip>
          <a:stretch>
            <a:fillRect/>
          </a:stretch>
        </p:blipFill>
        <p:spPr>
          <a:xfrm>
            <a:off x="1540873" y="2427004"/>
            <a:ext cx="602172" cy="576032"/>
          </a:xfrm>
          <a:prstGeom prst="rect">
            <a:avLst/>
          </a:prstGeom>
          <a:noFill/>
          <a:ln>
            <a:noFill/>
          </a:ln>
        </p:spPr>
      </p:pic>
      <p:pic>
        <p:nvPicPr>
          <p:cNvPr id="7" name="Google Shape;155;p24">
            <a:extLst>
              <a:ext uri="{FF2B5EF4-FFF2-40B4-BE49-F238E27FC236}">
                <a16:creationId xmlns="" xmlns:a16="http://schemas.microsoft.com/office/drawing/2014/main" id="{170427F4-BF56-4A67-8AA0-F62D63F4CEB3}"/>
              </a:ext>
            </a:extLst>
          </p:cNvPr>
          <p:cNvPicPr preferRelativeResize="0"/>
          <p:nvPr/>
        </p:nvPicPr>
        <p:blipFill>
          <a:blip r:embed="rId4">
            <a:alphaModFix/>
          </a:blip>
          <a:stretch>
            <a:fillRect/>
          </a:stretch>
        </p:blipFill>
        <p:spPr>
          <a:xfrm>
            <a:off x="2316408" y="2366769"/>
            <a:ext cx="774998" cy="696503"/>
          </a:xfrm>
          <a:prstGeom prst="rect">
            <a:avLst/>
          </a:prstGeom>
          <a:noFill/>
          <a:ln>
            <a:noFill/>
          </a:ln>
        </p:spPr>
      </p:pic>
      <p:pic>
        <p:nvPicPr>
          <p:cNvPr id="10" name="Google Shape;282;p47">
            <a:extLst>
              <a:ext uri="{FF2B5EF4-FFF2-40B4-BE49-F238E27FC236}">
                <a16:creationId xmlns="" xmlns:a16="http://schemas.microsoft.com/office/drawing/2014/main" id="{263FC51C-8AA9-4795-95F4-2FF50AFFD18E}"/>
              </a:ext>
            </a:extLst>
          </p:cNvPr>
          <p:cNvPicPr preferRelativeResize="0">
            <a:picLocks noChangeAspect="1"/>
          </p:cNvPicPr>
          <p:nvPr/>
        </p:nvPicPr>
        <p:blipFill>
          <a:blip r:embed="rId5">
            <a:alphaModFix/>
          </a:blip>
          <a:stretch>
            <a:fillRect/>
          </a:stretch>
        </p:blipFill>
        <p:spPr>
          <a:xfrm>
            <a:off x="1408472" y="3981482"/>
            <a:ext cx="1469146" cy="731520"/>
          </a:xfrm>
          <a:prstGeom prst="rect">
            <a:avLst/>
          </a:prstGeom>
          <a:noFill/>
          <a:ln>
            <a:noFill/>
          </a:ln>
        </p:spPr>
      </p:pic>
      <p:sp>
        <p:nvSpPr>
          <p:cNvPr id="11" name="Rectangle 10">
            <a:extLst>
              <a:ext uri="{FF2B5EF4-FFF2-40B4-BE49-F238E27FC236}">
                <a16:creationId xmlns="" xmlns:a16="http://schemas.microsoft.com/office/drawing/2014/main" id="{90CD7393-A9A3-49C2-ACC1-AA398921E16B}"/>
              </a:ext>
            </a:extLst>
          </p:cNvPr>
          <p:cNvSpPr/>
          <p:nvPr/>
        </p:nvSpPr>
        <p:spPr>
          <a:xfrm>
            <a:off x="-1471888" y="-969730"/>
            <a:ext cx="6100551" cy="4176101"/>
          </a:xfrm>
          <a:prstGeom prst="rect">
            <a:avLst/>
          </a:prstGeom>
          <a:ln>
            <a:noFill/>
          </a:ln>
        </p:spPr>
      </p:sp>
      <p:sp>
        <p:nvSpPr>
          <p:cNvPr id="12" name="Freeform: Shape 11">
            <a:extLst>
              <a:ext uri="{FF2B5EF4-FFF2-40B4-BE49-F238E27FC236}">
                <a16:creationId xmlns="" xmlns:a16="http://schemas.microsoft.com/office/drawing/2014/main" id="{389B2E3D-1A99-4BEF-922D-195D923C292E}"/>
              </a:ext>
            </a:extLst>
          </p:cNvPr>
          <p:cNvSpPr/>
          <p:nvPr/>
        </p:nvSpPr>
        <p:spPr>
          <a:xfrm>
            <a:off x="3167930" y="2312226"/>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71757B">
              <a:alpha val="8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marL="0" lvl="0" indent="0" defTabSz="889000">
              <a:lnSpc>
                <a:spcPct val="90000"/>
              </a:lnSpc>
              <a:spcBef>
                <a:spcPct val="0"/>
              </a:spcBef>
              <a:spcAft>
                <a:spcPct val="35000"/>
              </a:spcAft>
              <a:buNone/>
            </a:pPr>
            <a:r>
              <a:rPr lang="en-US" dirty="0">
                <a:latin typeface="Arial" panose="020B0604020202020204" pitchFamily="34" charset="0"/>
                <a:cs typeface="Arial" panose="020B0604020202020204" pitchFamily="34" charset="0"/>
              </a:rPr>
              <a:t>Consolidation feedback round 2 (April 2019)</a:t>
            </a:r>
            <a:endParaRPr lang="en-US" sz="1800" kern="1200" dirty="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 xmlns:a16="http://schemas.microsoft.com/office/drawing/2014/main" id="{781A9E87-07BB-4DC4-A027-3DB1DA571464}"/>
              </a:ext>
            </a:extLst>
          </p:cNvPr>
          <p:cNvSpPr/>
          <p:nvPr/>
        </p:nvSpPr>
        <p:spPr>
          <a:xfrm>
            <a:off x="3167930" y="3329734"/>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71757B">
              <a:alpha val="8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lvl="0" defTabSz="889000">
              <a:lnSpc>
                <a:spcPct val="90000"/>
              </a:lnSpc>
              <a:spcBef>
                <a:spcPct val="0"/>
              </a:spcBef>
              <a:spcAft>
                <a:spcPct val="35000"/>
              </a:spcAft>
            </a:pPr>
            <a:r>
              <a:rPr lang="en-US" dirty="0">
                <a:latin typeface="Arial" panose="020B0604020202020204" pitchFamily="34" charset="0"/>
                <a:cs typeface="Arial" panose="020B0604020202020204" pitchFamily="34" charset="0"/>
              </a:rPr>
              <a:t>Soft launch: Women Deliver (June 2019)</a:t>
            </a:r>
          </a:p>
        </p:txBody>
      </p:sp>
      <p:sp>
        <p:nvSpPr>
          <p:cNvPr id="14" name="Freeform: Shape 13">
            <a:extLst>
              <a:ext uri="{FF2B5EF4-FFF2-40B4-BE49-F238E27FC236}">
                <a16:creationId xmlns="" xmlns:a16="http://schemas.microsoft.com/office/drawing/2014/main" id="{A748469B-B1F1-4E40-90B2-ED6FB17B5B74}"/>
              </a:ext>
            </a:extLst>
          </p:cNvPr>
          <p:cNvSpPr/>
          <p:nvPr/>
        </p:nvSpPr>
        <p:spPr>
          <a:xfrm>
            <a:off x="3167930" y="4347242"/>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71757B">
              <a:alpha val="8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lvl="0" defTabSz="889000">
              <a:lnSpc>
                <a:spcPct val="90000"/>
              </a:lnSpc>
              <a:spcBef>
                <a:spcPct val="0"/>
              </a:spcBef>
              <a:spcAft>
                <a:spcPct val="35000"/>
              </a:spcAft>
            </a:pPr>
            <a:r>
              <a:rPr lang="en-US" dirty="0">
                <a:latin typeface="Arial" panose="020B0604020202020204" pitchFamily="34" charset="0"/>
                <a:cs typeface="Arial" panose="020B0604020202020204" pitchFamily="34" charset="0"/>
              </a:rPr>
              <a:t>Official launch: ECOSOC HAS (JUNE 2019)</a:t>
            </a:r>
          </a:p>
        </p:txBody>
      </p:sp>
      <p:sp>
        <p:nvSpPr>
          <p:cNvPr id="15" name="Freeform: Shape 14">
            <a:extLst>
              <a:ext uri="{FF2B5EF4-FFF2-40B4-BE49-F238E27FC236}">
                <a16:creationId xmlns="" xmlns:a16="http://schemas.microsoft.com/office/drawing/2014/main" id="{11941E78-FD0C-4A75-9111-8BBB9D35B303}"/>
              </a:ext>
            </a:extLst>
          </p:cNvPr>
          <p:cNvSpPr/>
          <p:nvPr/>
        </p:nvSpPr>
        <p:spPr>
          <a:xfrm>
            <a:off x="3167930" y="5364749"/>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C8102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marL="0" lvl="0" indent="0" defTabSz="889000">
              <a:lnSpc>
                <a:spcPct val="90000"/>
              </a:lnSpc>
              <a:spcBef>
                <a:spcPct val="0"/>
              </a:spcBef>
              <a:spcAft>
                <a:spcPct val="35000"/>
              </a:spcAft>
              <a:buNone/>
            </a:pPr>
            <a:r>
              <a:rPr lang="en-US" sz="1800" kern="1200" dirty="0" err="1">
                <a:latin typeface="Arial" panose="020B0604020202020204" pitchFamily="34" charset="0"/>
                <a:cs typeface="Arial" panose="020B0604020202020204" pitchFamily="34" charset="0"/>
              </a:rPr>
              <a:t>Operationalisation</a:t>
            </a:r>
            <a:r>
              <a:rPr lang="en-US" sz="1800" kern="1200" dirty="0">
                <a:latin typeface="Arial" panose="020B0604020202020204" pitchFamily="34" charset="0"/>
                <a:cs typeface="Arial" panose="020B0604020202020204" pitchFamily="34" charset="0"/>
              </a:rPr>
              <a:t> of the Guidelines </a:t>
            </a:r>
            <a:r>
              <a:rPr lang="en-US" dirty="0">
                <a:latin typeface="Arial" panose="020B0604020202020204" pitchFamily="34" charset="0"/>
                <a:cs typeface="Arial" panose="020B0604020202020204" pitchFamily="34" charset="0"/>
              </a:rPr>
              <a:t>&amp; joint monitoring</a:t>
            </a:r>
            <a:endParaRPr lang="en-US" sz="1800" kern="1200" dirty="0">
              <a:latin typeface="Arial" panose="020B0604020202020204" pitchFamily="34" charset="0"/>
              <a:cs typeface="Arial" panose="020B0604020202020204" pitchFamily="34" charset="0"/>
            </a:endParaRPr>
          </a:p>
        </p:txBody>
      </p:sp>
      <p:sp>
        <p:nvSpPr>
          <p:cNvPr id="17" name="Isosceles Triangle 16">
            <a:extLst>
              <a:ext uri="{FF2B5EF4-FFF2-40B4-BE49-F238E27FC236}">
                <a16:creationId xmlns="" xmlns:a16="http://schemas.microsoft.com/office/drawing/2014/main" id="{387134CF-1E42-4A1A-8879-CD2C643D6F86}"/>
              </a:ext>
            </a:extLst>
          </p:cNvPr>
          <p:cNvSpPr/>
          <p:nvPr/>
        </p:nvSpPr>
        <p:spPr>
          <a:xfrm rot="10800000">
            <a:off x="4777009" y="3131304"/>
            <a:ext cx="2377440" cy="137160"/>
          </a:xfrm>
          <a:prstGeom prst="triangl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Isosceles Triangle 17">
            <a:extLst>
              <a:ext uri="{FF2B5EF4-FFF2-40B4-BE49-F238E27FC236}">
                <a16:creationId xmlns="" xmlns:a16="http://schemas.microsoft.com/office/drawing/2014/main" id="{8158B272-E46C-4CE2-80A6-B64D31D48601}"/>
              </a:ext>
            </a:extLst>
          </p:cNvPr>
          <p:cNvSpPr/>
          <p:nvPr/>
        </p:nvSpPr>
        <p:spPr>
          <a:xfrm rot="10800000">
            <a:off x="4777010" y="4148812"/>
            <a:ext cx="2377440" cy="137160"/>
          </a:xfrm>
          <a:prstGeom prst="triangl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Isosceles Triangle 18">
            <a:extLst>
              <a:ext uri="{FF2B5EF4-FFF2-40B4-BE49-F238E27FC236}">
                <a16:creationId xmlns="" xmlns:a16="http://schemas.microsoft.com/office/drawing/2014/main" id="{F32C7A28-4938-40E0-8271-9DDDCC3B146B}"/>
              </a:ext>
            </a:extLst>
          </p:cNvPr>
          <p:cNvSpPr/>
          <p:nvPr/>
        </p:nvSpPr>
        <p:spPr>
          <a:xfrm rot="10800000">
            <a:off x="4777010" y="5166320"/>
            <a:ext cx="2377440" cy="137160"/>
          </a:xfrm>
          <a:prstGeom prst="triangl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53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E5AFF473-CE65-4B4F-A405-31FF3FADE658}"/>
              </a:ext>
            </a:extLst>
          </p:cNvPr>
          <p:cNvSpPr txBox="1">
            <a:spLocks noGrp="1"/>
          </p:cNvSpPr>
          <p:nvPr>
            <p:ph type="title"/>
          </p:nvPr>
        </p:nvSpPr>
        <p:spPr>
          <a:xfrm>
            <a:off x="903714" y="821761"/>
            <a:ext cx="9416716" cy="103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latin typeface="Arial Black" panose="020B0A04020102020204" pitchFamily="34" charset="0"/>
                <a:ea typeface="Arial"/>
                <a:cs typeface="Times New Roman" panose="02020603050405020304" pitchFamily="18" charset="0"/>
                <a:sym typeface="Arial"/>
              </a:rPr>
              <a:t>Why work with young people?</a:t>
            </a:r>
            <a:endParaRPr b="1" dirty="0">
              <a:latin typeface="Arial Black" panose="020B0A04020102020204" pitchFamily="34" charset="0"/>
              <a:ea typeface="Arial"/>
              <a:cs typeface="Times New Roman" panose="02020603050405020304" pitchFamily="18" charset="0"/>
              <a:sym typeface="Arial"/>
            </a:endParaRPr>
          </a:p>
        </p:txBody>
      </p:sp>
      <p:sp>
        <p:nvSpPr>
          <p:cNvPr id="5" name="Google Shape;141;p23">
            <a:extLst>
              <a:ext uri="{FF2B5EF4-FFF2-40B4-BE49-F238E27FC236}">
                <a16:creationId xmlns="" xmlns:a16="http://schemas.microsoft.com/office/drawing/2014/main" id="{B5A6F283-46F6-4680-9C41-56778D99F338}"/>
              </a:ext>
            </a:extLst>
          </p:cNvPr>
          <p:cNvSpPr txBox="1"/>
          <p:nvPr/>
        </p:nvSpPr>
        <p:spPr>
          <a:xfrm>
            <a:off x="2123073" y="1998006"/>
            <a:ext cx="7026640" cy="1188720"/>
          </a:xfrm>
          <a:prstGeom prst="rect">
            <a:avLst/>
          </a:prstGeom>
          <a:noFill/>
          <a:ln>
            <a:noFill/>
          </a:ln>
        </p:spPr>
        <p:txBody>
          <a:bodyPr spcFirstLastPara="1" wrap="square" lIns="91425" tIns="91425" rIns="91425" bIns="91425" anchor="ctr" anchorCtr="0">
            <a:noAutofit/>
          </a:bodyPr>
          <a:lstStyle/>
          <a:p>
            <a:pPr>
              <a:buSzPts val="1100"/>
            </a:pPr>
            <a:r>
              <a:rPr lang="en-US" sz="2000" b="1" dirty="0">
                <a:solidFill>
                  <a:srgbClr val="121212"/>
                </a:solidFill>
                <a:latin typeface="Arial" panose="020B0604020202020204" pitchFamily="34" charset="0"/>
                <a:cs typeface="Arial" panose="020B0604020202020204" pitchFamily="34" charset="0"/>
              </a:rPr>
              <a:t>A period for investment. </a:t>
            </a:r>
            <a:r>
              <a:rPr lang="en-US" sz="2000" dirty="0">
                <a:solidFill>
                  <a:srgbClr val="121212"/>
                </a:solidFill>
                <a:latin typeface="Arial" panose="020B0604020202020204" pitchFamily="34" charset="0"/>
                <a:cs typeface="Arial" panose="020B0604020202020204" pitchFamily="34" charset="0"/>
              </a:rPr>
              <a:t>Youth has distinctive capacities and skills and it presents a unique opportunity for breaking inter-generational cycles and manifestations of inequality.</a:t>
            </a:r>
          </a:p>
        </p:txBody>
      </p:sp>
      <p:sp>
        <p:nvSpPr>
          <p:cNvPr id="6" name="Google Shape;142;p23">
            <a:extLst>
              <a:ext uri="{FF2B5EF4-FFF2-40B4-BE49-F238E27FC236}">
                <a16:creationId xmlns="" xmlns:a16="http://schemas.microsoft.com/office/drawing/2014/main" id="{D259B3C3-4239-460D-B0B4-DCB08AD7CC51}"/>
              </a:ext>
            </a:extLst>
          </p:cNvPr>
          <p:cNvSpPr txBox="1"/>
          <p:nvPr/>
        </p:nvSpPr>
        <p:spPr>
          <a:xfrm>
            <a:off x="2123073" y="3415078"/>
            <a:ext cx="7026640" cy="1188720"/>
          </a:xfrm>
          <a:prstGeom prst="rect">
            <a:avLst/>
          </a:prstGeom>
          <a:noFill/>
          <a:ln>
            <a:noFill/>
          </a:ln>
        </p:spPr>
        <p:txBody>
          <a:bodyPr spcFirstLastPara="1" wrap="square" lIns="91425" tIns="91425" rIns="91425" bIns="91425" anchor="ctr" anchorCtr="0">
            <a:noAutofit/>
          </a:bodyPr>
          <a:lstStyle/>
          <a:p>
            <a:pPr>
              <a:buSzPts val="1100"/>
            </a:pPr>
            <a:r>
              <a:rPr lang="en-US" sz="2000" b="1" dirty="0">
                <a:solidFill>
                  <a:srgbClr val="121212"/>
                </a:solidFill>
                <a:latin typeface="Arial" panose="020B0604020202020204" pitchFamily="34" charset="0"/>
                <a:cs typeface="Arial" panose="020B0604020202020204" pitchFamily="34" charset="0"/>
              </a:rPr>
              <a:t>Demographic dividend. </a:t>
            </a:r>
            <a:r>
              <a:rPr lang="en-US" sz="2000" dirty="0">
                <a:solidFill>
                  <a:srgbClr val="121212"/>
                </a:solidFill>
                <a:latin typeface="Arial" panose="020B0604020202020204" pitchFamily="34" charset="0"/>
                <a:cs typeface="Arial" panose="020B0604020202020204" pitchFamily="34" charset="0"/>
              </a:rPr>
              <a:t>Most countries with the largest portions of youth are among the poorest in the world. Investment in youth contributes to a demographic dividend. </a:t>
            </a:r>
            <a:endParaRPr sz="2000" dirty="0">
              <a:solidFill>
                <a:srgbClr val="121212"/>
              </a:solidFill>
              <a:latin typeface="Arial" panose="020B0604020202020204" pitchFamily="34" charset="0"/>
              <a:cs typeface="Arial" panose="020B0604020202020204" pitchFamily="34" charset="0"/>
            </a:endParaRPr>
          </a:p>
        </p:txBody>
      </p:sp>
      <p:sp>
        <p:nvSpPr>
          <p:cNvPr id="7" name="Google Shape;143;p23">
            <a:extLst>
              <a:ext uri="{FF2B5EF4-FFF2-40B4-BE49-F238E27FC236}">
                <a16:creationId xmlns="" xmlns:a16="http://schemas.microsoft.com/office/drawing/2014/main" id="{BE725E52-7B65-4AF3-9163-179537AE0CDB}"/>
              </a:ext>
            </a:extLst>
          </p:cNvPr>
          <p:cNvSpPr txBox="1"/>
          <p:nvPr/>
        </p:nvSpPr>
        <p:spPr>
          <a:xfrm>
            <a:off x="2123073" y="4832150"/>
            <a:ext cx="7026640" cy="1188720"/>
          </a:xfrm>
          <a:prstGeom prst="rect">
            <a:avLst/>
          </a:prstGeom>
          <a:noFill/>
          <a:ln>
            <a:noFill/>
          </a:ln>
        </p:spPr>
        <p:txBody>
          <a:bodyPr spcFirstLastPara="1" wrap="square" lIns="91425" tIns="91425" rIns="91425" bIns="91425" anchor="ctr" anchorCtr="0">
            <a:noAutofit/>
          </a:bodyPr>
          <a:lstStyle/>
          <a:p>
            <a:pPr lvl="0"/>
            <a:r>
              <a:rPr lang="en-US" sz="2000" b="1" dirty="0">
                <a:solidFill>
                  <a:srgbClr val="121212"/>
                </a:solidFill>
                <a:latin typeface="Arial" panose="020B0604020202020204" pitchFamily="34" charset="0"/>
                <a:cs typeface="Arial" panose="020B0604020202020204" pitchFamily="34" charset="0"/>
              </a:rPr>
              <a:t>It’s their right. </a:t>
            </a:r>
            <a:r>
              <a:rPr lang="en-US" sz="2000" dirty="0">
                <a:solidFill>
                  <a:srgbClr val="121212"/>
                </a:solidFill>
                <a:latin typeface="Arial" panose="020B0604020202020204" pitchFamily="34" charset="0"/>
                <a:cs typeface="Arial" panose="020B0604020202020204" pitchFamily="34" charset="0"/>
              </a:rPr>
              <a:t>The Convention on the Rights of the Child and General Comment 20 recognise the need to realise the rights of children during adolescence.</a:t>
            </a:r>
            <a:endParaRPr sz="2000" i="1" dirty="0">
              <a:latin typeface="Arial" panose="020B0604020202020204" pitchFamily="34" charset="0"/>
              <a:cs typeface="Arial" panose="020B0604020202020204" pitchFamily="34" charset="0"/>
            </a:endParaRPr>
          </a:p>
        </p:txBody>
      </p:sp>
      <p:pic>
        <p:nvPicPr>
          <p:cNvPr id="8" name="Graphic 7" descr="Group">
            <a:extLst>
              <a:ext uri="{FF2B5EF4-FFF2-40B4-BE49-F238E27FC236}">
                <a16:creationId xmlns="" xmlns:a16="http://schemas.microsoft.com/office/drawing/2014/main" id="{A76C1422-50ED-4DF6-9E24-D1FD264FAD1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22238" y="3524309"/>
            <a:ext cx="1034099" cy="1034099"/>
          </a:xfrm>
          <a:prstGeom prst="rect">
            <a:avLst/>
          </a:prstGeom>
        </p:spPr>
      </p:pic>
      <p:pic>
        <p:nvPicPr>
          <p:cNvPr id="9" name="Graphic 8" descr="Head with gears">
            <a:extLst>
              <a:ext uri="{FF2B5EF4-FFF2-40B4-BE49-F238E27FC236}">
                <a16:creationId xmlns="" xmlns:a16="http://schemas.microsoft.com/office/drawing/2014/main" id="{3901DBFB-4980-4690-AA17-B1867BCCA01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44460" y="2121568"/>
            <a:ext cx="1034099" cy="1034099"/>
          </a:xfrm>
          <a:prstGeom prst="rect">
            <a:avLst/>
          </a:prstGeom>
        </p:spPr>
      </p:pic>
      <p:pic>
        <p:nvPicPr>
          <p:cNvPr id="10" name="Graphic 9" descr="Upward trend">
            <a:extLst>
              <a:ext uri="{FF2B5EF4-FFF2-40B4-BE49-F238E27FC236}">
                <a16:creationId xmlns="" xmlns:a16="http://schemas.microsoft.com/office/drawing/2014/main" id="{2A8EFCDA-3F35-4591-BD54-49C89657CBE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18147" y="4824115"/>
            <a:ext cx="1122585" cy="1122585"/>
          </a:xfrm>
          <a:prstGeom prst="rect">
            <a:avLst/>
          </a:prstGeom>
        </p:spPr>
      </p:pic>
      <p:sp>
        <p:nvSpPr>
          <p:cNvPr id="11" name="Google Shape;139;p23">
            <a:extLst>
              <a:ext uri="{FF2B5EF4-FFF2-40B4-BE49-F238E27FC236}">
                <a16:creationId xmlns="" xmlns:a16="http://schemas.microsoft.com/office/drawing/2014/main" id="{141A1EF0-89E3-4EE9-A319-A710B0A0544D}"/>
              </a:ext>
            </a:extLst>
          </p:cNvPr>
          <p:cNvSpPr txBox="1">
            <a:spLocks/>
          </p:cNvSpPr>
          <p:nvPr/>
        </p:nvSpPr>
        <p:spPr>
          <a:xfrm>
            <a:off x="818148" y="6275543"/>
            <a:ext cx="6999600" cy="303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900" dirty="0">
                <a:latin typeface="Arial" panose="020B0604020202020204" pitchFamily="34" charset="0"/>
                <a:cs typeface="Arial" panose="020B0604020202020204" pitchFamily="34" charset="0"/>
              </a:rPr>
              <a:t>Source: Guidelines for Working with and for Young People in Humanitarian Settings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37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1;p31">
            <a:extLst>
              <a:ext uri="{FF2B5EF4-FFF2-40B4-BE49-F238E27FC236}">
                <a16:creationId xmlns="" xmlns:a16="http://schemas.microsoft.com/office/drawing/2014/main" id="{2D0EA81B-2F4F-4BA9-BD68-88E24D77117C}"/>
              </a:ext>
            </a:extLst>
          </p:cNvPr>
          <p:cNvSpPr txBox="1">
            <a:spLocks/>
          </p:cNvSpPr>
          <p:nvPr/>
        </p:nvSpPr>
        <p:spPr>
          <a:xfrm>
            <a:off x="978567" y="1556530"/>
            <a:ext cx="10665745"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Minimum suggestion for all agencies (Compact membership)</a:t>
            </a:r>
          </a:p>
        </p:txBody>
      </p:sp>
      <p:sp>
        <p:nvSpPr>
          <p:cNvPr id="5" name="Google Shape;222;p31">
            <a:extLst>
              <a:ext uri="{FF2B5EF4-FFF2-40B4-BE49-F238E27FC236}">
                <a16:creationId xmlns="" xmlns:a16="http://schemas.microsoft.com/office/drawing/2014/main" id="{D608D7E9-C463-4FBA-A718-6FCFCE903D8C}"/>
              </a:ext>
            </a:extLst>
          </p:cNvPr>
          <p:cNvSpPr txBox="1">
            <a:spLocks noGrp="1"/>
          </p:cNvSpPr>
          <p:nvPr>
            <p:ph type="title"/>
          </p:nvPr>
        </p:nvSpPr>
        <p:spPr>
          <a:xfrm>
            <a:off x="978568" y="818877"/>
            <a:ext cx="8229600" cy="61217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Roll-out</a:t>
            </a:r>
            <a:endParaRPr b="1" dirty="0">
              <a:latin typeface="Arial Black" panose="020B0A04020102020204" pitchFamily="34" charset="0"/>
              <a:cs typeface="Arial" panose="020B0604020202020204" pitchFamily="34" charset="0"/>
            </a:endParaRPr>
          </a:p>
        </p:txBody>
      </p:sp>
      <p:sp>
        <p:nvSpPr>
          <p:cNvPr id="11" name="Rectangle 10">
            <a:extLst>
              <a:ext uri="{FF2B5EF4-FFF2-40B4-BE49-F238E27FC236}">
                <a16:creationId xmlns="" xmlns:a16="http://schemas.microsoft.com/office/drawing/2014/main" id="{63B65D89-2474-41C7-A05F-FCF7B12BD026}"/>
              </a:ext>
            </a:extLst>
          </p:cNvPr>
          <p:cNvSpPr/>
          <p:nvPr/>
        </p:nvSpPr>
        <p:spPr>
          <a:xfrm>
            <a:off x="-1471888" y="-969730"/>
            <a:ext cx="6100551" cy="4176101"/>
          </a:xfrm>
          <a:prstGeom prst="rect">
            <a:avLst/>
          </a:prstGeom>
          <a:ln>
            <a:noFill/>
          </a:ln>
        </p:spPr>
      </p:sp>
      <p:sp>
        <p:nvSpPr>
          <p:cNvPr id="12" name="Freeform: Shape 11">
            <a:extLst>
              <a:ext uri="{FF2B5EF4-FFF2-40B4-BE49-F238E27FC236}">
                <a16:creationId xmlns="" xmlns:a16="http://schemas.microsoft.com/office/drawing/2014/main" id="{7E9B1B1D-065C-423A-860B-449714D05EAE}"/>
              </a:ext>
            </a:extLst>
          </p:cNvPr>
          <p:cNvSpPr/>
          <p:nvPr/>
        </p:nvSpPr>
        <p:spPr>
          <a:xfrm>
            <a:off x="3167930" y="2312226"/>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71757B">
              <a:alpha val="8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marL="0" lvl="0" indent="0" defTabSz="8890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Each organisation responsible for roll-out within own country programmes</a:t>
            </a:r>
          </a:p>
        </p:txBody>
      </p:sp>
      <p:sp>
        <p:nvSpPr>
          <p:cNvPr id="13" name="Freeform: Shape 12">
            <a:extLst>
              <a:ext uri="{FF2B5EF4-FFF2-40B4-BE49-F238E27FC236}">
                <a16:creationId xmlns="" xmlns:a16="http://schemas.microsoft.com/office/drawing/2014/main" id="{66D019E9-D9F1-4C83-9366-1C66C6B46640}"/>
              </a:ext>
            </a:extLst>
          </p:cNvPr>
          <p:cNvSpPr/>
          <p:nvPr/>
        </p:nvSpPr>
        <p:spPr>
          <a:xfrm>
            <a:off x="3167930" y="3329734"/>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71757B">
              <a:alpha val="8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marL="0" lvl="0" indent="0" defTabSz="8890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Inter-agency roll-out through select Clusters/Working Groups and/or priority countries at inter-agency level</a:t>
            </a:r>
          </a:p>
        </p:txBody>
      </p:sp>
      <p:sp>
        <p:nvSpPr>
          <p:cNvPr id="15" name="Freeform: Shape 14">
            <a:extLst>
              <a:ext uri="{FF2B5EF4-FFF2-40B4-BE49-F238E27FC236}">
                <a16:creationId xmlns="" xmlns:a16="http://schemas.microsoft.com/office/drawing/2014/main" id="{01E65757-54A7-4593-B68E-FB21CE0C4749}"/>
              </a:ext>
            </a:extLst>
          </p:cNvPr>
          <p:cNvSpPr/>
          <p:nvPr/>
        </p:nvSpPr>
        <p:spPr>
          <a:xfrm>
            <a:off x="3167929" y="4347242"/>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C8102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marL="0" lvl="0" indent="0" defTabSz="8890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Joint monitoring of use of the guidelines</a:t>
            </a:r>
          </a:p>
        </p:txBody>
      </p:sp>
      <p:sp>
        <p:nvSpPr>
          <p:cNvPr id="16" name="Isosceles Triangle 15">
            <a:extLst>
              <a:ext uri="{FF2B5EF4-FFF2-40B4-BE49-F238E27FC236}">
                <a16:creationId xmlns="" xmlns:a16="http://schemas.microsoft.com/office/drawing/2014/main" id="{3047F8DA-96CC-4DD9-AAB7-3908CAF26240}"/>
              </a:ext>
            </a:extLst>
          </p:cNvPr>
          <p:cNvSpPr/>
          <p:nvPr/>
        </p:nvSpPr>
        <p:spPr>
          <a:xfrm rot="10800000">
            <a:off x="4777009" y="3131304"/>
            <a:ext cx="2377440" cy="137160"/>
          </a:xfrm>
          <a:prstGeom prst="triangl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Isosceles Triangle 16">
            <a:extLst>
              <a:ext uri="{FF2B5EF4-FFF2-40B4-BE49-F238E27FC236}">
                <a16:creationId xmlns="" xmlns:a16="http://schemas.microsoft.com/office/drawing/2014/main" id="{F3EF7F87-DC0D-4A2B-9B62-275118E97BEE}"/>
              </a:ext>
            </a:extLst>
          </p:cNvPr>
          <p:cNvSpPr/>
          <p:nvPr/>
        </p:nvSpPr>
        <p:spPr>
          <a:xfrm rot="10800000">
            <a:off x="4777010" y="4148812"/>
            <a:ext cx="2377440" cy="137160"/>
          </a:xfrm>
          <a:prstGeom prst="triangl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Isosceles Triangle 17">
            <a:extLst>
              <a:ext uri="{FF2B5EF4-FFF2-40B4-BE49-F238E27FC236}">
                <a16:creationId xmlns="" xmlns:a16="http://schemas.microsoft.com/office/drawing/2014/main" id="{9A1B050D-C642-4AA8-96BE-443733A18C73}"/>
              </a:ext>
            </a:extLst>
          </p:cNvPr>
          <p:cNvSpPr/>
          <p:nvPr/>
        </p:nvSpPr>
        <p:spPr>
          <a:xfrm rot="10800000">
            <a:off x="4777010" y="5166320"/>
            <a:ext cx="2377440" cy="137160"/>
          </a:xfrm>
          <a:prstGeom prst="triangl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 xmlns:a16="http://schemas.microsoft.com/office/drawing/2014/main" id="{62E9C1AE-0A90-47F1-B0D7-AAB913D61755}"/>
              </a:ext>
            </a:extLst>
          </p:cNvPr>
          <p:cNvSpPr/>
          <p:nvPr/>
        </p:nvSpPr>
        <p:spPr>
          <a:xfrm>
            <a:off x="3167928" y="5426844"/>
            <a:ext cx="5595599" cy="757808"/>
          </a:xfrm>
          <a:custGeom>
            <a:avLst/>
            <a:gdLst>
              <a:gd name="connsiteX0" fmla="*/ 0 w 5595599"/>
              <a:gd name="connsiteY0" fmla="*/ 75781 h 757808"/>
              <a:gd name="connsiteX1" fmla="*/ 75781 w 5595599"/>
              <a:gd name="connsiteY1" fmla="*/ 0 h 757808"/>
              <a:gd name="connsiteX2" fmla="*/ 5519818 w 5595599"/>
              <a:gd name="connsiteY2" fmla="*/ 0 h 757808"/>
              <a:gd name="connsiteX3" fmla="*/ 5595599 w 5595599"/>
              <a:gd name="connsiteY3" fmla="*/ 75781 h 757808"/>
              <a:gd name="connsiteX4" fmla="*/ 5595599 w 5595599"/>
              <a:gd name="connsiteY4" fmla="*/ 682027 h 757808"/>
              <a:gd name="connsiteX5" fmla="*/ 5519818 w 5595599"/>
              <a:gd name="connsiteY5" fmla="*/ 757808 h 757808"/>
              <a:gd name="connsiteX6" fmla="*/ 75781 w 5595599"/>
              <a:gd name="connsiteY6" fmla="*/ 757808 h 757808"/>
              <a:gd name="connsiteX7" fmla="*/ 0 w 5595599"/>
              <a:gd name="connsiteY7" fmla="*/ 682027 h 757808"/>
              <a:gd name="connsiteX8" fmla="*/ 0 w 5595599"/>
              <a:gd name="connsiteY8" fmla="*/ 75781 h 7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5599" h="757808">
                <a:moveTo>
                  <a:pt x="0" y="75781"/>
                </a:moveTo>
                <a:cubicBezTo>
                  <a:pt x="0" y="33928"/>
                  <a:pt x="33928" y="0"/>
                  <a:pt x="75781" y="0"/>
                </a:cubicBezTo>
                <a:lnTo>
                  <a:pt x="5519818" y="0"/>
                </a:lnTo>
                <a:cubicBezTo>
                  <a:pt x="5561671" y="0"/>
                  <a:pt x="5595599" y="33928"/>
                  <a:pt x="5595599" y="75781"/>
                </a:cubicBezTo>
                <a:lnTo>
                  <a:pt x="5595599" y="682027"/>
                </a:lnTo>
                <a:cubicBezTo>
                  <a:pt x="5595599" y="723880"/>
                  <a:pt x="5561671" y="757808"/>
                  <a:pt x="5519818" y="757808"/>
                </a:cubicBezTo>
                <a:lnTo>
                  <a:pt x="75781" y="757808"/>
                </a:lnTo>
                <a:cubicBezTo>
                  <a:pt x="33928" y="757808"/>
                  <a:pt x="0" y="723880"/>
                  <a:pt x="0" y="682027"/>
                </a:cubicBezTo>
                <a:lnTo>
                  <a:pt x="0" y="75781"/>
                </a:lnTo>
                <a:close/>
              </a:path>
            </a:pathLst>
          </a:custGeom>
          <a:solidFill>
            <a:srgbClr val="C8102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8395" tIns="98395" rIns="98395" bIns="98395" numCol="1" spcCol="1270" anchor="ctr" anchorCtr="0">
            <a:noAutofit/>
          </a:bodyPr>
          <a:lstStyle/>
          <a:p>
            <a:pPr marL="0" lvl="0" indent="0" defTabSz="8890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Consolidation of learning/monitoring</a:t>
            </a:r>
          </a:p>
        </p:txBody>
      </p:sp>
      <p:sp>
        <p:nvSpPr>
          <p:cNvPr id="21" name="Oval 20">
            <a:extLst>
              <a:ext uri="{FF2B5EF4-FFF2-40B4-BE49-F238E27FC236}">
                <a16:creationId xmlns="" xmlns:a16="http://schemas.microsoft.com/office/drawing/2014/main" id="{1CC44241-BDC1-477E-98DC-D61068E48BE5}"/>
              </a:ext>
            </a:extLst>
          </p:cNvPr>
          <p:cNvSpPr/>
          <p:nvPr/>
        </p:nvSpPr>
        <p:spPr>
          <a:xfrm>
            <a:off x="2126707" y="4370498"/>
            <a:ext cx="672711" cy="6141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All</a:t>
            </a:r>
          </a:p>
        </p:txBody>
      </p:sp>
      <p:sp>
        <p:nvSpPr>
          <p:cNvPr id="24" name="Oval 23">
            <a:extLst>
              <a:ext uri="{FF2B5EF4-FFF2-40B4-BE49-F238E27FC236}">
                <a16:creationId xmlns="" xmlns:a16="http://schemas.microsoft.com/office/drawing/2014/main" id="{1E1503B8-4299-43E7-A6CB-A8EB8210BDD7}"/>
              </a:ext>
            </a:extLst>
          </p:cNvPr>
          <p:cNvSpPr/>
          <p:nvPr/>
        </p:nvSpPr>
        <p:spPr>
          <a:xfrm>
            <a:off x="2126706" y="3420245"/>
            <a:ext cx="672711" cy="6141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B</a:t>
            </a:r>
          </a:p>
        </p:txBody>
      </p:sp>
      <p:sp>
        <p:nvSpPr>
          <p:cNvPr id="25" name="Oval 24">
            <a:extLst>
              <a:ext uri="{FF2B5EF4-FFF2-40B4-BE49-F238E27FC236}">
                <a16:creationId xmlns="" xmlns:a16="http://schemas.microsoft.com/office/drawing/2014/main" id="{4E264DE0-8C19-4513-8492-9D6F0F6DFE05}"/>
              </a:ext>
            </a:extLst>
          </p:cNvPr>
          <p:cNvSpPr/>
          <p:nvPr/>
        </p:nvSpPr>
        <p:spPr>
          <a:xfrm>
            <a:off x="2126705" y="2364952"/>
            <a:ext cx="672711" cy="6141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a:t>
            </a:r>
            <a:endParaRPr lang="en-US" sz="1800" dirty="0">
              <a:latin typeface="Arial" panose="020B0604020202020204" pitchFamily="34" charset="0"/>
              <a:cs typeface="Arial" panose="020B0604020202020204" pitchFamily="34" charset="0"/>
            </a:endParaRPr>
          </a:p>
        </p:txBody>
      </p:sp>
      <p:pic>
        <p:nvPicPr>
          <p:cNvPr id="26" name="Google Shape;282;p47">
            <a:extLst>
              <a:ext uri="{FF2B5EF4-FFF2-40B4-BE49-F238E27FC236}">
                <a16:creationId xmlns="" xmlns:a16="http://schemas.microsoft.com/office/drawing/2014/main" id="{0FFF7747-3A47-4515-8A33-2F77D4D2D33A}"/>
              </a:ext>
            </a:extLst>
          </p:cNvPr>
          <p:cNvPicPr preferRelativeResize="0">
            <a:picLocks noChangeAspect="1"/>
          </p:cNvPicPr>
          <p:nvPr/>
        </p:nvPicPr>
        <p:blipFill>
          <a:blip r:embed="rId3">
            <a:alphaModFix/>
          </a:blip>
          <a:stretch>
            <a:fillRect/>
          </a:stretch>
        </p:blipFill>
        <p:spPr>
          <a:xfrm>
            <a:off x="1392132" y="5453132"/>
            <a:ext cx="1469146" cy="731520"/>
          </a:xfrm>
          <a:prstGeom prst="rect">
            <a:avLst/>
          </a:prstGeom>
          <a:noFill/>
          <a:ln>
            <a:noFill/>
          </a:ln>
        </p:spPr>
      </p:pic>
    </p:spTree>
    <p:extLst>
      <p:ext uri="{BB962C8B-B14F-4D97-AF65-F5344CB8AC3E}">
        <p14:creationId xmlns:p14="http://schemas.microsoft.com/office/powerpoint/2010/main" val="290811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5;p24">
            <a:extLst>
              <a:ext uri="{FF2B5EF4-FFF2-40B4-BE49-F238E27FC236}">
                <a16:creationId xmlns="" xmlns:a16="http://schemas.microsoft.com/office/drawing/2014/main" id="{FBD20123-0070-4A80-BA1D-E817203E60B2}"/>
              </a:ext>
            </a:extLst>
          </p:cNvPr>
          <p:cNvSpPr txBox="1">
            <a:spLocks/>
          </p:cNvSpPr>
          <p:nvPr/>
        </p:nvSpPr>
        <p:spPr>
          <a:xfrm>
            <a:off x="2317851" y="2146990"/>
            <a:ext cx="8229600" cy="39261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smtClean="0">
                <a:latin typeface="Arial" panose="020B0604020202020204" pitchFamily="34" charset="0"/>
                <a:cs typeface="Arial" panose="020B0604020202020204" pitchFamily="34" charset="0"/>
              </a:rPr>
              <a:t>Contact us if you need more information, wish for us to conduct a presentation for your team, agency or sector or for any additional form of support:</a:t>
            </a:r>
          </a:p>
          <a:p>
            <a:pPr marL="0" indent="0">
              <a:spcBef>
                <a:spcPts val="0"/>
              </a:spcBef>
              <a:buClr>
                <a:schemeClr val="dk1"/>
              </a:buClr>
              <a:buSzPts val="1800"/>
              <a:buNone/>
            </a:pPr>
            <a:endParaRPr lang="en-US" b="1" dirty="0" smtClean="0">
              <a:latin typeface="Arial" panose="020B0604020202020204" pitchFamily="34" charset="0"/>
              <a:cs typeface="Arial" panose="020B0604020202020204" pitchFamily="34" charset="0"/>
            </a:endParaRPr>
          </a:p>
          <a:p>
            <a:pPr marL="0" indent="0">
              <a:spcBef>
                <a:spcPts val="0"/>
              </a:spcBef>
              <a:buClr>
                <a:schemeClr val="dk1"/>
              </a:buClr>
              <a:buSzPts val="1800"/>
              <a:buNone/>
            </a:pPr>
            <a:r>
              <a:rPr lang="en-US" sz="2400" b="1" dirty="0" smtClean="0">
                <a:latin typeface="Arial" panose="020B0604020202020204" pitchFamily="34" charset="0"/>
                <a:cs typeface="Arial" panose="020B0604020202020204" pitchFamily="34" charset="0"/>
              </a:rPr>
              <a:t>Emma </a:t>
            </a:r>
            <a:r>
              <a:rPr lang="en-US" sz="2400" b="1" dirty="0">
                <a:latin typeface="Arial" panose="020B0604020202020204" pitchFamily="34" charset="0"/>
                <a:cs typeface="Arial" panose="020B0604020202020204" pitchFamily="34" charset="0"/>
              </a:rPr>
              <a:t>Bonar: </a:t>
            </a:r>
            <a:r>
              <a:rPr lang="en-US" sz="2400" b="1" dirty="0">
                <a:latin typeface="Arial" panose="020B0604020202020204" pitchFamily="34" charset="0"/>
                <a:cs typeface="Arial" panose="020B0604020202020204" pitchFamily="34" charset="0"/>
                <a:hlinkClick r:id="rId3"/>
              </a:rPr>
              <a:t>emma.bonar@nrc.no</a:t>
            </a:r>
            <a:endParaRPr lang="en-US" sz="2400" b="1" dirty="0">
              <a:latin typeface="Arial" panose="020B0604020202020204" pitchFamily="34" charset="0"/>
              <a:cs typeface="Arial" panose="020B0604020202020204" pitchFamily="34" charset="0"/>
            </a:endParaRPr>
          </a:p>
          <a:p>
            <a:pPr marL="0" indent="0">
              <a:spcBef>
                <a:spcPts val="0"/>
              </a:spcBef>
              <a:buClr>
                <a:schemeClr val="dk1"/>
              </a:buClr>
              <a:buSzPts val="1800"/>
              <a:buNone/>
            </a:pPr>
            <a:r>
              <a:rPr lang="en-US" sz="2400" b="1" dirty="0">
                <a:latin typeface="Arial" panose="020B0604020202020204" pitchFamily="34" charset="0"/>
                <a:cs typeface="Arial" panose="020B0604020202020204" pitchFamily="34" charset="0"/>
              </a:rPr>
              <a:t>Leana Islam:  </a:t>
            </a:r>
            <a:r>
              <a:rPr lang="en-US" sz="2400" b="1" dirty="0">
                <a:latin typeface="Arial" panose="020B0604020202020204" pitchFamily="34" charset="0"/>
                <a:cs typeface="Arial" panose="020B0604020202020204" pitchFamily="34" charset="0"/>
                <a:hlinkClick r:id="rId4"/>
              </a:rPr>
              <a:t>lislam@unfpa.org</a:t>
            </a:r>
            <a:r>
              <a:rPr lang="en-US" sz="2400" b="1" dirty="0">
                <a:latin typeface="Arial" panose="020B0604020202020204" pitchFamily="34" charset="0"/>
                <a:cs typeface="Arial" panose="020B0604020202020204" pitchFamily="34" charset="0"/>
              </a:rPr>
              <a:t> </a:t>
            </a:r>
          </a:p>
          <a:p>
            <a:pPr marL="0" indent="0">
              <a:spcBef>
                <a:spcPts val="0"/>
              </a:spcBef>
              <a:buClr>
                <a:schemeClr val="dk1"/>
              </a:buClr>
              <a:buSzPts val="1800"/>
              <a:buFont typeface="Arial"/>
              <a:buNone/>
            </a:pPr>
            <a:endParaRPr lang="en-US" b="1" dirty="0">
              <a:latin typeface="Arial" panose="020B0604020202020204" pitchFamily="34" charset="0"/>
              <a:cs typeface="Arial" panose="020B0604020202020204" pitchFamily="34" charset="0"/>
            </a:endParaRPr>
          </a:p>
          <a:p>
            <a:pPr marL="0" indent="0">
              <a:spcBef>
                <a:spcPts val="0"/>
              </a:spcBef>
              <a:buClr>
                <a:schemeClr val="dk1"/>
              </a:buClr>
              <a:buSzPts val="1800"/>
              <a:buFont typeface="Arial"/>
              <a:buNone/>
            </a:pPr>
            <a:endParaRPr lang="en-US" b="1" dirty="0" smtClean="0">
              <a:latin typeface="Arial" panose="020B0604020202020204" pitchFamily="34" charset="0"/>
              <a:cs typeface="Arial" panose="020B0604020202020204" pitchFamily="34" charset="0"/>
            </a:endParaRPr>
          </a:p>
          <a:p>
            <a:pPr marL="0" indent="0">
              <a:spcBef>
                <a:spcPts val="0"/>
              </a:spcBef>
              <a:buClr>
                <a:schemeClr val="dk1"/>
              </a:buClr>
              <a:buSzPts val="1800"/>
              <a:buFont typeface="Arial"/>
              <a:buNone/>
            </a:pPr>
            <a:endParaRPr lang="en-US" b="1" dirty="0">
              <a:latin typeface="Arial" panose="020B0604020202020204" pitchFamily="34" charset="0"/>
              <a:cs typeface="Arial" panose="020B0604020202020204" pitchFamily="34" charset="0"/>
            </a:endParaRPr>
          </a:p>
        </p:txBody>
      </p:sp>
      <p:sp>
        <p:nvSpPr>
          <p:cNvPr id="6" name="Google Shape;146;p24">
            <a:extLst>
              <a:ext uri="{FF2B5EF4-FFF2-40B4-BE49-F238E27FC236}">
                <a16:creationId xmlns="" xmlns:a16="http://schemas.microsoft.com/office/drawing/2014/main" id="{E89E3E48-2254-4931-A78E-B424AF818C40}"/>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smtClean="0">
                <a:latin typeface="Arial Black" panose="020B0A04020102020204" pitchFamily="34" charset="0"/>
                <a:cs typeface="Times New Roman" panose="02020603050405020304" pitchFamily="18" charset="0"/>
              </a:rPr>
              <a:t>Need Support?</a:t>
            </a:r>
            <a:endParaRPr b="1" dirty="0">
              <a:latin typeface="Arial Black" panose="020B0A04020102020204" pitchFamily="34" charset="0"/>
              <a:cs typeface="Times New Roman" panose="02020603050405020304" pitchFamily="18" charset="0"/>
            </a:endParaRPr>
          </a:p>
        </p:txBody>
      </p:sp>
      <p:pic>
        <p:nvPicPr>
          <p:cNvPr id="1026" name="Picture 2" descr="Image result for icons for sup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41" y="2146990"/>
            <a:ext cx="1233967" cy="123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06;p41">
            <a:hlinkClick r:id="rId2"/>
            <a:extLst>
              <a:ext uri="{FF2B5EF4-FFF2-40B4-BE49-F238E27FC236}">
                <a16:creationId xmlns="" xmlns:a16="http://schemas.microsoft.com/office/drawing/2014/main" id="{E32FBCA3-740C-4C08-B6A7-3DC5115B7F1A}"/>
              </a:ext>
            </a:extLst>
          </p:cNvPr>
          <p:cNvPicPr preferRelativeResize="0"/>
          <p:nvPr/>
        </p:nvPicPr>
        <p:blipFill rotWithShape="1">
          <a:blip r:embed="rId3">
            <a:alphaModFix/>
          </a:blip>
          <a:srcRect r="50997"/>
          <a:stretch/>
        </p:blipFill>
        <p:spPr>
          <a:xfrm>
            <a:off x="0" y="0"/>
            <a:ext cx="5057825" cy="6858000"/>
          </a:xfrm>
          <a:prstGeom prst="rect">
            <a:avLst/>
          </a:prstGeom>
          <a:noFill/>
          <a:ln>
            <a:noFill/>
          </a:ln>
        </p:spPr>
      </p:pic>
      <p:pic>
        <p:nvPicPr>
          <p:cNvPr id="10" name="Picture 9">
            <a:extLst>
              <a:ext uri="{FF2B5EF4-FFF2-40B4-BE49-F238E27FC236}">
                <a16:creationId xmlns="" xmlns:a16="http://schemas.microsoft.com/office/drawing/2014/main" id="{18CBBFAB-FD2F-4C71-BEC2-DBEF236A6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414"/>
            <a:ext cx="5057824" cy="6933414"/>
          </a:xfrm>
          <a:prstGeom prst="rect">
            <a:avLst/>
          </a:prstGeom>
        </p:spPr>
      </p:pic>
      <p:pic>
        <p:nvPicPr>
          <p:cNvPr id="12" name="Picture 11">
            <a:extLst>
              <a:ext uri="{FF2B5EF4-FFF2-40B4-BE49-F238E27FC236}">
                <a16:creationId xmlns="" xmlns:a16="http://schemas.microsoft.com/office/drawing/2014/main" id="{34E0DE10-9549-4B8B-AF39-B8CE30F08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442" y="1298163"/>
            <a:ext cx="4531477" cy="3439391"/>
          </a:xfrm>
          <a:prstGeom prst="rect">
            <a:avLst/>
          </a:prstGeom>
        </p:spPr>
      </p:pic>
      <p:pic>
        <p:nvPicPr>
          <p:cNvPr id="13" name="Google Shape;282;p47">
            <a:extLst>
              <a:ext uri="{FF2B5EF4-FFF2-40B4-BE49-F238E27FC236}">
                <a16:creationId xmlns="" xmlns:a16="http://schemas.microsoft.com/office/drawing/2014/main" id="{C21F23F1-B89E-4800-B355-92847236A3B2}"/>
              </a:ext>
            </a:extLst>
          </p:cNvPr>
          <p:cNvPicPr preferRelativeResize="0">
            <a:picLocks noChangeAspect="1"/>
          </p:cNvPicPr>
          <p:nvPr/>
        </p:nvPicPr>
        <p:blipFill>
          <a:blip r:embed="rId6">
            <a:alphaModFix/>
          </a:blip>
          <a:stretch>
            <a:fillRect/>
          </a:stretch>
        </p:blipFill>
        <p:spPr>
          <a:xfrm>
            <a:off x="10447133" y="5950715"/>
            <a:ext cx="1469146" cy="731520"/>
          </a:xfrm>
          <a:prstGeom prst="rect">
            <a:avLst/>
          </a:prstGeom>
          <a:noFill/>
          <a:ln>
            <a:noFill/>
          </a:ln>
        </p:spPr>
      </p:pic>
      <p:pic>
        <p:nvPicPr>
          <p:cNvPr id="14" name="Google Shape;155;p24">
            <a:extLst>
              <a:ext uri="{FF2B5EF4-FFF2-40B4-BE49-F238E27FC236}">
                <a16:creationId xmlns="" xmlns:a16="http://schemas.microsoft.com/office/drawing/2014/main" id="{A01CE520-E875-41A6-8FAA-8FC0FB556931}"/>
              </a:ext>
            </a:extLst>
          </p:cNvPr>
          <p:cNvPicPr preferRelativeResize="0"/>
          <p:nvPr/>
        </p:nvPicPr>
        <p:blipFill>
          <a:blip r:embed="rId7">
            <a:alphaModFix/>
          </a:blip>
          <a:stretch>
            <a:fillRect/>
          </a:stretch>
        </p:blipFill>
        <p:spPr>
          <a:xfrm>
            <a:off x="9672135" y="5985732"/>
            <a:ext cx="774998" cy="696503"/>
          </a:xfrm>
          <a:prstGeom prst="rect">
            <a:avLst/>
          </a:prstGeom>
          <a:noFill/>
          <a:ln>
            <a:noFill/>
          </a:ln>
        </p:spPr>
      </p:pic>
      <p:pic>
        <p:nvPicPr>
          <p:cNvPr id="15" name="Google Shape;154;p24">
            <a:extLst>
              <a:ext uri="{FF2B5EF4-FFF2-40B4-BE49-F238E27FC236}">
                <a16:creationId xmlns="" xmlns:a16="http://schemas.microsoft.com/office/drawing/2014/main" id="{BF285350-EE8E-4452-BDE5-21C549E79961}"/>
              </a:ext>
            </a:extLst>
          </p:cNvPr>
          <p:cNvPicPr preferRelativeResize="0"/>
          <p:nvPr/>
        </p:nvPicPr>
        <p:blipFill>
          <a:blip r:embed="rId8">
            <a:alphaModFix/>
          </a:blip>
          <a:stretch>
            <a:fillRect/>
          </a:stretch>
        </p:blipFill>
        <p:spPr>
          <a:xfrm>
            <a:off x="8983550" y="6045967"/>
            <a:ext cx="602172" cy="576032"/>
          </a:xfrm>
          <a:prstGeom prst="rect">
            <a:avLst/>
          </a:prstGeom>
          <a:noFill/>
          <a:ln>
            <a:noFill/>
          </a:ln>
        </p:spPr>
      </p:pic>
      <p:sp>
        <p:nvSpPr>
          <p:cNvPr id="2" name="TextBox 1">
            <a:extLst>
              <a:ext uri="{FF2B5EF4-FFF2-40B4-BE49-F238E27FC236}">
                <a16:creationId xmlns="" xmlns:a16="http://schemas.microsoft.com/office/drawing/2014/main" id="{6280B2D3-4A88-40B4-91C0-CBA11225A732}"/>
              </a:ext>
            </a:extLst>
          </p:cNvPr>
          <p:cNvSpPr txBox="1"/>
          <p:nvPr/>
        </p:nvSpPr>
        <p:spPr>
          <a:xfrm>
            <a:off x="5238933" y="5758905"/>
            <a:ext cx="3386593"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Stay in touch!</a:t>
            </a:r>
          </a:p>
          <a:p>
            <a:r>
              <a:rPr lang="en-GB" sz="1600" dirty="0">
                <a:latin typeface="Arial" panose="020B0604020202020204" pitchFamily="34" charset="0"/>
                <a:cs typeface="Arial" panose="020B0604020202020204" pitchFamily="34" charset="0"/>
                <a:hlinkClick r:id="rId9"/>
              </a:rPr>
              <a:t>pmarwah@unicef.org</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hlinkClick r:id="rId10"/>
              </a:rPr>
              <a:t>sophia.kousiakis@nrc.no</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2503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77F4797D-DE18-4B73-A1F5-6CC19B982588}"/>
              </a:ext>
            </a:extLst>
          </p:cNvPr>
          <p:cNvSpPr txBox="1">
            <a:spLocks noGrp="1"/>
          </p:cNvSpPr>
          <p:nvPr>
            <p:ph type="title"/>
          </p:nvPr>
        </p:nvSpPr>
        <p:spPr>
          <a:xfrm>
            <a:off x="1363579" y="671591"/>
            <a:ext cx="8229600" cy="103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latin typeface="Arial Black" panose="020B0A04020102020204" pitchFamily="34" charset="0"/>
                <a:ea typeface="Arial"/>
                <a:cs typeface="Times New Roman" panose="02020603050405020304" pitchFamily="18" charset="0"/>
                <a:sym typeface="Arial"/>
              </a:rPr>
              <a:t>The Challenge</a:t>
            </a:r>
            <a:endParaRPr b="1" dirty="0">
              <a:latin typeface="Arial Black" panose="020B0A04020102020204" pitchFamily="34" charset="0"/>
              <a:ea typeface="Arial"/>
              <a:cs typeface="Times New Roman" panose="02020603050405020304" pitchFamily="18" charset="0"/>
              <a:sym typeface="Arial"/>
            </a:endParaRPr>
          </a:p>
        </p:txBody>
      </p:sp>
      <p:pic>
        <p:nvPicPr>
          <p:cNvPr id="5" name="Google Shape;138;p23">
            <a:extLst>
              <a:ext uri="{FF2B5EF4-FFF2-40B4-BE49-F238E27FC236}">
                <a16:creationId xmlns="" xmlns:a16="http://schemas.microsoft.com/office/drawing/2014/main" id="{C894F5C5-2AEB-47A7-9477-498D649AF4E3}"/>
              </a:ext>
            </a:extLst>
          </p:cNvPr>
          <p:cNvPicPr preferRelativeResize="0"/>
          <p:nvPr/>
        </p:nvPicPr>
        <p:blipFill>
          <a:blip r:embed="rId3">
            <a:alphaModFix/>
          </a:blip>
          <a:stretch>
            <a:fillRect/>
          </a:stretch>
        </p:blipFill>
        <p:spPr>
          <a:xfrm>
            <a:off x="1491916" y="1801502"/>
            <a:ext cx="1217700" cy="1217700"/>
          </a:xfrm>
          <a:prstGeom prst="rect">
            <a:avLst/>
          </a:prstGeom>
          <a:noFill/>
          <a:ln>
            <a:noFill/>
          </a:ln>
        </p:spPr>
      </p:pic>
      <p:pic>
        <p:nvPicPr>
          <p:cNvPr id="6" name="Google Shape;139;p23">
            <a:extLst>
              <a:ext uri="{FF2B5EF4-FFF2-40B4-BE49-F238E27FC236}">
                <a16:creationId xmlns="" xmlns:a16="http://schemas.microsoft.com/office/drawing/2014/main" id="{280C1217-C6B2-46A2-AB5F-A63CA73C7AE6}"/>
              </a:ext>
            </a:extLst>
          </p:cNvPr>
          <p:cNvPicPr preferRelativeResize="0"/>
          <p:nvPr/>
        </p:nvPicPr>
        <p:blipFill>
          <a:blip r:embed="rId4">
            <a:alphaModFix/>
          </a:blip>
          <a:stretch>
            <a:fillRect/>
          </a:stretch>
        </p:blipFill>
        <p:spPr>
          <a:xfrm>
            <a:off x="1473425" y="3429000"/>
            <a:ext cx="1217700" cy="1217700"/>
          </a:xfrm>
          <a:prstGeom prst="rect">
            <a:avLst/>
          </a:prstGeom>
          <a:noFill/>
          <a:ln>
            <a:noFill/>
          </a:ln>
        </p:spPr>
      </p:pic>
      <p:pic>
        <p:nvPicPr>
          <p:cNvPr id="7" name="Google Shape;140;p23">
            <a:extLst>
              <a:ext uri="{FF2B5EF4-FFF2-40B4-BE49-F238E27FC236}">
                <a16:creationId xmlns="" xmlns:a16="http://schemas.microsoft.com/office/drawing/2014/main" id="{C4928851-AFD5-41E3-A0A0-864938854D5D}"/>
              </a:ext>
            </a:extLst>
          </p:cNvPr>
          <p:cNvPicPr preferRelativeResize="0"/>
          <p:nvPr/>
        </p:nvPicPr>
        <p:blipFill>
          <a:blip r:embed="rId5">
            <a:alphaModFix/>
          </a:blip>
          <a:stretch>
            <a:fillRect/>
          </a:stretch>
        </p:blipFill>
        <p:spPr>
          <a:xfrm>
            <a:off x="1568537" y="4986871"/>
            <a:ext cx="1027475" cy="1027475"/>
          </a:xfrm>
          <a:prstGeom prst="rect">
            <a:avLst/>
          </a:prstGeom>
          <a:noFill/>
          <a:ln>
            <a:noFill/>
          </a:ln>
        </p:spPr>
      </p:pic>
      <p:sp>
        <p:nvSpPr>
          <p:cNvPr id="8" name="Google Shape;141;p23">
            <a:extLst>
              <a:ext uri="{FF2B5EF4-FFF2-40B4-BE49-F238E27FC236}">
                <a16:creationId xmlns="" xmlns:a16="http://schemas.microsoft.com/office/drawing/2014/main" id="{0748BDF4-D73D-4752-939B-8DB54348CF74}"/>
              </a:ext>
            </a:extLst>
          </p:cNvPr>
          <p:cNvSpPr txBox="1"/>
          <p:nvPr/>
        </p:nvSpPr>
        <p:spPr>
          <a:xfrm>
            <a:off x="2909962" y="2138505"/>
            <a:ext cx="6924675" cy="8044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dirty="0">
                <a:solidFill>
                  <a:srgbClr val="121212"/>
                </a:solidFill>
                <a:latin typeface="Arial" panose="020B0604020202020204" pitchFamily="34" charset="0"/>
                <a:cs typeface="Arial" panose="020B0604020202020204" pitchFamily="34" charset="0"/>
              </a:rPr>
              <a:t>408 million youth aged 15-29 or 23% of the global youth population are affected by violence or armed conflict (</a:t>
            </a:r>
            <a:r>
              <a:rPr lang="en-US" sz="2000" dirty="0">
                <a:solidFill>
                  <a:srgbClr val="121212"/>
                </a:solidFill>
                <a:latin typeface="Arial" panose="020B0604020202020204" pitchFamily="34" charset="0"/>
                <a:cs typeface="Arial" panose="020B0604020202020204" pitchFamily="34" charset="0"/>
                <a:hlinkClick r:id="rId6"/>
              </a:rPr>
              <a:t>The Missing Peace, 2018</a:t>
            </a:r>
            <a:r>
              <a:rPr lang="en-US" sz="2000" dirty="0">
                <a:solidFill>
                  <a:srgbClr val="121212"/>
                </a:solidFill>
                <a:latin typeface="Arial" panose="020B0604020202020204" pitchFamily="34" charset="0"/>
                <a:cs typeface="Arial" panose="020B0604020202020204" pitchFamily="34" charset="0"/>
              </a:rPr>
              <a:t>). 68.5 million people around the world have been forced from home, among them nearly 25.4 million refugees, over half of whom are under 18 years (</a:t>
            </a:r>
            <a:r>
              <a:rPr lang="en-US" sz="2000" dirty="0">
                <a:solidFill>
                  <a:srgbClr val="121212"/>
                </a:solidFill>
                <a:latin typeface="Arial" panose="020B0604020202020204" pitchFamily="34" charset="0"/>
                <a:cs typeface="Arial" panose="020B0604020202020204" pitchFamily="34" charset="0"/>
                <a:hlinkClick r:id="rId7"/>
              </a:rPr>
              <a:t>UNHCR</a:t>
            </a:r>
            <a:r>
              <a:rPr lang="en-US" sz="2000" dirty="0">
                <a:solidFill>
                  <a:srgbClr val="121212"/>
                </a:solidFill>
                <a:latin typeface="Arial" panose="020B0604020202020204" pitchFamily="34" charset="0"/>
                <a:cs typeface="Arial" panose="020B0604020202020204" pitchFamily="34" charset="0"/>
              </a:rPr>
              <a:t>)</a:t>
            </a:r>
            <a:endParaRPr sz="2000" dirty="0">
              <a:solidFill>
                <a:srgbClr val="121212"/>
              </a:solidFill>
              <a:latin typeface="Arial" panose="020B0604020202020204" pitchFamily="34" charset="0"/>
              <a:cs typeface="Arial" panose="020B0604020202020204" pitchFamily="34" charset="0"/>
            </a:endParaRPr>
          </a:p>
        </p:txBody>
      </p:sp>
      <p:sp>
        <p:nvSpPr>
          <p:cNvPr id="9" name="Google Shape;142;p23">
            <a:extLst>
              <a:ext uri="{FF2B5EF4-FFF2-40B4-BE49-F238E27FC236}">
                <a16:creationId xmlns="" xmlns:a16="http://schemas.microsoft.com/office/drawing/2014/main" id="{D9014599-8862-4DA9-B49D-DB3B0A8FFCDC}"/>
              </a:ext>
            </a:extLst>
          </p:cNvPr>
          <p:cNvSpPr txBox="1"/>
          <p:nvPr/>
        </p:nvSpPr>
        <p:spPr>
          <a:xfrm>
            <a:off x="2909961" y="3476657"/>
            <a:ext cx="6924675"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dirty="0">
                <a:solidFill>
                  <a:srgbClr val="121212"/>
                </a:solidFill>
                <a:latin typeface="Arial" panose="020B0604020202020204" pitchFamily="34" charset="0"/>
                <a:cs typeface="Arial" panose="020B0604020202020204" pitchFamily="34" charset="0"/>
              </a:rPr>
              <a:t>Youth have </a:t>
            </a:r>
            <a:r>
              <a:rPr lang="en-US" sz="2000" b="1" dirty="0">
                <a:solidFill>
                  <a:srgbClr val="121212"/>
                </a:solidFill>
                <a:latin typeface="Arial" panose="020B0604020202020204" pitchFamily="34" charset="0"/>
                <a:cs typeface="Arial" panose="020B0604020202020204" pitchFamily="34" charset="0"/>
              </a:rPr>
              <a:t>distinct needs, experiences and</a:t>
            </a:r>
            <a:endParaRPr sz="2000" b="1" dirty="0">
              <a:solidFill>
                <a:srgbClr val="121212"/>
              </a:solidFill>
              <a:latin typeface="Arial" panose="020B0604020202020204" pitchFamily="34" charset="0"/>
              <a:cs typeface="Arial" panose="020B0604020202020204" pitchFamily="34" charset="0"/>
            </a:endParaRPr>
          </a:p>
          <a:p>
            <a:pPr marL="0" lvl="0" indent="0" algn="l" rtl="0">
              <a:spcBef>
                <a:spcPts val="0"/>
              </a:spcBef>
              <a:spcAft>
                <a:spcPts val="0"/>
              </a:spcAft>
              <a:buClr>
                <a:srgbClr val="000000"/>
              </a:buClr>
              <a:buSzPts val="1100"/>
              <a:buFont typeface="Arial"/>
              <a:buNone/>
            </a:pPr>
            <a:r>
              <a:rPr lang="en-US" sz="2000" b="1" dirty="0">
                <a:solidFill>
                  <a:srgbClr val="121212"/>
                </a:solidFill>
                <a:latin typeface="Arial" panose="020B0604020202020204" pitchFamily="34" charset="0"/>
                <a:cs typeface="Arial" panose="020B0604020202020204" pitchFamily="34" charset="0"/>
              </a:rPr>
              <a:t>capacities </a:t>
            </a:r>
            <a:r>
              <a:rPr lang="en-US" sz="2000" dirty="0">
                <a:solidFill>
                  <a:srgbClr val="121212"/>
                </a:solidFill>
                <a:latin typeface="Arial" panose="020B0604020202020204" pitchFamily="34" charset="0"/>
                <a:cs typeface="Arial" panose="020B0604020202020204" pitchFamily="34" charset="0"/>
              </a:rPr>
              <a:t>for responding and recovering from crisis</a:t>
            </a:r>
            <a:endParaRPr sz="2000" dirty="0">
              <a:solidFill>
                <a:srgbClr val="121212"/>
              </a:solidFill>
              <a:latin typeface="Arial" panose="020B0604020202020204" pitchFamily="34" charset="0"/>
              <a:cs typeface="Arial" panose="020B0604020202020204" pitchFamily="34" charset="0"/>
            </a:endParaRPr>
          </a:p>
        </p:txBody>
      </p:sp>
      <p:sp>
        <p:nvSpPr>
          <p:cNvPr id="10" name="Google Shape;143;p23">
            <a:extLst>
              <a:ext uri="{FF2B5EF4-FFF2-40B4-BE49-F238E27FC236}">
                <a16:creationId xmlns="" xmlns:a16="http://schemas.microsoft.com/office/drawing/2014/main" id="{DA62C658-B0F4-4E97-95A4-B3F7D42EC330}"/>
              </a:ext>
            </a:extLst>
          </p:cNvPr>
          <p:cNvSpPr txBox="1"/>
          <p:nvPr/>
        </p:nvSpPr>
        <p:spPr>
          <a:xfrm>
            <a:off x="2909962" y="4814809"/>
            <a:ext cx="6924675"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rgbClr val="121212"/>
                </a:solidFill>
                <a:latin typeface="Arial" panose="020B0604020202020204" pitchFamily="34" charset="0"/>
                <a:cs typeface="Arial" panose="020B0604020202020204" pitchFamily="34" charset="0"/>
              </a:rPr>
              <a:t>Humanitarian organisations have </a:t>
            </a:r>
            <a:r>
              <a:rPr lang="en-US" sz="2000" b="1" dirty="0">
                <a:solidFill>
                  <a:srgbClr val="121212"/>
                </a:solidFill>
                <a:latin typeface="Arial" panose="020B0604020202020204" pitchFamily="34" charset="0"/>
                <a:cs typeface="Arial" panose="020B0604020202020204" pitchFamily="34" charset="0"/>
              </a:rPr>
              <a:t>little guidance </a:t>
            </a:r>
            <a:r>
              <a:rPr lang="en-US" sz="2000" dirty="0">
                <a:solidFill>
                  <a:srgbClr val="121212"/>
                </a:solidFill>
                <a:latin typeface="Arial" panose="020B0604020202020204" pitchFamily="34" charset="0"/>
                <a:cs typeface="Arial" panose="020B0604020202020204" pitchFamily="34" charset="0"/>
              </a:rPr>
              <a:t>on effectively incorporating youth into response programming</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04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6F392AC5-31DC-44B2-A1C2-71DEE3A85E1D}"/>
              </a:ext>
            </a:extLst>
          </p:cNvPr>
          <p:cNvSpPr txBox="1">
            <a:spLocks/>
          </p:cNvSpPr>
          <p:nvPr/>
        </p:nvSpPr>
        <p:spPr>
          <a:xfrm>
            <a:off x="1057580" y="1512306"/>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Overview</a:t>
            </a:r>
          </a:p>
        </p:txBody>
      </p:sp>
      <p:sp>
        <p:nvSpPr>
          <p:cNvPr id="5" name="Google Shape;137;p23">
            <a:extLst>
              <a:ext uri="{FF2B5EF4-FFF2-40B4-BE49-F238E27FC236}">
                <a16:creationId xmlns="" xmlns:a16="http://schemas.microsoft.com/office/drawing/2014/main" id="{D7872730-395B-42AE-9219-C8772D45A4CC}"/>
              </a:ext>
            </a:extLst>
          </p:cNvPr>
          <p:cNvSpPr txBox="1">
            <a:spLocks noGrp="1"/>
          </p:cNvSpPr>
          <p:nvPr>
            <p:ph type="title"/>
          </p:nvPr>
        </p:nvSpPr>
        <p:spPr>
          <a:xfrm>
            <a:off x="1057580" y="774653"/>
            <a:ext cx="8229600" cy="670037"/>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Compact</a:t>
            </a:r>
            <a:endParaRPr b="1" dirty="0">
              <a:latin typeface="Arial Black" panose="020B0A04020102020204" pitchFamily="34" charset="0"/>
              <a:cs typeface="Times New Roman" panose="02020603050405020304" pitchFamily="18" charset="0"/>
            </a:endParaRPr>
          </a:p>
        </p:txBody>
      </p:sp>
      <p:pic>
        <p:nvPicPr>
          <p:cNvPr id="6" name="Google Shape;138;p23">
            <a:extLst>
              <a:ext uri="{FF2B5EF4-FFF2-40B4-BE49-F238E27FC236}">
                <a16:creationId xmlns="" xmlns:a16="http://schemas.microsoft.com/office/drawing/2014/main" id="{3E4B4D81-809B-47E4-90D9-BF443D864030}"/>
              </a:ext>
            </a:extLst>
          </p:cNvPr>
          <p:cNvPicPr preferRelativeResize="0"/>
          <p:nvPr/>
        </p:nvPicPr>
        <p:blipFill>
          <a:blip r:embed="rId3">
            <a:alphaModFix/>
          </a:blip>
          <a:stretch>
            <a:fillRect/>
          </a:stretch>
        </p:blipFill>
        <p:spPr>
          <a:xfrm>
            <a:off x="6659987" y="2893456"/>
            <a:ext cx="2598681" cy="2567789"/>
          </a:xfrm>
          <a:prstGeom prst="rect">
            <a:avLst/>
          </a:prstGeom>
          <a:noFill/>
          <a:ln w="9525" cap="flat" cmpd="sng">
            <a:solidFill>
              <a:srgbClr val="CCCCCC"/>
            </a:solidFill>
            <a:prstDash val="solid"/>
            <a:round/>
            <a:headEnd type="none" w="sm" len="sm"/>
            <a:tailEnd type="none" w="sm" len="sm"/>
          </a:ln>
        </p:spPr>
      </p:pic>
      <p:sp>
        <p:nvSpPr>
          <p:cNvPr id="7" name="Google Shape;139;p23">
            <a:extLst>
              <a:ext uri="{FF2B5EF4-FFF2-40B4-BE49-F238E27FC236}">
                <a16:creationId xmlns="" xmlns:a16="http://schemas.microsoft.com/office/drawing/2014/main" id="{FF399769-AD20-4B28-8983-CD2B3304271F}"/>
              </a:ext>
            </a:extLst>
          </p:cNvPr>
          <p:cNvSpPr txBox="1">
            <a:spLocks/>
          </p:cNvSpPr>
          <p:nvPr/>
        </p:nvSpPr>
        <p:spPr>
          <a:xfrm>
            <a:off x="1050758" y="5974680"/>
            <a:ext cx="6999600" cy="303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900" dirty="0">
                <a:latin typeface="Arial" panose="020B0604020202020204" pitchFamily="34" charset="0"/>
                <a:cs typeface="Arial" panose="020B0604020202020204" pitchFamily="34" charset="0"/>
              </a:rPr>
              <a:t>Source: Compact for Young People in Humanitarian Action, UNFPA and IFRC</a:t>
            </a:r>
          </a:p>
          <a:p>
            <a:pPr marL="0" indent="0">
              <a:lnSpc>
                <a:spcPct val="100000"/>
              </a:lnSpc>
              <a:spcBef>
                <a:spcPts val="0"/>
              </a:spcBef>
              <a:buFont typeface="Arial" panose="020B0604020202020204" pitchFamily="34" charset="0"/>
              <a:buNone/>
            </a:pPr>
            <a:endParaRPr lang="en-GB" dirty="0"/>
          </a:p>
        </p:txBody>
      </p:sp>
      <p:sp>
        <p:nvSpPr>
          <p:cNvPr id="8" name="Google Shape;140;p23">
            <a:extLst>
              <a:ext uri="{FF2B5EF4-FFF2-40B4-BE49-F238E27FC236}">
                <a16:creationId xmlns="" xmlns:a16="http://schemas.microsoft.com/office/drawing/2014/main" id="{01340B78-211D-4873-B8B5-7497F526ACD4}"/>
              </a:ext>
            </a:extLst>
          </p:cNvPr>
          <p:cNvSpPr txBox="1">
            <a:spLocks/>
          </p:cNvSpPr>
          <p:nvPr/>
        </p:nvSpPr>
        <p:spPr>
          <a:xfrm>
            <a:off x="1250084" y="2908041"/>
            <a:ext cx="5104264" cy="2740338"/>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808080"/>
              </a:buClr>
              <a:buNone/>
            </a:pPr>
            <a:r>
              <a:rPr lang="en-GB" sz="1800" b="1" dirty="0">
                <a:highlight>
                  <a:srgbClr val="FFFFFF"/>
                </a:highlight>
                <a:latin typeface="Arial" panose="020B0604020202020204" pitchFamily="34" charset="0"/>
                <a:cs typeface="Arial" panose="020B0604020202020204" pitchFamily="34" charset="0"/>
              </a:rPr>
              <a:t>Why?</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To guarantee that youth are included within humanitarian response</a:t>
            </a:r>
            <a:endParaRPr lang="en-GB" sz="1800" dirty="0">
              <a:highlight>
                <a:srgbClr val="FFFFFF"/>
              </a:highlight>
              <a:latin typeface="Arial" panose="020B0604020202020204" pitchFamily="34" charset="0"/>
              <a:cs typeface="Arial" panose="020B0604020202020204" pitchFamily="34" charset="0"/>
            </a:endParaRPr>
          </a:p>
          <a:p>
            <a:pPr marL="0" indent="0">
              <a:lnSpc>
                <a:spcPct val="100000"/>
              </a:lnSpc>
              <a:spcBef>
                <a:spcPts val="0"/>
              </a:spcBef>
              <a:spcAft>
                <a:spcPts val="600"/>
              </a:spcAft>
              <a:buSzPts val="1800"/>
              <a:buNone/>
            </a:pPr>
            <a:r>
              <a:rPr lang="en-GB" sz="1800" b="1" dirty="0">
                <a:latin typeface="Arial" panose="020B0604020202020204" pitchFamily="34" charset="0"/>
                <a:cs typeface="Arial" panose="020B0604020202020204" pitchFamily="34" charset="0"/>
              </a:rPr>
              <a:t>When? </a:t>
            </a:r>
            <a:r>
              <a:rPr lang="en-GB" sz="1800" dirty="0">
                <a:latin typeface="Arial" panose="020B0604020202020204" pitchFamily="34" charset="0"/>
                <a:cs typeface="Arial" panose="020B0604020202020204" pitchFamily="34" charset="0"/>
              </a:rPr>
              <a:t>Launched at the World Humanitarian Summit in 2016</a:t>
            </a:r>
          </a:p>
          <a:p>
            <a:pPr marL="0" indent="0">
              <a:lnSpc>
                <a:spcPct val="100000"/>
              </a:lnSpc>
              <a:spcBef>
                <a:spcPts val="0"/>
              </a:spcBef>
              <a:spcAft>
                <a:spcPts val="600"/>
              </a:spcAft>
              <a:buSzPts val="1800"/>
              <a:buNone/>
            </a:pPr>
            <a:r>
              <a:rPr lang="en-GB" sz="1800" b="1" dirty="0">
                <a:latin typeface="Arial" panose="020B0604020202020204" pitchFamily="34" charset="0"/>
                <a:cs typeface="Arial" panose="020B0604020202020204" pitchFamily="34" charset="0"/>
              </a:rPr>
              <a:t>By whom? </a:t>
            </a:r>
            <a:r>
              <a:rPr lang="en-GB" sz="1800" dirty="0">
                <a:latin typeface="Arial" panose="020B0604020202020204" pitchFamily="34" charset="0"/>
                <a:cs typeface="Arial" panose="020B0604020202020204" pitchFamily="34" charset="0"/>
              </a:rPr>
              <a:t>Led by UNFPA and IFRC</a:t>
            </a:r>
          </a:p>
          <a:p>
            <a:pPr marL="0" indent="0">
              <a:lnSpc>
                <a:spcPct val="100000"/>
              </a:lnSpc>
              <a:spcBef>
                <a:spcPts val="0"/>
              </a:spcBef>
              <a:spcAft>
                <a:spcPts val="600"/>
              </a:spcAft>
              <a:buSzPts val="1800"/>
              <a:buNone/>
            </a:pPr>
            <a:r>
              <a:rPr lang="en-GB" sz="1800" b="1" dirty="0">
                <a:latin typeface="Arial" panose="020B0604020202020204" pitchFamily="34" charset="0"/>
                <a:cs typeface="Arial" panose="020B0604020202020204" pitchFamily="34" charset="0"/>
              </a:rPr>
              <a:t>How?</a:t>
            </a:r>
            <a:r>
              <a:rPr lang="en-GB" sz="1800" dirty="0">
                <a:latin typeface="Arial" panose="020B0604020202020204" pitchFamily="34" charset="0"/>
                <a:cs typeface="Arial" panose="020B0604020202020204" pitchFamily="34" charset="0"/>
              </a:rPr>
              <a:t> Involvement of international and local NGOs, youth networks and the private sector, as well as UN bodies and governments.</a:t>
            </a:r>
          </a:p>
        </p:txBody>
      </p:sp>
      <p:sp>
        <p:nvSpPr>
          <p:cNvPr id="9" name="Google Shape;155;p24">
            <a:extLst>
              <a:ext uri="{FF2B5EF4-FFF2-40B4-BE49-F238E27FC236}">
                <a16:creationId xmlns="" xmlns:a16="http://schemas.microsoft.com/office/drawing/2014/main" id="{4777EFFA-B36D-45AB-BA31-7046A05F5676}"/>
              </a:ext>
            </a:extLst>
          </p:cNvPr>
          <p:cNvSpPr/>
          <p:nvPr/>
        </p:nvSpPr>
        <p:spPr>
          <a:xfrm>
            <a:off x="996703" y="2926171"/>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5;p24">
            <a:extLst>
              <a:ext uri="{FF2B5EF4-FFF2-40B4-BE49-F238E27FC236}">
                <a16:creationId xmlns="" xmlns:a16="http://schemas.microsoft.com/office/drawing/2014/main" id="{ECA95BC2-7334-4CEA-A6A3-D9451FB8066D}"/>
              </a:ext>
            </a:extLst>
          </p:cNvPr>
          <p:cNvSpPr/>
          <p:nvPr/>
        </p:nvSpPr>
        <p:spPr>
          <a:xfrm>
            <a:off x="996703" y="3535267"/>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5;p24">
            <a:extLst>
              <a:ext uri="{FF2B5EF4-FFF2-40B4-BE49-F238E27FC236}">
                <a16:creationId xmlns="" xmlns:a16="http://schemas.microsoft.com/office/drawing/2014/main" id="{D8DA65A5-CD53-4AE7-8437-E5613A07801B}"/>
              </a:ext>
            </a:extLst>
          </p:cNvPr>
          <p:cNvSpPr/>
          <p:nvPr/>
        </p:nvSpPr>
        <p:spPr>
          <a:xfrm>
            <a:off x="996703" y="4186770"/>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5;p24">
            <a:extLst>
              <a:ext uri="{FF2B5EF4-FFF2-40B4-BE49-F238E27FC236}">
                <a16:creationId xmlns="" xmlns:a16="http://schemas.microsoft.com/office/drawing/2014/main" id="{99BC74A4-394E-4623-80C5-088468FFC7FC}"/>
              </a:ext>
            </a:extLst>
          </p:cNvPr>
          <p:cNvSpPr/>
          <p:nvPr/>
        </p:nvSpPr>
        <p:spPr>
          <a:xfrm>
            <a:off x="996703" y="4517935"/>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a:extLst>
              <a:ext uri="{FF2B5EF4-FFF2-40B4-BE49-F238E27FC236}">
                <a16:creationId xmlns="" xmlns:a16="http://schemas.microsoft.com/office/drawing/2014/main" id="{AD8EC9BD-C8FB-4ADB-88D3-267056DC03C7}"/>
              </a:ext>
            </a:extLst>
          </p:cNvPr>
          <p:cNvSpPr/>
          <p:nvPr/>
        </p:nvSpPr>
        <p:spPr>
          <a:xfrm>
            <a:off x="1057579" y="2006636"/>
            <a:ext cx="8222777" cy="707886"/>
          </a:xfrm>
          <a:prstGeom prst="rect">
            <a:avLst/>
          </a:prstGeom>
          <a:solidFill>
            <a:srgbClr val="B8BABD">
              <a:alpha val="20000"/>
            </a:srgbClr>
          </a:solidFill>
        </p:spPr>
        <p:txBody>
          <a:bodyPr wrap="square">
            <a:spAutoFit/>
          </a:bodyPr>
          <a:lstStyle/>
          <a:p>
            <a:pPr lvl="0">
              <a:spcAft>
                <a:spcPts val="600"/>
              </a:spcAft>
              <a:buSzPts val="1800"/>
            </a:pPr>
            <a:r>
              <a:rPr lang="en-US" sz="2000" dirty="0">
                <a:latin typeface="Arial" panose="020B0604020202020204" pitchFamily="34" charset="0"/>
                <a:cs typeface="Arial" panose="020B0604020202020204" pitchFamily="34" charset="0"/>
              </a:rPr>
              <a:t>The Compact is a global call to prioritise the needs and rights of young women and men, girls and boys in humanitarian action</a:t>
            </a:r>
            <a:endParaRPr lang="en-US" sz="2000" dirty="0">
              <a:solidFill>
                <a:srgbClr val="808080"/>
              </a:solidFill>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7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6;p24">
            <a:extLst>
              <a:ext uri="{FF2B5EF4-FFF2-40B4-BE49-F238E27FC236}">
                <a16:creationId xmlns="" xmlns:a16="http://schemas.microsoft.com/office/drawing/2014/main" id="{E89E3E48-2254-4931-A78E-B424AF818C40}"/>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smtClean="0">
                <a:latin typeface="Arial Black" panose="020B0A04020102020204" pitchFamily="34" charset="0"/>
                <a:cs typeface="Times New Roman" panose="02020603050405020304" pitchFamily="18" charset="0"/>
              </a:rPr>
              <a:t>Timeline</a:t>
            </a:r>
            <a:endParaRPr b="1" dirty="0">
              <a:latin typeface="Arial Black" panose="020B0A04020102020204" pitchFamily="34" charset="0"/>
              <a:cs typeface="Times New Roman" panose="02020603050405020304" pitchFamily="18" charset="0"/>
            </a:endParaRPr>
          </a:p>
        </p:txBody>
      </p:sp>
      <p:sp>
        <p:nvSpPr>
          <p:cNvPr id="22" name="Rectangle 21"/>
          <p:cNvSpPr/>
          <p:nvPr/>
        </p:nvSpPr>
        <p:spPr>
          <a:xfrm>
            <a:off x="229202"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90103" y="3658037"/>
            <a:ext cx="2317897" cy="371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643736"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2835" y="3658037"/>
            <a:ext cx="2317897" cy="371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36469"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4480" y="4022884"/>
            <a:ext cx="2512520"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World Humanitarian</a:t>
            </a:r>
          </a:p>
          <a:p>
            <a:r>
              <a:rPr lang="en-US" b="1" i="1" dirty="0" smtClean="0">
                <a:latin typeface="Arial" panose="020B0604020202020204" pitchFamily="34" charset="0"/>
                <a:cs typeface="Arial" panose="020B0604020202020204" pitchFamily="34" charset="0"/>
              </a:rPr>
              <a:t>Summit</a:t>
            </a:r>
            <a:endParaRPr lang="en-US" b="1" i="1" dirty="0">
              <a:latin typeface="Arial" panose="020B0604020202020204" pitchFamily="34" charset="0"/>
              <a:cs typeface="Arial" panose="020B0604020202020204" pitchFamily="34" charset="0"/>
            </a:endParaRPr>
          </a:p>
        </p:txBody>
      </p:sp>
      <p:sp>
        <p:nvSpPr>
          <p:cNvPr id="36" name="TextBox 35"/>
          <p:cNvSpPr txBox="1"/>
          <p:nvPr/>
        </p:nvSpPr>
        <p:spPr>
          <a:xfrm>
            <a:off x="276451" y="4789710"/>
            <a:ext cx="2322335" cy="830997"/>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Doha Declaration</a:t>
            </a:r>
          </a:p>
          <a:p>
            <a:pPr algn="ctr"/>
            <a:r>
              <a:rPr lang="en-US" sz="1600" dirty="0" smtClean="0">
                <a:latin typeface="Arial" panose="020B0604020202020204" pitchFamily="34" charset="0"/>
                <a:cs typeface="Arial" panose="020B0604020202020204" pitchFamily="34" charset="0"/>
              </a:rPr>
              <a:t>on reshaping Humanitarian Agenda</a:t>
            </a:r>
            <a:endParaRPr lang="en-US" sz="1600" dirty="0">
              <a:latin typeface="Arial" panose="020B0604020202020204" pitchFamily="34" charset="0"/>
              <a:cs typeface="Arial" panose="020B0604020202020204" pitchFamily="34" charset="0"/>
            </a:endParaRPr>
          </a:p>
        </p:txBody>
      </p:sp>
      <p:sp>
        <p:nvSpPr>
          <p:cNvPr id="37" name="TextBox 36"/>
          <p:cNvSpPr txBox="1"/>
          <p:nvPr/>
        </p:nvSpPr>
        <p:spPr>
          <a:xfrm>
            <a:off x="229202" y="3642712"/>
            <a:ext cx="2337686" cy="400110"/>
          </a:xfrm>
          <a:prstGeom prst="rect">
            <a:avLst/>
          </a:prstGeom>
          <a:noFill/>
          <a:ln>
            <a:noFill/>
          </a:ln>
        </p:spPr>
        <p:txBody>
          <a:bodyPr wrap="square" rtlCol="0">
            <a:spAutoFit/>
          </a:bodyPr>
          <a:lstStyle/>
          <a:p>
            <a:pPr algn="ctr"/>
            <a:r>
              <a:rPr lang="en-US" sz="2000" b="1" dirty="0" smtClean="0">
                <a:solidFill>
                  <a:schemeClr val="bg1"/>
                </a:solidFill>
              </a:rPr>
              <a:t>Sept. 2015</a:t>
            </a:r>
            <a:endParaRPr lang="en-US" sz="2000" b="1" dirty="0">
              <a:solidFill>
                <a:schemeClr val="bg1"/>
              </a:solidFill>
            </a:endParaRPr>
          </a:p>
        </p:txBody>
      </p:sp>
      <p:cxnSp>
        <p:nvCxnSpPr>
          <p:cNvPr id="39" name="Straight Arrow Connector 38"/>
          <p:cNvCxnSpPr/>
          <p:nvPr/>
        </p:nvCxnSpPr>
        <p:spPr>
          <a:xfrm>
            <a:off x="247510" y="4043169"/>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593162" y="1408736"/>
            <a:ext cx="0" cy="2231136"/>
          </a:xfrm>
          <a:prstGeom prst="straightConnector1">
            <a:avLst/>
          </a:prstGeom>
          <a:ln w="19050" cap="flat" cmpd="sng">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39226" y="1389138"/>
            <a:ext cx="2857807" cy="923330"/>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United Nations </a:t>
            </a:r>
          </a:p>
          <a:p>
            <a:r>
              <a:rPr lang="en-US" b="1" i="1" dirty="0" smtClean="0">
                <a:latin typeface="Arial" panose="020B0604020202020204" pitchFamily="34" charset="0"/>
                <a:cs typeface="Arial" panose="020B0604020202020204" pitchFamily="34" charset="0"/>
              </a:rPr>
              <a:t>Security Council Resolution 2250</a:t>
            </a:r>
            <a:endParaRPr lang="en-US" b="1" i="1" dirty="0">
              <a:latin typeface="Arial" panose="020B0604020202020204" pitchFamily="34" charset="0"/>
              <a:cs typeface="Arial" panose="020B0604020202020204" pitchFamily="34" charset="0"/>
            </a:endParaRPr>
          </a:p>
        </p:txBody>
      </p:sp>
      <p:sp>
        <p:nvSpPr>
          <p:cNvPr id="45" name="TextBox 44"/>
          <p:cNvSpPr txBox="1"/>
          <p:nvPr/>
        </p:nvSpPr>
        <p:spPr>
          <a:xfrm>
            <a:off x="2943479" y="2604175"/>
            <a:ext cx="1569483"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Youth Peace and Security</a:t>
            </a:r>
            <a:endParaRPr lang="en-US" sz="1600" dirty="0">
              <a:latin typeface="Arial" panose="020B0604020202020204" pitchFamily="34" charset="0"/>
              <a:cs typeface="Arial" panose="020B0604020202020204" pitchFamily="34" charset="0"/>
            </a:endParaRPr>
          </a:p>
        </p:txBody>
      </p:sp>
      <p:sp>
        <p:nvSpPr>
          <p:cNvPr id="46" name="TextBox 45"/>
          <p:cNvSpPr txBox="1"/>
          <p:nvPr/>
        </p:nvSpPr>
        <p:spPr>
          <a:xfrm>
            <a:off x="4978119" y="4012251"/>
            <a:ext cx="2470873"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Global Refugee</a:t>
            </a:r>
          </a:p>
          <a:p>
            <a:r>
              <a:rPr lang="en-US" b="1" i="1" dirty="0" smtClean="0">
                <a:latin typeface="Arial" panose="020B0604020202020204" pitchFamily="34" charset="0"/>
                <a:cs typeface="Arial" panose="020B0604020202020204" pitchFamily="34" charset="0"/>
              </a:rPr>
              <a:t>Youth Consultations</a:t>
            </a:r>
            <a:endParaRPr lang="en-US" b="1" i="1" dirty="0">
              <a:latin typeface="Arial" panose="020B0604020202020204" pitchFamily="34" charset="0"/>
              <a:cs typeface="Arial" panose="020B0604020202020204" pitchFamily="34" charset="0"/>
            </a:endParaRPr>
          </a:p>
        </p:txBody>
      </p:sp>
      <p:sp>
        <p:nvSpPr>
          <p:cNvPr id="47" name="TextBox 46"/>
          <p:cNvSpPr txBox="1"/>
          <p:nvPr/>
        </p:nvSpPr>
        <p:spPr>
          <a:xfrm>
            <a:off x="5021533" y="4800343"/>
            <a:ext cx="2181724"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Consultations with 1,482 youth from 65 nationalities in 23 countries</a:t>
            </a:r>
            <a:endParaRPr lang="en-US" sz="1600" dirty="0">
              <a:latin typeface="Arial" panose="020B0604020202020204" pitchFamily="34" charset="0"/>
              <a:cs typeface="Arial" panose="020B0604020202020204" pitchFamily="34" charset="0"/>
            </a:endParaRPr>
          </a:p>
        </p:txBody>
      </p:sp>
      <p:cxnSp>
        <p:nvCxnSpPr>
          <p:cNvPr id="48" name="Straight Arrow Connector 47"/>
          <p:cNvCxnSpPr/>
          <p:nvPr/>
        </p:nvCxnSpPr>
        <p:spPr>
          <a:xfrm>
            <a:off x="4929382" y="4046708"/>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50348" y="3642710"/>
            <a:ext cx="2337686" cy="400110"/>
          </a:xfrm>
          <a:prstGeom prst="rect">
            <a:avLst/>
          </a:prstGeom>
          <a:noFill/>
        </p:spPr>
        <p:txBody>
          <a:bodyPr wrap="square" rtlCol="0">
            <a:spAutoFit/>
          </a:bodyPr>
          <a:lstStyle/>
          <a:p>
            <a:pPr algn="ctr"/>
            <a:r>
              <a:rPr lang="en-US" sz="2000" b="1" dirty="0" smtClean="0">
                <a:solidFill>
                  <a:schemeClr val="bg1"/>
                </a:solidFill>
              </a:rPr>
              <a:t>Dec. 2015</a:t>
            </a:r>
            <a:endParaRPr lang="en-US" sz="2000" b="1" dirty="0">
              <a:solidFill>
                <a:schemeClr val="bg1"/>
              </a:solidFill>
            </a:endParaRPr>
          </a:p>
        </p:txBody>
      </p:sp>
      <p:sp>
        <p:nvSpPr>
          <p:cNvPr id="51" name="TextBox 50"/>
          <p:cNvSpPr txBox="1"/>
          <p:nvPr/>
        </p:nvSpPr>
        <p:spPr>
          <a:xfrm>
            <a:off x="340247" y="5990985"/>
            <a:ext cx="1819640" cy="523220"/>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Output</a:t>
            </a:r>
            <a:r>
              <a:rPr lang="en-US" sz="1400" dirty="0" smtClean="0">
                <a:latin typeface="Arial" panose="020B0604020202020204" pitchFamily="34" charset="0"/>
                <a:cs typeface="Arial" panose="020B0604020202020204" pitchFamily="34" charset="0"/>
              </a:rPr>
              <a:t>: Priorities and responsibilities</a:t>
            </a:r>
            <a:endParaRPr lang="en-US" sz="1400" dirty="0">
              <a:latin typeface="Arial" panose="020B0604020202020204" pitchFamily="34" charset="0"/>
              <a:cs typeface="Arial" panose="020B0604020202020204" pitchFamily="34" charset="0"/>
            </a:endParaRPr>
          </a:p>
        </p:txBody>
      </p:sp>
      <p:sp>
        <p:nvSpPr>
          <p:cNvPr id="52" name="TextBox 51"/>
          <p:cNvSpPr txBox="1"/>
          <p:nvPr/>
        </p:nvSpPr>
        <p:spPr>
          <a:xfrm>
            <a:off x="5046344" y="6005466"/>
            <a:ext cx="2053571" cy="523220"/>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Output</a:t>
            </a:r>
            <a:r>
              <a:rPr lang="en-US" sz="1400" dirty="0" smtClean="0">
                <a:latin typeface="Arial" panose="020B0604020202020204" pitchFamily="34" charset="0"/>
                <a:cs typeface="Arial" panose="020B0604020202020204" pitchFamily="34" charset="0"/>
              </a:rPr>
              <a:t>: 7 core actions for refugee youth</a:t>
            </a:r>
            <a:endParaRPr lang="en-US" sz="1400" dirty="0">
              <a:latin typeface="Arial" panose="020B0604020202020204" pitchFamily="34" charset="0"/>
              <a:cs typeface="Arial" panose="020B0604020202020204" pitchFamily="34" charset="0"/>
            </a:endParaRPr>
          </a:p>
        </p:txBody>
      </p:sp>
      <p:sp>
        <p:nvSpPr>
          <p:cNvPr id="53" name="TextBox 52"/>
          <p:cNvSpPr txBox="1"/>
          <p:nvPr/>
        </p:nvSpPr>
        <p:spPr>
          <a:xfrm>
            <a:off x="4899988" y="3642710"/>
            <a:ext cx="2337686" cy="400110"/>
          </a:xfrm>
          <a:prstGeom prst="rect">
            <a:avLst/>
          </a:prstGeom>
          <a:noFill/>
        </p:spPr>
        <p:txBody>
          <a:bodyPr wrap="square" rtlCol="0">
            <a:spAutoFit/>
          </a:bodyPr>
          <a:lstStyle/>
          <a:p>
            <a:pPr algn="ctr"/>
            <a:r>
              <a:rPr lang="en-US" sz="2000" b="1" dirty="0" smtClean="0">
                <a:solidFill>
                  <a:schemeClr val="bg1"/>
                </a:solidFill>
              </a:rPr>
              <a:t>2015 - 2016</a:t>
            </a:r>
            <a:endParaRPr lang="en-US" sz="2000" b="1" dirty="0">
              <a:solidFill>
                <a:schemeClr val="bg1"/>
              </a:solidFill>
            </a:endParaRPr>
          </a:p>
        </p:txBody>
      </p:sp>
      <p:cxnSp>
        <p:nvCxnSpPr>
          <p:cNvPr id="54" name="Straight Arrow Connector 53"/>
          <p:cNvCxnSpPr/>
          <p:nvPr/>
        </p:nvCxnSpPr>
        <p:spPr>
          <a:xfrm flipV="1">
            <a:off x="7285675" y="1408736"/>
            <a:ext cx="0" cy="2231136"/>
          </a:xfrm>
          <a:prstGeom prst="straightConnector1">
            <a:avLst/>
          </a:prstGeom>
          <a:ln w="19050" cap="flat" cmpd="sng">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32029" y="1353423"/>
            <a:ext cx="2716017"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World Humanitarian</a:t>
            </a:r>
          </a:p>
          <a:p>
            <a:r>
              <a:rPr lang="en-US" b="1" i="1" dirty="0">
                <a:latin typeface="Arial" panose="020B0604020202020204" pitchFamily="34" charset="0"/>
                <a:cs typeface="Arial" panose="020B0604020202020204" pitchFamily="34" charset="0"/>
              </a:rPr>
              <a:t>Summit</a:t>
            </a:r>
          </a:p>
        </p:txBody>
      </p:sp>
      <p:sp>
        <p:nvSpPr>
          <p:cNvPr id="56" name="TextBox 55"/>
          <p:cNvSpPr txBox="1"/>
          <p:nvPr/>
        </p:nvSpPr>
        <p:spPr>
          <a:xfrm>
            <a:off x="7299840" y="2088985"/>
            <a:ext cx="2328076"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Launch of Global Compact for young people in humanitarian settings</a:t>
            </a:r>
            <a:endParaRPr lang="en-US" sz="1600" dirty="0">
              <a:latin typeface="Arial" panose="020B0604020202020204" pitchFamily="34" charset="0"/>
              <a:cs typeface="Arial" panose="020B0604020202020204" pitchFamily="34" charset="0"/>
            </a:endParaRPr>
          </a:p>
        </p:txBody>
      </p:sp>
      <p:sp>
        <p:nvSpPr>
          <p:cNvPr id="57" name="TextBox 56"/>
          <p:cNvSpPr txBox="1"/>
          <p:nvPr/>
        </p:nvSpPr>
        <p:spPr>
          <a:xfrm>
            <a:off x="7363944" y="3357595"/>
            <a:ext cx="1819640" cy="307777"/>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Output</a:t>
            </a:r>
            <a:r>
              <a:rPr lang="en-US" sz="1400" dirty="0" smtClean="0">
                <a:latin typeface="Arial" panose="020B0604020202020204" pitchFamily="34" charset="0"/>
                <a:cs typeface="Arial" panose="020B0604020202020204" pitchFamily="34" charset="0"/>
              </a:rPr>
              <a:t>: 5 actions</a:t>
            </a:r>
            <a:endParaRPr lang="en-US" sz="1400" dirty="0">
              <a:latin typeface="Arial" panose="020B0604020202020204" pitchFamily="34" charset="0"/>
              <a:cs typeface="Arial" panose="020B0604020202020204" pitchFamily="34" charset="0"/>
            </a:endParaRPr>
          </a:p>
        </p:txBody>
      </p:sp>
      <p:sp>
        <p:nvSpPr>
          <p:cNvPr id="58" name="TextBox 57"/>
          <p:cNvSpPr txBox="1"/>
          <p:nvPr/>
        </p:nvSpPr>
        <p:spPr>
          <a:xfrm>
            <a:off x="7306489" y="3642710"/>
            <a:ext cx="2337686" cy="400110"/>
          </a:xfrm>
          <a:prstGeom prst="rect">
            <a:avLst/>
          </a:prstGeom>
          <a:noFill/>
        </p:spPr>
        <p:txBody>
          <a:bodyPr wrap="square" rtlCol="0">
            <a:spAutoFit/>
          </a:bodyPr>
          <a:lstStyle/>
          <a:p>
            <a:pPr algn="ctr"/>
            <a:r>
              <a:rPr lang="en-US" sz="2000" b="1" dirty="0" smtClean="0">
                <a:solidFill>
                  <a:schemeClr val="bg1"/>
                </a:solidFill>
              </a:rPr>
              <a:t>May 2016</a:t>
            </a:r>
            <a:endParaRPr lang="en-US" sz="2000" b="1" dirty="0">
              <a:solidFill>
                <a:schemeClr val="bg1"/>
              </a:solidFill>
            </a:endParaRPr>
          </a:p>
        </p:txBody>
      </p:sp>
      <p:sp>
        <p:nvSpPr>
          <p:cNvPr id="59" name="TextBox 58"/>
          <p:cNvSpPr txBox="1"/>
          <p:nvPr/>
        </p:nvSpPr>
        <p:spPr>
          <a:xfrm>
            <a:off x="9691897" y="4015793"/>
            <a:ext cx="2470873"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United Nations General Assembly</a:t>
            </a:r>
            <a:endParaRPr lang="en-US" b="1" i="1" dirty="0">
              <a:latin typeface="Arial" panose="020B0604020202020204" pitchFamily="34" charset="0"/>
              <a:cs typeface="Arial" panose="020B0604020202020204" pitchFamily="34" charset="0"/>
            </a:endParaRPr>
          </a:p>
        </p:txBody>
      </p:sp>
      <p:sp>
        <p:nvSpPr>
          <p:cNvPr id="60" name="TextBox 59"/>
          <p:cNvSpPr txBox="1"/>
          <p:nvPr/>
        </p:nvSpPr>
        <p:spPr>
          <a:xfrm>
            <a:off x="9650247" y="4793252"/>
            <a:ext cx="2181724"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Launch of Global Compact for young people in humanitarian settings</a:t>
            </a:r>
            <a:endParaRPr lang="en-US" sz="1600" dirty="0">
              <a:latin typeface="Arial" panose="020B0604020202020204" pitchFamily="34" charset="0"/>
              <a:cs typeface="Arial" panose="020B0604020202020204" pitchFamily="34" charset="0"/>
            </a:endParaRPr>
          </a:p>
        </p:txBody>
      </p:sp>
      <p:cxnSp>
        <p:nvCxnSpPr>
          <p:cNvPr id="61" name="Straight Arrow Connector 60"/>
          <p:cNvCxnSpPr/>
          <p:nvPr/>
        </p:nvCxnSpPr>
        <p:spPr>
          <a:xfrm>
            <a:off x="9643160" y="4050250"/>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628813" y="3642710"/>
            <a:ext cx="2337686" cy="400110"/>
          </a:xfrm>
          <a:prstGeom prst="rect">
            <a:avLst/>
          </a:prstGeom>
          <a:noFill/>
        </p:spPr>
        <p:txBody>
          <a:bodyPr wrap="square" rtlCol="0">
            <a:spAutoFit/>
          </a:bodyPr>
          <a:lstStyle/>
          <a:p>
            <a:pPr algn="ctr"/>
            <a:r>
              <a:rPr lang="en-US" sz="2000" b="1" dirty="0" smtClean="0">
                <a:solidFill>
                  <a:schemeClr val="bg1"/>
                </a:solidFill>
              </a:rPr>
              <a:t>Sept. 2017</a:t>
            </a:r>
            <a:endParaRPr lang="en-US" sz="2000" b="1" dirty="0">
              <a:solidFill>
                <a:schemeClr val="bg1"/>
              </a:solidFill>
            </a:endParaRPr>
          </a:p>
        </p:txBody>
      </p:sp>
    </p:spTree>
    <p:extLst>
      <p:ext uri="{BB962C8B-B14F-4D97-AF65-F5344CB8AC3E}">
        <p14:creationId xmlns:p14="http://schemas.microsoft.com/office/powerpoint/2010/main" val="347685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24">
            <a:extLst>
              <a:ext uri="{FF2B5EF4-FFF2-40B4-BE49-F238E27FC236}">
                <a16:creationId xmlns="" xmlns:a16="http://schemas.microsoft.com/office/drawing/2014/main" id="{5B55BF6A-E160-4D95-B292-05960826AE2E}"/>
              </a:ext>
            </a:extLst>
          </p:cNvPr>
          <p:cNvSpPr txBox="1"/>
          <p:nvPr/>
        </p:nvSpPr>
        <p:spPr>
          <a:xfrm>
            <a:off x="1846659" y="2169401"/>
            <a:ext cx="8187900" cy="874631"/>
          </a:xfrm>
          <a:prstGeom prst="rect">
            <a:avLst/>
          </a:prstGeom>
          <a:noFill/>
          <a:ln w="19050" cap="flat" cmpd="sng">
            <a:solidFill>
              <a:srgbClr val="C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FF0000"/>
              </a:solidFill>
              <a:latin typeface="Arial" panose="020B0604020202020204" pitchFamily="34" charset="0"/>
              <a:cs typeface="Arial" panose="020B0604020202020204" pitchFamily="34" charset="0"/>
            </a:endParaRPr>
          </a:p>
        </p:txBody>
      </p:sp>
      <p:sp>
        <p:nvSpPr>
          <p:cNvPr id="5" name="Google Shape;145;p24">
            <a:extLst>
              <a:ext uri="{FF2B5EF4-FFF2-40B4-BE49-F238E27FC236}">
                <a16:creationId xmlns="" xmlns:a16="http://schemas.microsoft.com/office/drawing/2014/main" id="{FBD20123-0070-4A80-BA1D-E817203E60B2}"/>
              </a:ext>
            </a:extLst>
          </p:cNvPr>
          <p:cNvSpPr txBox="1">
            <a:spLocks/>
          </p:cNvSpPr>
          <p:nvPr/>
        </p:nvSpPr>
        <p:spPr>
          <a:xfrm>
            <a:off x="962526" y="1396109"/>
            <a:ext cx="8229600" cy="39261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Five key actions</a:t>
            </a:r>
          </a:p>
        </p:txBody>
      </p:sp>
      <p:sp>
        <p:nvSpPr>
          <p:cNvPr id="6" name="Google Shape;146;p24">
            <a:extLst>
              <a:ext uri="{FF2B5EF4-FFF2-40B4-BE49-F238E27FC236}">
                <a16:creationId xmlns="" xmlns:a16="http://schemas.microsoft.com/office/drawing/2014/main" id="{E89E3E48-2254-4931-A78E-B424AF818C40}"/>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Compact</a:t>
            </a:r>
            <a:endParaRPr b="1" dirty="0">
              <a:latin typeface="Arial Black" panose="020B0A04020102020204" pitchFamily="34" charset="0"/>
              <a:cs typeface="Times New Roman" panose="02020603050405020304" pitchFamily="18" charset="0"/>
            </a:endParaRPr>
          </a:p>
        </p:txBody>
      </p:sp>
      <p:sp>
        <p:nvSpPr>
          <p:cNvPr id="7" name="Google Shape;150;p24">
            <a:extLst>
              <a:ext uri="{FF2B5EF4-FFF2-40B4-BE49-F238E27FC236}">
                <a16:creationId xmlns="" xmlns:a16="http://schemas.microsoft.com/office/drawing/2014/main" id="{BB711884-D343-4112-B1C3-EE71F6AF37CE}"/>
              </a:ext>
            </a:extLst>
          </p:cNvPr>
          <p:cNvSpPr txBox="1"/>
          <p:nvPr/>
        </p:nvSpPr>
        <p:spPr>
          <a:xfrm>
            <a:off x="2359134" y="2249644"/>
            <a:ext cx="16137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Services</a:t>
            </a:r>
            <a:endParaRPr dirty="0">
              <a:solidFill>
                <a:srgbClr val="C00000"/>
              </a:solidFill>
              <a:latin typeface="Arial" panose="020B0604020202020204" pitchFamily="34" charset="0"/>
              <a:cs typeface="Arial" panose="020B0604020202020204" pitchFamily="34" charset="0"/>
            </a:endParaRPr>
          </a:p>
        </p:txBody>
      </p:sp>
      <p:sp>
        <p:nvSpPr>
          <p:cNvPr id="8" name="Google Shape;151;p24">
            <a:extLst>
              <a:ext uri="{FF2B5EF4-FFF2-40B4-BE49-F238E27FC236}">
                <a16:creationId xmlns="" xmlns:a16="http://schemas.microsoft.com/office/drawing/2014/main" id="{AD314CC9-CA49-4FFD-A2E2-B1041E48FE69}"/>
              </a:ext>
            </a:extLst>
          </p:cNvPr>
          <p:cNvSpPr txBox="1"/>
          <p:nvPr/>
        </p:nvSpPr>
        <p:spPr>
          <a:xfrm>
            <a:off x="2359134" y="3046790"/>
            <a:ext cx="16137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Participation</a:t>
            </a:r>
            <a:endParaRPr dirty="0">
              <a:solidFill>
                <a:srgbClr val="C00000"/>
              </a:solidFill>
              <a:latin typeface="Arial" panose="020B0604020202020204" pitchFamily="34" charset="0"/>
              <a:cs typeface="Arial" panose="020B0604020202020204" pitchFamily="34" charset="0"/>
            </a:endParaRPr>
          </a:p>
        </p:txBody>
      </p:sp>
      <p:sp>
        <p:nvSpPr>
          <p:cNvPr id="9" name="Google Shape;152;p24">
            <a:extLst>
              <a:ext uri="{FF2B5EF4-FFF2-40B4-BE49-F238E27FC236}">
                <a16:creationId xmlns="" xmlns:a16="http://schemas.microsoft.com/office/drawing/2014/main" id="{4150F86C-9F25-4899-A418-473C27CF2A32}"/>
              </a:ext>
            </a:extLst>
          </p:cNvPr>
          <p:cNvSpPr txBox="1"/>
          <p:nvPr/>
        </p:nvSpPr>
        <p:spPr>
          <a:xfrm>
            <a:off x="2359134" y="3872554"/>
            <a:ext cx="16137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Capacity </a:t>
            </a:r>
            <a:endParaRPr sz="1800" b="1" dirty="0">
              <a:solidFill>
                <a:srgbClr val="C00000"/>
              </a:solidFill>
              <a:latin typeface="Arial" panose="020B0604020202020204" pitchFamily="34" charset="0"/>
              <a:cs typeface="Arial" panose="020B0604020202020204" pitchFamily="34" charset="0"/>
            </a:endParaRPr>
          </a:p>
        </p:txBody>
      </p:sp>
      <p:sp>
        <p:nvSpPr>
          <p:cNvPr id="10" name="Google Shape;153;p24">
            <a:extLst>
              <a:ext uri="{FF2B5EF4-FFF2-40B4-BE49-F238E27FC236}">
                <a16:creationId xmlns="" xmlns:a16="http://schemas.microsoft.com/office/drawing/2014/main" id="{453B4560-275E-44A6-976B-E43B152AB87D}"/>
              </a:ext>
            </a:extLst>
          </p:cNvPr>
          <p:cNvSpPr txBox="1"/>
          <p:nvPr/>
        </p:nvSpPr>
        <p:spPr>
          <a:xfrm>
            <a:off x="2359134" y="4657685"/>
            <a:ext cx="17190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Resources</a:t>
            </a:r>
            <a:endParaRPr sz="1800" b="1" dirty="0">
              <a:solidFill>
                <a:srgbClr val="C00000"/>
              </a:solidFill>
              <a:latin typeface="Arial" panose="020B0604020202020204" pitchFamily="34" charset="0"/>
              <a:cs typeface="Arial" panose="020B0604020202020204" pitchFamily="34" charset="0"/>
            </a:endParaRPr>
          </a:p>
        </p:txBody>
      </p:sp>
      <p:sp>
        <p:nvSpPr>
          <p:cNvPr id="11" name="Google Shape;154;p24">
            <a:extLst>
              <a:ext uri="{FF2B5EF4-FFF2-40B4-BE49-F238E27FC236}">
                <a16:creationId xmlns="" xmlns:a16="http://schemas.microsoft.com/office/drawing/2014/main" id="{6F646E32-71CB-4BD1-B6A4-D47F15FEAB8D}"/>
              </a:ext>
            </a:extLst>
          </p:cNvPr>
          <p:cNvSpPr txBox="1"/>
          <p:nvPr/>
        </p:nvSpPr>
        <p:spPr>
          <a:xfrm>
            <a:off x="2359134" y="5530694"/>
            <a:ext cx="1613700" cy="60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Data</a:t>
            </a:r>
            <a:endParaRPr sz="1800" b="1" dirty="0">
              <a:solidFill>
                <a:srgbClr val="C00000"/>
              </a:solidFill>
              <a:latin typeface="Arial" panose="020B0604020202020204" pitchFamily="34" charset="0"/>
              <a:cs typeface="Arial" panose="020B0604020202020204" pitchFamily="34" charset="0"/>
            </a:endParaRPr>
          </a:p>
        </p:txBody>
      </p:sp>
      <p:sp>
        <p:nvSpPr>
          <p:cNvPr id="12" name="Google Shape;159;p24">
            <a:extLst>
              <a:ext uri="{FF2B5EF4-FFF2-40B4-BE49-F238E27FC236}">
                <a16:creationId xmlns="" xmlns:a16="http://schemas.microsoft.com/office/drawing/2014/main" id="{C2E712F8-7033-40A2-9881-E031EA7FFC91}"/>
              </a:ext>
            </a:extLst>
          </p:cNvPr>
          <p:cNvSpPr txBox="1"/>
          <p:nvPr/>
        </p:nvSpPr>
        <p:spPr>
          <a:xfrm>
            <a:off x="3972909" y="3044990"/>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chemeClr val="dk1"/>
                </a:solidFill>
                <a:latin typeface="Arial" panose="020B0604020202020204" pitchFamily="34" charset="0"/>
                <a:cs typeface="Arial" panose="020B0604020202020204" pitchFamily="34" charset="0"/>
              </a:rPr>
              <a:t>Unleash the power of young people to help and to lead</a:t>
            </a:r>
            <a:endParaRPr sz="1800" dirty="0">
              <a:solidFill>
                <a:schemeClr val="dk1"/>
              </a:solidFill>
              <a:latin typeface="Arial" panose="020B0604020202020204" pitchFamily="34" charset="0"/>
              <a:cs typeface="Arial" panose="020B0604020202020204" pitchFamily="34" charset="0"/>
            </a:endParaRPr>
          </a:p>
        </p:txBody>
      </p:sp>
      <p:sp>
        <p:nvSpPr>
          <p:cNvPr id="13" name="Google Shape;160;p24">
            <a:extLst>
              <a:ext uri="{FF2B5EF4-FFF2-40B4-BE49-F238E27FC236}">
                <a16:creationId xmlns="" xmlns:a16="http://schemas.microsoft.com/office/drawing/2014/main" id="{78FE0015-AC8A-4D39-A21A-BE04989CF8C9}"/>
              </a:ext>
            </a:extLst>
          </p:cNvPr>
          <p:cNvSpPr txBox="1"/>
          <p:nvPr/>
        </p:nvSpPr>
        <p:spPr>
          <a:xfrm>
            <a:off x="3972909" y="3872554"/>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Arial" panose="020B0604020202020204" pitchFamily="34" charset="0"/>
                <a:cs typeface="Arial" panose="020B0604020202020204" pitchFamily="34" charset="0"/>
              </a:rPr>
              <a:t>Build skills for humanitarian action and beyond</a:t>
            </a:r>
            <a:endParaRPr sz="1800" dirty="0">
              <a:solidFill>
                <a:schemeClr val="dk1"/>
              </a:solidFill>
              <a:latin typeface="Arial" panose="020B0604020202020204" pitchFamily="34" charset="0"/>
              <a:cs typeface="Arial" panose="020B0604020202020204" pitchFamily="34" charset="0"/>
            </a:endParaRPr>
          </a:p>
        </p:txBody>
      </p:sp>
      <p:sp>
        <p:nvSpPr>
          <p:cNvPr id="14" name="Google Shape;161;p24">
            <a:extLst>
              <a:ext uri="{FF2B5EF4-FFF2-40B4-BE49-F238E27FC236}">
                <a16:creationId xmlns="" xmlns:a16="http://schemas.microsoft.com/office/drawing/2014/main" id="{6596C47E-A1D5-4EF1-AA00-89DE2042FE2F}"/>
              </a:ext>
            </a:extLst>
          </p:cNvPr>
          <p:cNvSpPr txBox="1"/>
          <p:nvPr/>
        </p:nvSpPr>
        <p:spPr>
          <a:xfrm>
            <a:off x="3972909" y="4655885"/>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Arial" panose="020B0604020202020204" pitchFamily="34" charset="0"/>
                <a:cs typeface="Arial" panose="020B0604020202020204" pitchFamily="34" charset="0"/>
              </a:rPr>
              <a:t>Increase attention to and resources for young people in humanitarian settings</a:t>
            </a:r>
            <a:endParaRPr sz="1800" dirty="0">
              <a:solidFill>
                <a:schemeClr val="dk1"/>
              </a:solidFill>
              <a:latin typeface="Arial" panose="020B0604020202020204" pitchFamily="34" charset="0"/>
              <a:cs typeface="Arial" panose="020B0604020202020204" pitchFamily="34" charset="0"/>
            </a:endParaRPr>
          </a:p>
        </p:txBody>
      </p:sp>
      <p:sp>
        <p:nvSpPr>
          <p:cNvPr id="15" name="Google Shape;163;p24">
            <a:extLst>
              <a:ext uri="{FF2B5EF4-FFF2-40B4-BE49-F238E27FC236}">
                <a16:creationId xmlns="" xmlns:a16="http://schemas.microsoft.com/office/drawing/2014/main" id="{310A564D-65F0-4570-A50F-1507B567B6A6}"/>
              </a:ext>
            </a:extLst>
          </p:cNvPr>
          <p:cNvSpPr txBox="1"/>
          <p:nvPr/>
        </p:nvSpPr>
        <p:spPr>
          <a:xfrm>
            <a:off x="3972909" y="5468144"/>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1800">
                <a:solidFill>
                  <a:schemeClr val="dk1"/>
                </a:solidFill>
                <a:latin typeface="Arial" panose="020B0604020202020204" pitchFamily="34" charset="0"/>
                <a:cs typeface="Arial" panose="020B0604020202020204" pitchFamily="34" charset="0"/>
              </a:rPr>
              <a:t>Use accurate information to understand the needs of young people in humanitarian settings</a:t>
            </a:r>
            <a:endParaRPr sz="1800" b="1">
              <a:solidFill>
                <a:schemeClr val="dk1"/>
              </a:solidFill>
              <a:latin typeface="Arial" panose="020B0604020202020204" pitchFamily="34" charset="0"/>
              <a:cs typeface="Arial" panose="020B0604020202020204" pitchFamily="34" charset="0"/>
            </a:endParaRPr>
          </a:p>
        </p:txBody>
      </p:sp>
      <p:sp>
        <p:nvSpPr>
          <p:cNvPr id="16" name="Google Shape;164;p24">
            <a:extLst>
              <a:ext uri="{FF2B5EF4-FFF2-40B4-BE49-F238E27FC236}">
                <a16:creationId xmlns="" xmlns:a16="http://schemas.microsoft.com/office/drawing/2014/main" id="{5DE7D934-2316-4AE3-9C6D-35326E000829}"/>
              </a:ext>
            </a:extLst>
          </p:cNvPr>
          <p:cNvSpPr txBox="1"/>
          <p:nvPr/>
        </p:nvSpPr>
        <p:spPr>
          <a:xfrm>
            <a:off x="3972909" y="2247844"/>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chemeClr val="dk1"/>
                </a:solidFill>
                <a:latin typeface="Arial" panose="020B0604020202020204" pitchFamily="34" charset="0"/>
                <a:cs typeface="Arial" panose="020B0604020202020204" pitchFamily="34" charset="0"/>
              </a:rPr>
              <a:t>Support age- and gender-responsive programmes to protect the health and well-being of all young people in humanitarian settings</a:t>
            </a:r>
            <a:endParaRPr sz="1800" dirty="0">
              <a:solidFill>
                <a:schemeClr val="dk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 xmlns:a16="http://schemas.microsoft.com/office/drawing/2014/main" id="{1E8E5735-0F86-41D9-85B5-474D3FD727D8}"/>
              </a:ext>
            </a:extLst>
          </p:cNvPr>
          <p:cNvSpPr/>
          <p:nvPr/>
        </p:nvSpPr>
        <p:spPr>
          <a:xfrm>
            <a:off x="1904834" y="2434256"/>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 xmlns:a16="http://schemas.microsoft.com/office/drawing/2014/main" id="{05A233F9-45CB-4840-BBB3-6FFB653B9D5A}"/>
              </a:ext>
            </a:extLst>
          </p:cNvPr>
          <p:cNvSpPr/>
          <p:nvPr/>
        </p:nvSpPr>
        <p:spPr>
          <a:xfrm>
            <a:off x="1904834" y="3237110"/>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 xmlns:a16="http://schemas.microsoft.com/office/drawing/2014/main" id="{9E9B4FB6-E4FA-4D4F-A6E8-7F4BCFE6D12C}"/>
              </a:ext>
            </a:extLst>
          </p:cNvPr>
          <p:cNvSpPr/>
          <p:nvPr/>
        </p:nvSpPr>
        <p:spPr>
          <a:xfrm>
            <a:off x="1904834" y="4064245"/>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 xmlns:a16="http://schemas.microsoft.com/office/drawing/2014/main" id="{695A46CE-85E5-44E1-84E6-069CA9ED2A1E}"/>
              </a:ext>
            </a:extLst>
          </p:cNvPr>
          <p:cNvSpPr/>
          <p:nvPr/>
        </p:nvSpPr>
        <p:spPr>
          <a:xfrm>
            <a:off x="1904834" y="4846512"/>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 xmlns:a16="http://schemas.microsoft.com/office/drawing/2014/main" id="{BD456197-C811-40DE-A7B0-3AB43CF4A8D5}"/>
              </a:ext>
            </a:extLst>
          </p:cNvPr>
          <p:cNvSpPr/>
          <p:nvPr/>
        </p:nvSpPr>
        <p:spPr>
          <a:xfrm>
            <a:off x="1904834" y="5659835"/>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5</a:t>
            </a:r>
          </a:p>
        </p:txBody>
      </p:sp>
      <p:pic>
        <p:nvPicPr>
          <p:cNvPr id="3" name="Picture 2">
            <a:extLst>
              <a:ext uri="{FF2B5EF4-FFF2-40B4-BE49-F238E27FC236}">
                <a16:creationId xmlns="" xmlns:a16="http://schemas.microsoft.com/office/drawing/2014/main" id="{49DB9A73-8B28-4BAF-A51D-DCD8007C1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41" y="2098112"/>
            <a:ext cx="1347770" cy="1178069"/>
          </a:xfrm>
          <a:prstGeom prst="rect">
            <a:avLst/>
          </a:prstGeom>
        </p:spPr>
      </p:pic>
    </p:spTree>
    <p:extLst>
      <p:ext uri="{BB962C8B-B14F-4D97-AF65-F5344CB8AC3E}">
        <p14:creationId xmlns:p14="http://schemas.microsoft.com/office/powerpoint/2010/main" val="64245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26">
            <a:extLst>
              <a:ext uri="{FF2B5EF4-FFF2-40B4-BE49-F238E27FC236}">
                <a16:creationId xmlns="" xmlns:a16="http://schemas.microsoft.com/office/drawing/2014/main" id="{C2032489-7634-4A4A-A3E1-3585FF350B1A}"/>
              </a:ext>
            </a:extLst>
          </p:cNvPr>
          <p:cNvSpPr txBox="1">
            <a:spLocks noGrp="1"/>
          </p:cNvSpPr>
          <p:nvPr>
            <p:ph type="title"/>
          </p:nvPr>
        </p:nvSpPr>
        <p:spPr>
          <a:xfrm>
            <a:off x="914400" y="778772"/>
            <a:ext cx="8229600" cy="103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5" name="Google Shape;179;p26">
            <a:extLst>
              <a:ext uri="{FF2B5EF4-FFF2-40B4-BE49-F238E27FC236}">
                <a16:creationId xmlns="" xmlns:a16="http://schemas.microsoft.com/office/drawing/2014/main" id="{938ADA04-286D-4B1F-B936-1547849B1F8A}"/>
              </a:ext>
            </a:extLst>
          </p:cNvPr>
          <p:cNvSpPr txBox="1">
            <a:spLocks/>
          </p:cNvSpPr>
          <p:nvPr/>
        </p:nvSpPr>
        <p:spPr>
          <a:xfrm>
            <a:off x="914399" y="3265846"/>
            <a:ext cx="8222777" cy="257693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spcBef>
                <a:spcPts val="0"/>
              </a:spcBef>
              <a:spcAft>
                <a:spcPts val="600"/>
              </a:spcAft>
              <a:buFont typeface="Arial" panose="020B0604020202020204" pitchFamily="34" charset="0"/>
              <a:buNone/>
            </a:pPr>
            <a:r>
              <a:rPr lang="en-GB" sz="1800" b="1" dirty="0">
                <a:latin typeface="Arial" panose="020B0604020202020204" pitchFamily="34" charset="0"/>
                <a:cs typeface="Arial" panose="020B0604020202020204" pitchFamily="34" charset="0"/>
              </a:rPr>
              <a:t>When?</a:t>
            </a:r>
            <a:r>
              <a:rPr lang="en-GB" sz="1800" dirty="0">
                <a:latin typeface="Arial" panose="020B0604020202020204" pitchFamily="34" charset="0"/>
                <a:cs typeface="Arial" panose="020B0604020202020204" pitchFamily="34" charset="0"/>
              </a:rPr>
              <a:t> In emergency response humanitarian situations, across natural disasters and conflict, rapid onset and slow onset, refugee and internally displaced persons (IDP) and other situations. It can be used before or during a crisis response. </a:t>
            </a:r>
            <a:endParaRPr lang="en-GB" sz="1800" b="1"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b="1" dirty="0">
                <a:latin typeface="Arial" panose="020B0604020202020204" pitchFamily="34" charset="0"/>
                <a:cs typeface="Arial" panose="020B0604020202020204" pitchFamily="34" charset="0"/>
              </a:rPr>
              <a:t>Where?</a:t>
            </a:r>
            <a:r>
              <a:rPr lang="en-GB" sz="1800" dirty="0">
                <a:latin typeface="Arial" panose="020B0604020202020204" pitchFamily="34" charset="0"/>
                <a:cs typeface="Arial" panose="020B0604020202020204" pitchFamily="34" charset="0"/>
              </a:rPr>
              <a:t> Useful for adaptation everywhere around the world. </a:t>
            </a:r>
          </a:p>
          <a:p>
            <a:pPr marL="231775" indent="0">
              <a:spcBef>
                <a:spcPts val="0"/>
              </a:spcBef>
              <a:spcAft>
                <a:spcPts val="600"/>
              </a:spcAft>
              <a:buFont typeface="Arial" panose="020B0604020202020204" pitchFamily="34" charset="0"/>
              <a:buNone/>
            </a:pPr>
            <a:r>
              <a:rPr lang="en-GB" sz="1800" b="1" dirty="0">
                <a:latin typeface="Arial" panose="020B0604020202020204" pitchFamily="34" charset="0"/>
                <a:cs typeface="Arial" panose="020B0604020202020204" pitchFamily="34" charset="0"/>
              </a:rPr>
              <a:t>For whom? </a:t>
            </a:r>
            <a:r>
              <a:rPr lang="en-GB" sz="1800" dirty="0">
                <a:latin typeface="Arial" panose="020B0604020202020204" pitchFamily="34" charset="0"/>
                <a:cs typeface="Arial" panose="020B0604020202020204" pitchFamily="34" charset="0"/>
              </a:rPr>
              <a:t>Civil society organisations, local and national NGOs, government, international NGOs and UN Agencies.</a:t>
            </a: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800" i="1" dirty="0">
                <a:solidFill>
                  <a:srgbClr val="FF0000"/>
                </a:solidFill>
                <a:latin typeface="Arial" panose="020B0604020202020204" pitchFamily="34" charset="0"/>
                <a:cs typeface="Arial" panose="020B0604020202020204" pitchFamily="34" charset="0"/>
              </a:rPr>
              <a:t>The final version of the guidelines will be available in May 2019</a:t>
            </a:r>
          </a:p>
        </p:txBody>
      </p:sp>
      <p:sp>
        <p:nvSpPr>
          <p:cNvPr id="6" name="Google Shape;180;p26">
            <a:extLst>
              <a:ext uri="{FF2B5EF4-FFF2-40B4-BE49-F238E27FC236}">
                <a16:creationId xmlns="" xmlns:a16="http://schemas.microsoft.com/office/drawing/2014/main" id="{E93EE3A8-C7E0-4EEB-AF89-8F181DAA4CF0}"/>
              </a:ext>
            </a:extLst>
          </p:cNvPr>
          <p:cNvSpPr txBox="1">
            <a:spLocks/>
          </p:cNvSpPr>
          <p:nvPr/>
        </p:nvSpPr>
        <p:spPr>
          <a:xfrm>
            <a:off x="914400" y="1516425"/>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a:latin typeface="Arial" panose="020B0604020202020204" pitchFamily="34" charset="0"/>
                <a:cs typeface="Arial" panose="020B0604020202020204" pitchFamily="34" charset="0"/>
              </a:rPr>
              <a:t>Overview</a:t>
            </a:r>
            <a:endParaRPr lang="en-US" b="1" dirty="0">
              <a:latin typeface="Arial" panose="020B0604020202020204" pitchFamily="34" charset="0"/>
              <a:cs typeface="Arial" panose="020B0604020202020204" pitchFamily="34" charset="0"/>
            </a:endParaRPr>
          </a:p>
        </p:txBody>
      </p:sp>
      <p:sp>
        <p:nvSpPr>
          <p:cNvPr id="7" name="Google Shape;155;p24">
            <a:extLst>
              <a:ext uri="{FF2B5EF4-FFF2-40B4-BE49-F238E27FC236}">
                <a16:creationId xmlns="" xmlns:a16="http://schemas.microsoft.com/office/drawing/2014/main" id="{8F42377F-831A-4269-B586-7599F147E1F7}"/>
              </a:ext>
            </a:extLst>
          </p:cNvPr>
          <p:cNvSpPr/>
          <p:nvPr/>
        </p:nvSpPr>
        <p:spPr>
          <a:xfrm>
            <a:off x="860345" y="3353380"/>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155;p24">
            <a:extLst>
              <a:ext uri="{FF2B5EF4-FFF2-40B4-BE49-F238E27FC236}">
                <a16:creationId xmlns="" xmlns:a16="http://schemas.microsoft.com/office/drawing/2014/main" id="{2AB18E25-4AB1-4953-8203-AD72A0511D7A}"/>
              </a:ext>
            </a:extLst>
          </p:cNvPr>
          <p:cNvSpPr/>
          <p:nvPr/>
        </p:nvSpPr>
        <p:spPr>
          <a:xfrm>
            <a:off x="860345" y="4336264"/>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155;p24">
            <a:extLst>
              <a:ext uri="{FF2B5EF4-FFF2-40B4-BE49-F238E27FC236}">
                <a16:creationId xmlns="" xmlns:a16="http://schemas.microsoft.com/office/drawing/2014/main" id="{9DE2689C-5117-4EAF-BE2C-DEE93DF09666}"/>
              </a:ext>
            </a:extLst>
          </p:cNvPr>
          <p:cNvSpPr/>
          <p:nvPr/>
        </p:nvSpPr>
        <p:spPr>
          <a:xfrm>
            <a:off x="852642" y="4703502"/>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55AB8045-1C4C-4138-9BDB-F8147FFE6685}"/>
              </a:ext>
            </a:extLst>
          </p:cNvPr>
          <p:cNvSpPr/>
          <p:nvPr/>
        </p:nvSpPr>
        <p:spPr>
          <a:xfrm>
            <a:off x="921222" y="2029292"/>
            <a:ext cx="8222777" cy="1015663"/>
          </a:xfrm>
          <a:prstGeom prst="rect">
            <a:avLst/>
          </a:prstGeom>
          <a:solidFill>
            <a:srgbClr val="B8BABD">
              <a:alpha val="20000"/>
            </a:srgbClr>
          </a:solidFill>
        </p:spPr>
        <p:txBody>
          <a:bodyPr wrap="square">
            <a:spAutoFit/>
          </a:bodyPr>
          <a:lstStyle/>
          <a:p>
            <a:pPr>
              <a:spcAft>
                <a:spcPts val="600"/>
              </a:spcAft>
              <a:buSzPts val="1800"/>
            </a:pPr>
            <a:r>
              <a:rPr lang="en-US" sz="2000" dirty="0">
                <a:latin typeface="Arial" panose="020B0604020202020204" pitchFamily="34" charset="0"/>
                <a:cs typeface="Arial" panose="020B0604020202020204" pitchFamily="34" charset="0"/>
              </a:rPr>
              <a:t>The guidelines are an easy-to-use programming tool for all humanitarian aid workers at country level for working with and for adolescents (10-19 years) and youth (15-24 years).</a:t>
            </a:r>
          </a:p>
        </p:txBody>
      </p:sp>
    </p:spTree>
    <p:extLst>
      <p:ext uri="{BB962C8B-B14F-4D97-AF65-F5344CB8AC3E}">
        <p14:creationId xmlns:p14="http://schemas.microsoft.com/office/powerpoint/2010/main" val="41729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26">
            <a:extLst>
              <a:ext uri="{FF2B5EF4-FFF2-40B4-BE49-F238E27FC236}">
                <a16:creationId xmlns="" xmlns:a16="http://schemas.microsoft.com/office/drawing/2014/main" id="{3C891EE4-D623-4FFA-8EA6-86C8F14B46C9}"/>
              </a:ext>
            </a:extLst>
          </p:cNvPr>
          <p:cNvSpPr txBox="1">
            <a:spLocks noGrp="1"/>
          </p:cNvSpPr>
          <p:nvPr>
            <p:ph type="title"/>
          </p:nvPr>
        </p:nvSpPr>
        <p:spPr>
          <a:xfrm>
            <a:off x="914400" y="778772"/>
            <a:ext cx="8229600" cy="103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5" name="Google Shape;179;p26">
            <a:extLst>
              <a:ext uri="{FF2B5EF4-FFF2-40B4-BE49-F238E27FC236}">
                <a16:creationId xmlns="" xmlns:a16="http://schemas.microsoft.com/office/drawing/2014/main" id="{3A489877-06D0-4BC7-A06E-C9AE47EBD21A}"/>
              </a:ext>
            </a:extLst>
          </p:cNvPr>
          <p:cNvSpPr txBox="1">
            <a:spLocks/>
          </p:cNvSpPr>
          <p:nvPr/>
        </p:nvSpPr>
        <p:spPr>
          <a:xfrm>
            <a:off x="914399" y="3265846"/>
            <a:ext cx="8222777" cy="257693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Gender-balanced consultations were held with </a:t>
            </a:r>
            <a:r>
              <a:rPr lang="en-GB" sz="1800" b="1" dirty="0">
                <a:latin typeface="Arial" panose="020B0604020202020204" pitchFamily="34" charset="0"/>
                <a:cs typeface="Arial" panose="020B0604020202020204" pitchFamily="34" charset="0"/>
              </a:rPr>
              <a:t>291 youth </a:t>
            </a:r>
            <a:r>
              <a:rPr lang="en-GB" sz="1800" dirty="0">
                <a:latin typeface="Arial" panose="020B0604020202020204" pitchFamily="34" charset="0"/>
                <a:cs typeface="Arial" panose="020B0604020202020204" pitchFamily="34" charset="0"/>
              </a:rPr>
              <a:t>and at least </a:t>
            </a:r>
            <a:r>
              <a:rPr lang="en-GB" sz="1800" b="1" dirty="0">
                <a:latin typeface="Arial" panose="020B0604020202020204" pitchFamily="34" charset="0"/>
                <a:cs typeface="Arial" panose="020B0604020202020204" pitchFamily="34" charset="0"/>
              </a:rPr>
              <a:t>77 practitioners. </a:t>
            </a:r>
            <a:r>
              <a:rPr lang="en-GB" sz="1800" dirty="0">
                <a:latin typeface="Arial" panose="020B0604020202020204" pitchFamily="34" charset="0"/>
                <a:cs typeface="Arial" panose="020B0604020202020204" pitchFamily="34" charset="0"/>
              </a:rPr>
              <a:t>Many targeted individual feedback requests were solicited by email across sectors and with youth specialists</a:t>
            </a:r>
          </a:p>
          <a:p>
            <a:pPr marL="231775" indent="0">
              <a:spcBef>
                <a:spcPts val="0"/>
              </a:spcBef>
              <a:spcAft>
                <a:spcPts val="600"/>
              </a:spcAft>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In total the responses of </a:t>
            </a:r>
            <a:r>
              <a:rPr lang="en-GB" sz="1800" b="1" dirty="0">
                <a:latin typeface="Arial" panose="020B0604020202020204" pitchFamily="34" charset="0"/>
                <a:cs typeface="Arial" panose="020B0604020202020204" pitchFamily="34" charset="0"/>
              </a:rPr>
              <a:t>more than 500 </a:t>
            </a:r>
            <a:r>
              <a:rPr lang="en-GB" sz="1800" dirty="0">
                <a:latin typeface="Arial" panose="020B0604020202020204" pitchFamily="34" charset="0"/>
                <a:cs typeface="Arial" panose="020B0604020202020204" pitchFamily="34" charset="0"/>
              </a:rPr>
              <a:t>individuals were recorded, consolidated and incorporated into this guidance to the extent possible</a:t>
            </a:r>
          </a:p>
          <a:p>
            <a:pPr marL="231775" indent="0">
              <a:spcBef>
                <a:spcPts val="0"/>
              </a:spcBef>
              <a:spcAft>
                <a:spcPts val="600"/>
              </a:spcAft>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Consultations with young people took place across the globe, from </a:t>
            </a:r>
            <a:r>
              <a:rPr lang="en-GB" sz="1800" b="1" dirty="0">
                <a:latin typeface="Arial" panose="020B0604020202020204" pitchFamily="34" charset="0"/>
                <a:cs typeface="Arial" panose="020B0604020202020204" pitchFamily="34" charset="0"/>
              </a:rPr>
              <a:t>Afghanistan</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Jordan</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Iraq</a:t>
            </a:r>
            <a:r>
              <a:rPr lang="en-GB" sz="1800" dirty="0">
                <a:latin typeface="Arial" panose="020B0604020202020204" pitchFamily="34" charset="0"/>
                <a:cs typeface="Arial" panose="020B0604020202020204" pitchFamily="34" charset="0"/>
              </a:rPr>
              <a:t> to </a:t>
            </a:r>
            <a:r>
              <a:rPr lang="en-GB" sz="1800" b="1" dirty="0">
                <a:latin typeface="Arial" panose="020B0604020202020204" pitchFamily="34" charset="0"/>
                <a:cs typeface="Arial" panose="020B0604020202020204" pitchFamily="34" charset="0"/>
              </a:rPr>
              <a:t>Nigeria</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Kenya</a:t>
            </a:r>
            <a:r>
              <a:rPr lang="en-GB" sz="1800" dirty="0">
                <a:latin typeface="Arial" panose="020B0604020202020204" pitchFamily="34" charset="0"/>
                <a:cs typeface="Arial" panose="020B0604020202020204" pitchFamily="34" charset="0"/>
              </a:rPr>
              <a:t> to </a:t>
            </a:r>
            <a:r>
              <a:rPr lang="en-GB" sz="1800" b="1" dirty="0">
                <a:latin typeface="Arial" panose="020B0604020202020204" pitchFamily="34" charset="0"/>
                <a:cs typeface="Arial" panose="020B0604020202020204" pitchFamily="34" charset="0"/>
              </a:rPr>
              <a:t>Venezuela</a:t>
            </a:r>
            <a:r>
              <a:rPr lang="en-GB" sz="1800" dirty="0">
                <a:latin typeface="Arial" panose="020B0604020202020204" pitchFamily="34" charset="0"/>
                <a:cs typeface="Arial" panose="020B0604020202020204" pitchFamily="34" charset="0"/>
              </a:rPr>
              <a:t> and </a:t>
            </a:r>
            <a:r>
              <a:rPr lang="en-GB" sz="1800" b="1" dirty="0">
                <a:latin typeface="Arial" panose="020B0604020202020204" pitchFamily="34" charset="0"/>
                <a:cs typeface="Arial" panose="020B0604020202020204" pitchFamily="34" charset="0"/>
              </a:rPr>
              <a:t>Ecuador</a:t>
            </a: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A total of </a:t>
            </a:r>
            <a:r>
              <a:rPr lang="en-GB" sz="1800" b="1" dirty="0">
                <a:latin typeface="Arial" panose="020B0604020202020204" pitchFamily="34" charset="0"/>
                <a:cs typeface="Arial" panose="020B0604020202020204" pitchFamily="34" charset="0"/>
              </a:rPr>
              <a:t>25 countries </a:t>
            </a:r>
            <a:r>
              <a:rPr lang="en-GB" sz="1800" dirty="0">
                <a:latin typeface="Arial" panose="020B0604020202020204" pitchFamily="34" charset="0"/>
                <a:cs typeface="Arial" panose="020B0604020202020204" pitchFamily="34" charset="0"/>
              </a:rPr>
              <a:t>were covered</a:t>
            </a: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800" i="1" dirty="0">
                <a:solidFill>
                  <a:srgbClr val="FF0000"/>
                </a:solidFill>
                <a:latin typeface="Arial" panose="020B0604020202020204" pitchFamily="34" charset="0"/>
                <a:cs typeface="Arial" panose="020B0604020202020204" pitchFamily="34" charset="0"/>
              </a:rPr>
              <a:t>The final version of the guidelines will be available in May 2019</a:t>
            </a:r>
          </a:p>
        </p:txBody>
      </p:sp>
      <p:sp>
        <p:nvSpPr>
          <p:cNvPr id="6" name="Google Shape;180;p26">
            <a:extLst>
              <a:ext uri="{FF2B5EF4-FFF2-40B4-BE49-F238E27FC236}">
                <a16:creationId xmlns="" xmlns:a16="http://schemas.microsoft.com/office/drawing/2014/main" id="{3D6413C3-3DEF-4E3B-8727-4A7E5E732306}"/>
              </a:ext>
            </a:extLst>
          </p:cNvPr>
          <p:cNvSpPr txBox="1">
            <a:spLocks/>
          </p:cNvSpPr>
          <p:nvPr/>
        </p:nvSpPr>
        <p:spPr>
          <a:xfrm>
            <a:off x="914400" y="1516425"/>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Consultations 2018-19</a:t>
            </a:r>
          </a:p>
        </p:txBody>
      </p:sp>
      <p:sp>
        <p:nvSpPr>
          <p:cNvPr id="7" name="Google Shape;155;p24">
            <a:extLst>
              <a:ext uri="{FF2B5EF4-FFF2-40B4-BE49-F238E27FC236}">
                <a16:creationId xmlns="" xmlns:a16="http://schemas.microsoft.com/office/drawing/2014/main" id="{EECDBEAE-468D-4316-9832-B6FD75653A23}"/>
              </a:ext>
            </a:extLst>
          </p:cNvPr>
          <p:cNvSpPr/>
          <p:nvPr/>
        </p:nvSpPr>
        <p:spPr>
          <a:xfrm>
            <a:off x="860345" y="3353380"/>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155;p24">
            <a:extLst>
              <a:ext uri="{FF2B5EF4-FFF2-40B4-BE49-F238E27FC236}">
                <a16:creationId xmlns="" xmlns:a16="http://schemas.microsoft.com/office/drawing/2014/main" id="{6222D5AE-5CF4-4AC1-BC8A-34E85CEB1366}"/>
              </a:ext>
            </a:extLst>
          </p:cNvPr>
          <p:cNvSpPr/>
          <p:nvPr/>
        </p:nvSpPr>
        <p:spPr>
          <a:xfrm>
            <a:off x="860345" y="5341575"/>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155;p24">
            <a:extLst>
              <a:ext uri="{FF2B5EF4-FFF2-40B4-BE49-F238E27FC236}">
                <a16:creationId xmlns="" xmlns:a16="http://schemas.microsoft.com/office/drawing/2014/main" id="{C292E429-8B1C-48B4-A9EE-B7647331982E}"/>
              </a:ext>
            </a:extLst>
          </p:cNvPr>
          <p:cNvSpPr/>
          <p:nvPr/>
        </p:nvSpPr>
        <p:spPr>
          <a:xfrm>
            <a:off x="845819" y="6208732"/>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28D4B4E4-5562-49A5-9931-787D5FBB474D}"/>
              </a:ext>
            </a:extLst>
          </p:cNvPr>
          <p:cNvSpPr/>
          <p:nvPr/>
        </p:nvSpPr>
        <p:spPr>
          <a:xfrm>
            <a:off x="914398" y="2073750"/>
            <a:ext cx="8222777" cy="707886"/>
          </a:xfrm>
          <a:prstGeom prst="rect">
            <a:avLst/>
          </a:prstGeom>
          <a:solidFill>
            <a:srgbClr val="B8BABD">
              <a:alpha val="20000"/>
            </a:srgbClr>
          </a:solidFill>
        </p:spPr>
        <p:txBody>
          <a:bodyPr wrap="square">
            <a:spAutoFit/>
          </a:bodyPr>
          <a:lstStyle/>
          <a:p>
            <a:pPr>
              <a:spcAft>
                <a:spcPts val="600"/>
              </a:spcAft>
              <a:buSzPts val="1800"/>
            </a:pPr>
            <a:r>
              <a:rPr lang="en-US" sz="2000" dirty="0">
                <a:latin typeface="Arial" panose="020B0604020202020204" pitchFamily="34" charset="0"/>
                <a:cs typeface="Arial" panose="020B0604020202020204" pitchFamily="34" charset="0"/>
              </a:rPr>
              <a:t>The recommendations of young people are a cornerstone of these guidelines.</a:t>
            </a:r>
          </a:p>
        </p:txBody>
      </p:sp>
      <p:pic>
        <p:nvPicPr>
          <p:cNvPr id="11" name="Picture 10">
            <a:extLst>
              <a:ext uri="{FF2B5EF4-FFF2-40B4-BE49-F238E27FC236}">
                <a16:creationId xmlns="" xmlns:a16="http://schemas.microsoft.com/office/drawing/2014/main" id="{1D941D12-03D6-4462-8DE3-072AF48E0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589" y="4336264"/>
            <a:ext cx="1882872" cy="1873346"/>
          </a:xfrm>
          <a:prstGeom prst="rect">
            <a:avLst/>
          </a:prstGeom>
        </p:spPr>
      </p:pic>
      <p:sp>
        <p:nvSpPr>
          <p:cNvPr id="12" name="Google Shape;155;p24">
            <a:extLst>
              <a:ext uri="{FF2B5EF4-FFF2-40B4-BE49-F238E27FC236}">
                <a16:creationId xmlns="" xmlns:a16="http://schemas.microsoft.com/office/drawing/2014/main" id="{114DB45C-F707-4867-B9DF-4A715784E36A}"/>
              </a:ext>
            </a:extLst>
          </p:cNvPr>
          <p:cNvSpPr/>
          <p:nvPr/>
        </p:nvSpPr>
        <p:spPr>
          <a:xfrm>
            <a:off x="860345" y="4451053"/>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7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26">
            <a:extLst>
              <a:ext uri="{FF2B5EF4-FFF2-40B4-BE49-F238E27FC236}">
                <a16:creationId xmlns="" xmlns:a16="http://schemas.microsoft.com/office/drawing/2014/main" id="{F005C25C-0BB4-4B6D-A6CD-E19F00767397}"/>
              </a:ext>
            </a:extLst>
          </p:cNvPr>
          <p:cNvSpPr txBox="1">
            <a:spLocks noGrp="1"/>
          </p:cNvSpPr>
          <p:nvPr>
            <p:ph type="title"/>
          </p:nvPr>
        </p:nvSpPr>
        <p:spPr>
          <a:xfrm>
            <a:off x="914400" y="778772"/>
            <a:ext cx="8229600" cy="103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5" name="Google Shape;179;p26">
            <a:extLst>
              <a:ext uri="{FF2B5EF4-FFF2-40B4-BE49-F238E27FC236}">
                <a16:creationId xmlns="" xmlns:a16="http://schemas.microsoft.com/office/drawing/2014/main" id="{8F176DCC-BDA4-4211-8034-29CD94DE11ED}"/>
              </a:ext>
            </a:extLst>
          </p:cNvPr>
          <p:cNvSpPr txBox="1">
            <a:spLocks/>
          </p:cNvSpPr>
          <p:nvPr/>
        </p:nvSpPr>
        <p:spPr>
          <a:xfrm>
            <a:off x="807418" y="3238621"/>
            <a:ext cx="2772187" cy="214494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spcBef>
                <a:spcPts val="0"/>
              </a:spcBef>
              <a:spcAft>
                <a:spcPts val="600"/>
              </a:spcAft>
              <a:buFont typeface="Arial" panose="020B0604020202020204" pitchFamily="34" charset="0"/>
              <a:buNone/>
            </a:pPr>
            <a:endParaRPr lang="en-GB" sz="1500" b="1" dirty="0">
              <a:latin typeface="Arial" panose="020B0604020202020204" pitchFamily="34" charset="0"/>
              <a:cs typeface="Arial" panose="020B0604020202020204" pitchFamily="34" charset="0"/>
            </a:endParaRPr>
          </a:p>
          <a:p>
            <a:pPr marL="517525" indent="-285750">
              <a:spcBef>
                <a:spcPts val="0"/>
              </a:spcBef>
              <a:spcAft>
                <a:spcPts val="600"/>
              </a:spcAft>
            </a:pPr>
            <a:r>
              <a:rPr lang="en-GB" sz="1500" dirty="0">
                <a:latin typeface="Arial" panose="020B0604020202020204" pitchFamily="34" charset="0"/>
                <a:cs typeface="Arial" panose="020B0604020202020204" pitchFamily="34" charset="0"/>
              </a:rPr>
              <a:t>Young people shown in positive nature/light</a:t>
            </a:r>
          </a:p>
          <a:p>
            <a:pPr marL="517525" indent="-285750">
              <a:spcBef>
                <a:spcPts val="0"/>
              </a:spcBef>
              <a:spcAft>
                <a:spcPts val="600"/>
              </a:spcAft>
            </a:pPr>
            <a:r>
              <a:rPr lang="en-GB" sz="1500" dirty="0">
                <a:latin typeface="Arial" panose="020B0604020202020204" pitchFamily="34" charset="0"/>
                <a:cs typeface="Arial" panose="020B0604020202020204" pitchFamily="34" charset="0"/>
              </a:rPr>
              <a:t>Comprehensive, straightforward</a:t>
            </a:r>
          </a:p>
          <a:p>
            <a:pPr marL="517525" indent="-285750">
              <a:spcBef>
                <a:spcPts val="0"/>
              </a:spcBef>
              <a:spcAft>
                <a:spcPts val="600"/>
              </a:spcAft>
            </a:pPr>
            <a:r>
              <a:rPr lang="en-GB" sz="1500" dirty="0">
                <a:latin typeface="Arial" panose="020B0604020202020204" pitchFamily="34" charset="0"/>
                <a:cs typeface="Arial" panose="020B0604020202020204" pitchFamily="34" charset="0"/>
              </a:rPr>
              <a:t>Strong gender &amp; age lens</a:t>
            </a:r>
          </a:p>
          <a:p>
            <a:pPr marL="517525" indent="-285750">
              <a:spcBef>
                <a:spcPts val="0"/>
              </a:spcBef>
              <a:spcAft>
                <a:spcPts val="600"/>
              </a:spcAft>
            </a:pPr>
            <a:r>
              <a:rPr lang="en-GB" sz="1500" dirty="0">
                <a:latin typeface="Arial" panose="020B0604020202020204" pitchFamily="34" charset="0"/>
                <a:cs typeface="Arial" panose="020B0604020202020204" pitchFamily="34" charset="0"/>
              </a:rPr>
              <a:t>Filling a major gap!</a:t>
            </a:r>
          </a:p>
          <a:p>
            <a:pPr marL="0" indent="0">
              <a:spcBef>
                <a:spcPts val="0"/>
              </a:spcBef>
              <a:buFont typeface="Arial" panose="020B0604020202020204" pitchFamily="34" charset="0"/>
              <a:buNone/>
            </a:pPr>
            <a:endParaRPr lang="en-GB" sz="15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5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500" i="1" dirty="0">
              <a:latin typeface="Arial" panose="020B0604020202020204" pitchFamily="34" charset="0"/>
              <a:cs typeface="Arial" panose="020B0604020202020204" pitchFamily="34" charset="0"/>
            </a:endParaRPr>
          </a:p>
        </p:txBody>
      </p:sp>
      <p:sp>
        <p:nvSpPr>
          <p:cNvPr id="6" name="Google Shape;180;p26">
            <a:extLst>
              <a:ext uri="{FF2B5EF4-FFF2-40B4-BE49-F238E27FC236}">
                <a16:creationId xmlns="" xmlns:a16="http://schemas.microsoft.com/office/drawing/2014/main" id="{6C0677A0-2207-488A-93FE-9D53D6A65DA3}"/>
              </a:ext>
            </a:extLst>
          </p:cNvPr>
          <p:cNvSpPr txBox="1">
            <a:spLocks/>
          </p:cNvSpPr>
          <p:nvPr/>
        </p:nvSpPr>
        <p:spPr>
          <a:xfrm>
            <a:off x="914400" y="1516425"/>
            <a:ext cx="8229600" cy="480805"/>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Impressions from youth &amp; practioners </a:t>
            </a:r>
          </a:p>
        </p:txBody>
      </p:sp>
      <p:sp>
        <p:nvSpPr>
          <p:cNvPr id="7" name="Google Shape;155;p24">
            <a:extLst>
              <a:ext uri="{FF2B5EF4-FFF2-40B4-BE49-F238E27FC236}">
                <a16:creationId xmlns="" xmlns:a16="http://schemas.microsoft.com/office/drawing/2014/main" id="{28331666-47A4-4AF0-9BA7-A4D74BDBCAD8}"/>
              </a:ext>
            </a:extLst>
          </p:cNvPr>
          <p:cNvSpPr/>
          <p:nvPr/>
        </p:nvSpPr>
        <p:spPr>
          <a:xfrm>
            <a:off x="860346" y="2986287"/>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155;p24">
            <a:extLst>
              <a:ext uri="{FF2B5EF4-FFF2-40B4-BE49-F238E27FC236}">
                <a16:creationId xmlns="" xmlns:a16="http://schemas.microsoft.com/office/drawing/2014/main" id="{1E653AC2-7D32-4261-872C-96EBBDB64F0F}"/>
              </a:ext>
            </a:extLst>
          </p:cNvPr>
          <p:cNvSpPr/>
          <p:nvPr/>
        </p:nvSpPr>
        <p:spPr>
          <a:xfrm>
            <a:off x="5029200" y="3001227"/>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Rectangle 9">
            <a:extLst>
              <a:ext uri="{FF2B5EF4-FFF2-40B4-BE49-F238E27FC236}">
                <a16:creationId xmlns="" xmlns:a16="http://schemas.microsoft.com/office/drawing/2014/main" id="{C7158ED2-49D8-4F59-A33B-7F1519E2924A}"/>
              </a:ext>
            </a:extLst>
          </p:cNvPr>
          <p:cNvSpPr/>
          <p:nvPr/>
        </p:nvSpPr>
        <p:spPr>
          <a:xfrm>
            <a:off x="921222" y="2029292"/>
            <a:ext cx="8222777" cy="707886"/>
          </a:xfrm>
          <a:prstGeom prst="rect">
            <a:avLst/>
          </a:prstGeom>
          <a:solidFill>
            <a:srgbClr val="B8BABD">
              <a:alpha val="20000"/>
            </a:srgbClr>
          </a:solidFill>
        </p:spPr>
        <p:txBody>
          <a:bodyPr wrap="square">
            <a:spAutoFit/>
          </a:bodyPr>
          <a:lstStyle/>
          <a:p>
            <a:pPr>
              <a:spcAft>
                <a:spcPts val="600"/>
              </a:spcAft>
              <a:buSzPts val="1800"/>
            </a:pPr>
            <a:r>
              <a:rPr lang="en-US" sz="2000" dirty="0">
                <a:latin typeface="Arial" panose="020B0604020202020204" pitchFamily="34" charset="0"/>
                <a:cs typeface="Arial" panose="020B0604020202020204" pitchFamily="34" charset="0"/>
              </a:rPr>
              <a:t>During revision phase 1 and through consultations held with youth and practitioners reviewers shared highlights and lowlights of draft 1</a:t>
            </a:r>
          </a:p>
        </p:txBody>
      </p:sp>
      <p:pic>
        <p:nvPicPr>
          <p:cNvPr id="11" name="Picture 10">
            <a:extLst>
              <a:ext uri="{FF2B5EF4-FFF2-40B4-BE49-F238E27FC236}">
                <a16:creationId xmlns="" xmlns:a16="http://schemas.microsoft.com/office/drawing/2014/main" id="{2CCC36EC-AE44-4377-9E1F-18D6B0C8C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589" y="4336264"/>
            <a:ext cx="1882872" cy="1873346"/>
          </a:xfrm>
          <a:prstGeom prst="rect">
            <a:avLst/>
          </a:prstGeom>
        </p:spPr>
      </p:pic>
      <p:sp>
        <p:nvSpPr>
          <p:cNvPr id="12" name="TextBox 11">
            <a:extLst>
              <a:ext uri="{FF2B5EF4-FFF2-40B4-BE49-F238E27FC236}">
                <a16:creationId xmlns="" xmlns:a16="http://schemas.microsoft.com/office/drawing/2014/main" id="{8FE09428-F4F9-46F7-8080-CD6E3E0A7F1F}"/>
              </a:ext>
            </a:extLst>
          </p:cNvPr>
          <p:cNvSpPr txBox="1"/>
          <p:nvPr/>
        </p:nvSpPr>
        <p:spPr>
          <a:xfrm>
            <a:off x="1611984" y="5910606"/>
            <a:ext cx="6627043" cy="646331"/>
          </a:xfrm>
          <a:prstGeom prst="rect">
            <a:avLst/>
          </a:prstGeom>
          <a:noFill/>
        </p:spPr>
        <p:txBody>
          <a:bodyPr wrap="square" rtlCol="0">
            <a:spAutoFit/>
          </a:bodyPr>
          <a:lstStyle/>
          <a:p>
            <a:r>
              <a:rPr lang="en-GB" i="1" dirty="0">
                <a:solidFill>
                  <a:srgbClr val="FF0000"/>
                </a:solidFill>
                <a:latin typeface="Arial" panose="020B0604020202020204" pitchFamily="34" charset="0"/>
                <a:cs typeface="Arial" panose="020B0604020202020204" pitchFamily="34" charset="0"/>
              </a:rPr>
              <a:t>The final version of the guidelines will be available in May 2019</a:t>
            </a:r>
          </a:p>
          <a:p>
            <a:endParaRPr lang="en-GB" dirty="0"/>
          </a:p>
        </p:txBody>
      </p:sp>
      <p:sp>
        <p:nvSpPr>
          <p:cNvPr id="13" name="Google Shape;179;p26">
            <a:extLst>
              <a:ext uri="{FF2B5EF4-FFF2-40B4-BE49-F238E27FC236}">
                <a16:creationId xmlns="" xmlns:a16="http://schemas.microsoft.com/office/drawing/2014/main" id="{55C99101-6C8B-495B-9F13-E0CAB8ADFD59}"/>
              </a:ext>
            </a:extLst>
          </p:cNvPr>
          <p:cNvSpPr txBox="1">
            <a:spLocks/>
          </p:cNvSpPr>
          <p:nvPr/>
        </p:nvSpPr>
        <p:spPr>
          <a:xfrm>
            <a:off x="5029200" y="3435264"/>
            <a:ext cx="2597085" cy="257693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7525" indent="-285750">
              <a:spcBef>
                <a:spcPts val="0"/>
              </a:spcBef>
              <a:spcAft>
                <a:spcPts val="600"/>
              </a:spcAft>
            </a:pPr>
            <a:r>
              <a:rPr lang="en-GB" sz="1500" dirty="0">
                <a:latin typeface="Arial" panose="020B0604020202020204" pitchFamily="34" charset="0"/>
                <a:cs typeface="Arial" panose="020B0604020202020204" pitchFamily="34" charset="0"/>
              </a:rPr>
              <a:t>Add participation as a core principle      </a:t>
            </a:r>
          </a:p>
          <a:p>
            <a:pPr marL="517525" indent="-285750">
              <a:spcBef>
                <a:spcPts val="0"/>
              </a:spcBef>
              <a:spcAft>
                <a:spcPts val="600"/>
              </a:spcAft>
            </a:pPr>
            <a:r>
              <a:rPr lang="en-GB" sz="1500" dirty="0">
                <a:latin typeface="Arial" panose="020B0604020202020204" pitchFamily="34" charset="0"/>
                <a:cs typeface="Arial" panose="020B0604020202020204" pitchFamily="34" charset="0"/>
              </a:rPr>
              <a:t>Technology empowers as actors of change</a:t>
            </a:r>
          </a:p>
          <a:p>
            <a:pPr marL="517525" indent="-285750">
              <a:spcBef>
                <a:spcPts val="0"/>
              </a:spcBef>
              <a:spcAft>
                <a:spcPts val="600"/>
              </a:spcAft>
            </a:pPr>
            <a:r>
              <a:rPr lang="en-GB" sz="1500" dirty="0">
                <a:latin typeface="Arial" panose="020B0604020202020204" pitchFamily="34" charset="0"/>
                <a:cs typeface="Arial" panose="020B0604020202020204" pitchFamily="34" charset="0"/>
              </a:rPr>
              <a:t>Advocate at onset beyond sexual &amp; reproductive health needs</a:t>
            </a:r>
          </a:p>
          <a:p>
            <a:pPr marL="517525" indent="-285750">
              <a:spcBef>
                <a:spcPts val="0"/>
              </a:spcBef>
              <a:spcAft>
                <a:spcPts val="600"/>
              </a:spcAft>
            </a:pPr>
            <a:endParaRPr lang="en-GB" sz="150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5DC2D9D3-4855-4DA8-9D6F-C26DF4BFF91E}"/>
              </a:ext>
            </a:extLst>
          </p:cNvPr>
          <p:cNvSpPr txBox="1"/>
          <p:nvPr/>
        </p:nvSpPr>
        <p:spPr>
          <a:xfrm>
            <a:off x="1133654" y="2877105"/>
            <a:ext cx="146694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Highlights</a:t>
            </a:r>
          </a:p>
        </p:txBody>
      </p:sp>
      <p:sp>
        <p:nvSpPr>
          <p:cNvPr id="15" name="TextBox 14">
            <a:extLst>
              <a:ext uri="{FF2B5EF4-FFF2-40B4-BE49-F238E27FC236}">
                <a16:creationId xmlns="" xmlns:a16="http://schemas.microsoft.com/office/drawing/2014/main" id="{A7596B5E-87E9-477A-A417-5BE9AD35638B}"/>
              </a:ext>
            </a:extLst>
          </p:cNvPr>
          <p:cNvSpPr txBox="1"/>
          <p:nvPr/>
        </p:nvSpPr>
        <p:spPr>
          <a:xfrm>
            <a:off x="5362524" y="2893061"/>
            <a:ext cx="3140453"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Areas for improvement</a:t>
            </a:r>
          </a:p>
        </p:txBody>
      </p:sp>
      <p:pic>
        <p:nvPicPr>
          <p:cNvPr id="18" name="Picture 17">
            <a:extLst>
              <a:ext uri="{FF2B5EF4-FFF2-40B4-BE49-F238E27FC236}">
                <a16:creationId xmlns="" xmlns:a16="http://schemas.microsoft.com/office/drawing/2014/main" id="{5D4FC61A-A735-4936-B62F-E096CDADFC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904" y="3198758"/>
            <a:ext cx="645090" cy="629583"/>
          </a:xfrm>
          <a:prstGeom prst="rect">
            <a:avLst/>
          </a:prstGeom>
        </p:spPr>
      </p:pic>
      <p:pic>
        <p:nvPicPr>
          <p:cNvPr id="19" name="Picture 18">
            <a:extLst>
              <a:ext uri="{FF2B5EF4-FFF2-40B4-BE49-F238E27FC236}">
                <a16:creationId xmlns="" xmlns:a16="http://schemas.microsoft.com/office/drawing/2014/main" id="{5AEDE249-B717-41AE-AA9E-C1D7937E5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904" y="3842989"/>
            <a:ext cx="645090" cy="629583"/>
          </a:xfrm>
          <a:prstGeom prst="rect">
            <a:avLst/>
          </a:prstGeom>
        </p:spPr>
      </p:pic>
      <p:pic>
        <p:nvPicPr>
          <p:cNvPr id="20" name="Picture 19">
            <a:extLst>
              <a:ext uri="{FF2B5EF4-FFF2-40B4-BE49-F238E27FC236}">
                <a16:creationId xmlns="" xmlns:a16="http://schemas.microsoft.com/office/drawing/2014/main" id="{751FC235-151C-4CF4-B957-2C6399B25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904" y="4517202"/>
            <a:ext cx="645090" cy="629583"/>
          </a:xfrm>
          <a:prstGeom prst="rect">
            <a:avLst/>
          </a:prstGeom>
        </p:spPr>
      </p:pic>
    </p:spTree>
    <p:extLst>
      <p:ext uri="{BB962C8B-B14F-4D97-AF65-F5344CB8AC3E}">
        <p14:creationId xmlns:p14="http://schemas.microsoft.com/office/powerpoint/2010/main" val="2014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9111</TotalTime>
  <Words>2448</Words>
  <Application>Microsoft Office PowerPoint</Application>
  <PresentationFormat>Widescreen</PresentationFormat>
  <Paragraphs>300</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Calibri Light</vt:lpstr>
      <vt:lpstr>Courier New</vt:lpstr>
      <vt:lpstr>Times New Roman</vt:lpstr>
      <vt:lpstr>Wingdings</vt:lpstr>
      <vt:lpstr>Office Theme</vt:lpstr>
      <vt:lpstr>PowerPoint Presentation</vt:lpstr>
      <vt:lpstr>Why work with young people?</vt:lpstr>
      <vt:lpstr>The Challenge</vt:lpstr>
      <vt:lpstr>The Compact</vt:lpstr>
      <vt:lpstr>Timeline</vt:lpstr>
      <vt:lpstr>The Compact</vt:lpstr>
      <vt:lpstr>The Guidelines</vt:lpstr>
      <vt:lpstr>The Guidelines</vt:lpstr>
      <vt:lpstr>The Guidelines</vt:lpstr>
      <vt:lpstr>The Guidelines</vt:lpstr>
      <vt:lpstr>The Guidelines</vt:lpstr>
      <vt:lpstr>The Guidelines</vt:lpstr>
      <vt:lpstr>The Guidelines</vt:lpstr>
      <vt:lpstr>The Guidelines</vt:lpstr>
      <vt:lpstr>The Guidelines</vt:lpstr>
      <vt:lpstr>The Guidelines</vt:lpstr>
      <vt:lpstr>The Guidelines</vt:lpstr>
      <vt:lpstr>The Guidelines</vt:lpstr>
      <vt:lpstr>Next steps</vt:lpstr>
      <vt:lpstr>Roll-out</vt:lpstr>
      <vt:lpstr>Need Support?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Kousiakis</dc:creator>
  <cp:lastModifiedBy>Leana</cp:lastModifiedBy>
  <cp:revision>10</cp:revision>
  <dcterms:created xsi:type="dcterms:W3CDTF">2019-03-28T08:23:07Z</dcterms:created>
  <dcterms:modified xsi:type="dcterms:W3CDTF">2019-05-13T11:33:35Z</dcterms:modified>
</cp:coreProperties>
</file>