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98" r:id="rId2"/>
    <p:sldId id="299" r:id="rId3"/>
    <p:sldId id="312" r:id="rId4"/>
    <p:sldId id="311" r:id="rId5"/>
    <p:sldId id="309" r:id="rId6"/>
    <p:sldId id="314" r:id="rId7"/>
    <p:sldId id="313" r:id="rId8"/>
    <p:sldId id="315" r:id="rId9"/>
    <p:sldId id="316" r:id="rId10"/>
    <p:sldId id="317" r:id="rId11"/>
    <p:sldId id="318" r:id="rId12"/>
    <p:sldId id="319" r:id="rId13"/>
    <p:sldId id="320" r:id="rId14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72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-53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Partners reporting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EDU</c:v>
                </c:pt>
                <c:pt idx="1">
                  <c:v>CBI</c:v>
                </c:pt>
                <c:pt idx="2">
                  <c:v>PROT-CP</c:v>
                </c:pt>
                <c:pt idx="3">
                  <c:v>PROT-SGBV</c:v>
                </c:pt>
                <c:pt idx="4">
                  <c:v>SSNFI</c:v>
                </c:pt>
                <c:pt idx="5">
                  <c:v>E&amp;E</c:v>
                </c:pt>
                <c:pt idx="6">
                  <c:v>PROT</c:v>
                </c:pt>
                <c:pt idx="7">
                  <c:v>WASH</c:v>
                </c:pt>
                <c:pt idx="8">
                  <c:v>L&amp;R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6.0</c:v>
                </c:pt>
                <c:pt idx="1">
                  <c:v>8.0</c:v>
                </c:pt>
                <c:pt idx="2">
                  <c:v>12.0</c:v>
                </c:pt>
                <c:pt idx="3">
                  <c:v>12.0</c:v>
                </c:pt>
                <c:pt idx="4">
                  <c:v>13.0</c:v>
                </c:pt>
                <c:pt idx="5">
                  <c:v>14.0</c:v>
                </c:pt>
                <c:pt idx="6">
                  <c:v>20.0</c:v>
                </c:pt>
                <c:pt idx="7">
                  <c:v>25.0</c:v>
                </c:pt>
                <c:pt idx="8">
                  <c:v>32.0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132344056"/>
        <c:axId val="2132267992"/>
      </c:barChart>
      <c:catAx>
        <c:axId val="21323440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2267992"/>
        <c:crosses val="autoZero"/>
        <c:auto val="1"/>
        <c:lblAlgn val="ctr"/>
        <c:lblOffset val="100"/>
        <c:noMultiLvlLbl val="0"/>
      </c:catAx>
      <c:valAx>
        <c:axId val="21322679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2344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DFF274-1020-AA42-ADE9-5300FE919501}" type="datetimeFigureOut">
              <a:rPr lang="en-US" smtClean="0"/>
              <a:t>03/05/19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E2C834-6D8F-5447-A7AA-C03467999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509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4064" indent="-286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4715" indent="-228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2600" indent="-228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60486" indent="-228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8372" indent="-228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6258" indent="-228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34144" indent="-228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92029" indent="-228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77AE98E-F451-4A14-B8A2-1240B7CADBBC}" type="slidenum">
              <a:rPr lang="en-US" altLang="en-US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3236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xfrm>
            <a:off x="295018" y="4710152"/>
            <a:ext cx="6195349" cy="4461268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b="1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27868" indent="-27994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19797" indent="-22395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67716" indent="-22395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15635" indent="-22395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463554" indent="-22395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11472" indent="-22395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359391" indent="-22395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07310" indent="-22395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3BC317C-16A2-4BF4-AAAE-58ADC872D401}" type="slidenum"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4611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xfrm>
            <a:off x="295018" y="4710152"/>
            <a:ext cx="6195349" cy="4461268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b="1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27868" indent="-27994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19797" indent="-22395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67716" indent="-22395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15635" indent="-22395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463554" indent="-22395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11472" indent="-22395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359391" indent="-22395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07310" indent="-22395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3BC317C-16A2-4BF4-AAAE-58ADC872D401}" type="slidenum"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9607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xfrm>
            <a:off x="295018" y="4710152"/>
            <a:ext cx="6195349" cy="4461268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b="1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27868" indent="-27994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19797" indent="-22395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67716" indent="-22395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15635" indent="-22395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463554" indent="-22395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11472" indent="-22395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359391" indent="-22395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07310" indent="-22395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3BC317C-16A2-4BF4-AAAE-58ADC872D401}" type="slidenum"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6911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xfrm>
            <a:off x="295018" y="4710152"/>
            <a:ext cx="6195349" cy="4461268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b="1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27868" indent="-27994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19797" indent="-22395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67716" indent="-22395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15635" indent="-22395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463554" indent="-22395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11472" indent="-22395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359391" indent="-22395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07310" indent="-22395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3BC317C-16A2-4BF4-AAAE-58ADC872D401}" type="slidenum"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037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xfrm>
            <a:off x="295018" y="4710152"/>
            <a:ext cx="6195349" cy="4461268"/>
          </a:xfrm>
          <a:noFill/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 smtClean="0"/>
              <a:t>Riek</a:t>
            </a:r>
            <a:r>
              <a:rPr lang="en-GB" sz="1200" dirty="0" smtClean="0"/>
              <a:t> </a:t>
            </a:r>
            <a:r>
              <a:rPr lang="en-GB" sz="1200" dirty="0" err="1" smtClean="0"/>
              <a:t>Machar</a:t>
            </a:r>
            <a:r>
              <a:rPr lang="en-GB" sz="1200" smtClean="0"/>
              <a:t> has requested an extension of the pre-transitional period by six months until security arrangements are in place: cantonment of armed groups, unification of the army and the number of regional states </a:t>
            </a:r>
          </a:p>
          <a:p>
            <a:pPr eaLnBrk="1" hangingPunct="1">
              <a:spcBef>
                <a:spcPct val="0"/>
              </a:spcBef>
            </a:pPr>
            <a:endParaRPr lang="en-GB" altLang="en-US" b="1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27868" indent="-27994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19797" indent="-22395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67716" indent="-22395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15635" indent="-22395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463554" indent="-22395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11472" indent="-22395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359391" indent="-22395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07310" indent="-22395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3BC317C-16A2-4BF4-AAAE-58ADC872D401}" type="slidenum"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966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xfrm>
            <a:off x="295018" y="4710152"/>
            <a:ext cx="6195349" cy="4461268"/>
          </a:xfrm>
          <a:noFill/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err="1" smtClean="0"/>
              <a:t>Riek</a:t>
            </a:r>
            <a:r>
              <a:rPr lang="en-GB" sz="1200" dirty="0" smtClean="0"/>
              <a:t> </a:t>
            </a:r>
            <a:r>
              <a:rPr lang="en-GB" sz="1200" dirty="0" err="1" smtClean="0"/>
              <a:t>Machar</a:t>
            </a:r>
            <a:r>
              <a:rPr lang="en-GB" sz="1200" smtClean="0"/>
              <a:t> has requested an extension of the pre-transitional period by six months until security arrangements are in place: cantonment of armed groups, unification of the army and the number of regional states </a:t>
            </a:r>
          </a:p>
          <a:p>
            <a:pPr eaLnBrk="1" hangingPunct="1">
              <a:spcBef>
                <a:spcPct val="0"/>
              </a:spcBef>
            </a:pPr>
            <a:endParaRPr lang="en-GB" altLang="en-US" b="1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27868" indent="-27994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19797" indent="-22395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67716" indent="-22395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15635" indent="-22395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463554" indent="-22395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11472" indent="-22395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359391" indent="-22395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07310" indent="-22395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3BC317C-16A2-4BF4-AAAE-58ADC872D401}" type="slidenum"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9665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xfrm>
            <a:off x="295018" y="4710152"/>
            <a:ext cx="6195349" cy="4461268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b="1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27868" indent="-27994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19797" indent="-22395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67716" indent="-22395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15635" indent="-22395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463554" indent="-22395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11472" indent="-22395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359391" indent="-22395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07310" indent="-22395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3BC317C-16A2-4BF4-AAAE-58ADC872D401}" type="slidenum"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966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xfrm>
            <a:off x="295018" y="4710152"/>
            <a:ext cx="6195349" cy="4461268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b="1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27868" indent="-27994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19797" indent="-22395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67716" indent="-22395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15635" indent="-22395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463554" indent="-22395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11472" indent="-22395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359391" indent="-22395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07310" indent="-22395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3BC317C-16A2-4BF4-AAAE-58ADC872D401}" type="slidenum"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9665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xfrm>
            <a:off x="295018" y="4710152"/>
            <a:ext cx="6195349" cy="4461268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b="1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27868" indent="-27994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19797" indent="-22395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67716" indent="-22395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15635" indent="-22395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463554" indent="-22395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11472" indent="-22395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359391" indent="-22395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07310" indent="-22395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3BC317C-16A2-4BF4-AAAE-58ADC872D401}" type="slidenum"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7125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xfrm>
            <a:off x="295018" y="4710152"/>
            <a:ext cx="6195349" cy="4461268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b="1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27868" indent="-27994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19797" indent="-22395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67716" indent="-22395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15635" indent="-22395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463554" indent="-22395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11472" indent="-22395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359391" indent="-22395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07310" indent="-22395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3BC317C-16A2-4BF4-AAAE-58ADC872D401}" type="slidenum"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9665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xfrm>
            <a:off x="295018" y="4710152"/>
            <a:ext cx="6195349" cy="4461268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b="1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27868" indent="-27994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19797" indent="-22395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67716" indent="-22395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15635" indent="-22395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463554" indent="-22395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11472" indent="-22395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359391" indent="-22395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07310" indent="-22395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3BC317C-16A2-4BF4-AAAE-58ADC872D401}" type="slidenum"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0850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xfrm>
            <a:off x="295018" y="4710152"/>
            <a:ext cx="6195349" cy="4461268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b="1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27868" indent="-27994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19797" indent="-22395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67716" indent="-22395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15635" indent="-22395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463554" indent="-22395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11472" indent="-22395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359391" indent="-22395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07310" indent="-22395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3BC317C-16A2-4BF4-AAAE-58ADC872D401}" type="slidenum"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705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134C6-FC98-B241-BF1C-65DB94746B4E}" type="datetimeFigureOut">
              <a:rPr lang="en-US" smtClean="0"/>
              <a:t>03/05/19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7D469-FD33-3443-BA9B-96CF80866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784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134C6-FC98-B241-BF1C-65DB94746B4E}" type="datetimeFigureOut">
              <a:rPr lang="en-US" smtClean="0"/>
              <a:t>03/05/19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7D469-FD33-3443-BA9B-96CF80866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834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134C6-FC98-B241-BF1C-65DB94746B4E}" type="datetimeFigureOut">
              <a:rPr lang="en-US" smtClean="0"/>
              <a:t>03/05/19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7D469-FD33-3443-BA9B-96CF80866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142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871534" y="1663700"/>
            <a:ext cx="7954961" cy="3492500"/>
          </a:xfrm>
          <a:prstGeom prst="rect">
            <a:avLst/>
          </a:prstGeo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xxxx</a:t>
            </a:r>
            <a:endParaRPr lang="en-GB" sz="24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888987" y="312737"/>
            <a:ext cx="7772400" cy="506413"/>
          </a:xfrm>
          <a:prstGeom prst="rect">
            <a:avLst/>
          </a:prstGeom>
        </p:spPr>
        <p:txBody>
          <a:bodyPr/>
          <a:lstStyle>
            <a:lvl1pPr algn="l">
              <a:defRPr sz="2600" b="0">
                <a:solidFill>
                  <a:srgbClr val="0070C0"/>
                </a:solidFill>
                <a:latin typeface="Cambria" panose="02040503050406030204" pitchFamily="18" charset="0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133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134C6-FC98-B241-BF1C-65DB94746B4E}" type="datetimeFigureOut">
              <a:rPr lang="en-US" smtClean="0"/>
              <a:t>03/05/19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7D469-FD33-3443-BA9B-96CF80866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15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134C6-FC98-B241-BF1C-65DB94746B4E}" type="datetimeFigureOut">
              <a:rPr lang="en-US" smtClean="0"/>
              <a:t>03/05/19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7D469-FD33-3443-BA9B-96CF80866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137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134C6-FC98-B241-BF1C-65DB94746B4E}" type="datetimeFigureOut">
              <a:rPr lang="en-US" smtClean="0"/>
              <a:t>03/05/19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7D469-FD33-3443-BA9B-96CF80866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163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134C6-FC98-B241-BF1C-65DB94746B4E}" type="datetimeFigureOut">
              <a:rPr lang="en-US" smtClean="0"/>
              <a:t>03/05/19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7D469-FD33-3443-BA9B-96CF80866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669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134C6-FC98-B241-BF1C-65DB94746B4E}" type="datetimeFigureOut">
              <a:rPr lang="en-US" smtClean="0"/>
              <a:t>03/05/19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7D469-FD33-3443-BA9B-96CF80866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590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134C6-FC98-B241-BF1C-65DB94746B4E}" type="datetimeFigureOut">
              <a:rPr lang="en-US" smtClean="0"/>
              <a:t>03/05/19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7D469-FD33-3443-BA9B-96CF80866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044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134C6-FC98-B241-BF1C-65DB94746B4E}" type="datetimeFigureOut">
              <a:rPr lang="en-US" smtClean="0"/>
              <a:t>03/05/19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7D469-FD33-3443-BA9B-96CF80866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516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134C6-FC98-B241-BF1C-65DB94746B4E}" type="datetimeFigureOut">
              <a:rPr lang="en-US" smtClean="0"/>
              <a:t>03/05/19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7D469-FD33-3443-BA9B-96CF80866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589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134C6-FC98-B241-BF1C-65DB94746B4E}" type="datetimeFigureOut">
              <a:rPr lang="en-US" smtClean="0"/>
              <a:t>03/05/19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7D469-FD33-3443-BA9B-96CF80866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74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hyperlink" Target="mailto:guindo@unhcr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F2205031_DSC_508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254804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27891" y="4103685"/>
            <a:ext cx="4423100" cy="2754600"/>
          </a:xfrm>
          <a:prstGeom prst="rect">
            <a:avLst/>
          </a:prstGeom>
          <a:solidFill>
            <a:schemeClr val="tx1">
              <a:lumMod val="95000"/>
              <a:lumOff val="5000"/>
              <a:alpha val="6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 smtClean="0">
                <a:solidFill>
                  <a:schemeClr val="bg1"/>
                </a:solidFill>
                <a:latin typeface="Lato Regular"/>
                <a:cs typeface="Lato Regular"/>
              </a:rPr>
              <a:t>Inter-Agency Coordination Meeting</a:t>
            </a:r>
            <a:endParaRPr lang="en-GB" b="1" dirty="0">
              <a:solidFill>
                <a:schemeClr val="bg1"/>
              </a:solidFill>
              <a:latin typeface="Lato Regular"/>
              <a:cs typeface="Lato Regular"/>
            </a:endParaRPr>
          </a:p>
          <a:p>
            <a:pPr algn="ctr"/>
            <a:r>
              <a:rPr lang="en-GB" b="1" dirty="0" smtClean="0">
                <a:solidFill>
                  <a:schemeClr val="bg1"/>
                </a:solidFill>
                <a:latin typeface="Lato Regular"/>
                <a:cs typeface="Lato Regular"/>
              </a:rPr>
              <a:t>3 May 2019</a:t>
            </a:r>
            <a:r>
              <a:rPr lang="en-GB" b="1" dirty="0">
                <a:solidFill>
                  <a:schemeClr val="bg1"/>
                </a:solidFill>
                <a:latin typeface="Lato Regular"/>
                <a:cs typeface="Lato Regular"/>
              </a:rPr>
              <a:t>, </a:t>
            </a:r>
            <a:r>
              <a:rPr lang="en-GB" b="1" dirty="0" smtClean="0">
                <a:solidFill>
                  <a:schemeClr val="bg1"/>
                </a:solidFill>
                <a:latin typeface="Lato Regular"/>
                <a:cs typeface="Lato Regular"/>
              </a:rPr>
              <a:t>Kampala</a:t>
            </a:r>
            <a:endParaRPr lang="en-GB" b="1" dirty="0">
              <a:solidFill>
                <a:schemeClr val="bg1"/>
              </a:solidFill>
              <a:latin typeface="Lato Regular"/>
              <a:cs typeface="Lato Regular"/>
            </a:endParaRPr>
          </a:p>
          <a:p>
            <a:pPr marL="342900" lvl="0" indent="-342900">
              <a:spcBef>
                <a:spcPts val="500"/>
              </a:spcBef>
              <a:buFont typeface="+mj-lt"/>
              <a:buAutoNum type="arabicPeriod"/>
            </a:pPr>
            <a:r>
              <a:rPr lang="en-GB" sz="1400" b="1" dirty="0">
                <a:solidFill>
                  <a:srgbClr val="FFFFFF"/>
                </a:solidFill>
                <a:latin typeface="Lato Regular"/>
                <a:cs typeface="Lato Regular"/>
              </a:rPr>
              <a:t>Situation update </a:t>
            </a:r>
          </a:p>
          <a:p>
            <a:pPr marL="342900" lvl="0" indent="-342900">
              <a:spcBef>
                <a:spcPts val="500"/>
              </a:spcBef>
              <a:buFont typeface="+mj-lt"/>
              <a:buAutoNum type="arabicPeriod"/>
            </a:pPr>
            <a:r>
              <a:rPr lang="en-GB" sz="1400" b="1" dirty="0">
                <a:solidFill>
                  <a:srgbClr val="FFFFFF"/>
                </a:solidFill>
                <a:latin typeface="Lato Regular"/>
                <a:cs typeface="Lato Regular"/>
              </a:rPr>
              <a:t>Vulnerability and Essential Needs Assessment (VENA)</a:t>
            </a:r>
          </a:p>
          <a:p>
            <a:pPr marL="342900" indent="-342900">
              <a:spcBef>
                <a:spcPts val="500"/>
              </a:spcBef>
              <a:buFont typeface="+mj-lt"/>
              <a:buAutoNum type="arabicPeriod"/>
            </a:pPr>
            <a:r>
              <a:rPr lang="en-GB" sz="1400" b="1" dirty="0">
                <a:solidFill>
                  <a:srgbClr val="FFFFFF"/>
                </a:solidFill>
                <a:latin typeface="Lato Regular"/>
                <a:cs typeface="Lato Regular"/>
              </a:rPr>
              <a:t>Health &amp; Nutrition Sector Update</a:t>
            </a:r>
          </a:p>
          <a:p>
            <a:pPr marL="342900" indent="-342900">
              <a:spcBef>
                <a:spcPts val="500"/>
              </a:spcBef>
              <a:buFont typeface="+mj-lt"/>
              <a:buAutoNum type="arabicPeriod"/>
            </a:pPr>
            <a:r>
              <a:rPr lang="en-GB" sz="1400" b="1" dirty="0" smtClean="0">
                <a:solidFill>
                  <a:srgbClr val="FFFFFF"/>
                </a:solidFill>
                <a:latin typeface="Lato Regular"/>
                <a:cs typeface="Lato Regular"/>
              </a:rPr>
              <a:t>CRRF </a:t>
            </a:r>
            <a:r>
              <a:rPr lang="en-GB" sz="1400" b="1" dirty="0">
                <a:solidFill>
                  <a:srgbClr val="FFFFFF"/>
                </a:solidFill>
                <a:latin typeface="Lato Regular"/>
                <a:cs typeface="Lato Regular"/>
              </a:rPr>
              <a:t>update</a:t>
            </a:r>
          </a:p>
          <a:p>
            <a:pPr marL="342900" lvl="0" indent="-342900">
              <a:spcBef>
                <a:spcPts val="500"/>
              </a:spcBef>
              <a:buFont typeface="+mj-lt"/>
              <a:buAutoNum type="arabicPeriod"/>
            </a:pPr>
            <a:r>
              <a:rPr lang="en-GB" sz="1400" b="1" dirty="0" err="1" smtClean="0">
                <a:solidFill>
                  <a:srgbClr val="FFFFFF"/>
                </a:solidFill>
                <a:latin typeface="Lato Regular"/>
                <a:cs typeface="Lato Regular"/>
              </a:rPr>
              <a:t>ActivityInfo</a:t>
            </a:r>
            <a:r>
              <a:rPr lang="en-GB" sz="1400" b="1" dirty="0" smtClean="0">
                <a:solidFill>
                  <a:srgbClr val="FFFFFF"/>
                </a:solidFill>
                <a:latin typeface="Lato Regular"/>
                <a:cs typeface="Lato Regular"/>
              </a:rPr>
              <a:t> </a:t>
            </a:r>
            <a:r>
              <a:rPr lang="en-GB" sz="1400" b="1" dirty="0">
                <a:solidFill>
                  <a:srgbClr val="FFFFFF"/>
                </a:solidFill>
                <a:latin typeface="Lato Regular"/>
                <a:cs typeface="Lato Regular"/>
              </a:rPr>
              <a:t>RRP response monitoring – status and next steps </a:t>
            </a:r>
          </a:p>
          <a:p>
            <a:pPr marL="342900" lvl="0" indent="-342900">
              <a:spcBef>
                <a:spcPts val="500"/>
              </a:spcBef>
              <a:buFont typeface="+mj-lt"/>
              <a:buAutoNum type="arabicPeriod"/>
            </a:pPr>
            <a:r>
              <a:rPr lang="en-GB" sz="1400" b="1" dirty="0" smtClean="0">
                <a:solidFill>
                  <a:srgbClr val="FFFFFF"/>
                </a:solidFill>
                <a:latin typeface="Lato Regular"/>
                <a:cs typeface="Lato Regular"/>
              </a:rPr>
              <a:t>AOB</a:t>
            </a:r>
            <a:endParaRPr lang="en-GB" sz="1400" b="1" dirty="0">
              <a:solidFill>
                <a:srgbClr val="FFFFFF"/>
              </a:solidFill>
              <a:latin typeface="Lato Regular"/>
              <a:cs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231354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3707" y="258801"/>
            <a:ext cx="8572823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300" b="1" dirty="0" err="1">
                <a:solidFill>
                  <a:srgbClr val="0072BC"/>
                </a:solidFill>
                <a:latin typeface="Lato Regular"/>
                <a:cs typeface="Lato Regular"/>
              </a:rPr>
              <a:t>ActivityInfo</a:t>
            </a:r>
            <a:r>
              <a:rPr lang="en-GB" sz="2300" b="1" dirty="0">
                <a:solidFill>
                  <a:srgbClr val="0072BC"/>
                </a:solidFill>
                <a:latin typeface="Lato Regular"/>
                <a:cs typeface="Lato Regular"/>
              </a:rPr>
              <a:t> RRP response monitoring – status and next </a:t>
            </a:r>
            <a:r>
              <a:rPr lang="en-GB" sz="2300" b="1" dirty="0" smtClean="0">
                <a:solidFill>
                  <a:srgbClr val="0072BC"/>
                </a:solidFill>
                <a:latin typeface="Lato Regular"/>
                <a:cs typeface="Lato Regular"/>
              </a:rPr>
              <a:t>steps</a:t>
            </a:r>
            <a:endParaRPr lang="en-GB" sz="2300" b="1" dirty="0">
              <a:solidFill>
                <a:srgbClr val="0072BC"/>
              </a:solidFill>
              <a:latin typeface="Lato Regular"/>
              <a:cs typeface="Lato Regular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95046"/>
            <a:ext cx="9144000" cy="517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196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3707" y="258801"/>
            <a:ext cx="8572823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300" b="1" dirty="0" err="1">
                <a:solidFill>
                  <a:srgbClr val="0072BC"/>
                </a:solidFill>
                <a:latin typeface="Lato Regular"/>
                <a:cs typeface="Lato Regular"/>
              </a:rPr>
              <a:t>ActivityInfo</a:t>
            </a:r>
            <a:r>
              <a:rPr lang="en-GB" sz="2300" b="1" dirty="0">
                <a:solidFill>
                  <a:srgbClr val="0072BC"/>
                </a:solidFill>
                <a:latin typeface="Lato Regular"/>
                <a:cs typeface="Lato Regular"/>
              </a:rPr>
              <a:t> RRP response monitoring – status and next </a:t>
            </a:r>
            <a:r>
              <a:rPr lang="en-GB" sz="2300" b="1" dirty="0" smtClean="0">
                <a:solidFill>
                  <a:srgbClr val="0072BC"/>
                </a:solidFill>
                <a:latin typeface="Lato Regular"/>
                <a:cs typeface="Lato Regular"/>
              </a:rPr>
              <a:t>steps</a:t>
            </a:r>
            <a:endParaRPr lang="en-GB" sz="2300" b="1" dirty="0">
              <a:solidFill>
                <a:srgbClr val="0072BC"/>
              </a:solidFill>
              <a:latin typeface="Lato Regular"/>
              <a:cs typeface="Lato Regular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8744" y="945492"/>
            <a:ext cx="884635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Q1 timeline:</a:t>
            </a:r>
            <a:endParaRPr lang="en-GB" sz="1600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Partner </a:t>
            </a:r>
            <a:r>
              <a:rPr lang="en-US" sz="1600" dirty="0" smtClean="0"/>
              <a:t>reporting:		3 </a:t>
            </a:r>
            <a:r>
              <a:rPr lang="en-US" sz="1600" dirty="0"/>
              <a:t>– 18 April (12 working </a:t>
            </a:r>
            <a:r>
              <a:rPr lang="en-US" sz="1600" dirty="0" smtClean="0"/>
              <a:t>days, normally 1 week)</a:t>
            </a:r>
            <a:endParaRPr lang="en-GB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Sector-lead clearance:	24 </a:t>
            </a:r>
            <a:r>
              <a:rPr lang="en-US" sz="1600" dirty="0"/>
              <a:t>April – 2 May (6 working </a:t>
            </a:r>
            <a:r>
              <a:rPr lang="en-US" sz="1600" dirty="0" smtClean="0"/>
              <a:t>days)</a:t>
            </a:r>
            <a:endParaRPr lang="en-GB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Product development:	24 </a:t>
            </a:r>
            <a:r>
              <a:rPr lang="en-US" sz="1600" dirty="0"/>
              <a:t>April – </a:t>
            </a:r>
            <a:r>
              <a:rPr lang="en-US" sz="1600" dirty="0" smtClean="0"/>
              <a:t>10 </a:t>
            </a:r>
            <a:r>
              <a:rPr lang="en-US" sz="1600" dirty="0"/>
              <a:t>May </a:t>
            </a:r>
            <a:r>
              <a:rPr lang="en-US" sz="1600" dirty="0" smtClean="0"/>
              <a:t>(12 </a:t>
            </a:r>
            <a:r>
              <a:rPr lang="en-US" sz="1600" dirty="0"/>
              <a:t>working </a:t>
            </a:r>
            <a:r>
              <a:rPr lang="en-US" sz="1600" dirty="0" smtClean="0"/>
              <a:t>days, normally 1 week)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Product clearance:</a:t>
            </a:r>
            <a:r>
              <a:rPr lang="en-US" sz="1600" dirty="0"/>
              <a:t>	</a:t>
            </a:r>
            <a:r>
              <a:rPr lang="en-US" sz="1600" dirty="0" smtClean="0"/>
              <a:t>	13-17 May (5 working days)</a:t>
            </a:r>
            <a:endParaRPr lang="en-GB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Dissemination</a:t>
            </a:r>
            <a:r>
              <a:rPr lang="en-US" sz="1600" dirty="0"/>
              <a:t>:		</a:t>
            </a:r>
            <a:r>
              <a:rPr lang="en-US" sz="1600" dirty="0" smtClean="0"/>
              <a:t>20 May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lvl="0"/>
            <a:endParaRPr lang="en-US" sz="1600" dirty="0" smtClean="0"/>
          </a:p>
          <a:p>
            <a:pPr lvl="0" algn="ctr"/>
            <a:r>
              <a:rPr lang="en-US" sz="1600" dirty="0" smtClean="0"/>
              <a:t>Number of partners reporting (67 in total) broken down by sector and district</a:t>
            </a:r>
            <a:endParaRPr lang="en-GB" sz="16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2562572"/>
              </p:ext>
            </p:extLst>
          </p:nvPr>
        </p:nvGraphicFramePr>
        <p:xfrm>
          <a:off x="18118" y="330003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0118" y="3300033"/>
            <a:ext cx="4452360" cy="274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541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3707" y="258801"/>
            <a:ext cx="8572823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300" b="1" dirty="0" err="1">
                <a:solidFill>
                  <a:srgbClr val="0072BC"/>
                </a:solidFill>
                <a:latin typeface="Lato Regular"/>
                <a:cs typeface="Lato Regular"/>
              </a:rPr>
              <a:t>ActivityInfo</a:t>
            </a:r>
            <a:r>
              <a:rPr lang="en-GB" sz="2300" b="1" dirty="0">
                <a:solidFill>
                  <a:srgbClr val="0072BC"/>
                </a:solidFill>
                <a:latin typeface="Lato Regular"/>
                <a:cs typeface="Lato Regular"/>
              </a:rPr>
              <a:t> RRP response monitoring – status and next </a:t>
            </a:r>
            <a:r>
              <a:rPr lang="en-GB" sz="2300" b="1" dirty="0" smtClean="0">
                <a:solidFill>
                  <a:srgbClr val="0072BC"/>
                </a:solidFill>
                <a:latin typeface="Lato Regular"/>
                <a:cs typeface="Lato Regular"/>
              </a:rPr>
              <a:t>steps</a:t>
            </a:r>
            <a:endParaRPr lang="en-GB" sz="2300" b="1" dirty="0">
              <a:solidFill>
                <a:srgbClr val="0072BC"/>
              </a:solidFill>
              <a:latin typeface="Lato Regular"/>
              <a:cs typeface="Lato Regular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8744" y="945492"/>
            <a:ext cx="884635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Products: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3</a:t>
            </a:r>
            <a:r>
              <a:rPr lang="en-US" dirty="0"/>
              <a:t>-</a:t>
            </a:r>
            <a:r>
              <a:rPr lang="en-US" dirty="0" smtClean="0"/>
              <a:t>page “Performance Snapshot” with </a:t>
            </a:r>
            <a:r>
              <a:rPr lang="en-US" dirty="0"/>
              <a:t>key figures for the </a:t>
            </a:r>
            <a:r>
              <a:rPr lang="en-US" dirty="0" smtClean="0"/>
              <a:t>response, achievements against key indicators and operational presence </a:t>
            </a:r>
            <a:r>
              <a:rPr lang="en-US" dirty="0"/>
              <a:t>for all </a:t>
            </a:r>
            <a:r>
              <a:rPr lang="en-US" dirty="0" smtClean="0"/>
              <a:t>sectors.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3-page “Sector Overview” per sector with short narrative, all indicators as well as sector-specific operational presence.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6675" y="2632457"/>
            <a:ext cx="2545455" cy="360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0060" y="2632457"/>
            <a:ext cx="2572009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300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3707" y="258801"/>
            <a:ext cx="8572823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300" b="1" dirty="0" err="1">
                <a:solidFill>
                  <a:srgbClr val="0072BC"/>
                </a:solidFill>
                <a:latin typeface="Lato Regular"/>
                <a:cs typeface="Lato Regular"/>
              </a:rPr>
              <a:t>ActivityInfo</a:t>
            </a:r>
            <a:r>
              <a:rPr lang="en-GB" sz="2300" b="1" dirty="0">
                <a:solidFill>
                  <a:srgbClr val="0072BC"/>
                </a:solidFill>
                <a:latin typeface="Lato Regular"/>
                <a:cs typeface="Lato Regular"/>
              </a:rPr>
              <a:t> RRP response monitoring – status and next </a:t>
            </a:r>
            <a:r>
              <a:rPr lang="en-GB" sz="2300" b="1" dirty="0" smtClean="0">
                <a:solidFill>
                  <a:srgbClr val="0072BC"/>
                </a:solidFill>
                <a:latin typeface="Lato Regular"/>
                <a:cs typeface="Lato Regular"/>
              </a:rPr>
              <a:t>steps</a:t>
            </a:r>
            <a:endParaRPr lang="en-GB" sz="2300" b="1" dirty="0">
              <a:solidFill>
                <a:srgbClr val="0072BC"/>
              </a:solidFill>
              <a:latin typeface="Lato Regular"/>
              <a:cs typeface="Lato Regular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8744" y="945492"/>
            <a:ext cx="884635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Upcoming deadlines</a:t>
            </a:r>
            <a:endParaRPr lang="en-GB" b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April </a:t>
            </a:r>
            <a:r>
              <a:rPr lang="en-GB" dirty="0"/>
              <a:t>reporting:		3 </a:t>
            </a:r>
            <a:r>
              <a:rPr lang="en-GB" dirty="0" smtClean="0"/>
              <a:t>May	(for Protection/CP/SGBV/SSNFI/E&amp;E/WASH)</a:t>
            </a: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Term </a:t>
            </a:r>
            <a:r>
              <a:rPr lang="en-GB" dirty="0"/>
              <a:t>1:	</a:t>
            </a:r>
            <a:r>
              <a:rPr lang="en-GB" dirty="0" smtClean="0"/>
              <a:t>		10 May	(for Education)</a:t>
            </a: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May reporting:		7 June	</a:t>
            </a:r>
            <a:r>
              <a:rPr lang="en-GB" dirty="0"/>
              <a:t>(for Protection/CP/SGBV/SSNFI/E&amp;E/WASH</a:t>
            </a:r>
            <a:r>
              <a:rPr lang="en-GB" dirty="0" smtClean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June / Q2 </a:t>
            </a:r>
            <a:r>
              <a:rPr lang="en-GB" dirty="0"/>
              <a:t>reporting:	</a:t>
            </a:r>
            <a:r>
              <a:rPr lang="en-GB" dirty="0" smtClean="0"/>
              <a:t>5 July	(</a:t>
            </a:r>
            <a:r>
              <a:rPr lang="en-GB" dirty="0"/>
              <a:t>A</a:t>
            </a:r>
            <a:r>
              <a:rPr lang="en-GB" dirty="0" smtClean="0"/>
              <a:t>ll sectors – feeds into RRP Mid-Year Report)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Next steps</a:t>
            </a:r>
            <a:r>
              <a:rPr lang="en-US" b="1" dirty="0" smtClean="0"/>
              <a:t>:</a:t>
            </a: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F</a:t>
            </a:r>
            <a:r>
              <a:rPr lang="en-GB" dirty="0" smtClean="0"/>
              <a:t>eedback </a:t>
            </a:r>
            <a:r>
              <a:rPr lang="en-GB" dirty="0"/>
              <a:t>session for partners and sector leads in May/June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T</a:t>
            </a:r>
            <a:r>
              <a:rPr lang="en-GB" dirty="0" smtClean="0"/>
              <a:t>rain </a:t>
            </a:r>
            <a:r>
              <a:rPr lang="en-GB" dirty="0"/>
              <a:t>government partners (DLGs)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Simplified reporting for cash-for-work activities</a:t>
            </a:r>
            <a:endParaRPr lang="en-GB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b="27385"/>
          <a:stretch/>
        </p:blipFill>
        <p:spPr>
          <a:xfrm>
            <a:off x="-170" y="3881325"/>
            <a:ext cx="9144000" cy="29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725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3707" y="258801"/>
            <a:ext cx="85728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72BC"/>
                </a:solidFill>
                <a:latin typeface="Lato Regular"/>
                <a:cs typeface="Lato Regular"/>
              </a:rPr>
              <a:t>Refugee </a:t>
            </a:r>
            <a:r>
              <a:rPr lang="en-GB" sz="2400" b="1" dirty="0" smtClean="0">
                <a:solidFill>
                  <a:srgbClr val="0072BC"/>
                </a:solidFill>
                <a:latin typeface="Lato Regular"/>
                <a:cs typeface="Lato Regular"/>
              </a:rPr>
              <a:t>population, March 2019 | </a:t>
            </a:r>
            <a:r>
              <a:rPr lang="en-GB" sz="2000" b="1" dirty="0" smtClean="0">
                <a:solidFill>
                  <a:srgbClr val="0072BC"/>
                </a:solidFill>
                <a:latin typeface="Lato Regular"/>
                <a:cs typeface="Lato Regular"/>
              </a:rPr>
              <a:t>Source</a:t>
            </a:r>
            <a:r>
              <a:rPr lang="en-GB" sz="2000" b="1" dirty="0">
                <a:solidFill>
                  <a:srgbClr val="0072BC"/>
                </a:solidFill>
                <a:latin typeface="Lato Regular"/>
                <a:cs typeface="Lato Regular"/>
              </a:rPr>
              <a:t>: OPM </a:t>
            </a:r>
            <a:r>
              <a:rPr lang="en-GB" sz="2000" b="1" dirty="0" err="1" smtClean="0">
                <a:solidFill>
                  <a:srgbClr val="0072BC"/>
                </a:solidFill>
                <a:latin typeface="Lato Regular"/>
                <a:cs typeface="Lato Regular"/>
              </a:rPr>
              <a:t>proGres</a:t>
            </a:r>
            <a:endParaRPr lang="en-US" sz="2000" dirty="0">
              <a:solidFill>
                <a:srgbClr val="0072BC"/>
              </a:solidFill>
              <a:latin typeface="Lato Regular"/>
              <a:cs typeface="Lato Regular"/>
            </a:endParaRPr>
          </a:p>
        </p:txBody>
      </p:sp>
      <p:pic>
        <p:nvPicPr>
          <p:cNvPr id="2" name="Picture 1" descr="Screen Shot 2019-05-02 at 10.05.4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3239"/>
            <a:ext cx="9144000" cy="384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517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fugee Influx Dashboard (27 April 2019) - Uganda Refugee Response[1]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3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397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3707" y="258801"/>
            <a:ext cx="8572823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b="1" dirty="0">
                <a:solidFill>
                  <a:srgbClr val="0072BC"/>
                </a:solidFill>
                <a:latin typeface="Lato Regular"/>
                <a:cs typeface="Lato Regular"/>
              </a:rPr>
              <a:t>South </a:t>
            </a:r>
            <a:r>
              <a:rPr lang="en-US" sz="2300" b="1" dirty="0" smtClean="0">
                <a:solidFill>
                  <a:srgbClr val="0072BC"/>
                </a:solidFill>
                <a:latin typeface="Lato Regular"/>
                <a:cs typeface="Lato Regular"/>
              </a:rPr>
              <a:t>Sudan </a:t>
            </a:r>
            <a:r>
              <a:rPr lang="mr-IN" sz="2300" b="1" dirty="0" smtClean="0">
                <a:solidFill>
                  <a:srgbClr val="0072BC"/>
                </a:solidFill>
                <a:latin typeface="Lato Regular"/>
                <a:cs typeface="Lato Regular"/>
              </a:rPr>
              <a:t>–</a:t>
            </a:r>
            <a:r>
              <a:rPr lang="en-US" sz="2300" b="1" dirty="0" smtClean="0">
                <a:solidFill>
                  <a:srgbClr val="0072BC"/>
                </a:solidFill>
                <a:latin typeface="Lato Regular"/>
                <a:cs typeface="Lato Regular"/>
              </a:rPr>
              <a:t> Key developments</a:t>
            </a:r>
            <a:endParaRPr lang="en-US" sz="2300" b="1" dirty="0">
              <a:solidFill>
                <a:srgbClr val="0072BC"/>
              </a:solidFill>
              <a:latin typeface="Lato Regular"/>
              <a:cs typeface="Lato Regular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3706" y="945492"/>
            <a:ext cx="8572823" cy="4914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en-GB" sz="1500" dirty="0" smtClean="0">
                <a:latin typeface="Lato Regular"/>
                <a:cs typeface="Lato Regular"/>
              </a:rPr>
              <a:t>Under </a:t>
            </a:r>
            <a:r>
              <a:rPr lang="en-GB" sz="1500" dirty="0">
                <a:latin typeface="Lato Regular"/>
                <a:cs typeface="Lato Regular"/>
              </a:rPr>
              <a:t>the terms of R-ARCSS, a transitional government of national unity is </a:t>
            </a:r>
            <a:r>
              <a:rPr lang="en-GB" sz="1500" dirty="0" smtClean="0">
                <a:latin typeface="Lato Regular"/>
                <a:cs typeface="Lato Regular"/>
              </a:rPr>
              <a:t>to </a:t>
            </a:r>
            <a:r>
              <a:rPr lang="en-GB" sz="1500" dirty="0">
                <a:latin typeface="Lato Regular"/>
                <a:cs typeface="Lato Regular"/>
              </a:rPr>
              <a:t>be formed by 12 May, </a:t>
            </a:r>
            <a:r>
              <a:rPr lang="en-GB" sz="1500" dirty="0" smtClean="0">
                <a:latin typeface="Lato Regular"/>
                <a:cs typeface="Lato Regular"/>
              </a:rPr>
              <a:t>but delays are very likely:</a:t>
            </a:r>
            <a:endParaRPr lang="en-GB" sz="1500" dirty="0">
              <a:latin typeface="Lato Regular"/>
              <a:cs typeface="Lato Regular"/>
            </a:endParaRPr>
          </a:p>
          <a:p>
            <a:pPr marL="742950" lvl="1" indent="-285750">
              <a:spcBef>
                <a:spcPts val="1000"/>
              </a:spcBef>
              <a:buFont typeface="Courier New"/>
              <a:buChar char="o"/>
            </a:pPr>
            <a:r>
              <a:rPr lang="en-GB" sz="1500" dirty="0" err="1">
                <a:latin typeface="Lato Regular"/>
                <a:cs typeface="Lato Regular"/>
              </a:rPr>
              <a:t>Riek</a:t>
            </a:r>
            <a:r>
              <a:rPr lang="en-GB" sz="1500" dirty="0">
                <a:latin typeface="Lato Regular"/>
                <a:cs typeface="Lato Regular"/>
              </a:rPr>
              <a:t> </a:t>
            </a:r>
            <a:r>
              <a:rPr lang="en-GB" sz="1500" dirty="0" err="1">
                <a:latin typeface="Lato Regular"/>
                <a:cs typeface="Lato Regular"/>
              </a:rPr>
              <a:t>Machar</a:t>
            </a:r>
            <a:r>
              <a:rPr lang="en-GB" sz="1500" dirty="0">
                <a:latin typeface="Lato Regular"/>
                <a:cs typeface="Lato Regular"/>
              </a:rPr>
              <a:t> has requested an extension of the pre-transitional period by six months until security arrangements are in </a:t>
            </a:r>
            <a:r>
              <a:rPr lang="en-GB" sz="1500" dirty="0" smtClean="0">
                <a:latin typeface="Lato Regular"/>
                <a:cs typeface="Lato Regular"/>
              </a:rPr>
              <a:t>place</a:t>
            </a:r>
            <a:endParaRPr lang="en-GB" sz="1500" dirty="0">
              <a:latin typeface="Lato Regular"/>
              <a:cs typeface="Lato Regular"/>
            </a:endParaRPr>
          </a:p>
          <a:p>
            <a:pPr marL="742950" lvl="1" indent="-285750">
              <a:spcBef>
                <a:spcPts val="1000"/>
              </a:spcBef>
              <a:buFont typeface="Courier New"/>
              <a:buChar char="o"/>
            </a:pPr>
            <a:r>
              <a:rPr lang="en-GB" sz="1500" dirty="0" smtClean="0">
                <a:latin typeface="Lato Regular"/>
                <a:cs typeface="Lato Regular"/>
              </a:rPr>
              <a:t>President </a:t>
            </a:r>
            <a:r>
              <a:rPr lang="en-GB" sz="1500" dirty="0" err="1">
                <a:latin typeface="Lato Regular"/>
                <a:cs typeface="Lato Regular"/>
              </a:rPr>
              <a:t>Kiir</a:t>
            </a:r>
            <a:r>
              <a:rPr lang="en-GB" sz="1500" dirty="0">
                <a:latin typeface="Lato Regular"/>
                <a:cs typeface="Lato Regular"/>
              </a:rPr>
              <a:t> rejected the request</a:t>
            </a:r>
          </a:p>
          <a:p>
            <a:pPr marL="742950" lvl="1" indent="-285750">
              <a:spcBef>
                <a:spcPts val="1000"/>
              </a:spcBef>
              <a:buFont typeface="Courier New"/>
              <a:buChar char="o"/>
            </a:pPr>
            <a:r>
              <a:rPr lang="en-GB" sz="1500" dirty="0">
                <a:latin typeface="Lato Regular"/>
                <a:cs typeface="Lato Regular"/>
              </a:rPr>
              <a:t>Ceasefire monitoring and verification mechanisms remain weak: </a:t>
            </a:r>
            <a:endParaRPr lang="en-US" sz="1500" dirty="0" smtClean="0">
              <a:latin typeface="Lato Regular"/>
              <a:cs typeface="Lato Regular"/>
            </a:endParaRPr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en-US" sz="1500" dirty="0">
                <a:latin typeface="Lato Regular"/>
                <a:cs typeface="Lato Regular"/>
              </a:rPr>
              <a:t>IGAD sought to organize a meeting in Addis Ababa on 2-3 May to mediate disagreement over government formation, but President </a:t>
            </a:r>
            <a:r>
              <a:rPr lang="en-US" sz="1500" dirty="0" err="1">
                <a:latin typeface="Lato Regular"/>
                <a:cs typeface="Lato Regular"/>
              </a:rPr>
              <a:t>Kiir</a:t>
            </a:r>
            <a:r>
              <a:rPr lang="en-US" sz="1500" dirty="0">
                <a:latin typeface="Lato Regular"/>
                <a:cs typeface="Lato Regular"/>
              </a:rPr>
              <a:t> has declined to meet with </a:t>
            </a:r>
            <a:r>
              <a:rPr lang="en-US" sz="1500" dirty="0" err="1">
                <a:latin typeface="Lato Regular"/>
                <a:cs typeface="Lato Regular"/>
              </a:rPr>
              <a:t>Machar</a:t>
            </a:r>
            <a:r>
              <a:rPr lang="en-US" sz="1500" dirty="0">
                <a:latin typeface="Lato Regular"/>
                <a:cs typeface="Lato Regular"/>
              </a:rPr>
              <a:t> and opposition representatives.</a:t>
            </a:r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en-GB" sz="1500" dirty="0" smtClean="0">
                <a:latin typeface="Lato Regular"/>
                <a:cs typeface="Lato Regular"/>
              </a:rPr>
              <a:t>According </a:t>
            </a:r>
            <a:r>
              <a:rPr lang="en-GB" sz="1500" dirty="0">
                <a:latin typeface="Lato Regular"/>
                <a:cs typeface="Lato Regular"/>
              </a:rPr>
              <a:t>to political analysts, cantonment of forced may lead to displacement of rural communities and violence</a:t>
            </a:r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en-GB" sz="1500" dirty="0" smtClean="0">
                <a:latin typeface="Lato Regular"/>
                <a:cs typeface="Lato Regular"/>
              </a:rPr>
              <a:t>According </a:t>
            </a:r>
            <a:r>
              <a:rPr lang="en-GB" sz="1500" dirty="0">
                <a:latin typeface="Lato Regular"/>
                <a:cs typeface="Lato Regular"/>
              </a:rPr>
              <a:t>to the Famine Early Warning Systems Network, an estimated 7.7 million people will be in need of food assistance during the May-July/August peak of the lean season, and the population in Catastrophe (IPC Phase 5) is also expected to increase. </a:t>
            </a:r>
            <a:endParaRPr lang="en-GB" sz="1500" dirty="0" smtClean="0">
              <a:latin typeface="Lato Regular"/>
              <a:cs typeface="Lato Regular"/>
            </a:endParaRPr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en-US" sz="1500" dirty="0" smtClean="0">
                <a:latin typeface="Lato Regular"/>
                <a:cs typeface="Lato Regular"/>
              </a:rPr>
              <a:t>UNHCR </a:t>
            </a:r>
            <a:r>
              <a:rPr lang="en-US" sz="1500" dirty="0">
                <a:latin typeface="Lato Regular"/>
                <a:cs typeface="Lato Regular"/>
              </a:rPr>
              <a:t>Position on returns to South Sudan - Update II, published on 17 April 2019, stating that </a:t>
            </a:r>
            <a:r>
              <a:rPr lang="en-US" sz="1500" b="1" i="1" dirty="0">
                <a:latin typeface="Lato Regular"/>
                <a:cs typeface="Lato Regular"/>
              </a:rPr>
              <a:t>“sustainable conditions are not in place for the safe and dignified return of refugees and IDPs in South Sudan.</a:t>
            </a:r>
            <a:r>
              <a:rPr lang="en-US" sz="1500" b="1" i="1" dirty="0" smtClean="0">
                <a:latin typeface="Lato Regular"/>
                <a:cs typeface="Lato Regular"/>
              </a:rPr>
              <a:t>”</a:t>
            </a:r>
            <a:endParaRPr lang="en-US" sz="1500" dirty="0" smtClean="0">
              <a:latin typeface="Lato Regular"/>
              <a:cs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236429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3707" y="258801"/>
            <a:ext cx="8572823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b="1" dirty="0" smtClean="0">
                <a:solidFill>
                  <a:srgbClr val="0072BC"/>
                </a:solidFill>
                <a:latin typeface="Lato Regular"/>
                <a:cs typeface="Lato Regular"/>
              </a:rPr>
              <a:t>Democratic Republic of the Congo </a:t>
            </a:r>
            <a:r>
              <a:rPr lang="mr-IN" sz="2300" b="1" dirty="0" smtClean="0">
                <a:solidFill>
                  <a:srgbClr val="0072BC"/>
                </a:solidFill>
                <a:latin typeface="Lato Regular"/>
                <a:cs typeface="Lato Regular"/>
              </a:rPr>
              <a:t>–</a:t>
            </a:r>
            <a:r>
              <a:rPr lang="en-US" sz="2300" b="1" dirty="0" smtClean="0">
                <a:solidFill>
                  <a:srgbClr val="0072BC"/>
                </a:solidFill>
                <a:latin typeface="Lato Regular"/>
                <a:cs typeface="Lato Regular"/>
              </a:rPr>
              <a:t> Key developments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158744" y="945492"/>
            <a:ext cx="8846355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Arial"/>
              <a:buChar char="•"/>
            </a:pPr>
            <a:r>
              <a:rPr lang="en-US" sz="1500" dirty="0" smtClean="0">
                <a:latin typeface="Lato Regular"/>
                <a:cs typeface="Lato Regular"/>
              </a:rPr>
              <a:t>1,367 Ebola cases </a:t>
            </a:r>
            <a:r>
              <a:rPr lang="en-US" sz="1500" dirty="0">
                <a:latin typeface="Lato Regular"/>
                <a:cs typeface="Lato Regular"/>
              </a:rPr>
              <a:t>(1,301 confirmed and 66 probable) as of 23 </a:t>
            </a:r>
            <a:r>
              <a:rPr lang="en-US" sz="1500" dirty="0" smtClean="0">
                <a:latin typeface="Lato Regular"/>
                <a:cs typeface="Lato Regular"/>
              </a:rPr>
              <a:t>April according to WHO, </a:t>
            </a:r>
            <a:r>
              <a:rPr lang="en-US" sz="1500" dirty="0">
                <a:latin typeface="Lato Regular"/>
                <a:cs typeface="Lato Regular"/>
              </a:rPr>
              <a:t>including 885 deaths (fatality rate: 65%</a:t>
            </a:r>
            <a:r>
              <a:rPr lang="en-US" sz="1500" dirty="0" smtClean="0">
                <a:latin typeface="Lato Regular"/>
                <a:cs typeface="Lato Regular"/>
              </a:rPr>
              <a:t>). Since 24 March, there are additional </a:t>
            </a:r>
            <a:r>
              <a:rPr lang="en-US" sz="1500" dirty="0">
                <a:latin typeface="Lato Regular"/>
                <a:cs typeface="Lato Regular"/>
              </a:rPr>
              <a:t>351 cases and 251 </a:t>
            </a:r>
            <a:r>
              <a:rPr lang="en-US" sz="1500" dirty="0" smtClean="0">
                <a:latin typeface="Lato Regular"/>
                <a:cs typeface="Lato Regular"/>
              </a:rPr>
              <a:t>deaths. </a:t>
            </a:r>
            <a:r>
              <a:rPr lang="en-US" sz="1500" dirty="0">
                <a:latin typeface="Lato Regular"/>
                <a:cs typeface="Lato Regular"/>
              </a:rPr>
              <a:t>Fatality rate increased by 3</a:t>
            </a:r>
            <a:r>
              <a:rPr lang="en-US" sz="1500" dirty="0" smtClean="0">
                <a:latin typeface="Lato Regular"/>
                <a:cs typeface="Lato Regular"/>
              </a:rPr>
              <a:t>% compared to the previous month.</a:t>
            </a:r>
            <a:endParaRPr lang="en-GB" sz="1500" dirty="0">
              <a:latin typeface="Lato Regular"/>
              <a:cs typeface="Lato Regular"/>
            </a:endParaRPr>
          </a:p>
          <a:p>
            <a:pPr marL="285750" indent="-285750">
              <a:spcBef>
                <a:spcPts val="1200"/>
              </a:spcBef>
              <a:buFont typeface="Arial"/>
              <a:buChar char="•"/>
            </a:pPr>
            <a:r>
              <a:rPr lang="en-GB" sz="1500" dirty="0">
                <a:latin typeface="Lato Regular"/>
                <a:cs typeface="Lato Regular"/>
              </a:rPr>
              <a:t>On 9 April alone, 18 new EVD cases were confirmed: the highest single day figure since the </a:t>
            </a:r>
            <a:r>
              <a:rPr lang="en-GB" sz="1500" dirty="0" smtClean="0">
                <a:latin typeface="Lato Regular"/>
                <a:cs typeface="Lato Regular"/>
              </a:rPr>
              <a:t>outbreak. </a:t>
            </a:r>
            <a:r>
              <a:rPr lang="en-US" sz="1500" dirty="0" smtClean="0">
                <a:latin typeface="Lato Regular"/>
                <a:cs typeface="Lato Regular"/>
              </a:rPr>
              <a:t>According </a:t>
            </a:r>
            <a:r>
              <a:rPr lang="en-US" sz="1500" dirty="0">
                <a:latin typeface="Lato Regular"/>
                <a:cs typeface="Lato Regular"/>
              </a:rPr>
              <a:t>to IFRC, </a:t>
            </a:r>
            <a:r>
              <a:rPr lang="en-GB" sz="1500" dirty="0">
                <a:latin typeface="Lato Regular"/>
                <a:cs typeface="Lato Regular"/>
              </a:rPr>
              <a:t>“Ebola is now spreading faster, and many people are no longer seeking care.</a:t>
            </a:r>
            <a:r>
              <a:rPr lang="en-GB" sz="1500" dirty="0" smtClean="0">
                <a:latin typeface="Lato Regular"/>
                <a:cs typeface="Lato Regular"/>
              </a:rPr>
              <a:t>”</a:t>
            </a:r>
            <a:endParaRPr lang="en-GB" sz="1500" dirty="0">
              <a:latin typeface="Lato Regular"/>
              <a:cs typeface="Lato Regular"/>
            </a:endParaRPr>
          </a:p>
          <a:p>
            <a:pPr marL="285750" indent="-285750">
              <a:spcBef>
                <a:spcPts val="1200"/>
              </a:spcBef>
              <a:buFont typeface="Arial"/>
              <a:buChar char="•"/>
            </a:pPr>
            <a:r>
              <a:rPr lang="en-US" sz="1500" dirty="0">
                <a:latin typeface="Lato Regular"/>
                <a:cs typeface="Lato Regular"/>
              </a:rPr>
              <a:t>On 19 April, </a:t>
            </a:r>
            <a:r>
              <a:rPr lang="en-US" sz="1500" dirty="0" smtClean="0">
                <a:latin typeface="Lato Regular"/>
                <a:cs typeface="Lato Regular"/>
              </a:rPr>
              <a:t>armed groups stormed </a:t>
            </a:r>
            <a:r>
              <a:rPr lang="en-US" sz="1500" dirty="0">
                <a:latin typeface="Lato Regular"/>
                <a:cs typeface="Lato Regular"/>
              </a:rPr>
              <a:t>the </a:t>
            </a:r>
            <a:r>
              <a:rPr lang="en-US" sz="1500" dirty="0" err="1">
                <a:latin typeface="Lato Regular"/>
                <a:cs typeface="Lato Regular"/>
              </a:rPr>
              <a:t>Butembo</a:t>
            </a:r>
            <a:r>
              <a:rPr lang="en-US" sz="1500" dirty="0">
                <a:latin typeface="Lato Regular"/>
                <a:cs typeface="Lato Regular"/>
              </a:rPr>
              <a:t> University Hospital where a Ebola response coordination meeting was being </a:t>
            </a:r>
            <a:r>
              <a:rPr lang="en-US" sz="1500" dirty="0" smtClean="0">
                <a:latin typeface="Lato Regular"/>
                <a:cs typeface="Lato Regular"/>
              </a:rPr>
              <a:t>held, killing a WHO doctor.</a:t>
            </a:r>
            <a:r>
              <a:rPr lang="en-US" sz="1500" dirty="0">
                <a:latin typeface="Lato Regular"/>
                <a:cs typeface="Lato Regular"/>
              </a:rPr>
              <a:t> </a:t>
            </a:r>
            <a:r>
              <a:rPr lang="en-US" sz="1500" dirty="0" smtClean="0">
                <a:latin typeface="Lato Regular"/>
                <a:cs typeface="Lato Regular"/>
              </a:rPr>
              <a:t>Later </a:t>
            </a:r>
            <a:r>
              <a:rPr lang="en-US" sz="1500" dirty="0">
                <a:latin typeface="Lato Regular"/>
                <a:cs typeface="Lato Regular"/>
              </a:rPr>
              <a:t>the same day, armed actors tried to burn down an Ebola treatment </a:t>
            </a:r>
            <a:r>
              <a:rPr lang="en-US" sz="1500" dirty="0" err="1">
                <a:latin typeface="Lato Regular"/>
                <a:cs typeface="Lato Regular"/>
              </a:rPr>
              <a:t>centre</a:t>
            </a:r>
            <a:r>
              <a:rPr lang="en-US" sz="1500" dirty="0">
                <a:latin typeface="Lato Regular"/>
                <a:cs typeface="Lato Regular"/>
              </a:rPr>
              <a:t> in </a:t>
            </a:r>
            <a:r>
              <a:rPr lang="en-US" sz="1500" dirty="0" err="1" smtClean="0">
                <a:latin typeface="Lato Regular"/>
                <a:cs typeface="Lato Regular"/>
              </a:rPr>
              <a:t>Katwa</a:t>
            </a:r>
            <a:r>
              <a:rPr lang="en-US" sz="1500" dirty="0" smtClean="0">
                <a:latin typeface="Lato Regular"/>
                <a:cs typeface="Lato Regular"/>
              </a:rPr>
              <a:t>.</a:t>
            </a:r>
            <a:endParaRPr lang="en-GB" sz="1500" dirty="0">
              <a:latin typeface="Lato Regular"/>
              <a:cs typeface="Lato Regular"/>
            </a:endParaRPr>
          </a:p>
          <a:p>
            <a:pPr marL="285750" indent="-285750">
              <a:spcBef>
                <a:spcPts val="1200"/>
              </a:spcBef>
              <a:buFont typeface="Arial"/>
              <a:buChar char="•"/>
            </a:pPr>
            <a:r>
              <a:rPr lang="en-GB" sz="1500" dirty="0">
                <a:latin typeface="Lato Regular"/>
                <a:cs typeface="Lato Regular"/>
              </a:rPr>
              <a:t>On 18 and 19 April, </a:t>
            </a:r>
            <a:r>
              <a:rPr lang="en-GB" sz="1500" dirty="0" smtClean="0">
                <a:latin typeface="Lato Regular"/>
                <a:cs typeface="Lato Regular"/>
              </a:rPr>
              <a:t>thousands of people were </a:t>
            </a:r>
            <a:r>
              <a:rPr lang="en-GB" sz="1500" dirty="0">
                <a:latin typeface="Lato Regular"/>
                <a:cs typeface="Lato Regular"/>
              </a:rPr>
              <a:t>displaced from </a:t>
            </a:r>
            <a:r>
              <a:rPr lang="en-GB" sz="1500" dirty="0" err="1">
                <a:latin typeface="Lato Regular"/>
                <a:cs typeface="Lato Regular"/>
              </a:rPr>
              <a:t>Bovata</a:t>
            </a:r>
            <a:r>
              <a:rPr lang="en-GB" sz="1500" dirty="0">
                <a:latin typeface="Lato Regular"/>
                <a:cs typeface="Lato Regular"/>
              </a:rPr>
              <a:t>, </a:t>
            </a:r>
            <a:r>
              <a:rPr lang="en-GB" sz="1500" dirty="0" err="1">
                <a:latin typeface="Lato Regular"/>
                <a:cs typeface="Lato Regular"/>
              </a:rPr>
              <a:t>Kanyimbe</a:t>
            </a:r>
            <a:r>
              <a:rPr lang="en-GB" sz="1500" dirty="0">
                <a:latin typeface="Lato Regular"/>
                <a:cs typeface="Lato Regular"/>
              </a:rPr>
              <a:t> and </a:t>
            </a:r>
            <a:r>
              <a:rPr lang="en-GB" sz="1500" dirty="0" err="1">
                <a:latin typeface="Lato Regular"/>
                <a:cs typeface="Lato Regular"/>
              </a:rPr>
              <a:t>Kamango</a:t>
            </a:r>
            <a:r>
              <a:rPr lang="en-GB" sz="1500" dirty="0">
                <a:latin typeface="Lato Regular"/>
                <a:cs typeface="Lato Regular"/>
              </a:rPr>
              <a:t> to </a:t>
            </a:r>
            <a:r>
              <a:rPr lang="en-GB" sz="1500" dirty="0" err="1">
                <a:latin typeface="Lato Regular"/>
                <a:cs typeface="Lato Regular"/>
              </a:rPr>
              <a:t>Nobili</a:t>
            </a:r>
            <a:r>
              <a:rPr lang="en-GB" sz="1500" dirty="0">
                <a:latin typeface="Lato Regular"/>
                <a:cs typeface="Lato Regular"/>
              </a:rPr>
              <a:t> in </a:t>
            </a:r>
            <a:r>
              <a:rPr lang="en-GB" sz="1500" dirty="0" err="1">
                <a:latin typeface="Lato Regular"/>
                <a:cs typeface="Lato Regular"/>
              </a:rPr>
              <a:t>Beni</a:t>
            </a:r>
            <a:r>
              <a:rPr lang="en-GB" sz="1500" dirty="0">
                <a:latin typeface="Lato Regular"/>
                <a:cs typeface="Lato Regular"/>
              </a:rPr>
              <a:t> territory</a:t>
            </a:r>
            <a:r>
              <a:rPr lang="en-GB" sz="1500" dirty="0" smtClean="0">
                <a:latin typeface="Lato Regular"/>
                <a:cs typeface="Lato Regular"/>
              </a:rPr>
              <a:t>, following </a:t>
            </a:r>
            <a:r>
              <a:rPr lang="en-GB" sz="1500" dirty="0">
                <a:latin typeface="Lato Regular"/>
                <a:cs typeface="Lato Regular"/>
              </a:rPr>
              <a:t>an attack on a military camp in </a:t>
            </a:r>
            <a:r>
              <a:rPr lang="en-GB" sz="1500" dirty="0" err="1">
                <a:latin typeface="Lato Regular"/>
                <a:cs typeface="Lato Regular"/>
              </a:rPr>
              <a:t>Bovata</a:t>
            </a:r>
            <a:r>
              <a:rPr lang="en-GB" sz="1500" dirty="0">
                <a:latin typeface="Lato Regular"/>
                <a:cs typeface="Lato Regular"/>
              </a:rPr>
              <a:t> on 16 April.  Islamic State claimed responsibility for the attack. Some </a:t>
            </a:r>
            <a:r>
              <a:rPr lang="en-GB" sz="1500" dirty="0" smtClean="0">
                <a:latin typeface="Lato Regular"/>
                <a:cs typeface="Lato Regular"/>
              </a:rPr>
              <a:t>7,000 </a:t>
            </a:r>
            <a:r>
              <a:rPr lang="en-GB" sz="1500" dirty="0">
                <a:latin typeface="Lato Regular"/>
                <a:cs typeface="Lato Regular"/>
              </a:rPr>
              <a:t>people were reportedly stranded at a school in </a:t>
            </a:r>
            <a:r>
              <a:rPr lang="en-GB" sz="1500" dirty="0" err="1" smtClean="0">
                <a:latin typeface="Lato Regular"/>
                <a:cs typeface="Lato Regular"/>
              </a:rPr>
              <a:t>Nobili</a:t>
            </a:r>
            <a:r>
              <a:rPr lang="en-GB" sz="1500" dirty="0" smtClean="0">
                <a:latin typeface="Lato Regular"/>
                <a:cs typeface="Lato Regular"/>
              </a:rPr>
              <a:t>. OCHA/UNHCR DRC mission to </a:t>
            </a:r>
            <a:r>
              <a:rPr lang="en-GB" sz="1500" dirty="0" err="1" smtClean="0">
                <a:latin typeface="Lato Regular"/>
                <a:cs typeface="Lato Regular"/>
              </a:rPr>
              <a:t>Nobili</a:t>
            </a:r>
            <a:r>
              <a:rPr lang="en-GB" sz="1500" dirty="0" smtClean="0">
                <a:latin typeface="Lato Regular"/>
                <a:cs typeface="Lato Regular"/>
              </a:rPr>
              <a:t> via Uganda planned in the week of 6 May.</a:t>
            </a:r>
          </a:p>
          <a:p>
            <a:pPr marL="285750" indent="-285750">
              <a:spcBef>
                <a:spcPts val="1200"/>
              </a:spcBef>
              <a:buFont typeface="Arial"/>
              <a:buChar char="•"/>
            </a:pPr>
            <a:r>
              <a:rPr lang="en-US" sz="1500" dirty="0" smtClean="0">
                <a:latin typeface="Lato Regular"/>
                <a:cs typeface="Lato Regular"/>
              </a:rPr>
              <a:t>On 29 April, opposition </a:t>
            </a:r>
            <a:r>
              <a:rPr lang="en-US" sz="1500" dirty="0">
                <a:latin typeface="Lato Regular"/>
                <a:cs typeface="Lato Regular"/>
              </a:rPr>
              <a:t>leader Martin </a:t>
            </a:r>
            <a:r>
              <a:rPr lang="en-US" sz="1500" dirty="0" err="1">
                <a:latin typeface="Lato Regular"/>
                <a:cs typeface="Lato Regular"/>
              </a:rPr>
              <a:t>Fayulu</a:t>
            </a:r>
            <a:r>
              <a:rPr lang="en-US" sz="1500" dirty="0">
                <a:latin typeface="Lato Regular"/>
                <a:cs typeface="Lato Regular"/>
              </a:rPr>
              <a:t> called on Congolese </a:t>
            </a:r>
            <a:r>
              <a:rPr lang="en-US" sz="1500" dirty="0" smtClean="0">
                <a:latin typeface="Lato Regular"/>
                <a:cs typeface="Lato Regular"/>
              </a:rPr>
              <a:t>people to </a:t>
            </a:r>
            <a:r>
              <a:rPr lang="en-US" sz="1500" dirty="0">
                <a:latin typeface="Lato Regular"/>
                <a:cs typeface="Lato Regular"/>
              </a:rPr>
              <a:t>drive President </a:t>
            </a:r>
            <a:r>
              <a:rPr lang="en-US" sz="1500" dirty="0" err="1">
                <a:latin typeface="Lato Regular"/>
                <a:cs typeface="Lato Regular"/>
              </a:rPr>
              <a:t>Tshisekedi</a:t>
            </a:r>
            <a:r>
              <a:rPr lang="en-US" sz="1500" dirty="0">
                <a:latin typeface="Lato Regular"/>
                <a:cs typeface="Lato Regular"/>
              </a:rPr>
              <a:t> from power, branding the December’s presidential election results as a “stich-up between </a:t>
            </a:r>
            <a:r>
              <a:rPr lang="en-US" sz="1500" dirty="0" err="1">
                <a:latin typeface="Lato Regular"/>
                <a:cs typeface="Lato Regular"/>
              </a:rPr>
              <a:t>Tshisekedi</a:t>
            </a:r>
            <a:r>
              <a:rPr lang="en-US" sz="1500" dirty="0">
                <a:latin typeface="Lato Regular"/>
                <a:cs typeface="Lato Regular"/>
              </a:rPr>
              <a:t> and the outgoing president Kabila.</a:t>
            </a:r>
            <a:r>
              <a:rPr lang="en-US" sz="1500" dirty="0" smtClean="0">
                <a:latin typeface="Lato Regular"/>
                <a:cs typeface="Lato Regular"/>
              </a:rPr>
              <a:t>”</a:t>
            </a:r>
            <a:endParaRPr lang="en-GB" sz="1500" dirty="0">
              <a:latin typeface="Lato Regular"/>
              <a:cs typeface="Lato Regular"/>
            </a:endParaRPr>
          </a:p>
          <a:p>
            <a:pPr marL="285750" indent="-285750">
              <a:spcBef>
                <a:spcPts val="1200"/>
              </a:spcBef>
              <a:buFont typeface="Arial"/>
              <a:buChar char="•"/>
            </a:pPr>
            <a:r>
              <a:rPr lang="en-US" sz="1500" dirty="0">
                <a:latin typeface="Lato Regular"/>
                <a:cs typeface="Lato Regular"/>
              </a:rPr>
              <a:t>Since </a:t>
            </a:r>
            <a:r>
              <a:rPr lang="en-US" sz="1500" dirty="0" err="1">
                <a:latin typeface="Lato Regular"/>
                <a:cs typeface="Lato Regular"/>
              </a:rPr>
              <a:t>Tshisekedi</a:t>
            </a:r>
            <a:r>
              <a:rPr lang="en-US" sz="1500" dirty="0">
                <a:latin typeface="Lato Regular"/>
                <a:cs typeface="Lato Regular"/>
              </a:rPr>
              <a:t> </a:t>
            </a:r>
            <a:r>
              <a:rPr lang="en-US" sz="1500" dirty="0" smtClean="0">
                <a:latin typeface="Lato Regular"/>
                <a:cs typeface="Lato Regular"/>
              </a:rPr>
              <a:t>was sworn is as the new President of the DRC on 24 </a:t>
            </a:r>
            <a:r>
              <a:rPr lang="en-US" sz="1500" dirty="0">
                <a:latin typeface="Lato Regular"/>
                <a:cs typeface="Lato Regular"/>
              </a:rPr>
              <a:t>January, </a:t>
            </a:r>
            <a:r>
              <a:rPr lang="en-US" sz="1500" dirty="0" smtClean="0">
                <a:latin typeface="Lato Regular"/>
                <a:cs typeface="Lato Regular"/>
              </a:rPr>
              <a:t>a new government has not been formed yet . </a:t>
            </a:r>
            <a:r>
              <a:rPr lang="en-US" sz="1500" dirty="0" err="1" smtClean="0">
                <a:latin typeface="Lato Regular"/>
                <a:cs typeface="Lato Regular"/>
              </a:rPr>
              <a:t>Tshisekedi</a:t>
            </a:r>
            <a:r>
              <a:rPr lang="en-US" sz="1500" dirty="0" smtClean="0">
                <a:latin typeface="Lato Regular"/>
                <a:cs typeface="Lato Regular"/>
              </a:rPr>
              <a:t> is </a:t>
            </a:r>
            <a:r>
              <a:rPr lang="en-US" sz="1500" dirty="0">
                <a:latin typeface="Lato Regular"/>
                <a:cs typeface="Lato Regular"/>
              </a:rPr>
              <a:t>largely working with Kabila’s former ministers or </a:t>
            </a:r>
            <a:r>
              <a:rPr lang="en-US" sz="1500" dirty="0" smtClean="0">
                <a:latin typeface="Lato Regular"/>
                <a:cs typeface="Lato Regular"/>
              </a:rPr>
              <a:t>intermediaries.</a:t>
            </a:r>
            <a:r>
              <a:rPr lang="en-GB" sz="1500" dirty="0">
                <a:latin typeface="Lato Regular"/>
                <a:cs typeface="Lato Regular"/>
              </a:rPr>
              <a:t> </a:t>
            </a:r>
            <a:r>
              <a:rPr lang="en-GB" sz="1500" dirty="0" smtClean="0">
                <a:latin typeface="Lato Regular"/>
                <a:cs typeface="Lato Regular"/>
              </a:rPr>
              <a:t>Kabila’s </a:t>
            </a:r>
            <a:r>
              <a:rPr lang="en-GB" sz="1500" dirty="0">
                <a:latin typeface="Lato Regular"/>
                <a:cs typeface="Lato Regular"/>
              </a:rPr>
              <a:t>Common Front for Congo (FCC) coalition has comfortable majorities in both houses of parliament as well as provincial assemblies. Kabila supporters recently swept gubernatorial elections</a:t>
            </a:r>
            <a:r>
              <a:rPr lang="en-GB" sz="1500" dirty="0" smtClean="0">
                <a:latin typeface="Lato Regular"/>
                <a:cs typeface="Lato Regular"/>
              </a:rPr>
              <a:t>.</a:t>
            </a:r>
            <a:endParaRPr lang="en-US" sz="1500" dirty="0" smtClean="0">
              <a:latin typeface="Lato Regular"/>
              <a:cs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402288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3707" y="189129"/>
            <a:ext cx="8572823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b="1" dirty="0">
                <a:solidFill>
                  <a:srgbClr val="0072BC"/>
                </a:solidFill>
                <a:latin typeface="Lato Regular"/>
                <a:cs typeface="Lato Regular"/>
              </a:rPr>
              <a:t>K</a:t>
            </a:r>
            <a:r>
              <a:rPr lang="en-US" sz="2300" b="1" dirty="0" smtClean="0">
                <a:solidFill>
                  <a:srgbClr val="0072BC"/>
                </a:solidFill>
                <a:latin typeface="Lato Regular"/>
                <a:cs typeface="Lato Regular"/>
              </a:rPr>
              <a:t>ey Developments – Refugee Response in Uganda </a:t>
            </a:r>
          </a:p>
        </p:txBody>
      </p:sp>
      <p:sp>
        <p:nvSpPr>
          <p:cNvPr id="3" name="Rectangle 2"/>
          <p:cNvSpPr/>
          <p:nvPr/>
        </p:nvSpPr>
        <p:spPr>
          <a:xfrm>
            <a:off x="376459" y="197843"/>
            <a:ext cx="8846355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endParaRPr lang="en-GB" sz="1600" dirty="0">
              <a:latin typeface="Lato Regular"/>
              <a:cs typeface="Lato Regular"/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600" b="1" dirty="0" smtClean="0">
                <a:latin typeface="Lato Regular"/>
                <a:cs typeface="Lato Regular"/>
              </a:rPr>
              <a:t>Joint Review of Food Assistance Collection Procedures</a:t>
            </a:r>
          </a:p>
          <a:p>
            <a:pPr>
              <a:spcBef>
                <a:spcPts val="1200"/>
              </a:spcBef>
            </a:pPr>
            <a:r>
              <a:rPr lang="en-US" sz="1600" dirty="0">
                <a:latin typeface="Lato Regular"/>
                <a:cs typeface="Lato Regular"/>
              </a:rPr>
              <a:t>	</a:t>
            </a:r>
            <a:r>
              <a:rPr lang="en-US" sz="1600" dirty="0" smtClean="0">
                <a:latin typeface="Lato Regular"/>
                <a:cs typeface="Lato Regular"/>
                <a:sym typeface="Wingdings" panose="05000000000000000000" pitchFamily="2" charset="2"/>
              </a:rPr>
              <a:t> Secondary data review, perception survey, and primary data collection in all settlements 	complete</a:t>
            </a:r>
          </a:p>
          <a:p>
            <a:pPr>
              <a:spcBef>
                <a:spcPts val="1200"/>
              </a:spcBef>
            </a:pPr>
            <a:r>
              <a:rPr lang="en-US" sz="1600" dirty="0">
                <a:latin typeface="Lato Regular"/>
                <a:cs typeface="Lato Regular"/>
                <a:sym typeface="Wingdings" panose="05000000000000000000" pitchFamily="2" charset="2"/>
              </a:rPr>
              <a:t>	</a:t>
            </a:r>
            <a:r>
              <a:rPr lang="en-US" sz="1600" dirty="0" smtClean="0">
                <a:latin typeface="Lato Regular"/>
                <a:cs typeface="Lato Regular"/>
                <a:sym typeface="Wingdings" panose="05000000000000000000" pitchFamily="2" charset="2"/>
              </a:rPr>
              <a:t> Draft report ready, consultations on priority follow-up actions ongoing between WFP and 	UNHCR</a:t>
            </a:r>
          </a:p>
          <a:p>
            <a:pPr>
              <a:spcBef>
                <a:spcPts val="1200"/>
              </a:spcBef>
            </a:pPr>
            <a:r>
              <a:rPr lang="en-US" sz="1600" dirty="0">
                <a:latin typeface="Lato Regular"/>
                <a:cs typeface="Lato Regular"/>
                <a:sym typeface="Wingdings" panose="05000000000000000000" pitchFamily="2" charset="2"/>
              </a:rPr>
              <a:t>	</a:t>
            </a:r>
            <a:r>
              <a:rPr lang="en-US" sz="1600" dirty="0" smtClean="0">
                <a:latin typeface="Lato Regular"/>
                <a:cs typeface="Lato Regular"/>
                <a:sym typeface="Wingdings" panose="05000000000000000000" pitchFamily="2" charset="2"/>
              </a:rPr>
              <a:t> Next steps: Validation meetings with partners (May); draft report shared; implementation 	of follow-up actions </a:t>
            </a:r>
            <a:endParaRPr lang="en-GB" sz="1600" dirty="0" smtClean="0">
              <a:latin typeface="Lato Regular"/>
              <a:cs typeface="Lato Regular"/>
            </a:endParaRPr>
          </a:p>
          <a:p>
            <a:pPr marL="285750" indent="-285750">
              <a:spcBef>
                <a:spcPts val="1200"/>
              </a:spcBef>
              <a:buFont typeface="Arial"/>
              <a:buChar char="•"/>
            </a:pPr>
            <a:r>
              <a:rPr lang="en-GB" sz="1600" b="1" dirty="0" smtClean="0">
                <a:latin typeface="Lato Regular"/>
                <a:cs typeface="Lato Regular"/>
              </a:rPr>
              <a:t>World </a:t>
            </a:r>
            <a:r>
              <a:rPr lang="en-GB" sz="1600" b="1" dirty="0">
                <a:latin typeface="Lato Regular"/>
                <a:cs typeface="Lato Regular"/>
              </a:rPr>
              <a:t>Bank provided $150 million grant </a:t>
            </a:r>
            <a:r>
              <a:rPr lang="en-GB" sz="1600" dirty="0">
                <a:latin typeface="Lato Regular"/>
                <a:cs typeface="Lato Regular"/>
              </a:rPr>
              <a:t>to support host communities and refugees in Uganda (IDA 18 Refugee Sub Window)</a:t>
            </a:r>
          </a:p>
          <a:p>
            <a:pPr marL="285750" indent="-285750">
              <a:spcBef>
                <a:spcPts val="1200"/>
              </a:spcBef>
              <a:buFont typeface="Arial"/>
              <a:buChar char="•"/>
            </a:pPr>
            <a:r>
              <a:rPr lang="en-GB" sz="1600" b="1" dirty="0" smtClean="0">
                <a:latin typeface="Lato Regular"/>
                <a:cs typeface="Lato Regular"/>
              </a:rPr>
              <a:t>Return Intention </a:t>
            </a:r>
            <a:r>
              <a:rPr lang="en-GB" sz="1600" b="1" dirty="0">
                <a:latin typeface="Lato Regular"/>
                <a:cs typeface="Lato Regular"/>
              </a:rPr>
              <a:t>survey </a:t>
            </a:r>
            <a:r>
              <a:rPr lang="en-GB" sz="1600" dirty="0">
                <a:latin typeface="Lato Regular"/>
                <a:cs typeface="Lato Regular"/>
              </a:rPr>
              <a:t>is </a:t>
            </a:r>
            <a:r>
              <a:rPr lang="en-GB" sz="1600" dirty="0" smtClean="0">
                <a:latin typeface="Lato Regular"/>
                <a:cs typeface="Lato Regular"/>
              </a:rPr>
              <a:t>ongoing among </a:t>
            </a:r>
            <a:r>
              <a:rPr lang="en-GB" sz="1600" b="1" dirty="0" smtClean="0">
                <a:latin typeface="Lato Regular"/>
                <a:cs typeface="Lato Regular"/>
              </a:rPr>
              <a:t>South Sudanese refugees</a:t>
            </a:r>
            <a:r>
              <a:rPr lang="en-GB" sz="1600" dirty="0" smtClean="0">
                <a:latin typeface="Lato Regular"/>
                <a:cs typeface="Lato Regular"/>
              </a:rPr>
              <a:t>, with 820 households interviewed so far in </a:t>
            </a:r>
            <a:r>
              <a:rPr lang="en-GB" sz="1600" dirty="0" err="1" smtClean="0">
                <a:latin typeface="Lato Regular"/>
                <a:cs typeface="Lato Regular"/>
              </a:rPr>
              <a:t>Adjumani</a:t>
            </a:r>
            <a:r>
              <a:rPr lang="en-GB" sz="1600" dirty="0" smtClean="0">
                <a:latin typeface="Lato Regular"/>
                <a:cs typeface="Lato Regular"/>
              </a:rPr>
              <a:t> and </a:t>
            </a:r>
            <a:r>
              <a:rPr lang="en-GB" sz="1600" dirty="0" err="1" smtClean="0">
                <a:latin typeface="Lato Regular"/>
                <a:cs typeface="Lato Regular"/>
              </a:rPr>
              <a:t>Lamwo</a:t>
            </a:r>
            <a:r>
              <a:rPr lang="en-GB" sz="1600" dirty="0" smtClean="0">
                <a:latin typeface="Lato Regular"/>
                <a:cs typeface="Lato Regular"/>
              </a:rPr>
              <a:t>. Another 215 households will be interviewed in the week of 8 May. Preliminary findings indicate that the refugees are unwilling to return to South Sudan. </a:t>
            </a:r>
          </a:p>
          <a:p>
            <a:pPr marL="285750" indent="-285750">
              <a:spcBef>
                <a:spcPts val="1200"/>
              </a:spcBef>
              <a:buFont typeface="Arial"/>
              <a:buChar char="•"/>
            </a:pPr>
            <a:r>
              <a:rPr lang="en-GB" sz="1600" b="1" dirty="0" smtClean="0">
                <a:latin typeface="Lato Regular"/>
                <a:cs typeface="Lato Regular"/>
              </a:rPr>
              <a:t>RRP revision </a:t>
            </a:r>
            <a:r>
              <a:rPr lang="en-GB" sz="1600" dirty="0" smtClean="0">
                <a:latin typeface="Lato Regular"/>
                <a:cs typeface="Lato Regular"/>
              </a:rPr>
              <a:t>complete; </a:t>
            </a:r>
            <a:r>
              <a:rPr lang="en-GB" sz="1600" dirty="0">
                <a:latin typeface="Lato Regular"/>
                <a:cs typeface="Lato Regular"/>
              </a:rPr>
              <a:t>l</a:t>
            </a:r>
            <a:r>
              <a:rPr lang="en-GB" sz="1600" dirty="0" smtClean="0">
                <a:latin typeface="Lato Regular"/>
                <a:cs typeface="Lato Regular"/>
              </a:rPr>
              <a:t>aunch of revised 2019-2020 Refugee Response Plan scheduled for 28 May 2019</a:t>
            </a:r>
          </a:p>
          <a:p>
            <a:pPr marL="285750" indent="-285750">
              <a:spcBef>
                <a:spcPts val="1200"/>
              </a:spcBef>
              <a:buFont typeface="Arial"/>
              <a:buChar char="•"/>
            </a:pPr>
            <a:r>
              <a:rPr lang="en-US" sz="1600" dirty="0" smtClean="0">
                <a:latin typeface="Lato Regular"/>
                <a:cs typeface="Lato Regular"/>
              </a:rPr>
              <a:t>The </a:t>
            </a:r>
            <a:r>
              <a:rPr lang="en-US" sz="1600" b="1" dirty="0" smtClean="0">
                <a:latin typeface="Lato Regular"/>
                <a:cs typeface="Lato Regular"/>
              </a:rPr>
              <a:t>update of the Contingency Plan for influxes from South Sudan </a:t>
            </a:r>
            <a:r>
              <a:rPr lang="en-US" sz="1600" dirty="0" smtClean="0">
                <a:latin typeface="Lato Regular"/>
                <a:cs typeface="Lato Regular"/>
              </a:rPr>
              <a:t>remains an open action point and will be </a:t>
            </a:r>
            <a:r>
              <a:rPr lang="en-US" sz="1600" dirty="0" err="1" smtClean="0">
                <a:latin typeface="Lato Regular"/>
                <a:cs typeface="Lato Regular"/>
              </a:rPr>
              <a:t>prioritised</a:t>
            </a:r>
            <a:r>
              <a:rPr lang="en-US" sz="1600" dirty="0" smtClean="0">
                <a:latin typeface="Lato Regular"/>
                <a:cs typeface="Lato Regular"/>
              </a:rPr>
              <a:t> over the coming month</a:t>
            </a:r>
          </a:p>
          <a:p>
            <a:pPr marL="285750" indent="-285750">
              <a:spcBef>
                <a:spcPts val="1200"/>
              </a:spcBef>
              <a:buFont typeface="Arial"/>
              <a:buChar char="•"/>
            </a:pPr>
            <a:r>
              <a:rPr lang="en-US" sz="1600" b="1" dirty="0" smtClean="0">
                <a:latin typeface="Lato Regular"/>
                <a:cs typeface="Lato Regular"/>
              </a:rPr>
              <a:t>Financial inclusion (bank accounts for refugees)</a:t>
            </a:r>
            <a:r>
              <a:rPr lang="en-US" sz="1600" dirty="0" smtClean="0">
                <a:latin typeface="Lato Regular"/>
                <a:cs typeface="Lato Regular"/>
              </a:rPr>
              <a:t>: </a:t>
            </a:r>
            <a:r>
              <a:rPr lang="en-US" sz="1600" dirty="0" err="1" smtClean="0">
                <a:latin typeface="Lato Regular"/>
                <a:cs typeface="Lato Regular"/>
              </a:rPr>
              <a:t>Oruchinga</a:t>
            </a:r>
            <a:r>
              <a:rPr lang="en-US" sz="1600" dirty="0" smtClean="0">
                <a:latin typeface="Lato Regular"/>
                <a:cs typeface="Lato Regular"/>
              </a:rPr>
              <a:t> and </a:t>
            </a:r>
            <a:r>
              <a:rPr lang="en-US" sz="1600" dirty="0" err="1" smtClean="0">
                <a:latin typeface="Lato Regular"/>
                <a:cs typeface="Lato Regular"/>
              </a:rPr>
              <a:t>Imvepi</a:t>
            </a:r>
            <a:r>
              <a:rPr lang="en-US" sz="1600" dirty="0" smtClean="0">
                <a:latin typeface="Lato Regular"/>
                <a:cs typeface="Lato Regular"/>
              </a:rPr>
              <a:t> are complete; WFP pilot with Equity Bank in </a:t>
            </a:r>
            <a:r>
              <a:rPr lang="en-US" sz="1600" dirty="0" err="1" smtClean="0">
                <a:latin typeface="Lato Regular"/>
                <a:cs typeface="Lato Regular"/>
              </a:rPr>
              <a:t>Nakivale</a:t>
            </a:r>
            <a:r>
              <a:rPr lang="en-US" sz="1600" dirty="0" smtClean="0">
                <a:latin typeface="Lato Regular"/>
                <a:cs typeface="Lato Regular"/>
              </a:rPr>
              <a:t>; Joint WFP-UNHCR Action Plan </a:t>
            </a:r>
            <a:r>
              <a:rPr lang="en-US" sz="1600" dirty="0" err="1" smtClean="0">
                <a:latin typeface="Lato Regular"/>
                <a:cs typeface="Lato Regular"/>
              </a:rPr>
              <a:t>finalised</a:t>
            </a:r>
            <a:r>
              <a:rPr lang="en-US" sz="1600" dirty="0" smtClean="0">
                <a:latin typeface="Lato Regular"/>
                <a:cs typeface="Lato Regular"/>
              </a:rPr>
              <a:t> shortly</a:t>
            </a:r>
          </a:p>
          <a:p>
            <a:pPr>
              <a:spcBef>
                <a:spcPts val="1200"/>
              </a:spcBef>
            </a:pPr>
            <a:endParaRPr lang="en-US" sz="1600" dirty="0">
              <a:latin typeface="Lato Regular"/>
              <a:cs typeface="Lato Regular"/>
            </a:endParaRPr>
          </a:p>
          <a:p>
            <a:pPr marL="285750" indent="-285750">
              <a:spcBef>
                <a:spcPts val="1200"/>
              </a:spcBef>
              <a:buFont typeface="Arial"/>
              <a:buChar char="•"/>
            </a:pPr>
            <a:endParaRPr lang="en-GB" sz="1600" dirty="0">
              <a:latin typeface="Lato Regular"/>
              <a:cs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564255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41" y="0"/>
            <a:ext cx="82057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691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3707" y="258801"/>
            <a:ext cx="857282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b="1" dirty="0" smtClean="0">
                <a:solidFill>
                  <a:srgbClr val="0072BC"/>
                </a:solidFill>
                <a:latin typeface="Lato Regular"/>
                <a:cs typeface="Lato Regular"/>
              </a:rPr>
              <a:t>Forced displacement in DRC North Kivu province</a:t>
            </a:r>
          </a:p>
          <a:p>
            <a:r>
              <a:rPr lang="en-US" sz="2300" b="1" dirty="0" smtClean="0">
                <a:solidFill>
                  <a:srgbClr val="0072BC"/>
                </a:solidFill>
                <a:latin typeface="Lato Regular"/>
                <a:cs typeface="Lato Regular"/>
              </a:rPr>
              <a:t>Possible mass influx  </a:t>
            </a:r>
          </a:p>
        </p:txBody>
      </p:sp>
      <p:sp>
        <p:nvSpPr>
          <p:cNvPr id="3" name="Rectangle 2"/>
          <p:cNvSpPr/>
          <p:nvPr/>
        </p:nvSpPr>
        <p:spPr>
          <a:xfrm>
            <a:off x="166940" y="1267709"/>
            <a:ext cx="8846355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Arial"/>
              <a:buChar char="•"/>
            </a:pPr>
            <a:r>
              <a:rPr lang="en-GB" sz="1600" dirty="0" smtClean="0">
                <a:latin typeface="Lato Regular"/>
                <a:cs typeface="Lato Regular"/>
              </a:rPr>
              <a:t>UNHCR and partners remains in contact with authorities and partners in DRC concerning reports of DRC IDPs stranded at Nobili, 1 km west of Bundibugyo on the Ugandan border with DRC.</a:t>
            </a:r>
          </a:p>
          <a:p>
            <a:pPr marL="285750" indent="-285750">
              <a:spcBef>
                <a:spcPts val="1200"/>
              </a:spcBef>
              <a:buFont typeface="Arial"/>
              <a:buChar char="•"/>
            </a:pPr>
            <a:r>
              <a:rPr lang="en-GB" sz="1600" dirty="0" smtClean="0">
                <a:latin typeface="Lato Regular"/>
                <a:cs typeface="Lato Regular"/>
              </a:rPr>
              <a:t>OCHA/UNHCR DRC mission to Nobili scheduled next week, via Uganda</a:t>
            </a:r>
          </a:p>
          <a:p>
            <a:pPr>
              <a:spcBef>
                <a:spcPts val="1200"/>
              </a:spcBef>
            </a:pPr>
            <a:endParaRPr lang="en-US" sz="1600" dirty="0" smtClean="0">
              <a:latin typeface="Lato Regular"/>
              <a:cs typeface="Lato Regular"/>
            </a:endParaRPr>
          </a:p>
          <a:p>
            <a:pPr>
              <a:spcBef>
                <a:spcPts val="1200"/>
              </a:spcBef>
            </a:pPr>
            <a:r>
              <a:rPr lang="en-US" sz="1600" dirty="0" smtClean="0">
                <a:latin typeface="Lato Regular"/>
                <a:cs typeface="Lato Regular"/>
              </a:rPr>
              <a:t>Current planning </a:t>
            </a:r>
            <a:r>
              <a:rPr lang="en-US" sz="1600" dirty="0" err="1" smtClean="0">
                <a:latin typeface="Lato Regular"/>
                <a:cs typeface="Lato Regular"/>
              </a:rPr>
              <a:t>parametres</a:t>
            </a:r>
            <a:r>
              <a:rPr lang="en-US" sz="1600" dirty="0" smtClean="0">
                <a:latin typeface="Lato Regular"/>
                <a:cs typeface="Lato Regular"/>
              </a:rPr>
              <a:t>: </a:t>
            </a:r>
          </a:p>
          <a:p>
            <a:pPr marL="285750" indent="-285750">
              <a:spcBef>
                <a:spcPts val="1200"/>
              </a:spcBef>
              <a:buFontTx/>
              <a:buChar char="-"/>
            </a:pPr>
            <a:r>
              <a:rPr lang="en-US" sz="1600" dirty="0" smtClean="0">
                <a:latin typeface="Lato Regular"/>
                <a:cs typeface="Lato Regular"/>
              </a:rPr>
              <a:t>Possible influx of up to 20,000 refugees via Bundibugyo</a:t>
            </a:r>
          </a:p>
          <a:p>
            <a:pPr marL="285750" indent="-285750">
              <a:spcBef>
                <a:spcPts val="1200"/>
              </a:spcBef>
              <a:buFontTx/>
              <a:buChar char="-"/>
            </a:pPr>
            <a:r>
              <a:rPr lang="en-US" sz="1600" dirty="0" smtClean="0">
                <a:latin typeface="Lato Regular"/>
                <a:cs typeface="Lato Regular"/>
              </a:rPr>
              <a:t>Transit </a:t>
            </a:r>
            <a:r>
              <a:rPr lang="en-US" sz="1600" dirty="0" err="1" smtClean="0">
                <a:latin typeface="Lato Regular"/>
                <a:cs typeface="Lato Regular"/>
              </a:rPr>
              <a:t>centre</a:t>
            </a:r>
            <a:r>
              <a:rPr lang="en-US" sz="1600" dirty="0" smtClean="0">
                <a:latin typeface="Lato Regular"/>
                <a:cs typeface="Lato Regular"/>
              </a:rPr>
              <a:t> in Bundibugyo operational, current capacity about 1,000 individuals </a:t>
            </a:r>
          </a:p>
          <a:p>
            <a:pPr marL="285750" indent="-285750">
              <a:spcBef>
                <a:spcPts val="1200"/>
              </a:spcBef>
              <a:buFontTx/>
              <a:buChar char="-"/>
            </a:pPr>
            <a:r>
              <a:rPr lang="en-US" sz="1600" dirty="0" smtClean="0">
                <a:latin typeface="Lato Regular"/>
                <a:cs typeface="Lato Regular"/>
              </a:rPr>
              <a:t>Initial receiving settlement: </a:t>
            </a:r>
            <a:r>
              <a:rPr lang="en-US" sz="1600" dirty="0" err="1" smtClean="0">
                <a:latin typeface="Lato Regular"/>
                <a:cs typeface="Lato Regular"/>
              </a:rPr>
              <a:t>Kyaka</a:t>
            </a:r>
            <a:r>
              <a:rPr lang="en-US" sz="1600" dirty="0" smtClean="0">
                <a:latin typeface="Lato Regular"/>
                <a:cs typeface="Lato Regular"/>
              </a:rPr>
              <a:t> II (up to 9,000 max. capacity)</a:t>
            </a:r>
          </a:p>
          <a:p>
            <a:pPr marL="285750" lvl="0" indent="-285750">
              <a:spcBef>
                <a:spcPts val="1200"/>
              </a:spcBef>
              <a:buFontTx/>
              <a:buChar char="-"/>
            </a:pPr>
            <a:r>
              <a:rPr lang="en-US" sz="1600" dirty="0" smtClean="0">
                <a:latin typeface="Lato Regular"/>
                <a:cs typeface="Lato Regular"/>
              </a:rPr>
              <a:t>Once </a:t>
            </a:r>
            <a:r>
              <a:rPr lang="en-US" sz="1600" dirty="0" err="1" smtClean="0">
                <a:latin typeface="Lato Regular"/>
                <a:cs typeface="Lato Regular"/>
              </a:rPr>
              <a:t>Kyaka</a:t>
            </a:r>
            <a:r>
              <a:rPr lang="en-US" sz="1600" dirty="0" smtClean="0">
                <a:latin typeface="Lato Regular"/>
                <a:cs typeface="Lato Regular"/>
              </a:rPr>
              <a:t> is full, </a:t>
            </a:r>
            <a:r>
              <a:rPr lang="en-US" sz="1600" dirty="0" err="1" smtClean="0">
                <a:latin typeface="Lato Regular"/>
                <a:cs typeface="Lato Regular"/>
              </a:rPr>
              <a:t>Rubondu</a:t>
            </a:r>
            <a:r>
              <a:rPr lang="en-US" sz="1600" dirty="0">
                <a:latin typeface="Lato Regular"/>
                <a:cs typeface="Lato Regular"/>
              </a:rPr>
              <a:t> </a:t>
            </a:r>
            <a:r>
              <a:rPr lang="en-US" sz="1600" dirty="0" smtClean="0">
                <a:latin typeface="Lato Regular"/>
                <a:cs typeface="Lato Regular"/>
              </a:rPr>
              <a:t>and </a:t>
            </a:r>
            <a:r>
              <a:rPr lang="en-US" sz="1600" dirty="0" err="1" smtClean="0">
                <a:latin typeface="Lato Regular"/>
                <a:cs typeface="Lato Regular"/>
              </a:rPr>
              <a:t>Juru</a:t>
            </a:r>
            <a:r>
              <a:rPr lang="en-US" sz="1600" dirty="0">
                <a:latin typeface="Lato Regular"/>
                <a:cs typeface="Lato Regular"/>
              </a:rPr>
              <a:t> </a:t>
            </a:r>
            <a:r>
              <a:rPr lang="en-US" sz="1600" dirty="0" smtClean="0">
                <a:latin typeface="Lato Regular"/>
                <a:cs typeface="Lato Regular"/>
              </a:rPr>
              <a:t>zones in </a:t>
            </a:r>
            <a:r>
              <a:rPr lang="en-US" sz="1600" dirty="0" err="1" smtClean="0">
                <a:latin typeface="Lato Regular"/>
                <a:cs typeface="Lato Regular"/>
              </a:rPr>
              <a:t>Nakivale</a:t>
            </a:r>
            <a:r>
              <a:rPr lang="en-US" sz="1600" dirty="0" smtClean="0">
                <a:latin typeface="Lato Regular"/>
                <a:cs typeface="Lato Regular"/>
              </a:rPr>
              <a:t> settlement (up to 15,000 max. capacity) .</a:t>
            </a:r>
          </a:p>
          <a:p>
            <a:pPr marL="285750" lvl="0" indent="-285750">
              <a:spcBef>
                <a:spcPts val="1200"/>
              </a:spcBef>
              <a:buFontTx/>
              <a:buChar char="-"/>
            </a:pPr>
            <a:r>
              <a:rPr lang="en-US" sz="1600" dirty="0" smtClean="0">
                <a:latin typeface="Lato Regular"/>
                <a:cs typeface="Lato Regular"/>
              </a:rPr>
              <a:t>As the preparedness for reception in </a:t>
            </a:r>
            <a:r>
              <a:rPr lang="en-US" sz="1600" dirty="0" err="1" smtClean="0">
                <a:latin typeface="Lato Regular"/>
                <a:cs typeface="Lato Regular"/>
              </a:rPr>
              <a:t>Nakivale</a:t>
            </a:r>
            <a:r>
              <a:rPr lang="en-US" sz="1600" dirty="0" smtClean="0">
                <a:latin typeface="Lato Regular"/>
                <a:cs typeface="Lato Regular"/>
              </a:rPr>
              <a:t> is low, and UNHCR currently does not have sufficient funding to construct a new reception </a:t>
            </a:r>
            <a:r>
              <a:rPr lang="en-US" sz="1600" dirty="0" err="1" smtClean="0">
                <a:latin typeface="Lato Regular"/>
                <a:cs typeface="Lato Regular"/>
              </a:rPr>
              <a:t>centre</a:t>
            </a:r>
            <a:r>
              <a:rPr lang="en-US" sz="1600" dirty="0" smtClean="0">
                <a:latin typeface="Lato Regular"/>
                <a:cs typeface="Lato Regular"/>
              </a:rPr>
              <a:t> in </a:t>
            </a:r>
            <a:r>
              <a:rPr lang="en-US" sz="1600" dirty="0" err="1" smtClean="0">
                <a:latin typeface="Lato Regular"/>
                <a:cs typeface="Lato Regular"/>
              </a:rPr>
              <a:t>Nakivale</a:t>
            </a:r>
            <a:r>
              <a:rPr lang="en-US" sz="1600" dirty="0" smtClean="0">
                <a:latin typeface="Lato Regular"/>
                <a:cs typeface="Lato Regular"/>
              </a:rPr>
              <a:t>, possibly reception in Rwamwanja (in proximity, and existing reception facilities, 30,000 max capacity) </a:t>
            </a:r>
            <a:endParaRPr lang="en-GB" sz="1600" dirty="0" smtClean="0">
              <a:latin typeface="Lato Regular"/>
              <a:cs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4243280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3707" y="258801"/>
            <a:ext cx="8572823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b="1" dirty="0" smtClean="0">
                <a:solidFill>
                  <a:srgbClr val="0072BC"/>
                </a:solidFill>
                <a:latin typeface="Lato Regular"/>
                <a:cs typeface="Lato Regular"/>
              </a:rPr>
              <a:t>Preparedness – DRC refugee influx at Bundibugyo</a:t>
            </a:r>
          </a:p>
        </p:txBody>
      </p:sp>
      <p:sp>
        <p:nvSpPr>
          <p:cNvPr id="3" name="Rectangle 2"/>
          <p:cNvSpPr/>
          <p:nvPr/>
        </p:nvSpPr>
        <p:spPr>
          <a:xfrm>
            <a:off x="166940" y="1267709"/>
            <a:ext cx="8846355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1600" dirty="0" smtClean="0">
                <a:latin typeface="Lato Regular"/>
                <a:cs typeface="Lato Regular"/>
              </a:rPr>
              <a:t>Operational preparedness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Lato Regular"/>
                <a:cs typeface="Lato Regular"/>
              </a:rPr>
              <a:t>Operational planning takes place at </a:t>
            </a:r>
            <a:r>
              <a:rPr lang="en-US" sz="1600" dirty="0" err="1" smtClean="0">
                <a:latin typeface="Lato Regular"/>
                <a:cs typeface="Lato Regular"/>
              </a:rPr>
              <a:t>Mbarara</a:t>
            </a:r>
            <a:r>
              <a:rPr lang="en-US" sz="1600" dirty="0" smtClean="0">
                <a:latin typeface="Lato Regular"/>
                <a:cs typeface="Lato Regular"/>
              </a:rPr>
              <a:t> level (contact UNHCR head of Sub-Office </a:t>
            </a:r>
            <a:r>
              <a:rPr lang="en-US" sz="1600" dirty="0">
                <a:latin typeface="Lato Regular"/>
                <a:cs typeface="Lato Regular"/>
              </a:rPr>
              <a:t>Mahamadou Guindo; </a:t>
            </a:r>
            <a:r>
              <a:rPr lang="en-US" sz="1600" dirty="0" smtClean="0">
                <a:latin typeface="Lato Regular"/>
                <a:cs typeface="Lato Regular"/>
                <a:hlinkClick r:id="rId3"/>
              </a:rPr>
              <a:t>guindo@unhcr.org</a:t>
            </a:r>
            <a:r>
              <a:rPr lang="en-US" sz="1600" dirty="0" smtClean="0">
                <a:latin typeface="Lato Regular"/>
                <a:cs typeface="Lato Regular"/>
              </a:rPr>
              <a:t>)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Lato Regular"/>
                <a:cs typeface="Lato Regular"/>
              </a:rPr>
              <a:t>First preparedness coordination meeting took place in </a:t>
            </a:r>
            <a:r>
              <a:rPr lang="en-US" sz="1600" dirty="0" err="1" smtClean="0">
                <a:latin typeface="Lato Regular"/>
                <a:cs typeface="Lato Regular"/>
              </a:rPr>
              <a:t>Mbarara</a:t>
            </a:r>
            <a:r>
              <a:rPr lang="en-US" sz="1600" dirty="0" smtClean="0">
                <a:latin typeface="Lato Regular"/>
                <a:cs typeface="Lato Regular"/>
              </a:rPr>
              <a:t> on 29 April 2019; 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Lato Regular"/>
                <a:cs typeface="Lato Regular"/>
              </a:rPr>
              <a:t>Response matrix under development (for 20,000 arrivals)</a:t>
            </a:r>
          </a:p>
          <a:p>
            <a:pPr lvl="1">
              <a:spcBef>
                <a:spcPts val="1200"/>
              </a:spcBef>
            </a:pPr>
            <a:r>
              <a:rPr lang="en-US" sz="1600" dirty="0" smtClean="0">
                <a:latin typeface="Lato Regular"/>
                <a:cs typeface="Lato Regular"/>
              </a:rPr>
              <a:t>UNHCR internal operational planning for reception of 5,000 individuals at Bundibugyo under way </a:t>
            </a:r>
          </a:p>
          <a:p>
            <a:pPr>
              <a:spcBef>
                <a:spcPts val="1200"/>
              </a:spcBef>
            </a:pPr>
            <a:r>
              <a:rPr lang="en-US" sz="1600" dirty="0">
                <a:latin typeface="Lato Regular"/>
                <a:cs typeface="Lato Regular"/>
              </a:rPr>
              <a:t>	</a:t>
            </a:r>
            <a:r>
              <a:rPr lang="en-US" sz="1600" dirty="0" smtClean="0">
                <a:latin typeface="Lato Regular"/>
                <a:cs typeface="Lato Regular"/>
              </a:rPr>
              <a:t> </a:t>
            </a:r>
          </a:p>
          <a:p>
            <a:pPr>
              <a:spcBef>
                <a:spcPts val="1200"/>
              </a:spcBef>
            </a:pPr>
            <a:r>
              <a:rPr lang="en-US" sz="1600" b="1" u="sng" dirty="0" smtClean="0">
                <a:latin typeface="Lato Regular"/>
                <a:cs typeface="Lato Regular"/>
              </a:rPr>
              <a:t>Call for emergency response offers </a:t>
            </a:r>
            <a:r>
              <a:rPr lang="en-US" sz="1600" b="1" dirty="0" smtClean="0">
                <a:latin typeface="Lato Regular"/>
                <a:cs typeface="Lato Regular"/>
              </a:rPr>
              <a:t>(by operational partners with own funding) at Bundibugyo, </a:t>
            </a:r>
            <a:r>
              <a:rPr lang="en-US" sz="1600" b="1" dirty="0" err="1" smtClean="0">
                <a:latin typeface="Lato Regular"/>
                <a:cs typeface="Lato Regular"/>
              </a:rPr>
              <a:t>Nakivale</a:t>
            </a:r>
            <a:r>
              <a:rPr lang="en-US" sz="1600" b="1" dirty="0" smtClean="0">
                <a:latin typeface="Lato Regular"/>
                <a:cs typeface="Lato Regular"/>
              </a:rPr>
              <a:t> and possibly </a:t>
            </a:r>
            <a:r>
              <a:rPr lang="en-US" sz="1600" b="1" dirty="0" err="1" smtClean="0">
                <a:latin typeface="Lato Regular"/>
                <a:cs typeface="Lato Regular"/>
              </a:rPr>
              <a:t>Rwamanja</a:t>
            </a:r>
            <a:r>
              <a:rPr lang="en-US" sz="1600" b="1" dirty="0" smtClean="0">
                <a:latin typeface="Lato Regular"/>
                <a:cs typeface="Lato Regular"/>
              </a:rPr>
              <a:t> if required. </a:t>
            </a:r>
          </a:p>
          <a:p>
            <a:pPr>
              <a:spcBef>
                <a:spcPts val="1200"/>
              </a:spcBef>
            </a:pPr>
            <a:r>
              <a:rPr lang="en-US" sz="1600" b="1" dirty="0" smtClean="0">
                <a:latin typeface="Lato Regular"/>
                <a:cs typeface="Lato Regular"/>
              </a:rPr>
              <a:t>Please indicate your response offer to Mahamadou Guindo, Rocco Nuri and </a:t>
            </a:r>
            <a:r>
              <a:rPr lang="en-US" sz="1600" b="1" dirty="0">
                <a:latin typeface="Lato Regular"/>
                <a:cs typeface="Lato Regular"/>
              </a:rPr>
              <a:t>J</a:t>
            </a:r>
            <a:r>
              <a:rPr lang="en-US" sz="1600" b="1" dirty="0" smtClean="0">
                <a:latin typeface="Lato Regular"/>
                <a:cs typeface="Lato Regular"/>
              </a:rPr>
              <a:t>ens Hesemann latest by Wednesday, 8 May 2019 specifying:</a:t>
            </a:r>
          </a:p>
          <a:p>
            <a:pPr marL="285750" indent="-285750">
              <a:spcBef>
                <a:spcPts val="1200"/>
              </a:spcBef>
              <a:buFontTx/>
              <a:buChar char="-"/>
            </a:pPr>
            <a:r>
              <a:rPr lang="en-US" sz="1600" b="1" dirty="0" smtClean="0">
                <a:latin typeface="Lato Regular"/>
                <a:cs typeface="Lato Regular"/>
              </a:rPr>
              <a:t>For which sector</a:t>
            </a:r>
          </a:p>
          <a:p>
            <a:pPr marL="285750" indent="-285750">
              <a:spcBef>
                <a:spcPts val="1200"/>
              </a:spcBef>
              <a:buFontTx/>
              <a:buChar char="-"/>
            </a:pPr>
            <a:r>
              <a:rPr lang="en-US" sz="1600" b="1" dirty="0" smtClean="0">
                <a:latin typeface="Lato Regular"/>
                <a:cs typeface="Lato Regular"/>
              </a:rPr>
              <a:t>How many people you can assist and /or amount of funding available </a:t>
            </a:r>
          </a:p>
          <a:p>
            <a:pPr marL="285750" indent="-285750">
              <a:spcBef>
                <a:spcPts val="1200"/>
              </a:spcBef>
              <a:buFontTx/>
              <a:buChar char="-"/>
            </a:pPr>
            <a:r>
              <a:rPr lang="en-US" sz="1600" b="1" dirty="0" smtClean="0">
                <a:latin typeface="Lato Regular"/>
                <a:cs typeface="Lato Regular"/>
              </a:rPr>
              <a:t>How long your engagement can be sustained with existing funding</a:t>
            </a:r>
          </a:p>
          <a:p>
            <a:pPr>
              <a:spcBef>
                <a:spcPts val="1200"/>
              </a:spcBef>
            </a:pPr>
            <a:endParaRPr lang="en-US" sz="1600" dirty="0">
              <a:latin typeface="Lato Regular"/>
              <a:cs typeface="Lato Regular"/>
            </a:endParaRPr>
          </a:p>
          <a:p>
            <a:pPr>
              <a:spcBef>
                <a:spcPts val="1200"/>
              </a:spcBef>
            </a:pPr>
            <a:endParaRPr lang="en-GB" sz="1600" dirty="0" smtClean="0">
              <a:latin typeface="Lato Regular"/>
              <a:cs typeface="La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101739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7727</TotalTime>
  <Words>839</Words>
  <Application>Microsoft Macintosh PowerPoint</Application>
  <PresentationFormat>On-screen Show (4:3)</PresentationFormat>
  <Paragraphs>100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2019-2020 RRP revision</dc:title>
  <dc:creator>Rocco Nuri</dc:creator>
  <cp:lastModifiedBy>Rocco Nuri</cp:lastModifiedBy>
  <cp:revision>137</cp:revision>
  <cp:lastPrinted>2019-01-31T11:02:00Z</cp:lastPrinted>
  <dcterms:created xsi:type="dcterms:W3CDTF">2019-01-24T06:06:38Z</dcterms:created>
  <dcterms:modified xsi:type="dcterms:W3CDTF">2019-05-03T06:21:10Z</dcterms:modified>
</cp:coreProperties>
</file>