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00FF00"/>
    <a:srgbClr val="CCFF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National%20Office\DME%20Manager\R&amp;L%20West%20Nile\R&amp;L%20Sector%20Mapping\Aggregated%20DB\Aggregated%20Data%20LRS_Mapping%20Q1_Revis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National%20Office\DME%20Manager\Simon%20Tasks\R&amp;L%20Sector%20Mapping\Aggregated%20DB\Aggregated%20Data%20LRS_Mapping%20Q1_Revise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National%20Office\DME%20Manager\R&amp;L%20West%20Nile\R&amp;L%20Sector%20Mapping\Aggregated%20DB\Aggregated%20Data%20LRS_Mapping%20Q1_Revised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National%20Office\DME%20Manager\R&amp;L%20West%20Nile\R&amp;L%20Sector%20Mapping\Aggregated%20DB\Aggregated%20Data%20LRS_Mapping%20Q1_Revised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Analysis!$B$84</c:f>
              <c:strCache>
                <c:ptCount val="1"/>
                <c:pt idx="0">
                  <c:v>Refugee Population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0"/>
              <c:layout>
                <c:manualLayout>
                  <c:x val="2.241244367108768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9791666666666666E-2"/>
                  <c:y val="4.31392536807209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Analysis!$A$85:$A$96</c:f>
              <c:strCache>
                <c:ptCount val="12"/>
                <c:pt idx="0">
                  <c:v>Yumbe</c:v>
                </c:pt>
                <c:pt idx="1">
                  <c:v>Adjumani</c:v>
                </c:pt>
                <c:pt idx="2">
                  <c:v>Arua</c:v>
                </c:pt>
                <c:pt idx="3">
                  <c:v>Moyo</c:v>
                </c:pt>
                <c:pt idx="4">
                  <c:v>Isingiro</c:v>
                </c:pt>
                <c:pt idx="5">
                  <c:v>Kikuube</c:v>
                </c:pt>
                <c:pt idx="6">
                  <c:v>Kyegegwa</c:v>
                </c:pt>
                <c:pt idx="7">
                  <c:v>Kamwenge</c:v>
                </c:pt>
                <c:pt idx="8">
                  <c:v>Kampala</c:v>
                </c:pt>
                <c:pt idx="9">
                  <c:v>Kiryandongo</c:v>
                </c:pt>
                <c:pt idx="10">
                  <c:v>Lamwo</c:v>
                </c:pt>
                <c:pt idx="11">
                  <c:v>Koboko</c:v>
                </c:pt>
              </c:strCache>
            </c:strRef>
          </c:cat>
          <c:val>
            <c:numRef>
              <c:f>Analysis!$B$85:$B$96</c:f>
              <c:numCache>
                <c:formatCode>_(* #,##0_);_(* \(#,##0\);_(* "-"??_);_(@_)</c:formatCode>
                <c:ptCount val="12"/>
                <c:pt idx="0">
                  <c:v>225808</c:v>
                </c:pt>
                <c:pt idx="1">
                  <c:v>203906</c:v>
                </c:pt>
                <c:pt idx="2">
                  <c:v>162670</c:v>
                </c:pt>
                <c:pt idx="3">
                  <c:v>119587</c:v>
                </c:pt>
                <c:pt idx="4">
                  <c:v>117219</c:v>
                </c:pt>
                <c:pt idx="5">
                  <c:v>96047</c:v>
                </c:pt>
                <c:pt idx="6">
                  <c:v>91365</c:v>
                </c:pt>
                <c:pt idx="7">
                  <c:v>67534</c:v>
                </c:pt>
                <c:pt idx="8">
                  <c:v>63125</c:v>
                </c:pt>
                <c:pt idx="9">
                  <c:v>57872</c:v>
                </c:pt>
                <c:pt idx="10">
                  <c:v>43238</c:v>
                </c:pt>
                <c:pt idx="11">
                  <c:v>5265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4"/>
        <c:overlap val="-6"/>
        <c:axId val="468664632"/>
        <c:axId val="468667768"/>
      </c:barChart>
      <c:barChart>
        <c:barDir val="col"/>
        <c:grouping val="clustered"/>
        <c:varyColors val="0"/>
        <c:ser>
          <c:idx val="1"/>
          <c:order val="1"/>
          <c:tx>
            <c:strRef>
              <c:f>Analysis!$C$84</c:f>
              <c:strCache>
                <c:ptCount val="1"/>
                <c:pt idx="0">
                  <c:v>Lead Partners implementing R&amp;L per district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Analysis!$A$85:$A$96</c:f>
              <c:strCache>
                <c:ptCount val="12"/>
                <c:pt idx="0">
                  <c:v>Yumbe</c:v>
                </c:pt>
                <c:pt idx="1">
                  <c:v>Adjumani</c:v>
                </c:pt>
                <c:pt idx="2">
                  <c:v>Arua</c:v>
                </c:pt>
                <c:pt idx="3">
                  <c:v>Moyo</c:v>
                </c:pt>
                <c:pt idx="4">
                  <c:v>Isingiro</c:v>
                </c:pt>
                <c:pt idx="5">
                  <c:v>Kikuube</c:v>
                </c:pt>
                <c:pt idx="6">
                  <c:v>Kyegegwa</c:v>
                </c:pt>
                <c:pt idx="7">
                  <c:v>Kamwenge</c:v>
                </c:pt>
                <c:pt idx="8">
                  <c:v>Kampala</c:v>
                </c:pt>
                <c:pt idx="9">
                  <c:v>Kiryandongo</c:v>
                </c:pt>
                <c:pt idx="10">
                  <c:v>Lamwo</c:v>
                </c:pt>
                <c:pt idx="11">
                  <c:v>Koboko</c:v>
                </c:pt>
              </c:strCache>
            </c:strRef>
          </c:cat>
          <c:val>
            <c:numRef>
              <c:f>Analysis!$C$85:$C$96</c:f>
              <c:numCache>
                <c:formatCode>General</c:formatCode>
                <c:ptCount val="12"/>
                <c:pt idx="0">
                  <c:v>18</c:v>
                </c:pt>
                <c:pt idx="1">
                  <c:v>12</c:v>
                </c:pt>
                <c:pt idx="2">
                  <c:v>11</c:v>
                </c:pt>
                <c:pt idx="3">
                  <c:v>7</c:v>
                </c:pt>
                <c:pt idx="4">
                  <c:v>4</c:v>
                </c:pt>
                <c:pt idx="5">
                  <c:v>5</c:v>
                </c:pt>
                <c:pt idx="6">
                  <c:v>7</c:v>
                </c:pt>
                <c:pt idx="7">
                  <c:v>3</c:v>
                </c:pt>
                <c:pt idx="8">
                  <c:v>4</c:v>
                </c:pt>
                <c:pt idx="9">
                  <c:v>5</c:v>
                </c:pt>
                <c:pt idx="10">
                  <c:v>7</c:v>
                </c:pt>
                <c:pt idx="11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axId val="470499784"/>
        <c:axId val="470499392"/>
      </c:barChart>
      <c:catAx>
        <c:axId val="468664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667768"/>
        <c:crosses val="autoZero"/>
        <c:auto val="1"/>
        <c:lblAlgn val="ctr"/>
        <c:lblOffset val="100"/>
        <c:noMultiLvlLbl val="0"/>
      </c:catAx>
      <c:valAx>
        <c:axId val="468667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>
                    <a:solidFill>
                      <a:srgbClr val="0070C0"/>
                    </a:solidFill>
                  </a:rPr>
                  <a:t>Refugee Population</a:t>
                </a:r>
              </a:p>
            </c:rich>
          </c:tx>
          <c:layout>
            <c:manualLayout>
              <c:xMode val="edge"/>
              <c:yMode val="edge"/>
              <c:x val="6.2500000000000003E-3"/>
              <c:y val="0.298215206790729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rgbClr val="0070C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8664632"/>
        <c:crosses val="autoZero"/>
        <c:crossBetween val="between"/>
      </c:valAx>
      <c:valAx>
        <c:axId val="47049939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1">
                    <a:solidFill>
                      <a:schemeClr val="accent2"/>
                    </a:solidFill>
                  </a:rPr>
                  <a:t>Number of Lead Partners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499784"/>
        <c:crosses val="max"/>
        <c:crossBetween val="between"/>
      </c:valAx>
      <c:catAx>
        <c:axId val="470499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70499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'Final Datasets'!$B$5</c:f>
              <c:strCache>
                <c:ptCount val="1"/>
                <c:pt idx="0">
                  <c:v>Objective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Datasets'!$C$4:$O$4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Total</c:v>
                </c:pt>
              </c:strCache>
            </c:strRef>
          </c:cat>
          <c:val>
            <c:numRef>
              <c:f>'Final Datasets'!$C$5:$O$5</c:f>
              <c:numCache>
                <c:formatCode>General</c:formatCode>
                <c:ptCount val="13"/>
                <c:pt idx="0">
                  <c:v>8</c:v>
                </c:pt>
                <c:pt idx="1">
                  <c:v>9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5</c:v>
                </c:pt>
                <c:pt idx="6">
                  <c:v>4</c:v>
                </c:pt>
                <c:pt idx="7">
                  <c:v>2</c:v>
                </c:pt>
                <c:pt idx="8">
                  <c:v>6</c:v>
                </c:pt>
                <c:pt idx="9">
                  <c:v>5</c:v>
                </c:pt>
                <c:pt idx="10">
                  <c:v>5</c:v>
                </c:pt>
                <c:pt idx="11">
                  <c:v>15</c:v>
                </c:pt>
                <c:pt idx="12">
                  <c:v>22</c:v>
                </c:pt>
              </c:numCache>
            </c:numRef>
          </c:val>
        </c:ser>
        <c:ser>
          <c:idx val="1"/>
          <c:order val="1"/>
          <c:tx>
            <c:strRef>
              <c:f>'Final Datasets'!$B$6</c:f>
              <c:strCache>
                <c:ptCount val="1"/>
                <c:pt idx="0">
                  <c:v>Objective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Datasets'!$C$4:$O$4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Total</c:v>
                </c:pt>
              </c:strCache>
            </c:strRef>
          </c:cat>
          <c:val>
            <c:numRef>
              <c:f>'Final Datasets'!$C$6:$O$6</c:f>
              <c:numCache>
                <c:formatCode>General</c:formatCode>
                <c:ptCount val="13"/>
                <c:pt idx="0">
                  <c:v>10</c:v>
                </c:pt>
                <c:pt idx="1">
                  <c:v>7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5</c:v>
                </c:pt>
                <c:pt idx="7">
                  <c:v>1</c:v>
                </c:pt>
                <c:pt idx="8">
                  <c:v>4</c:v>
                </c:pt>
                <c:pt idx="9">
                  <c:v>6</c:v>
                </c:pt>
                <c:pt idx="10">
                  <c:v>6</c:v>
                </c:pt>
                <c:pt idx="11">
                  <c:v>16</c:v>
                </c:pt>
                <c:pt idx="12">
                  <c:v>24</c:v>
                </c:pt>
              </c:numCache>
            </c:numRef>
          </c:val>
        </c:ser>
        <c:ser>
          <c:idx val="2"/>
          <c:order val="2"/>
          <c:tx>
            <c:strRef>
              <c:f>'Final Datasets'!$B$7</c:f>
              <c:strCache>
                <c:ptCount val="1"/>
                <c:pt idx="0">
                  <c:v>Objective 3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Datasets'!$C$4:$O$4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Total</c:v>
                </c:pt>
              </c:strCache>
            </c:strRef>
          </c:cat>
          <c:val>
            <c:numRef>
              <c:f>'Final Datasets'!$C$7:$O$7</c:f>
              <c:numCache>
                <c:formatCode>General</c:formatCode>
                <c:ptCount val="13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1">
                  <c:v>7</c:v>
                </c:pt>
                <c:pt idx="12">
                  <c:v>11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0502528"/>
        <c:axId val="470500568"/>
      </c:barChart>
      <c:catAx>
        <c:axId val="47050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0568"/>
        <c:crosses val="autoZero"/>
        <c:auto val="1"/>
        <c:lblAlgn val="ctr"/>
        <c:lblOffset val="100"/>
        <c:noMultiLvlLbl val="0"/>
      </c:catAx>
      <c:valAx>
        <c:axId val="470500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'Final Datasets'!$C$44</c:f>
              <c:strCache>
                <c:ptCount val="1"/>
                <c:pt idx="0">
                  <c:v>Direct beneficiaries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Datasets'!$B$45:$B$57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Grand Total</c:v>
                </c:pt>
              </c:strCache>
            </c:strRef>
          </c:cat>
          <c:val>
            <c:numRef>
              <c:f>'Final Datasets'!$C$45:$C$57</c:f>
              <c:numCache>
                <c:formatCode>_(* #,##0_);_(* \(#,##0\);_(* "-"??_);_(@_)</c:formatCode>
                <c:ptCount val="13"/>
                <c:pt idx="0">
                  <c:v>83016</c:v>
                </c:pt>
                <c:pt idx="1">
                  <c:v>130492</c:v>
                </c:pt>
                <c:pt idx="2">
                  <c:v>19012</c:v>
                </c:pt>
                <c:pt idx="3">
                  <c:v>5457</c:v>
                </c:pt>
                <c:pt idx="4">
                  <c:v>5508</c:v>
                </c:pt>
                <c:pt idx="5">
                  <c:v>25096</c:v>
                </c:pt>
                <c:pt idx="6">
                  <c:v>12991</c:v>
                </c:pt>
                <c:pt idx="7">
                  <c:v>350</c:v>
                </c:pt>
                <c:pt idx="8">
                  <c:v>17363</c:v>
                </c:pt>
                <c:pt idx="9">
                  <c:v>45892</c:v>
                </c:pt>
                <c:pt idx="10">
                  <c:v>39648</c:v>
                </c:pt>
                <c:pt idx="11">
                  <c:v>83989</c:v>
                </c:pt>
                <c:pt idx="12">
                  <c:v>468814</c:v>
                </c:pt>
              </c:numCache>
            </c:numRef>
          </c:val>
        </c:ser>
        <c:ser>
          <c:idx val="1"/>
          <c:order val="1"/>
          <c:tx>
            <c:strRef>
              <c:f>'Final Datasets'!$D$44</c:f>
              <c:strCache>
                <c:ptCount val="1"/>
                <c:pt idx="0">
                  <c:v>Planned Target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Datasets'!$B$45:$B$57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Grand Total</c:v>
                </c:pt>
              </c:strCache>
            </c:strRef>
          </c:cat>
          <c:val>
            <c:numRef>
              <c:f>'Final Datasets'!$D$45:$D$57</c:f>
              <c:numCache>
                <c:formatCode>_(* #,##0_);_(* \(#,##0\);_(* "-"??_);_(@_)</c:formatCode>
                <c:ptCount val="13"/>
                <c:pt idx="0">
                  <c:v>89856</c:v>
                </c:pt>
                <c:pt idx="1">
                  <c:v>127656</c:v>
                </c:pt>
                <c:pt idx="2">
                  <c:v>207402</c:v>
                </c:pt>
                <c:pt idx="3">
                  <c:v>0</c:v>
                </c:pt>
                <c:pt idx="4">
                  <c:v>62466</c:v>
                </c:pt>
                <c:pt idx="5">
                  <c:v>86148</c:v>
                </c:pt>
                <c:pt idx="6">
                  <c:v>22452</c:v>
                </c:pt>
                <c:pt idx="7">
                  <c:v>4734</c:v>
                </c:pt>
                <c:pt idx="8">
                  <c:v>117018</c:v>
                </c:pt>
                <c:pt idx="9">
                  <c:v>7950</c:v>
                </c:pt>
                <c:pt idx="10">
                  <c:v>115332</c:v>
                </c:pt>
                <c:pt idx="11">
                  <c:v>160530</c:v>
                </c:pt>
                <c:pt idx="12">
                  <c:v>1001544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0506056"/>
        <c:axId val="470504096"/>
      </c:barChart>
      <c:catAx>
        <c:axId val="470506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4096"/>
        <c:crosses val="autoZero"/>
        <c:auto val="1"/>
        <c:lblAlgn val="ctr"/>
        <c:lblOffset val="100"/>
        <c:noMultiLvlLbl val="0"/>
      </c:catAx>
      <c:valAx>
        <c:axId val="47050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 smtClean="0"/>
                  <a:t>Number</a:t>
                </a:r>
                <a:r>
                  <a:rPr lang="en-US" sz="1800" baseline="0" dirty="0" smtClean="0"/>
                  <a:t> of refugees</a:t>
                </a:r>
                <a:endParaRPr lang="en-US" sz="1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6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'Final Datasets'!$C$60</c:f>
              <c:strCache>
                <c:ptCount val="1"/>
                <c:pt idx="0">
                  <c:v>Direct beneficiaries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Datasets'!$B$61:$B$73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Grand Total</c:v>
                </c:pt>
              </c:strCache>
            </c:strRef>
          </c:cat>
          <c:val>
            <c:numRef>
              <c:f>'Final Datasets'!$C$61:$C$73</c:f>
              <c:numCache>
                <c:formatCode>_(* #,##0_);_(* \(#,##0\);_(* "-"??_);_(@_)</c:formatCode>
                <c:ptCount val="13"/>
                <c:pt idx="0">
                  <c:v>52962</c:v>
                </c:pt>
                <c:pt idx="1">
                  <c:v>80504</c:v>
                </c:pt>
                <c:pt idx="2">
                  <c:v>9386</c:v>
                </c:pt>
                <c:pt idx="3">
                  <c:v>3000</c:v>
                </c:pt>
                <c:pt idx="4">
                  <c:v>2342</c:v>
                </c:pt>
                <c:pt idx="5">
                  <c:v>9204</c:v>
                </c:pt>
                <c:pt idx="6">
                  <c:v>0</c:v>
                </c:pt>
                <c:pt idx="7">
                  <c:v>150</c:v>
                </c:pt>
                <c:pt idx="8">
                  <c:v>7294</c:v>
                </c:pt>
                <c:pt idx="9">
                  <c:v>17981</c:v>
                </c:pt>
                <c:pt idx="10">
                  <c:v>19028</c:v>
                </c:pt>
                <c:pt idx="11">
                  <c:v>29567</c:v>
                </c:pt>
                <c:pt idx="12">
                  <c:v>231418</c:v>
                </c:pt>
              </c:numCache>
            </c:numRef>
          </c:val>
        </c:ser>
        <c:ser>
          <c:idx val="1"/>
          <c:order val="1"/>
          <c:tx>
            <c:strRef>
              <c:f>'Final Datasets'!$D$60</c:f>
              <c:strCache>
                <c:ptCount val="1"/>
                <c:pt idx="0">
                  <c:v>Planned Target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'Final Datasets'!$B$61:$B$73</c:f>
              <c:strCache>
                <c:ptCount val="13"/>
                <c:pt idx="0">
                  <c:v>Adjumani</c:v>
                </c:pt>
                <c:pt idx="1">
                  <c:v>Arua</c:v>
                </c:pt>
                <c:pt idx="2">
                  <c:v>Isingiro</c:v>
                </c:pt>
                <c:pt idx="3">
                  <c:v>Kampala</c:v>
                </c:pt>
                <c:pt idx="4">
                  <c:v>Kamwenge</c:v>
                </c:pt>
                <c:pt idx="5">
                  <c:v>Kikuube</c:v>
                </c:pt>
                <c:pt idx="6">
                  <c:v>Kiryandongo</c:v>
                </c:pt>
                <c:pt idx="7">
                  <c:v>Koboko</c:v>
                </c:pt>
                <c:pt idx="8">
                  <c:v>Kyegegwa</c:v>
                </c:pt>
                <c:pt idx="9">
                  <c:v>Lamwo</c:v>
                </c:pt>
                <c:pt idx="10">
                  <c:v>Moyo</c:v>
                </c:pt>
                <c:pt idx="11">
                  <c:v>Yumbe</c:v>
                </c:pt>
                <c:pt idx="12">
                  <c:v>Grand Total</c:v>
                </c:pt>
              </c:strCache>
            </c:strRef>
          </c:cat>
          <c:val>
            <c:numRef>
              <c:f>'Final Datasets'!$D$61:$D$73</c:f>
              <c:numCache>
                <c:formatCode>_(* #,##0_);_(* \(#,##0\);_(* "-"??_);_(@_)</c:formatCode>
                <c:ptCount val="13"/>
                <c:pt idx="0">
                  <c:v>45204</c:v>
                </c:pt>
                <c:pt idx="1">
                  <c:v>53382</c:v>
                </c:pt>
                <c:pt idx="2">
                  <c:v>74184</c:v>
                </c:pt>
                <c:pt idx="3">
                  <c:v>0</c:v>
                </c:pt>
                <c:pt idx="4">
                  <c:v>16776</c:v>
                </c:pt>
                <c:pt idx="5">
                  <c:v>41544</c:v>
                </c:pt>
                <c:pt idx="6">
                  <c:v>42702</c:v>
                </c:pt>
                <c:pt idx="7">
                  <c:v>28986</c:v>
                </c:pt>
                <c:pt idx="8">
                  <c:v>35940</c:v>
                </c:pt>
                <c:pt idx="9">
                  <c:v>7608</c:v>
                </c:pt>
                <c:pt idx="10">
                  <c:v>7710</c:v>
                </c:pt>
                <c:pt idx="11">
                  <c:v>71436</c:v>
                </c:pt>
                <c:pt idx="12">
                  <c:v>425472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0502136"/>
        <c:axId val="470501352"/>
      </c:barChart>
      <c:catAx>
        <c:axId val="470502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1352"/>
        <c:crosses val="autoZero"/>
        <c:auto val="1"/>
        <c:lblAlgn val="ctr"/>
        <c:lblOffset val="100"/>
        <c:noMultiLvlLbl val="0"/>
      </c:catAx>
      <c:valAx>
        <c:axId val="470501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 smtClean="0"/>
                  <a:t>Number of people in</a:t>
                </a:r>
                <a:r>
                  <a:rPr lang="en-US" sz="1800" baseline="0" dirty="0" smtClean="0"/>
                  <a:t> the host community</a:t>
                </a:r>
                <a:endParaRPr lang="en-US" sz="18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0502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65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0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198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4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4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5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96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88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33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0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10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0C853-5E9E-4759-B872-18763D3D80BF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CEDDB-2EEB-4454-9E25-B7128FB1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1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208" y="1046265"/>
            <a:ext cx="11024315" cy="206000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C00000"/>
                </a:solidFill>
              </a:rPr>
              <a:t>Livelihood &amp; Resilience Sector Mapping</a:t>
            </a:r>
          </a:p>
          <a:p>
            <a:endParaRPr lang="en-US" sz="7200" b="1" dirty="0">
              <a:solidFill>
                <a:srgbClr val="C00000"/>
              </a:solidFill>
            </a:endParaRPr>
          </a:p>
          <a:p>
            <a:r>
              <a:rPr lang="en-US" sz="3200" b="1" dirty="0" smtClean="0">
                <a:solidFill>
                  <a:srgbClr val="0070C0"/>
                </a:solidFill>
              </a:rPr>
              <a:t>Refugee Response in Uganda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4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35" y="141665"/>
            <a:ext cx="11088688" cy="8284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Gill Sans MT" panose="020B0502020104020203" pitchFamily="34" charset="0"/>
              </a:rPr>
              <a:t/>
            </a:r>
            <a:br>
              <a:rPr lang="en-US" sz="3200" b="1" dirty="0">
                <a:solidFill>
                  <a:srgbClr val="C00000"/>
                </a:solidFill>
                <a:latin typeface="Gill Sans MT" panose="020B0502020104020203" pitchFamily="34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Distribution of Lead Partners per District</a:t>
            </a:r>
            <a:r>
              <a:rPr lang="en-US" sz="3200" b="1" dirty="0">
                <a:solidFill>
                  <a:srgbClr val="C00000"/>
                </a:solidFill>
                <a:latin typeface="Gill Sans MT" pitchFamily="34" charset="0"/>
              </a:rPr>
              <a:t/>
            </a:r>
            <a:br>
              <a:rPr lang="en-US" sz="3200" b="1" dirty="0">
                <a:solidFill>
                  <a:srgbClr val="C00000"/>
                </a:solidFill>
                <a:latin typeface="Gill Sans MT" pitchFamily="34" charset="0"/>
              </a:rPr>
            </a:br>
            <a:endParaRPr lang="en-US" sz="3200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4709004"/>
              </p:ext>
            </p:extLst>
          </p:nvPr>
        </p:nvGraphicFramePr>
        <p:xfrm>
          <a:off x="0" y="970090"/>
          <a:ext cx="12192000" cy="5887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322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463974"/>
              </p:ext>
            </p:extLst>
          </p:nvPr>
        </p:nvGraphicFramePr>
        <p:xfrm>
          <a:off x="0" y="1546411"/>
          <a:ext cx="12191999" cy="4389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1871"/>
                <a:gridCol w="968188"/>
                <a:gridCol w="712694"/>
                <a:gridCol w="820271"/>
                <a:gridCol w="820270"/>
                <a:gridCol w="941294"/>
                <a:gridCol w="793377"/>
                <a:gridCol w="874059"/>
                <a:gridCol w="779929"/>
                <a:gridCol w="760294"/>
                <a:gridCol w="632438"/>
                <a:gridCol w="632438"/>
                <a:gridCol w="632438"/>
                <a:gridCol w="632438"/>
              </a:tblGrid>
              <a:tr h="2238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R&amp;L Objectives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Number of Lead partners </a:t>
                      </a:r>
                      <a:r>
                        <a:rPr lang="en-US" sz="1600" b="1" u="none" strike="noStrike" dirty="0" smtClean="0">
                          <a:effectLst/>
                        </a:rPr>
                        <a:t>per </a:t>
                      </a:r>
                      <a:r>
                        <a:rPr lang="en-US" sz="1600" b="1" u="none" strike="noStrike" dirty="0">
                          <a:effectLst/>
                        </a:rPr>
                        <a:t>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8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Adjumani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Arua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Isingiro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Kampala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Kamwenge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Kikuube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err="1">
                          <a:effectLst/>
                        </a:rPr>
                        <a:t>Kiryandongo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Koboko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Kyegegwa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Lamwo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Moyo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>
                          <a:effectLst/>
                        </a:rPr>
                        <a:t>Yumbe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Objective 1. </a:t>
                      </a:r>
                      <a:r>
                        <a:rPr lang="en-US" sz="1600" u="none" strike="noStrike" dirty="0">
                          <a:effectLst/>
                        </a:rPr>
                        <a:t>Emergency livelihood support to complement basic household needs provided.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Objective 2. </a:t>
                      </a:r>
                      <a:r>
                        <a:rPr lang="en-US" sz="1600" u="none" strike="noStrike" dirty="0">
                          <a:effectLst/>
                        </a:rPr>
                        <a:t>Household livelihood strategies to support household self-reliance strengthened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63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Objective 3.</a:t>
                      </a:r>
                      <a:r>
                        <a:rPr lang="en-US" sz="1600" u="none" strike="noStrike" dirty="0">
                          <a:effectLst/>
                        </a:rPr>
                        <a:t> The enabling environment to support resilient livelihoods reinforced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11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381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Total number of </a:t>
                      </a:r>
                      <a:r>
                        <a:rPr lang="en-US" sz="1600" b="1" u="none" strike="noStrike" dirty="0" smtClean="0">
                          <a:effectLst/>
                        </a:rPr>
                        <a:t>lead </a:t>
                      </a:r>
                      <a:r>
                        <a:rPr lang="en-US" sz="1600" b="1" u="none" strike="noStrike" dirty="0">
                          <a:effectLst/>
                        </a:rPr>
                        <a:t>partners in a District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12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11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18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96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82535" y="98474"/>
            <a:ext cx="11088688" cy="8284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C00000"/>
                </a:solidFill>
                <a:latin typeface="Gill Sans MT" panose="020B0502020104020203" pitchFamily="34" charset="0"/>
              </a:rPr>
              <a:t/>
            </a:r>
            <a:br>
              <a:rPr lang="en-US" sz="3200" b="1" dirty="0">
                <a:solidFill>
                  <a:srgbClr val="C00000"/>
                </a:solidFill>
                <a:latin typeface="Gill Sans MT" panose="020B0502020104020203" pitchFamily="34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Distribution of Lead Partners per District </a:t>
            </a:r>
            <a:br>
              <a:rPr lang="en-US" sz="32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</a:br>
            <a:r>
              <a:rPr lang="en-US" sz="32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per RRP Objective</a:t>
            </a:r>
            <a:r>
              <a:rPr lang="en-US" sz="3200" b="1" dirty="0">
                <a:solidFill>
                  <a:srgbClr val="C00000"/>
                </a:solidFill>
                <a:latin typeface="Gill Sans MT" pitchFamily="34" charset="0"/>
              </a:rPr>
              <a:t/>
            </a:r>
            <a:br>
              <a:rPr lang="en-US" sz="3200" b="1" dirty="0">
                <a:solidFill>
                  <a:srgbClr val="C00000"/>
                </a:solidFill>
                <a:latin typeface="Gill Sans MT" pitchFamily="34" charset="0"/>
              </a:rPr>
            </a:br>
            <a:endParaRPr lang="en-US" sz="3200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5241695"/>
              </p:ext>
            </p:extLst>
          </p:nvPr>
        </p:nvGraphicFramePr>
        <p:xfrm>
          <a:off x="0" y="1217518"/>
          <a:ext cx="12192000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91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392435"/>
              </p:ext>
            </p:extLst>
          </p:nvPr>
        </p:nvGraphicFramePr>
        <p:xfrm>
          <a:off x="1" y="0"/>
          <a:ext cx="12209928" cy="68531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9552"/>
                <a:gridCol w="1667435"/>
                <a:gridCol w="927847"/>
                <a:gridCol w="2971800"/>
                <a:gridCol w="712694"/>
                <a:gridCol w="4800600"/>
              </a:tblGrid>
              <a:tr h="5107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Objective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Activity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# </a:t>
                      </a:r>
                      <a:r>
                        <a:rPr lang="en-US" sz="1400" b="1" u="none" strike="noStrike" dirty="0">
                          <a:effectLst/>
                        </a:rPr>
                        <a:t>of Lead Partners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Lead Partners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Number of </a:t>
                      </a:r>
                      <a:r>
                        <a:rPr lang="en-US" sz="1400" b="1" u="none" strike="noStrike" dirty="0" smtClean="0">
                          <a:effectLst/>
                        </a:rPr>
                        <a:t>IPs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Implementing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Partners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  <a:tr h="218872">
                <a:tc rowSpan="5"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Objective 1. </a:t>
                      </a:r>
                      <a:r>
                        <a:rPr lang="en-US" sz="1200" b="0" u="none" strike="noStrike" dirty="0">
                          <a:effectLst/>
                        </a:rPr>
                        <a:t>Emergency livelihood support to complement basic household needs provided.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Distribution -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Cash/In-kind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CARITAS, CRS, CESVI, DRC, DCA,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ICCO, IRC, JRS, LWF, NRC, Oxfam, Samaritan's Purse, Save the Children, World Vision, Red Cross, UNDP, WFP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AVSI, AWF, ACF, BRAC, CARITAS, CRS, CEFORD, CESVI, DRC, TPO, DCA,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ILF, IRC, JRS, LWF, NRC, Oxfam, Samaritan's Purse, Save the Children, World Vision, Red Cross, ZOA, SORUDA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Formation of livelihoods associations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DCA, FAO, ICCO Cooperation, LWF, WFP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CEFORD, DCA,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Kabarole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Research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Recource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Center, LWF, Self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Helf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Africa, SNV, ZOA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Short-term employment opportunities established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DRC, DCA, JRS, LWF, Oxfam, UN Migration Agency (IOM), UNDP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AFFCAD, DCA,DRC, JRS, LWF, Oxfam,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Prime skills Foundation,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Skills Training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CARITAS, CRS, CESVI, DRC, DCA,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ICCO, IRC, JRS, LWF, NRC, Oxfam, Samaritan's Purse, Save the Children, World Vision, Red Cross, UNDP, WFP, UN Migration Agency (IOM),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Wageningen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university &amp; Research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AFFCAD, AVSI, BRAC, CARITAS, CRS, CEFORD, CESVI, DCA,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TPO,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ISSD, IRC, JRS, LWF, NRC, SCI, Oxfam, Samaritan's Purse, World Vision, Save the Children, Red Cross, ZOA, SORUDA, East-West Seeds Knowledge Transfer,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Kabarole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Research Resource Centre, Self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Helf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Africa, Prime Skills Foundation, SNV, SARUDA, WPR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LWF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LWF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Objective 2. </a:t>
                      </a:r>
                      <a:r>
                        <a:rPr lang="en-US" sz="1200" b="0" u="none" strike="noStrike" dirty="0">
                          <a:effectLst/>
                        </a:rPr>
                        <a:t>Household livelihood strategies to support household self-reliance strengthened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Entrepreneurship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CRS, CESVI, DRC, DCA, FAO, Finnish Refugee Council,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ICCO, LWF, Mercy Corps, NRC, Oxfam, Samaritan's Purse, Save the Children, World Vision, Red Cross, UNDP, WFP, UN Migration Agency (IOM), UN Women, UNDP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AFFCAD, AVSI, BRAC, CRS, CEFORD, CESVI, DCA,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ISSD, IRC, JRS, LWF, SCI, Oxfam, Samaritan's Purse, World Vision, Save the Children, Red Cross, ZOA,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Kabarole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Research Resource Centre, Self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Helf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Africa, SNV, SARUDA,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ACTogether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Uganda &amp; National Slum Dwellers Federation, Care International, Finnish Refugee Council, Food for Hungry, ICCO, War Child, Vision Fund,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KiBO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Foundation, Prime Skills Foundation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Savings &amp; financial literacy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CARITAS, CRS, CESVI, DRC, DCA,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ICCO, IRC, LWF, Oxfam,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Finnish Refugee Council, 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Samaritan's Purse, Save the Children, World Vision, Red Cross, UNDP, WFP, UN Migration Agency (IOM), UNDP, Vision Fund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FFCAD, BRAC, CRS, CARITAS, CEFORD, CESVI, DCA,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TPO, FAO, Food for Hungry,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ISSD, IRC, JRS, LWF, SCI, SNV, Oxfam, Samaritan's Purse, World Vision, Save the Children, Red Cross, ZOA,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Kabarole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Research Resource Centre, Self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Helf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Africa, SNV, SARUDA, </a:t>
                      </a:r>
                      <a:r>
                        <a:rPr lang="en-US" sz="11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ACTogether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Uganda &amp; National Slum Dwellers Federation, Finnish Refugee Council, Food for Hungry, ICCO, Vision Fund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LWF and 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Migration Agency (IOM)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AFFCAD, LWF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872">
                <a:tc rowSpan="6"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Objective 3. </a:t>
                      </a:r>
                      <a:r>
                        <a:rPr lang="en-US" sz="1200" b="0" u="none" strike="noStrike" dirty="0">
                          <a:effectLst/>
                        </a:rPr>
                        <a:t>The enabling environment to support resilient livelihoods reinforced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Creation of employment opportunities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 and UNDP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Extension service delivery increased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DRC, FAO, ICCO, UNDP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CEFORD, DRC, ZOA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Financial service products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DRC, IRC, ICCO, LWF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DRC, ZOA, ICCO, War Child,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LWF, Oxfam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 Linkages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ICCO, LWF, Red  Cross,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WFP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DRC, CEFORD, ZOA, Save the Children,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Kabarole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RRC,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LWF SNV, Red Cross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strengthening – local authorities &amp; private sector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 Caritas, DRC, FAO, LWF, NRC, UNDP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BRAC,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Caritas, CEFORD, DRC, LWF, NRC, ZOA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Caritas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Caritas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rgbClr val="FFCCCC"/>
                    </a:solidFill>
                  </a:tcPr>
                </a:tc>
              </a:tr>
              <a:tr h="21887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Total Number of Partners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83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82535" y="98474"/>
            <a:ext cx="11088688" cy="82842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C00000"/>
                </a:solidFill>
                <a:latin typeface="Gill Sans MT" panose="020B0502020104020203" pitchFamily="34" charset="0"/>
              </a:rPr>
              <a:t/>
            </a:r>
            <a:br>
              <a:rPr lang="en-US" sz="2800" b="1" dirty="0">
                <a:solidFill>
                  <a:srgbClr val="C00000"/>
                </a:solidFill>
                <a:latin typeface="Gill Sans MT" panose="020B0502020104020203" pitchFamily="34" charset="0"/>
              </a:rPr>
            </a:br>
            <a: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Target </a:t>
            </a:r>
            <a:r>
              <a:rPr lang="en-US" sz="2800" b="1" dirty="0">
                <a:solidFill>
                  <a:srgbClr val="C00000"/>
                </a:solidFill>
                <a:latin typeface="Gill Sans MT" panose="020B0502020104020203" pitchFamily="34" charset="0"/>
              </a:rPr>
              <a:t>v</a:t>
            </a:r>
            <a: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 Planned Beneficiary population (Refugee Community) </a:t>
            </a:r>
            <a:r>
              <a:rPr lang="en-US" sz="2800" b="1" dirty="0">
                <a:solidFill>
                  <a:srgbClr val="C00000"/>
                </a:solidFill>
                <a:latin typeface="Gill Sans MT" pitchFamily="34" charset="0"/>
              </a:rPr>
              <a:t/>
            </a:r>
            <a:br>
              <a:rPr lang="en-US" sz="2800" b="1" dirty="0">
                <a:solidFill>
                  <a:srgbClr val="C00000"/>
                </a:solidFill>
                <a:latin typeface="Gill Sans MT" pitchFamily="34" charset="0"/>
              </a:rPr>
            </a:br>
            <a:endParaRPr lang="en-US" sz="2800" b="1" dirty="0">
              <a:solidFill>
                <a:srgbClr val="C00000"/>
              </a:solidFill>
              <a:latin typeface="Gill Sans MT" pitchFamily="34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9252993"/>
              </p:ext>
            </p:extLst>
          </p:nvPr>
        </p:nvGraphicFramePr>
        <p:xfrm>
          <a:off x="0" y="926898"/>
          <a:ext cx="12192000" cy="5931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939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665759"/>
              </p:ext>
            </p:extLst>
          </p:nvPr>
        </p:nvGraphicFramePr>
        <p:xfrm>
          <a:off x="0" y="1059543"/>
          <a:ext cx="12192000" cy="5798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82535" y="98474"/>
            <a:ext cx="11088688" cy="8284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</a:br>
            <a: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Target v Planned Beneficiary population (Host Community) </a:t>
            </a:r>
            <a:br>
              <a:rPr lang="en-US" sz="2800" b="1" dirty="0" smtClean="0">
                <a:solidFill>
                  <a:srgbClr val="C00000"/>
                </a:solidFill>
                <a:latin typeface="Gill Sans MT" panose="020B0502020104020203" pitchFamily="34" charset="0"/>
              </a:rPr>
            </a:br>
            <a:endParaRPr lang="en-US" sz="2800" b="1" dirty="0">
              <a:solidFill>
                <a:srgbClr val="C00000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4808</TotalTime>
  <Words>978</Words>
  <Application>Microsoft Office PowerPoint</Application>
  <PresentationFormat>Widescreen</PresentationFormat>
  <Paragraphs>166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Gill Sans MT</vt:lpstr>
      <vt:lpstr>Office Theme</vt:lpstr>
      <vt:lpstr>PowerPoint Presentation</vt:lpstr>
      <vt:lpstr> Distribution of Lead Partners per District </vt:lpstr>
      <vt:lpstr>PowerPoint Presentation</vt:lpstr>
      <vt:lpstr> Distribution of Lead Partners per District  per RRP Objective </vt:lpstr>
      <vt:lpstr>PowerPoint Presentation</vt:lpstr>
      <vt:lpstr> Target v Planned Beneficiary population (Refugee Community) 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Kakaire</dc:creator>
  <cp:lastModifiedBy>Simon Manning</cp:lastModifiedBy>
  <cp:revision>46</cp:revision>
  <dcterms:created xsi:type="dcterms:W3CDTF">2018-01-26T14:15:43Z</dcterms:created>
  <dcterms:modified xsi:type="dcterms:W3CDTF">2019-06-18T13:35:25Z</dcterms:modified>
</cp:coreProperties>
</file>