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4"/>
  </p:notesMasterIdLst>
  <p:sldIdLst>
    <p:sldId id="256" r:id="rId3"/>
    <p:sldId id="257" r:id="rId4"/>
    <p:sldId id="265" r:id="rId5"/>
    <p:sldId id="269" r:id="rId6"/>
    <p:sldId id="268" r:id="rId7"/>
    <p:sldId id="266" r:id="rId8"/>
    <p:sldId id="267" r:id="rId9"/>
    <p:sldId id="262" r:id="rId10"/>
    <p:sldId id="263" r:id="rId11"/>
    <p:sldId id="264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310" y="-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FEA09-26BF-40B9-86A3-3408D666EEF7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678BB-7839-4DFE-9381-6988DEE2AE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406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332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81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382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33212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67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04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59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83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031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25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3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086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291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1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285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0008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010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01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08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28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009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827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01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2865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51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29/01/2019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05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gandarefugees.org/en/working-group/154?sv=0&amp;geo=22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825182"/>
            <a:ext cx="7772400" cy="34881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Shelter, Settlements + NFI</a:t>
            </a:r>
            <a:r>
              <a:rPr lang="en-US" sz="55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 </a:t>
            </a:r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 Group</a:t>
            </a:r>
          </a:p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SSNFI WG</a:t>
            </a:r>
            <a:endParaRPr lang="en-US" sz="6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4507346"/>
            <a:ext cx="6858000" cy="1698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600" b="1" dirty="0" smtClean="0"/>
              <a:t>Meeting</a:t>
            </a:r>
          </a:p>
          <a:p>
            <a:pPr>
              <a:lnSpc>
                <a:spcPct val="100000"/>
              </a:lnSpc>
            </a:pPr>
            <a:r>
              <a:rPr lang="en-US" sz="4600" b="1" spc="40" dirty="0" smtClean="0"/>
              <a:t>29</a:t>
            </a:r>
            <a:r>
              <a:rPr lang="en-US" sz="4600" b="1" spc="40" baseline="30000" dirty="0" smtClean="0"/>
              <a:t>th</a:t>
            </a:r>
            <a:r>
              <a:rPr lang="en-US" sz="4600" b="1" spc="40" dirty="0" smtClean="0"/>
              <a:t> January 2019</a:t>
            </a:r>
            <a:endParaRPr lang="en-GB" sz="4700" b="1" spc="40" dirty="0"/>
          </a:p>
        </p:txBody>
      </p:sp>
    </p:spTree>
    <p:extLst>
      <p:ext uri="{BB962C8B-B14F-4D97-AF65-F5344CB8AC3E}">
        <p14:creationId xmlns:p14="http://schemas.microsoft.com/office/powerpoint/2010/main" val="27450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EXPENDITURE BASKET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4169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REPEAT SHELTER MAINTENANCE/REPAIRS: 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Cannot quantify this with the limited insight </a:t>
            </a:r>
            <a:r>
              <a:rPr lang="en-GB" sz="2400" dirty="0" smtClean="0"/>
              <a:t>we currently </a:t>
            </a:r>
            <a:r>
              <a:rPr lang="en-GB" sz="2400" dirty="0"/>
              <a:t>have on such expenditure trends. </a:t>
            </a:r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Could the potential Multi-Sector Market Assessment allow </a:t>
            </a:r>
            <a:r>
              <a:rPr lang="en-GB" sz="2400" dirty="0"/>
              <a:t>us to devise such a tranche for the MEB? </a:t>
            </a:r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Results </a:t>
            </a:r>
            <a:r>
              <a:rPr lang="en-GB" sz="2400" dirty="0"/>
              <a:t>from the MEB can help the SSNFI WG to devise a basic repair/maintenance seasonal/annual/biannual top-up value for ongoing shelter maintenance and repairs?</a:t>
            </a:r>
          </a:p>
          <a:p>
            <a:pPr>
              <a:buFontTx/>
              <a:buChar char="-"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lvl="0" indent="0">
              <a:buNone/>
            </a:pPr>
            <a:endParaRPr lang="en-GB" sz="2600" i="1" dirty="0"/>
          </a:p>
        </p:txBody>
      </p:sp>
    </p:spTree>
    <p:extLst>
      <p:ext uri="{BB962C8B-B14F-4D97-AF65-F5344CB8AC3E}">
        <p14:creationId xmlns:p14="http://schemas.microsoft.com/office/powerpoint/2010/main" val="16245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105892"/>
            <a:ext cx="9144000" cy="4535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AOB?</a:t>
            </a:r>
          </a:p>
          <a:p>
            <a:endParaRPr lang="en-US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600" b="1" dirty="0" smtClean="0">
              <a:latin typeface="+mn-lt"/>
            </a:endParaRPr>
          </a:p>
          <a:p>
            <a:endParaRPr lang="en-US" sz="4600" b="1" dirty="0" smtClean="0">
              <a:latin typeface="+mn-lt"/>
            </a:endParaRPr>
          </a:p>
          <a:p>
            <a:r>
              <a:rPr lang="en-US" sz="3500" b="1" dirty="0" smtClean="0">
                <a:latin typeface="+mn-lt"/>
              </a:rPr>
              <a:t>Next </a:t>
            </a:r>
            <a:r>
              <a:rPr lang="en-US" sz="3500" b="1" dirty="0" smtClean="0">
                <a:latin typeface="+mn-lt"/>
              </a:rPr>
              <a:t>Meeting</a:t>
            </a:r>
            <a:r>
              <a:rPr lang="en-US" sz="3500" b="1" dirty="0">
                <a:latin typeface="+mn-lt"/>
              </a:rPr>
              <a:t> </a:t>
            </a:r>
            <a:r>
              <a:rPr lang="en-US" sz="3500" b="1" dirty="0" smtClean="0">
                <a:latin typeface="+mn-lt"/>
              </a:rPr>
              <a:t>– let’s set a regular date</a:t>
            </a:r>
            <a:r>
              <a:rPr lang="en-US" sz="3500" b="1" dirty="0" smtClean="0">
                <a:latin typeface="+mn-lt"/>
              </a:rPr>
              <a:t>?</a:t>
            </a:r>
          </a:p>
          <a:p>
            <a:r>
              <a:rPr lang="en-US" sz="3500" b="1" dirty="0" smtClean="0">
                <a:latin typeface="+mn-lt"/>
              </a:rPr>
              <a:t>Excel sheet for mailing list clean-up.</a:t>
            </a:r>
            <a:endParaRPr lang="en-US" sz="3500" b="1" dirty="0">
              <a:latin typeface="+mn-lt"/>
            </a:endParaRPr>
          </a:p>
          <a:p>
            <a:endParaRPr lang="en-US" sz="6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062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r>
              <a:rPr lang="en-GB" dirty="0" smtClean="0"/>
              <a:t>Introduce </a:t>
            </a:r>
            <a:r>
              <a:rPr lang="en-GB" dirty="0"/>
              <a:t>the fabulous Sarah Gilbert as the SSNFI WG’s new co-chair</a:t>
            </a:r>
            <a:r>
              <a:rPr lang="en-GB" dirty="0" smtClean="0"/>
              <a:t>.</a:t>
            </a:r>
          </a:p>
          <a:p>
            <a:r>
              <a:rPr lang="en-US" dirty="0" smtClean="0"/>
              <a:t>CERF ANNOUNCEMENT </a:t>
            </a:r>
            <a:endParaRPr lang="en-GB" dirty="0"/>
          </a:p>
          <a:p>
            <a:r>
              <a:rPr lang="en-GB" dirty="0" smtClean="0"/>
              <a:t>PRESENTATION</a:t>
            </a:r>
            <a:r>
              <a:rPr lang="en-GB" dirty="0"/>
              <a:t>: WFP/UNOPS Rural Access Index </a:t>
            </a:r>
          </a:p>
          <a:p>
            <a:r>
              <a:rPr lang="en-GB" dirty="0" smtClean="0"/>
              <a:t>Walk </a:t>
            </a:r>
            <a:r>
              <a:rPr lang="en-GB" dirty="0"/>
              <a:t>through 5W for 2018 achievements + present draft dashboard for Jan – Sept 2018 (Q1 – Q3). </a:t>
            </a:r>
          </a:p>
          <a:p>
            <a:r>
              <a:rPr lang="en-GB" dirty="0" smtClean="0"/>
              <a:t>Semi-permanent </a:t>
            </a:r>
            <a:r>
              <a:rPr lang="en-GB" dirty="0"/>
              <a:t>shelters </a:t>
            </a:r>
          </a:p>
          <a:p>
            <a:r>
              <a:rPr lang="en-GB" dirty="0" smtClean="0"/>
              <a:t>2019-2020 REVISED RRP </a:t>
            </a:r>
            <a:r>
              <a:rPr lang="en-GB" dirty="0"/>
              <a:t>reporting and Activity INFO.</a:t>
            </a:r>
          </a:p>
          <a:p>
            <a:r>
              <a:rPr lang="en-GB" dirty="0" smtClean="0"/>
              <a:t>MEB</a:t>
            </a:r>
            <a:endParaRPr lang="en-GB" dirty="0"/>
          </a:p>
          <a:p>
            <a:r>
              <a:rPr lang="en-GB" dirty="0" smtClean="0"/>
              <a:t>AOB</a:t>
            </a:r>
            <a:r>
              <a:rPr lang="en-GB" dirty="0"/>
              <a:t>. </a:t>
            </a:r>
            <a:endParaRPr lang="en-US" sz="1300" dirty="0" smtClean="0"/>
          </a:p>
          <a:p>
            <a:pPr marL="0" lvl="0" indent="0">
              <a:buNone/>
            </a:pPr>
            <a:endParaRPr lang="en-US" sz="1300" dirty="0"/>
          </a:p>
          <a:p>
            <a:pPr marL="0" lvl="0" indent="0">
              <a:buNone/>
            </a:pPr>
            <a:r>
              <a:rPr lang="en-US" sz="2400" i="1" dirty="0" smtClean="0"/>
              <a:t>All documents will be shared after </a:t>
            </a:r>
            <a:r>
              <a:rPr lang="en-US" sz="2400" i="1" dirty="0" smtClean="0"/>
              <a:t>meeting + uploaded on </a:t>
            </a:r>
            <a:r>
              <a:rPr lang="en-US" sz="2400" i="1" dirty="0" smtClean="0">
                <a:hlinkClick r:id="rId2"/>
              </a:rPr>
              <a:t>portal</a:t>
            </a:r>
            <a:r>
              <a:rPr lang="en-US" sz="2400" i="1" dirty="0" smtClean="0"/>
              <a:t>. </a:t>
            </a:r>
            <a:endParaRPr lang="en-GB" sz="2400" i="1" dirty="0"/>
          </a:p>
        </p:txBody>
      </p:sp>
    </p:spTree>
    <p:extLst>
      <p:ext uri="{BB962C8B-B14F-4D97-AF65-F5344CB8AC3E}">
        <p14:creationId xmlns:p14="http://schemas.microsoft.com/office/powerpoint/2010/main" val="98484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9110573" cy="1325563"/>
          </a:xfrm>
        </p:spPr>
        <p:txBody>
          <a:bodyPr>
            <a:normAutofit/>
          </a:bodyPr>
          <a:lstStyle/>
          <a:p>
            <a:r>
              <a:rPr lang="en-US" sz="4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CERF FUNDING: 18 million USD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Office of Resident Coordinator will decide how the funds will be broken down by sector.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SSNFI WG will need to determine prioritized activities and agencies who will receive the funds.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35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3500" dirty="0" smtClean="0"/>
          </a:p>
          <a:p>
            <a:endParaRPr lang="en-GB" sz="2400" i="1" dirty="0"/>
          </a:p>
        </p:txBody>
      </p:sp>
    </p:spTree>
    <p:extLst>
      <p:ext uri="{BB962C8B-B14F-4D97-AF65-F5344CB8AC3E}">
        <p14:creationId xmlns:p14="http://schemas.microsoft.com/office/powerpoint/2010/main" val="90906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9110573" cy="1325563"/>
          </a:xfrm>
        </p:spPr>
        <p:txBody>
          <a:bodyPr>
            <a:normAutofit/>
          </a:bodyPr>
          <a:lstStyle/>
          <a:p>
            <a:r>
              <a:rPr lang="en-US" sz="4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5W MATRIX:  FINAL 2018 SUBMISSION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CHANGES: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000" dirty="0" smtClean="0"/>
              <a:t>NFIs - No reporting on “communal HH kits”. </a:t>
            </a:r>
            <a:r>
              <a:rPr lang="en-US" sz="3000" dirty="0" smtClean="0"/>
              <a:t>Only report on NFI distributions to new arrivals.</a:t>
            </a:r>
            <a:endParaRPr lang="en-US" sz="30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000" dirty="0" smtClean="0"/>
              <a:t>Shelter</a:t>
            </a:r>
            <a:r>
              <a:rPr lang="en-US" sz="3000" dirty="0" smtClean="0"/>
              <a:t> - Must include total number of individual PSNs supported.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What are the challenges with reporting?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19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Top down or bottom up? Through UNHCR focal points or by Agency Country Director?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19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Must report on </a:t>
            </a:r>
            <a:r>
              <a:rPr lang="en-US" sz="3500" b="1" dirty="0" smtClean="0"/>
              <a:t>all achievements </a:t>
            </a:r>
            <a:r>
              <a:rPr lang="en-US" sz="3500" dirty="0" smtClean="0"/>
              <a:t>in 2018 from 1</a:t>
            </a:r>
            <a:r>
              <a:rPr lang="en-US" sz="3500" baseline="30000" dirty="0" smtClean="0"/>
              <a:t>st</a:t>
            </a:r>
            <a:r>
              <a:rPr lang="en-US" sz="3500" dirty="0" smtClean="0"/>
              <a:t> January until 31</a:t>
            </a:r>
            <a:r>
              <a:rPr lang="en-US" sz="3500" baseline="30000" dirty="0" smtClean="0"/>
              <a:t>st</a:t>
            </a:r>
            <a:r>
              <a:rPr lang="en-US" sz="3500" dirty="0" smtClean="0"/>
              <a:t> December.</a:t>
            </a:r>
          </a:p>
          <a:p>
            <a:endParaRPr lang="en-GB" sz="2400" i="1" dirty="0"/>
          </a:p>
        </p:txBody>
      </p:sp>
    </p:spTree>
    <p:extLst>
      <p:ext uri="{BB962C8B-B14F-4D97-AF65-F5344CB8AC3E}">
        <p14:creationId xmlns:p14="http://schemas.microsoft.com/office/powerpoint/2010/main" val="332866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9110573" cy="1325563"/>
          </a:xfrm>
        </p:spPr>
        <p:txBody>
          <a:bodyPr>
            <a:normAutofit/>
          </a:bodyPr>
          <a:lstStyle/>
          <a:p>
            <a:r>
              <a:rPr lang="en-US" sz="4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500" dirty="0" smtClean="0"/>
              <a:t>INTER-AGENCY RESPONSIBILITIES: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FEBRUARY 18</a:t>
            </a:r>
            <a:r>
              <a:rPr lang="en-US" sz="3500" baseline="30000" dirty="0" smtClean="0"/>
              <a:t>TH</a:t>
            </a:r>
            <a:r>
              <a:rPr lang="en-US" sz="3500" dirty="0" smtClean="0"/>
              <a:t> = Deadline for revised targets based on verified refugee population figures + projections of new arrivals.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5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dirty="0" smtClean="0"/>
              <a:t>March 7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+ 8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= Vetting </a:t>
            </a:r>
            <a:r>
              <a:rPr lang="en-US" sz="3600" dirty="0"/>
              <a:t>partners’ budget and </a:t>
            </a:r>
            <a:r>
              <a:rPr lang="en-US" sz="3600" dirty="0" smtClean="0"/>
              <a:t>targets. </a:t>
            </a:r>
            <a:endParaRPr lang="en-US" sz="3500" dirty="0" smtClean="0"/>
          </a:p>
          <a:p>
            <a:endParaRPr lang="en-GB" sz="2400" i="1" dirty="0"/>
          </a:p>
        </p:txBody>
      </p:sp>
    </p:spTree>
    <p:extLst>
      <p:ext uri="{BB962C8B-B14F-4D97-AF65-F5344CB8AC3E}">
        <p14:creationId xmlns:p14="http://schemas.microsoft.com/office/powerpoint/2010/main" val="74016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514380"/>
              </p:ext>
            </p:extLst>
          </p:nvPr>
        </p:nvGraphicFramePr>
        <p:xfrm>
          <a:off x="1621765" y="1325563"/>
          <a:ext cx="7522235" cy="595292"/>
        </p:xfrm>
        <a:graphic>
          <a:graphicData uri="http://schemas.openxmlformats.org/drawingml/2006/table">
            <a:tbl>
              <a:tblPr/>
              <a:tblGrid>
                <a:gridCol w="914614"/>
                <a:gridCol w="1112595"/>
                <a:gridCol w="791295"/>
                <a:gridCol w="1089263"/>
                <a:gridCol w="777297"/>
                <a:gridCol w="1198152"/>
                <a:gridCol w="690113"/>
                <a:gridCol w="948906"/>
              </a:tblGrid>
              <a:tr h="3415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Sudan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 and others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Burundi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7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269562"/>
              </p:ext>
            </p:extLst>
          </p:nvPr>
        </p:nvGraphicFramePr>
        <p:xfrm>
          <a:off x="86266" y="3458140"/>
          <a:ext cx="9057733" cy="3184593"/>
        </p:xfrm>
        <a:graphic>
          <a:graphicData uri="http://schemas.openxmlformats.org/drawingml/2006/table">
            <a:tbl>
              <a:tblPr/>
              <a:tblGrid>
                <a:gridCol w="345955"/>
                <a:gridCol w="432443"/>
                <a:gridCol w="676185"/>
                <a:gridCol w="78626"/>
                <a:gridCol w="969723"/>
                <a:gridCol w="1035244"/>
                <a:gridCol w="969723"/>
                <a:gridCol w="956618"/>
                <a:gridCol w="1009036"/>
                <a:gridCol w="956618"/>
                <a:gridCol w="699773"/>
                <a:gridCol w="927789"/>
              </a:tblGrid>
              <a:tr h="337428">
                <a:tc gridSpan="12"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individuals (refugees + hosts) receiving sustainable shelter construction training  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baseline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1,020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157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4,710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1,440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4,880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1,440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Needs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6,720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2,880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1513"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48">
                <a:tc gridSpan="12"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refugee and host community households with specific needs assisted with semi-permanent shelters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15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baseline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13,500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2,700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3210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14,500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2,900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1513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Needs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108632"/>
              </p:ext>
            </p:extLst>
          </p:nvPr>
        </p:nvGraphicFramePr>
        <p:xfrm>
          <a:off x="86266" y="2078526"/>
          <a:ext cx="9057734" cy="1242100"/>
        </p:xfrm>
        <a:graphic>
          <a:graphicData uri="http://schemas.openxmlformats.org/drawingml/2006/table">
            <a:tbl>
              <a:tblPr/>
              <a:tblGrid>
                <a:gridCol w="1454584"/>
                <a:gridCol w="78626"/>
                <a:gridCol w="969723"/>
                <a:gridCol w="1035244"/>
                <a:gridCol w="969723"/>
                <a:gridCol w="956618"/>
                <a:gridCol w="1009036"/>
                <a:gridCol w="956618"/>
                <a:gridCol w="699773"/>
                <a:gridCol w="927789"/>
              </a:tblGrid>
              <a:tr h="346548">
                <a:tc gridSpan="10"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refugee households who receive cash-based NFI assistance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101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baseline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available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151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151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151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Needs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applicable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628650" y="0"/>
            <a:ext cx="7886700" cy="132556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2019-2020 REVISED RRP TARGETS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6840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514380"/>
              </p:ext>
            </p:extLst>
          </p:nvPr>
        </p:nvGraphicFramePr>
        <p:xfrm>
          <a:off x="1621765" y="1325563"/>
          <a:ext cx="7522235" cy="595292"/>
        </p:xfrm>
        <a:graphic>
          <a:graphicData uri="http://schemas.openxmlformats.org/drawingml/2006/table">
            <a:tbl>
              <a:tblPr/>
              <a:tblGrid>
                <a:gridCol w="914614"/>
                <a:gridCol w="1112595"/>
                <a:gridCol w="791295"/>
                <a:gridCol w="1089263"/>
                <a:gridCol w="777297"/>
                <a:gridCol w="1198152"/>
                <a:gridCol w="690113"/>
                <a:gridCol w="948906"/>
              </a:tblGrid>
              <a:tr h="3415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South Sudan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 and others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Burundi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7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Refugees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628650" y="0"/>
            <a:ext cx="7886700" cy="132556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2019-2020 REVISED RRP TARGETS</a:t>
            </a:r>
            <a:endParaRPr lang="en-GB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055257"/>
              </p:ext>
            </p:extLst>
          </p:nvPr>
        </p:nvGraphicFramePr>
        <p:xfrm>
          <a:off x="69012" y="2216310"/>
          <a:ext cx="9074988" cy="2385194"/>
        </p:xfrm>
        <a:graphic>
          <a:graphicData uri="http://schemas.openxmlformats.org/drawingml/2006/table">
            <a:tbl>
              <a:tblPr/>
              <a:tblGrid>
                <a:gridCol w="346614"/>
                <a:gridCol w="433268"/>
                <a:gridCol w="677473"/>
                <a:gridCol w="78776"/>
                <a:gridCol w="971570"/>
                <a:gridCol w="1037216"/>
                <a:gridCol w="971570"/>
                <a:gridCol w="958440"/>
                <a:gridCol w="1010958"/>
                <a:gridCol w="958440"/>
                <a:gridCol w="701107"/>
                <a:gridCol w="929556"/>
              </a:tblGrid>
              <a:tr h="334882">
                <a:tc gridSpan="12"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kms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roads rehabilitated (including roadside vegetation) for all-year access to community services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baseline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217314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Needs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006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82">
                <a:tc gridSpan="12"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energy-saving street lights installed in refugee hosting areas (excluding staff institutions)  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 baseline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29796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  <a:tr h="190068"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Needs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9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EXPENDITURE BASKET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4169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b="1" dirty="0"/>
              <a:t>ONE OFF BLANKET ENTITLEMENT:</a:t>
            </a: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1. Emergency </a:t>
            </a:r>
            <a:r>
              <a:rPr lang="en-GB" sz="2400" dirty="0"/>
              <a:t>Shelter Kit </a:t>
            </a:r>
            <a:r>
              <a:rPr lang="en-GB" sz="2400" dirty="0" smtClean="0"/>
              <a:t>(</a:t>
            </a:r>
            <a:r>
              <a:rPr lang="en-GB" sz="2400" dirty="0"/>
              <a:t>averaged between treated and non-treated pole options)</a:t>
            </a:r>
          </a:p>
          <a:p>
            <a:pPr marL="0" indent="0">
              <a:buNone/>
            </a:pPr>
            <a:r>
              <a:rPr lang="en-GB" sz="2400" dirty="0"/>
              <a:t>- Type I (HH size 1 – 3 </a:t>
            </a:r>
            <a:r>
              <a:rPr lang="en-GB" sz="2400" dirty="0" err="1"/>
              <a:t>ppl</a:t>
            </a:r>
            <a:r>
              <a:rPr lang="en-GB" sz="2400" dirty="0"/>
              <a:t>) = 481,987 UGX </a:t>
            </a:r>
          </a:p>
          <a:p>
            <a:pPr marL="0" indent="0">
              <a:buNone/>
            </a:pPr>
            <a:r>
              <a:rPr lang="en-GB" sz="2400" dirty="0"/>
              <a:t>- Type II (HH size 4 – 7 </a:t>
            </a:r>
            <a:r>
              <a:rPr lang="en-GB" sz="2400" dirty="0" err="1"/>
              <a:t>ppl</a:t>
            </a:r>
            <a:r>
              <a:rPr lang="en-GB" sz="2400" dirty="0"/>
              <a:t>) = 633,270 UGX </a:t>
            </a:r>
          </a:p>
          <a:p>
            <a:pPr marL="0" indent="0">
              <a:buNone/>
            </a:pPr>
            <a:r>
              <a:rPr lang="en-GB" sz="2400" dirty="0"/>
              <a:t>- Type I + II (HH size ≥ 8 </a:t>
            </a:r>
            <a:r>
              <a:rPr lang="en-GB" sz="2400" dirty="0" err="1"/>
              <a:t>ppl</a:t>
            </a:r>
            <a:r>
              <a:rPr lang="en-GB" sz="2400" dirty="0"/>
              <a:t>) = 1,115,257 UGX </a:t>
            </a:r>
          </a:p>
          <a:p>
            <a:pPr marL="0" indent="0">
              <a:buNone/>
            </a:pPr>
            <a:r>
              <a:rPr lang="en-GB" sz="2400" dirty="0" smtClean="0"/>
              <a:t>NB</a:t>
            </a:r>
            <a:r>
              <a:rPr lang="en-GB" sz="2400" dirty="0"/>
              <a:t>: Added 10% to all packages above for transport</a:t>
            </a:r>
            <a:r>
              <a:rPr lang="en-GB" sz="2400" dirty="0" smtClean="0"/>
              <a:t>.</a:t>
            </a:r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dirty="0"/>
              <a:t>2. Labour for assemblage (only for vulnerable PSN): </a:t>
            </a:r>
            <a:endParaRPr lang="en-GB" sz="2400" dirty="0" smtClean="0"/>
          </a:p>
          <a:p>
            <a:pPr marL="0" indent="0">
              <a:buNone/>
            </a:pPr>
            <a:r>
              <a:rPr lang="en-GB" sz="2400" dirty="0"/>
              <a:t>(</a:t>
            </a:r>
            <a:r>
              <a:rPr lang="en-GB" sz="2400" dirty="0" smtClean="0"/>
              <a:t>approx</a:t>
            </a:r>
            <a:r>
              <a:rPr lang="en-GB" sz="2400" dirty="0"/>
              <a:t>. 20% of total cost - not super skilled)</a:t>
            </a:r>
          </a:p>
          <a:p>
            <a:pPr marL="0" indent="0">
              <a:buNone/>
            </a:pPr>
            <a:r>
              <a:rPr lang="en-GB" sz="2400" dirty="0"/>
              <a:t>- Type I (HH size 1 – 3 </a:t>
            </a:r>
            <a:r>
              <a:rPr lang="en-GB" sz="2400" dirty="0" err="1"/>
              <a:t>ppl</a:t>
            </a:r>
            <a:r>
              <a:rPr lang="en-GB" sz="2400" dirty="0"/>
              <a:t>) = 96,397 UGX </a:t>
            </a:r>
          </a:p>
          <a:p>
            <a:pPr marL="0" indent="0">
              <a:buNone/>
            </a:pPr>
            <a:r>
              <a:rPr lang="en-GB" sz="2400" dirty="0"/>
              <a:t>- Type II (HH size 4 – 7 </a:t>
            </a:r>
            <a:r>
              <a:rPr lang="en-GB" sz="2400" dirty="0" err="1"/>
              <a:t>ppl</a:t>
            </a:r>
            <a:r>
              <a:rPr lang="en-GB" sz="2400" dirty="0"/>
              <a:t>) = 126,654 UGX </a:t>
            </a:r>
          </a:p>
          <a:p>
            <a:pPr marL="0" indent="0">
              <a:buNone/>
            </a:pPr>
            <a:r>
              <a:rPr lang="en-GB" sz="2400" dirty="0"/>
              <a:t>- Type I + II (HH size ≥ 8 </a:t>
            </a:r>
            <a:r>
              <a:rPr lang="en-GB" sz="2400" dirty="0" err="1"/>
              <a:t>ppl</a:t>
            </a:r>
            <a:r>
              <a:rPr lang="en-GB" sz="2400" dirty="0"/>
              <a:t>) = 223,051 UGX </a:t>
            </a:r>
          </a:p>
          <a:p>
            <a:pPr marL="0" indent="0">
              <a:buNone/>
            </a:pPr>
            <a:endParaRPr lang="en-GB" sz="2400" dirty="0"/>
          </a:p>
          <a:p>
            <a:pPr marL="0" lvl="0" indent="0">
              <a:buNone/>
            </a:pPr>
            <a:endParaRPr lang="en-GB" sz="2600" i="1" dirty="0"/>
          </a:p>
        </p:txBody>
      </p:sp>
    </p:spTree>
    <p:extLst>
      <p:ext uri="{BB962C8B-B14F-4D97-AF65-F5344CB8AC3E}">
        <p14:creationId xmlns:p14="http://schemas.microsoft.com/office/powerpoint/2010/main" val="143236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EXPENDITURE BASKET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4169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b="1" dirty="0"/>
              <a:t>ONE-OFF ENTITLEMENT TO VULNERABLE PSN HH: 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1. Semi-permanent HH shelter materials + transport (approx. 20% of total cost due to construction materials required)</a:t>
            </a:r>
          </a:p>
          <a:p>
            <a:pPr marL="0" indent="0">
              <a:buNone/>
            </a:pPr>
            <a:r>
              <a:rPr lang="en-GB" sz="2400" dirty="0"/>
              <a:t>- Type A (1 – 3 </a:t>
            </a:r>
            <a:r>
              <a:rPr lang="en-GB" sz="2400" dirty="0" err="1"/>
              <a:t>ppl</a:t>
            </a:r>
            <a:r>
              <a:rPr lang="en-GB" sz="2400" dirty="0"/>
              <a:t>)            = 1,800,000 UGX</a:t>
            </a:r>
          </a:p>
          <a:p>
            <a:pPr marL="0" indent="0">
              <a:buNone/>
            </a:pPr>
            <a:r>
              <a:rPr lang="en-GB" sz="2400" dirty="0"/>
              <a:t>- Type B (4 – 6 </a:t>
            </a:r>
            <a:r>
              <a:rPr lang="en-GB" sz="2400" dirty="0" err="1"/>
              <a:t>ppl</a:t>
            </a:r>
            <a:r>
              <a:rPr lang="en-GB" sz="2400" dirty="0"/>
              <a:t>)            = 2,400,000 UGX</a:t>
            </a:r>
          </a:p>
          <a:p>
            <a:pPr>
              <a:buFontTx/>
              <a:buChar char="-"/>
            </a:pPr>
            <a:r>
              <a:rPr lang="en-GB" sz="2400" dirty="0" smtClean="0"/>
              <a:t>Type </a:t>
            </a:r>
            <a:r>
              <a:rPr lang="en-GB" sz="2400" dirty="0"/>
              <a:t>C (≥ 8 </a:t>
            </a:r>
            <a:r>
              <a:rPr lang="en-GB" sz="2400" dirty="0" err="1"/>
              <a:t>ppl</a:t>
            </a:r>
            <a:r>
              <a:rPr lang="en-GB" sz="2400" dirty="0"/>
              <a:t>)*             = 2,881,987 </a:t>
            </a:r>
            <a:r>
              <a:rPr lang="en-GB" sz="2400" dirty="0" smtClean="0"/>
              <a:t>UGX</a:t>
            </a:r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dirty="0"/>
              <a:t>2. Semi-permanent HH shelter labour (approx. 30% of total material cost due to higher skills required)</a:t>
            </a:r>
          </a:p>
          <a:p>
            <a:pPr marL="0" indent="0">
              <a:buNone/>
            </a:pPr>
            <a:r>
              <a:rPr lang="en-GB" sz="2400" dirty="0"/>
              <a:t>- Type A (1 – 3 </a:t>
            </a:r>
            <a:r>
              <a:rPr lang="en-GB" sz="2400" dirty="0" err="1"/>
              <a:t>ppl</a:t>
            </a:r>
            <a:r>
              <a:rPr lang="en-GB" sz="2400" dirty="0"/>
              <a:t>)            = 450,000 UGX</a:t>
            </a:r>
          </a:p>
          <a:p>
            <a:pPr marL="0" indent="0">
              <a:buNone/>
            </a:pPr>
            <a:r>
              <a:rPr lang="en-GB" sz="2400" dirty="0"/>
              <a:t>- Type B (4 – 6 </a:t>
            </a:r>
            <a:r>
              <a:rPr lang="en-GB" sz="2400" dirty="0" err="1"/>
              <a:t>ppl</a:t>
            </a:r>
            <a:r>
              <a:rPr lang="en-GB" sz="2400" dirty="0"/>
              <a:t>)            = 600,000 UGX</a:t>
            </a:r>
          </a:p>
          <a:p>
            <a:pPr>
              <a:buFontTx/>
              <a:buChar char="-"/>
            </a:pPr>
            <a:r>
              <a:rPr lang="en-GB" sz="2400" dirty="0" smtClean="0"/>
              <a:t>Type </a:t>
            </a:r>
            <a:r>
              <a:rPr lang="en-GB" sz="2400" dirty="0"/>
              <a:t>C (≥ 8 </a:t>
            </a:r>
            <a:r>
              <a:rPr lang="en-GB" sz="2400" dirty="0" err="1"/>
              <a:t>ppl</a:t>
            </a:r>
            <a:r>
              <a:rPr lang="en-GB" sz="2400" dirty="0"/>
              <a:t>)*             = 744,596 </a:t>
            </a:r>
            <a:r>
              <a:rPr lang="en-GB" sz="2400" dirty="0" smtClean="0"/>
              <a:t>UGX</a:t>
            </a:r>
          </a:p>
          <a:p>
            <a:pPr marL="0" indent="0">
              <a:buNone/>
            </a:pPr>
            <a:r>
              <a:rPr lang="en-GB" sz="2200" i="1" dirty="0"/>
              <a:t>* this option is Type B + supply of </a:t>
            </a:r>
            <a:r>
              <a:rPr lang="en-GB" sz="2200" i="1" dirty="0" smtClean="0"/>
              <a:t>Emergency Shelter Kit </a:t>
            </a:r>
            <a:r>
              <a:rPr lang="en-GB" sz="2200" i="1" dirty="0"/>
              <a:t>T</a:t>
            </a:r>
            <a:r>
              <a:rPr lang="en-GB" sz="2200" i="1" dirty="0" smtClean="0"/>
              <a:t>ype </a:t>
            </a:r>
            <a:r>
              <a:rPr lang="en-GB" sz="2200" i="1" dirty="0"/>
              <a:t>I</a:t>
            </a:r>
          </a:p>
          <a:p>
            <a:pPr>
              <a:buFontTx/>
              <a:buChar char="-"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lvl="0" indent="0">
              <a:buNone/>
            </a:pPr>
            <a:endParaRPr lang="en-GB" sz="2600" i="1" dirty="0"/>
          </a:p>
        </p:txBody>
      </p:sp>
    </p:spTree>
    <p:extLst>
      <p:ext uri="{BB962C8B-B14F-4D97-AF65-F5344CB8AC3E}">
        <p14:creationId xmlns:p14="http://schemas.microsoft.com/office/powerpoint/2010/main" val="370203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892</TotalTime>
  <Words>819</Words>
  <Application>Microsoft Office PowerPoint</Application>
  <PresentationFormat>On-screen Show (4:3)</PresentationFormat>
  <Paragraphs>267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Calibri Light</vt:lpstr>
      <vt:lpstr>Office Theme</vt:lpstr>
      <vt:lpstr>1_Office Theme</vt:lpstr>
      <vt:lpstr>PowerPoint Presentation</vt:lpstr>
      <vt:lpstr>Agenda</vt:lpstr>
      <vt:lpstr>CERF FUNDING: 18 million USD</vt:lpstr>
      <vt:lpstr>5W MATRIX:  FINAL 2018 SUBMISSION</vt:lpstr>
      <vt:lpstr>2019 – 2020 REFUGEE RESPONSE PLAN</vt:lpstr>
      <vt:lpstr>PowerPoint Presentation</vt:lpstr>
      <vt:lpstr>PowerPoint Presentation</vt:lpstr>
      <vt:lpstr>MINIMUM EXPENDITURE BASKET</vt:lpstr>
      <vt:lpstr>MINIMUM EXPENDITURE BASKET</vt:lpstr>
      <vt:lpstr>MINIMUM EXPENDITURE BASKET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Phoebe Goodwin</dc:creator>
  <cp:lastModifiedBy>Phoebe Goodwin</cp:lastModifiedBy>
  <cp:revision>45</cp:revision>
  <dcterms:created xsi:type="dcterms:W3CDTF">2018-05-28T14:17:25Z</dcterms:created>
  <dcterms:modified xsi:type="dcterms:W3CDTF">2019-01-29T17:56:48Z</dcterms:modified>
</cp:coreProperties>
</file>