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54" r:id="rId3"/>
    <p:sldId id="355" r:id="rId4"/>
    <p:sldId id="356" r:id="rId5"/>
    <p:sldId id="357" r:id="rId6"/>
    <p:sldId id="345" r:id="rId7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758CD-915F-4B3B-B6CB-826130D5C071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AE4A1-9DF3-4670-A21A-A120522B5E0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78761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xfrm>
            <a:off x="295018" y="4710152"/>
            <a:ext cx="6195349" cy="4461268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b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27868" indent="-27994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19797" indent="-2239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567716" indent="-2239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15635" indent="-2239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463554" indent="-2239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11472" indent="-2239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359391" indent="-2239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07310" indent="-2239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3BC317C-16A2-4BF4-AAAE-58ADC872D401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83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29F9-5153-4194-A8B5-4E7009B52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0071F-9E2C-49CD-A966-B11E271A9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A16AD-E708-440D-9EDC-F62F348D2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E89C7-4E5E-489A-A99E-14B721D61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48691-F448-454B-8408-6F8555F46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3597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9044-1516-419D-979C-554176240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B884A-73AB-41A4-9E78-E8B8A89D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32087-22D0-4C33-9613-A2BDAE4C1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B97D1-8AB3-407A-8E55-CF3ADC513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4FC2B-FB21-4F45-BA78-892C117F0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55068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4B4501-D1E1-46BF-BC87-D710E5E06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7BD44-9DDF-40AD-AEC2-FA8098336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4E159-D8E7-410B-8ABA-BDABB283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6B88D-0D20-424A-9964-C50CD81BC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44713-E508-4280-8C29-3726EAD5B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537897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162046" y="1663700"/>
            <a:ext cx="10606615" cy="3492500"/>
          </a:xfrm>
          <a:prstGeom prst="rect">
            <a:avLst/>
          </a:prstGeo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xxxx</a:t>
            </a:r>
            <a:endParaRPr lang="en-GB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185316" y="312738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600" b="0">
                <a:solidFill>
                  <a:srgbClr val="0070C0"/>
                </a:solidFill>
                <a:latin typeface="Cambria" panose="02040503050406030204" pitchFamily="18" charset="0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410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45D5D-477B-40D8-8630-3764645C5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6CF5A-C697-45C8-A71F-03E28FF9B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FAF44-680B-4ED8-8CAD-B40EEFF6B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66762-6C34-45BE-9416-937D4D13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C743-1B3C-43E3-87E9-BF41ECC4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27874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9B8B2-2B61-44D9-AD80-C817FF73A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C0A31-F450-4AFC-86A6-0DEEB2862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09669-D73F-467A-9F38-84DDA4A05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195AD-9EFB-418E-AF18-551761DF9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58F75-B15B-4649-93E2-F300BB73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20450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73E2-8E0B-44B2-8DAF-4AC3E08B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C51A9-CB8D-43A5-B18E-E229F01A6C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762F1-4068-4C22-80B0-F9777F0BC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FB6AA-E92B-422B-9242-28090824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B42B4-5EE6-4A2F-B607-7440761E7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95D58-BFB7-41B7-B5E4-06A0107DC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81688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D464-D311-4A4E-97BC-D903ED323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25997-A25C-4442-BFD4-A28D74D83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F585E-5756-4E68-83BE-C932AA77D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3360EA-4365-417A-A10B-AA651CE37A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AF446-7761-4CE1-B161-E729C26E2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A69ED4-FF81-407C-A0AD-A68DDE5FD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DCB0A7-3427-47EF-8722-C7E919A49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571D8E-230C-4359-9B6A-86A6ADEF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33415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946B1-7A2D-4B67-ABFF-6C6476A4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683B2-14F8-4E1F-B377-AAAEBE355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50E3E-2C83-4DC0-B1FE-777C419B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0A69E1-87CD-473A-961D-89C8712D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28440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96CF97-D818-47B8-98F7-DCEBE8F32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C267A6-30EC-4438-A34C-9DFC2152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29BFD-7FBE-4E4C-ABEA-5D85EC014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98765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4D90-7CB2-4D2E-B229-D6182814B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B61CA-6B99-40B7-A422-1C92F7D94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2C516-FD28-4B2F-B438-BEA93DE4E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1FE37-9CEB-4373-B42B-749636E08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A44B7-CA6A-4D9F-A92A-2E28CC49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837E95-6DCA-4C24-96F7-2B3AB948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0700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1363B-30D7-4A67-A16F-1C9A5DF67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9D5C1-0FC7-4629-9934-02D9E14C8B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4285E-F91B-4072-9A5B-558E46896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B005F-9971-454F-B893-2F943E49E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6BEBB-7DC2-49C1-91F0-5927C81A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C27FA-914B-458C-9979-12062069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36492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2DCDB6-1CA1-444F-871D-C0BCA38F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34692-C7CD-489C-9688-1CA943375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D4298-48FE-4CC8-BF54-9758C58F64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6E1EC-01D3-4D21-B15C-5768958EE1FC}" type="datetimeFigureOut">
              <a:rPr lang="en-UG" smtClean="0"/>
              <a:t>04/10/2019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D7B52-AACE-4A06-A09E-E416B7414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67A53-0583-4F18-8A78-2C1D77C69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23D61-DCEA-49BB-9361-92B29D923D1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74549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819B9-7D24-4AA3-883E-39C29C468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793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Update on Contingency Plans </a:t>
            </a:r>
            <a:endParaRPr lang="en-UG" sz="36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44231C-3869-4BB2-832C-D0AD57766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3362"/>
            <a:ext cx="9144000" cy="2954438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The draft of the Contingency plan for DRC is shared with OPM for their inputs;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Draft 1 of the South Sudan Contingency plan is ready and will be shared soon with OPM;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Draft 0 of the contingency plan for the Burundi situation is almost complete and may be shared next week.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21607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D8414C4-9186-EE4B-BB69-81AD9D194E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30438" y="1663700"/>
            <a:ext cx="7160454" cy="46456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CCF4E2-1479-5F4A-A104-63253CCDC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2987" y="548640"/>
            <a:ext cx="7772400" cy="1115060"/>
          </a:xfrm>
        </p:spPr>
        <p:txBody>
          <a:bodyPr>
            <a:normAutofit/>
          </a:bodyPr>
          <a:lstStyle/>
          <a:p>
            <a:r>
              <a:rPr lang="en-US" sz="2000" b="1" dirty="0"/>
              <a:t>SOUTH SUDAN - Regional RRP </a:t>
            </a:r>
            <a:r>
              <a:rPr lang="en-US" sz="2000" dirty="0"/>
              <a:t>2019 Mid Year Report </a:t>
            </a:r>
            <a:br>
              <a:rPr lang="en-US" sz="2000" dirty="0"/>
            </a:br>
            <a:r>
              <a:rPr lang="en-US" sz="2000" dirty="0"/>
              <a:t>January - June 2019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E39304-5894-D540-8616-B65EF8FB5B77}"/>
              </a:ext>
            </a:extLst>
          </p:cNvPr>
          <p:cNvPicPr/>
          <p:nvPr/>
        </p:nvPicPr>
        <p:blipFill rotWithShape="1">
          <a:blip r:embed="rId2"/>
          <a:srcRect l="43145" t="15882" r="4257" b="3654"/>
          <a:stretch/>
        </p:blipFill>
        <p:spPr bwMode="auto">
          <a:xfrm>
            <a:off x="2030438" y="1646873"/>
            <a:ext cx="7160454" cy="50774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4228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577B64-2163-F04A-BE4B-E268D2A20F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95535" y="1026942"/>
            <a:ext cx="7954961" cy="4431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00B0F0"/>
                </a:solidFill>
              </a:rPr>
              <a:t>Key figures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>
                <a:solidFill>
                  <a:srgbClr val="00B0F0"/>
                </a:solidFill>
              </a:rPr>
              <a:t>Uganda, DRC, Ethiopia, Kenya, Sudan continue to host </a:t>
            </a:r>
            <a:r>
              <a:rPr lang="en-US" sz="2200" b="1" dirty="0">
                <a:solidFill>
                  <a:srgbClr val="FF0000"/>
                </a:solidFill>
              </a:rPr>
              <a:t>2.2</a:t>
            </a:r>
            <a:r>
              <a:rPr lang="en-US" sz="2200" b="1" dirty="0">
                <a:solidFill>
                  <a:srgbClr val="00B0F0"/>
                </a:solidFill>
              </a:rPr>
              <a:t> million South Sudanese refugees</a:t>
            </a:r>
          </a:p>
          <a:p>
            <a:pPr>
              <a:buFont typeface="Wingdings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</a:rPr>
              <a:t>95</a:t>
            </a:r>
            <a:r>
              <a:rPr lang="en-US" sz="2000" b="1" dirty="0">
                <a:solidFill>
                  <a:srgbClr val="00B0F0"/>
                </a:solidFill>
              </a:rPr>
              <a:t> partners requesting </a:t>
            </a:r>
            <a:r>
              <a:rPr lang="en-US" sz="2000" b="1" dirty="0">
                <a:solidFill>
                  <a:srgbClr val="FF0000"/>
                </a:solidFill>
              </a:rPr>
              <a:t>USD 1.4 billion </a:t>
            </a:r>
            <a:r>
              <a:rPr lang="en-US" sz="2000" b="1" dirty="0">
                <a:solidFill>
                  <a:srgbClr val="00B0F0"/>
                </a:solidFill>
              </a:rPr>
              <a:t>to meet live-saving and resilience needs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>
                <a:solidFill>
                  <a:srgbClr val="FF0000"/>
                </a:solidFill>
              </a:rPr>
              <a:t>56,297</a:t>
            </a:r>
            <a:r>
              <a:rPr lang="en-US" sz="2200" b="1" dirty="0">
                <a:solidFill>
                  <a:srgbClr val="00B0F0"/>
                </a:solidFill>
              </a:rPr>
              <a:t> new refugees from South Sudan fled in the first half of 2019, average of approximately </a:t>
            </a:r>
            <a:r>
              <a:rPr lang="en-US" sz="2200" b="1" dirty="0">
                <a:solidFill>
                  <a:srgbClr val="FF0000"/>
                </a:solidFill>
              </a:rPr>
              <a:t>9,380</a:t>
            </a:r>
            <a:r>
              <a:rPr lang="en-US" sz="2200" b="1" dirty="0">
                <a:solidFill>
                  <a:srgbClr val="00B0F0"/>
                </a:solidFill>
              </a:rPr>
              <a:t> new arrivals per month compared to </a:t>
            </a:r>
            <a:r>
              <a:rPr lang="en-US" sz="2200" b="1" dirty="0">
                <a:solidFill>
                  <a:srgbClr val="FF0000"/>
                </a:solidFill>
              </a:rPr>
              <a:t>8,900</a:t>
            </a:r>
            <a:r>
              <a:rPr lang="en-US" sz="2200" b="1" dirty="0">
                <a:solidFill>
                  <a:srgbClr val="00B0F0"/>
                </a:solidFill>
              </a:rPr>
              <a:t> monthly arrivals across 2018</a:t>
            </a:r>
          </a:p>
          <a:p>
            <a:pPr lvl="0">
              <a:buFont typeface="Wingdings" pitchFamily="2" charset="2"/>
              <a:buChar char="Ø"/>
            </a:pPr>
            <a:r>
              <a:rPr lang="en-US" sz="2200" b="1" dirty="0">
                <a:solidFill>
                  <a:srgbClr val="00B0F0"/>
                </a:solidFill>
              </a:rPr>
              <a:t> USD </a:t>
            </a:r>
            <a:r>
              <a:rPr lang="en-US" sz="2200" b="1" dirty="0">
                <a:solidFill>
                  <a:srgbClr val="FF0000"/>
                </a:solidFill>
              </a:rPr>
              <a:t>283.5 million </a:t>
            </a:r>
            <a:r>
              <a:rPr lang="en-US" sz="2200" b="1" dirty="0">
                <a:solidFill>
                  <a:srgbClr val="00B0F0"/>
                </a:solidFill>
              </a:rPr>
              <a:t>received representing just </a:t>
            </a:r>
            <a:r>
              <a:rPr lang="en-US" sz="2200" b="1" dirty="0">
                <a:solidFill>
                  <a:srgbClr val="FF0000"/>
                </a:solidFill>
              </a:rPr>
              <a:t>21% </a:t>
            </a:r>
            <a:r>
              <a:rPr lang="en-US" sz="2200" b="1" dirty="0">
                <a:solidFill>
                  <a:srgbClr val="00B0F0"/>
                </a:solidFill>
              </a:rPr>
              <a:t>of the requirements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sz="2200" dirty="0">
              <a:solidFill>
                <a:srgbClr val="00B0F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FE3DC8-3501-084B-8F23-0B9AB79CF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1415" y="289367"/>
            <a:ext cx="10363200" cy="737575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In the 6</a:t>
            </a:r>
            <a:r>
              <a:rPr lang="en-US" sz="4000" b="1" baseline="30000" dirty="0"/>
              <a:t>th</a:t>
            </a:r>
            <a:r>
              <a:rPr lang="en-US" sz="4000" b="1" dirty="0"/>
              <a:t> year of response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4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9B0E3-52F5-C341-B675-6639969019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95535" y="819150"/>
            <a:ext cx="7954961" cy="4976739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00B0F0"/>
                </a:solidFill>
              </a:rPr>
              <a:t>over </a:t>
            </a:r>
            <a:r>
              <a:rPr lang="en-US" sz="2000" dirty="0">
                <a:solidFill>
                  <a:srgbClr val="FF0000"/>
                </a:solidFill>
              </a:rPr>
              <a:t>1.27million</a:t>
            </a:r>
            <a:r>
              <a:rPr lang="en-US" sz="2000" dirty="0">
                <a:solidFill>
                  <a:srgbClr val="00B0F0"/>
                </a:solidFill>
              </a:rPr>
              <a:t> received food assistance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11.500</a:t>
            </a:r>
            <a:r>
              <a:rPr lang="en-US" sz="2000" dirty="0">
                <a:solidFill>
                  <a:srgbClr val="00B0F0"/>
                </a:solidFill>
              </a:rPr>
              <a:t> refugee children were delivered with the assistance of qualified personnel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322,000</a:t>
            </a:r>
            <a:r>
              <a:rPr lang="en-US" sz="2000" dirty="0">
                <a:solidFill>
                  <a:srgbClr val="00B0F0"/>
                </a:solidFill>
              </a:rPr>
              <a:t> children attended early childhood development, primary &amp; secondary schools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00B0F0"/>
                </a:solidFill>
              </a:rPr>
              <a:t>All 5 CoA advanced in the application of the CRRF (integration into national &amp; local development plans, health &amp; education)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  <a:latin typeface="Cambria" panose="02040503050406030204" pitchFamily="18" charset="0"/>
                <a:ea typeface="+mj-ea"/>
                <a:cs typeface="Arial"/>
              </a:rPr>
              <a:t>Challenges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50% </a:t>
            </a:r>
            <a:r>
              <a:rPr lang="en-US" sz="2000" dirty="0">
                <a:solidFill>
                  <a:srgbClr val="00B0F0"/>
                </a:solidFill>
              </a:rPr>
              <a:t>of UAM/SC reported to be in appropriate intern or long-term care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00B0F0"/>
                </a:solidFill>
              </a:rPr>
              <a:t>Access to safe drinking dropped in DRC, Ethiopia &amp; Uganda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00B0F0"/>
                </a:solidFill>
              </a:rPr>
              <a:t>Refugees did not regularly receive the standard amount of soap in the 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B0F0"/>
                </a:solidFill>
              </a:rPr>
              <a:t> countries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>
                <a:solidFill>
                  <a:srgbClr val="00B0F0"/>
                </a:solidFill>
              </a:rPr>
              <a:t>Inadequate funding for livelihoods &amp; security activities (the majority of refugee depend heavily on humanitarian assistance)</a:t>
            </a:r>
          </a:p>
          <a:p>
            <a:pPr marL="0" indent="0">
              <a:buNone/>
            </a:pP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1B1C60-CD3E-8C4E-9B24-B4CAF2902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Achievements</a:t>
            </a:r>
          </a:p>
        </p:txBody>
      </p:sp>
    </p:spTree>
    <p:extLst>
      <p:ext uri="{BB962C8B-B14F-4D97-AF65-F5344CB8AC3E}">
        <p14:creationId xmlns:p14="http://schemas.microsoft.com/office/powerpoint/2010/main" val="15599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0A1CAF-0CBF-E34E-8CB8-414AFDAC50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45369" y="1519311"/>
            <a:ext cx="7954961" cy="41855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00B0F0"/>
                </a:solidFill>
              </a:rPr>
              <a:t>Surveyed: </a:t>
            </a:r>
            <a:r>
              <a:rPr lang="en-US" sz="2000" dirty="0">
                <a:solidFill>
                  <a:srgbClr val="FF0000"/>
                </a:solidFill>
              </a:rPr>
              <a:t>6,964</a:t>
            </a:r>
            <a:r>
              <a:rPr lang="en-US" sz="2000" dirty="0">
                <a:solidFill>
                  <a:srgbClr val="00B0F0"/>
                </a:solidFill>
              </a:rPr>
              <a:t> in CAR, the DRC, Ethiopia, Kenya, Sudan and Uganda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42% </a:t>
            </a:r>
            <a:r>
              <a:rPr lang="en-US" sz="2000" dirty="0">
                <a:solidFill>
                  <a:srgbClr val="00B0F0"/>
                </a:solidFill>
              </a:rPr>
              <a:t>do not plan to return to South Sudan.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38% </a:t>
            </a:r>
            <a:r>
              <a:rPr lang="en-US" sz="2000" dirty="0">
                <a:solidFill>
                  <a:srgbClr val="00B0F0"/>
                </a:solidFill>
              </a:rPr>
              <a:t>plan to return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3% </a:t>
            </a:r>
            <a:r>
              <a:rPr lang="en-US" sz="2000" dirty="0">
                <a:solidFill>
                  <a:srgbClr val="00B0F0"/>
                </a:solidFill>
              </a:rPr>
              <a:t>to return immediately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1% </a:t>
            </a:r>
            <a:r>
              <a:rPr lang="en-US" sz="2000" dirty="0">
                <a:solidFill>
                  <a:srgbClr val="00B0F0"/>
                </a:solidFill>
              </a:rPr>
              <a:t>in the next 3 months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3% </a:t>
            </a:r>
            <a:r>
              <a:rPr lang="en-US" sz="2000" dirty="0">
                <a:solidFill>
                  <a:srgbClr val="00B0F0"/>
                </a:solidFill>
              </a:rPr>
              <a:t>in the next 6-18 months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31% </a:t>
            </a:r>
            <a:r>
              <a:rPr lang="en-US" sz="2000" dirty="0">
                <a:solidFill>
                  <a:srgbClr val="00B0F0"/>
                </a:solidFill>
              </a:rPr>
              <a:t>to return but undecided/unsure when to do so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20% </a:t>
            </a:r>
            <a:r>
              <a:rPr lang="en-US" sz="2000" dirty="0">
                <a:solidFill>
                  <a:srgbClr val="00B0F0"/>
                </a:solidFill>
              </a:rPr>
              <a:t>undecided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44C485-CCC3-7B47-93B8-03823AFAB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0107" y="776972"/>
            <a:ext cx="7772400" cy="506413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Regional intention survey (May 2019)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44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364" y="1870139"/>
            <a:ext cx="857282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72BC"/>
                </a:solidFill>
                <a:latin typeface="Imprint MT Shadow" panose="04020605060303030202" pitchFamily="82" charset="0"/>
                <a:cs typeface="Lato Regular"/>
              </a:rPr>
              <a:t>Thank you</a:t>
            </a:r>
          </a:p>
          <a:p>
            <a:pPr algn="ctr"/>
            <a:r>
              <a:rPr lang="en-US" sz="6600" b="1" dirty="0">
                <a:solidFill>
                  <a:srgbClr val="0072BC"/>
                </a:solidFill>
                <a:latin typeface="Imprint MT Shadow" panose="04020605060303030202" pitchFamily="82" charset="0"/>
                <a:cs typeface="Lato Regular"/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99288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325</Words>
  <Application>Microsoft Office PowerPoint</Application>
  <PresentationFormat>Widescreen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Imprint MT Shadow</vt:lpstr>
      <vt:lpstr>Wingdings</vt:lpstr>
      <vt:lpstr>Office Theme</vt:lpstr>
      <vt:lpstr>Update on Contingency Plans </vt:lpstr>
      <vt:lpstr>SOUTH SUDAN - Regional RRP 2019 Mid Year Report  January - June 2019 </vt:lpstr>
      <vt:lpstr>In the 6th year of response </vt:lpstr>
      <vt:lpstr>Achievements</vt:lpstr>
      <vt:lpstr>  Regional intention survey (May 2019)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Contingency Plans</dc:title>
  <dc:creator>Bockarie Kallon</dc:creator>
  <cp:lastModifiedBy>Bockarie Kallon</cp:lastModifiedBy>
  <cp:revision>9</cp:revision>
  <dcterms:created xsi:type="dcterms:W3CDTF">2019-10-03T09:50:59Z</dcterms:created>
  <dcterms:modified xsi:type="dcterms:W3CDTF">2019-10-04T06:41:55Z</dcterms:modified>
</cp:coreProperties>
</file>