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65" r:id="rId3"/>
    <p:sldMasterId id="2147483669" r:id="rId4"/>
    <p:sldMasterId id="2147483673" r:id="rId5"/>
  </p:sldMasterIdLst>
  <p:notesMasterIdLst>
    <p:notesMasterId r:id="rId53"/>
  </p:notesMasterIdLst>
  <p:sldIdLst>
    <p:sldId id="257" r:id="rId6"/>
    <p:sldId id="325" r:id="rId7"/>
    <p:sldId id="25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1" r:id="rId20"/>
    <p:sldId id="292" r:id="rId21"/>
    <p:sldId id="293" r:id="rId22"/>
    <p:sldId id="294" r:id="rId23"/>
    <p:sldId id="296" r:id="rId24"/>
    <p:sldId id="297" r:id="rId25"/>
    <p:sldId id="298" r:id="rId26"/>
    <p:sldId id="290" r:id="rId27"/>
    <p:sldId id="301" r:id="rId28"/>
    <p:sldId id="300" r:id="rId29"/>
    <p:sldId id="324" r:id="rId30"/>
    <p:sldId id="302" r:id="rId31"/>
    <p:sldId id="306" r:id="rId32"/>
    <p:sldId id="304" r:id="rId33"/>
    <p:sldId id="307" r:id="rId34"/>
    <p:sldId id="311" r:id="rId35"/>
    <p:sldId id="308" r:id="rId36"/>
    <p:sldId id="312" r:id="rId37"/>
    <p:sldId id="309" r:id="rId38"/>
    <p:sldId id="310" r:id="rId39"/>
    <p:sldId id="313" r:id="rId40"/>
    <p:sldId id="314" r:id="rId41"/>
    <p:sldId id="315" r:id="rId42"/>
    <p:sldId id="316" r:id="rId43"/>
    <p:sldId id="317" r:id="rId44"/>
    <p:sldId id="318" r:id="rId45"/>
    <p:sldId id="319" r:id="rId46"/>
    <p:sldId id="320" r:id="rId47"/>
    <p:sldId id="321" r:id="rId48"/>
    <p:sldId id="260" r:id="rId49"/>
    <p:sldId id="322" r:id="rId50"/>
    <p:sldId id="323" r:id="rId51"/>
    <p:sldId id="277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C519F-5080-46D5-8A6E-9C17F2911F36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F99EF-2605-49F7-B67B-700FFC975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270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“Assessing Mental Health and Psychosocial Needs and Resources: Toolkit for Major Humanitarian Crises.”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F99EF-2605-49F7-B67B-700FFC9757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68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F99EF-2605-49F7-B67B-700FFC97574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947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FD387-F92C-4066-90E4-AA3F01DDE882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787B7-EAA3-45C2-BE65-D1CC4AA83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34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FD387-F92C-4066-90E4-AA3F01DDE882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787B7-EAA3-45C2-BE65-D1CC4AA83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97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FD387-F92C-4066-90E4-AA3F01DDE882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787B7-EAA3-45C2-BE65-D1CC4AA83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35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94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503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54518" y="965200"/>
            <a:ext cx="5183716" cy="3492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2232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/>
          </p:nvPr>
        </p:nvGraphicFramePr>
        <p:xfrm>
          <a:off x="273050" y="1403201"/>
          <a:ext cx="7938199" cy="2913167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640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9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  <a:endParaRPr lang="en-US" sz="1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  <a:endParaRPr lang="en-US" sz="1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54518" y="965200"/>
            <a:ext cx="5971116" cy="3492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604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3900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54518" y="965200"/>
            <a:ext cx="5183716" cy="3492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4484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/>
          </p:nvPr>
        </p:nvGraphicFramePr>
        <p:xfrm>
          <a:off x="273050" y="1403201"/>
          <a:ext cx="7938199" cy="2913167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640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9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  <a:endParaRPr lang="en-US" sz="1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  <a:endParaRPr lang="en-US" sz="1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54518" y="965200"/>
            <a:ext cx="5971116" cy="3492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171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568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FD387-F92C-4066-90E4-AA3F01DDE882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787B7-EAA3-45C2-BE65-D1CC4AA83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42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54518" y="965200"/>
            <a:ext cx="5183716" cy="3492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5636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/>
          </p:nvPr>
        </p:nvGraphicFramePr>
        <p:xfrm>
          <a:off x="273050" y="1403201"/>
          <a:ext cx="7938199" cy="2913167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640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9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  <a:endParaRPr lang="en-US" sz="1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  <a:endParaRPr lang="en-US" sz="1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54518" y="965200"/>
            <a:ext cx="5971116" cy="3492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7077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4168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54518" y="965200"/>
            <a:ext cx="5183716" cy="3492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72312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/>
          </p:nvPr>
        </p:nvGraphicFramePr>
        <p:xfrm>
          <a:off x="273050" y="1403201"/>
          <a:ext cx="7938199" cy="2913167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640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9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  <a:endParaRPr lang="en-US" sz="1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  <a:endParaRPr lang="en-US" sz="1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54518" y="965200"/>
            <a:ext cx="5971116" cy="3492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16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FD387-F92C-4066-90E4-AA3F01DDE882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787B7-EAA3-45C2-BE65-D1CC4AA83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7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FD387-F92C-4066-90E4-AA3F01DDE882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787B7-EAA3-45C2-BE65-D1CC4AA83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10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FD387-F92C-4066-90E4-AA3F01DDE882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787B7-EAA3-45C2-BE65-D1CC4AA83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6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FD387-F92C-4066-90E4-AA3F01DDE882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787B7-EAA3-45C2-BE65-D1CC4AA83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93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FD387-F92C-4066-90E4-AA3F01DDE882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787B7-EAA3-45C2-BE65-D1CC4AA83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665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FD387-F92C-4066-90E4-AA3F01DDE882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787B7-EAA3-45C2-BE65-D1CC4AA83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57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FD387-F92C-4066-90E4-AA3F01DDE882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787B7-EAA3-45C2-BE65-D1CC4AA83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51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.png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FD387-F92C-4066-90E4-AA3F01DDE882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787B7-EAA3-45C2-BE65-D1CC4AA83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80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515" y="444508"/>
            <a:ext cx="109728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15" y="982199"/>
            <a:ext cx="7110008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6102" y="6420102"/>
            <a:ext cx="834713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12192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73051" y="972237"/>
            <a:ext cx="11707283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ubtitle 1"/>
          <p:cNvSpPr txBox="1">
            <a:spLocks/>
          </p:cNvSpPr>
          <p:nvPr userDrawn="1"/>
        </p:nvSpPr>
        <p:spPr>
          <a:xfrm>
            <a:off x="-75298" y="6507727"/>
            <a:ext cx="1400847" cy="21360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 smtClean="0">
                <a:ln>
                  <a:noFill/>
                </a:ln>
                <a:solidFill>
                  <a:srgbClr val="7C878E"/>
                </a:solidFill>
                <a:effectLst/>
                <a:uLnTx/>
                <a:uFillTx/>
                <a:latin typeface="Helvetica Neue"/>
                <a:ea typeface="+mn-ea"/>
                <a:cs typeface="Helvetica Neue"/>
              </a:rPr>
              <a:t>Powered by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7C878E"/>
              </a:solidFill>
              <a:effectLst/>
              <a:uLnTx/>
              <a:uFillTx/>
              <a:latin typeface="Helvetica Neue"/>
              <a:ea typeface="+mn-ea"/>
              <a:cs typeface="Helvetica Neue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35" y="6447989"/>
            <a:ext cx="1618312" cy="39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56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l" defTabSz="609585" rtl="0" eaLnBrk="1" latinLnBrk="0" hangingPunct="1">
        <a:spcBef>
          <a:spcPct val="0"/>
        </a:spcBef>
        <a:buNone/>
        <a:defRPr sz="2667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609585" rtl="0" eaLnBrk="1" latinLnBrk="0" hangingPunct="1">
        <a:spcBef>
          <a:spcPct val="20000"/>
        </a:spcBef>
        <a:buFont typeface="Arial"/>
        <a:buNone/>
        <a:defRPr sz="1333" kern="1200">
          <a:solidFill>
            <a:schemeClr val="tx1"/>
          </a:solidFill>
          <a:latin typeface="Arial"/>
          <a:ea typeface="+mn-ea"/>
          <a:cs typeface="Arial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515" y="444508"/>
            <a:ext cx="109728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15" y="982199"/>
            <a:ext cx="7110008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6102" y="6420102"/>
            <a:ext cx="834713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12192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73051" y="972237"/>
            <a:ext cx="11707283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ubtitle 1"/>
          <p:cNvSpPr txBox="1">
            <a:spLocks/>
          </p:cNvSpPr>
          <p:nvPr userDrawn="1"/>
        </p:nvSpPr>
        <p:spPr>
          <a:xfrm>
            <a:off x="-75298" y="6507727"/>
            <a:ext cx="1400847" cy="21360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 smtClean="0">
                <a:ln>
                  <a:noFill/>
                </a:ln>
                <a:solidFill>
                  <a:srgbClr val="7C878E"/>
                </a:solidFill>
                <a:effectLst/>
                <a:uLnTx/>
                <a:uFillTx/>
                <a:latin typeface="Helvetica Neue"/>
                <a:ea typeface="+mn-ea"/>
                <a:cs typeface="Helvetica Neue"/>
              </a:rPr>
              <a:t>Powered by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7C878E"/>
              </a:solidFill>
              <a:effectLst/>
              <a:uLnTx/>
              <a:uFillTx/>
              <a:latin typeface="Helvetica Neue"/>
              <a:ea typeface="+mn-ea"/>
              <a:cs typeface="Helvetica Neue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35" y="6447989"/>
            <a:ext cx="1618312" cy="39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152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txStyles>
    <p:titleStyle>
      <a:lvl1pPr algn="l" defTabSz="609585" rtl="0" eaLnBrk="1" latinLnBrk="0" hangingPunct="1">
        <a:spcBef>
          <a:spcPct val="0"/>
        </a:spcBef>
        <a:buNone/>
        <a:defRPr sz="2667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609585" rtl="0" eaLnBrk="1" latinLnBrk="0" hangingPunct="1">
        <a:spcBef>
          <a:spcPct val="20000"/>
        </a:spcBef>
        <a:buFont typeface="Arial"/>
        <a:buNone/>
        <a:defRPr sz="1333" kern="1200">
          <a:solidFill>
            <a:schemeClr val="tx1"/>
          </a:solidFill>
          <a:latin typeface="Arial"/>
          <a:ea typeface="+mn-ea"/>
          <a:cs typeface="Arial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515" y="444508"/>
            <a:ext cx="109728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15" y="982199"/>
            <a:ext cx="7110008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6102" y="6420102"/>
            <a:ext cx="834713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12192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73051" y="972237"/>
            <a:ext cx="11707283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ubtitle 1"/>
          <p:cNvSpPr txBox="1">
            <a:spLocks/>
          </p:cNvSpPr>
          <p:nvPr userDrawn="1"/>
        </p:nvSpPr>
        <p:spPr>
          <a:xfrm>
            <a:off x="-75298" y="6507727"/>
            <a:ext cx="1400847" cy="21360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 smtClean="0">
                <a:ln>
                  <a:noFill/>
                </a:ln>
                <a:solidFill>
                  <a:srgbClr val="7C878E"/>
                </a:solidFill>
                <a:effectLst/>
                <a:uLnTx/>
                <a:uFillTx/>
                <a:latin typeface="Helvetica Neue"/>
                <a:ea typeface="+mn-ea"/>
                <a:cs typeface="Helvetica Neue"/>
              </a:rPr>
              <a:t>Powered by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7C878E"/>
              </a:solidFill>
              <a:effectLst/>
              <a:uLnTx/>
              <a:uFillTx/>
              <a:latin typeface="Helvetica Neue"/>
              <a:ea typeface="+mn-ea"/>
              <a:cs typeface="Helvetica Neue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35" y="6447989"/>
            <a:ext cx="1618312" cy="39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3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</p:sldLayoutIdLst>
  <p:txStyles>
    <p:titleStyle>
      <a:lvl1pPr algn="l" defTabSz="609585" rtl="0" eaLnBrk="1" latinLnBrk="0" hangingPunct="1">
        <a:spcBef>
          <a:spcPct val="0"/>
        </a:spcBef>
        <a:buNone/>
        <a:defRPr sz="2667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609585" rtl="0" eaLnBrk="1" latinLnBrk="0" hangingPunct="1">
        <a:spcBef>
          <a:spcPct val="20000"/>
        </a:spcBef>
        <a:buFont typeface="Arial"/>
        <a:buNone/>
        <a:defRPr sz="1333" kern="1200">
          <a:solidFill>
            <a:schemeClr val="tx1"/>
          </a:solidFill>
          <a:latin typeface="Arial"/>
          <a:ea typeface="+mn-ea"/>
          <a:cs typeface="Arial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515" y="444508"/>
            <a:ext cx="109728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15" y="982199"/>
            <a:ext cx="7110008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6102" y="6420102"/>
            <a:ext cx="834713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defTabSz="609585"/>
            <a:fld id="{A88B48FB-E956-2048-9E74-C69E7CAA26CC}" type="slidenum">
              <a:rPr lang="en-US" smtClean="0">
                <a:solidFill>
                  <a:srgbClr val="CCCCCC"/>
                </a:solidFill>
              </a:rPr>
              <a:pPr defTabSz="609585"/>
              <a:t>‹#›</a:t>
            </a:fld>
            <a:endParaRPr lang="en-US">
              <a:solidFill>
                <a:srgbClr val="CCCCCC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12192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73051" y="972237"/>
            <a:ext cx="11707283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ubtitle 1"/>
          <p:cNvSpPr txBox="1">
            <a:spLocks/>
          </p:cNvSpPr>
          <p:nvPr userDrawn="1"/>
        </p:nvSpPr>
        <p:spPr>
          <a:xfrm>
            <a:off x="-75298" y="6507727"/>
            <a:ext cx="1400847" cy="21360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 smtClean="0">
                <a:ln>
                  <a:noFill/>
                </a:ln>
                <a:solidFill>
                  <a:srgbClr val="7C878E"/>
                </a:solidFill>
                <a:effectLst/>
                <a:uLnTx/>
                <a:uFillTx/>
                <a:latin typeface="Helvetica Neue"/>
                <a:ea typeface="+mn-ea"/>
                <a:cs typeface="Helvetica Neue"/>
              </a:rPr>
              <a:t>Powered by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7C878E"/>
              </a:solidFill>
              <a:effectLst/>
              <a:uLnTx/>
              <a:uFillTx/>
              <a:latin typeface="Helvetica Neue"/>
              <a:ea typeface="+mn-ea"/>
              <a:cs typeface="Helvetica Neue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35" y="6447989"/>
            <a:ext cx="1618312" cy="39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34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txStyles>
    <p:titleStyle>
      <a:lvl1pPr algn="l" defTabSz="609585" rtl="0" eaLnBrk="1" latinLnBrk="0" hangingPunct="1">
        <a:spcBef>
          <a:spcPct val="0"/>
        </a:spcBef>
        <a:buNone/>
        <a:defRPr sz="2667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609585" rtl="0" eaLnBrk="1" latinLnBrk="0" hangingPunct="1">
        <a:spcBef>
          <a:spcPct val="20000"/>
        </a:spcBef>
        <a:buFont typeface="Arial"/>
        <a:buNone/>
        <a:defRPr sz="1333" kern="1200">
          <a:solidFill>
            <a:schemeClr val="tx1"/>
          </a:solidFill>
          <a:latin typeface="Arial"/>
          <a:ea typeface="+mn-ea"/>
          <a:cs typeface="Arial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394364"/>
            <a:ext cx="10515600" cy="17179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     </a:t>
            </a:r>
            <a:r>
              <a:rPr lang="en-US" b="1" dirty="0">
                <a:latin typeface="Maiandra GD" panose="020E0502030308020204" pitchFamily="34" charset="0"/>
              </a:rPr>
              <a:t>MHPSS KAPS SURVEY </a:t>
            </a:r>
            <a:r>
              <a:rPr lang="en-US" b="1" dirty="0" smtClean="0">
                <a:latin typeface="Maiandra GD" panose="020E0502030308020204" pitchFamily="34" charset="0"/>
              </a:rPr>
              <a:t/>
            </a:r>
            <a:br>
              <a:rPr lang="en-US" b="1" dirty="0" smtClean="0">
                <a:latin typeface="Maiandra GD" panose="020E0502030308020204" pitchFamily="34" charset="0"/>
              </a:rPr>
            </a:br>
            <a:r>
              <a:rPr lang="en-US" b="1" dirty="0" smtClean="0">
                <a:latin typeface="Maiandra GD" panose="020E0502030308020204" pitchFamily="34" charset="0"/>
              </a:rPr>
              <a:t>KYAKA </a:t>
            </a:r>
            <a:r>
              <a:rPr lang="en-US" b="1" dirty="0">
                <a:latin typeface="Maiandra GD" panose="020E0502030308020204" pitchFamily="34" charset="0"/>
              </a:rPr>
              <a:t>II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465" y="1177637"/>
            <a:ext cx="7353110" cy="201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1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Current Relationship Status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chart271944412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1418" y="1967345"/>
            <a:ext cx="7206484" cy="424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0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9707"/>
            <a:ext cx="10515600" cy="1325563"/>
          </a:xfrm>
        </p:spPr>
        <p:txBody>
          <a:bodyPr/>
          <a:lstStyle/>
          <a:p>
            <a:r>
              <a:rPr lang="en-US" b="1" dirty="0" smtClean="0">
                <a:latin typeface="Maiandra GD" panose="020E0502030308020204" pitchFamily="34" charset="0"/>
              </a:rPr>
              <a:t>Current Relationship Status Disaggregated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table271944412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1227" y="2549236"/>
            <a:ext cx="8952199" cy="308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76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Number of children in house hold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chart271944413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7455" y="2401091"/>
            <a:ext cx="8243453" cy="39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0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No of children disaggregated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table271944413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354" y="2479965"/>
            <a:ext cx="8430319" cy="290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34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Religion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chart271944414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6695" y="1690688"/>
            <a:ext cx="7398609" cy="398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1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Religion disaggregated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table271944414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7884" y="2305218"/>
            <a:ext cx="8684254" cy="254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8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Level of education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chart271944415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604" y="2053341"/>
            <a:ext cx="7190791" cy="387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5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Level of Education disaggregated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table271944415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6014" y="2759232"/>
            <a:ext cx="8343723" cy="287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73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aiandra GD" panose="020E0502030308020204" pitchFamily="34" charset="0"/>
              </a:rPr>
              <a:t>How long have you stayed in Kyaaka II?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chart271944417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1309" y="1690688"/>
            <a:ext cx="7851447" cy="462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2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aiandra GD" panose="020E0502030308020204" pitchFamily="34" charset="0"/>
              </a:rPr>
              <a:t>How long have you been in Kyaaka II?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table271944417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3399" y="2329739"/>
            <a:ext cx="9628348" cy="332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52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Background</a:t>
            </a:r>
            <a:endParaRPr lang="en-US" b="1" dirty="0">
              <a:latin typeface="Maiandra GD" panose="020E0502030308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Maiandra GD" panose="020E0502030308020204" pitchFamily="34" charset="0"/>
              </a:rPr>
              <a:t>Survey Objectives </a:t>
            </a:r>
            <a:endParaRPr lang="en-US" dirty="0">
              <a:latin typeface="Maiandra GD" panose="020E0502030308020204" pitchFamily="34" charset="0"/>
            </a:endParaRPr>
          </a:p>
          <a:p>
            <a:r>
              <a:rPr lang="en-GB" dirty="0" smtClean="0">
                <a:latin typeface="Maiandra GD" panose="020E0502030308020204" pitchFamily="34" charset="0"/>
              </a:rPr>
              <a:t>To </a:t>
            </a:r>
            <a:r>
              <a:rPr lang="en-GB" dirty="0">
                <a:latin typeface="Maiandra GD" panose="020E0502030308020204" pitchFamily="34" charset="0"/>
              </a:rPr>
              <a:t>establish the knowledge, attitudes, and practices of persons of concern in Kyaaka II and </a:t>
            </a:r>
            <a:r>
              <a:rPr lang="en-GB" dirty="0" smtClean="0">
                <a:latin typeface="Maiandra GD" panose="020E0502030308020204" pitchFamily="34" charset="0"/>
              </a:rPr>
              <a:t>neighbouring </a:t>
            </a:r>
            <a:r>
              <a:rPr lang="en-GB" dirty="0">
                <a:latin typeface="Maiandra GD" panose="020E0502030308020204" pitchFamily="34" charset="0"/>
              </a:rPr>
              <a:t>communities in relation to MHPSS services. </a:t>
            </a:r>
            <a:endParaRPr lang="en-GB" dirty="0" smtClean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Maiandra GD" panose="020E0502030308020204" pitchFamily="34" charset="0"/>
              </a:rPr>
              <a:t>Specific Objectives</a:t>
            </a:r>
            <a:endParaRPr lang="en-US" b="1" dirty="0">
              <a:latin typeface="Maiandra GD" panose="020E0502030308020204" pitchFamily="34" charset="0"/>
            </a:endParaRPr>
          </a:p>
          <a:p>
            <a:r>
              <a:rPr lang="en-GB" dirty="0" smtClean="0">
                <a:latin typeface="Maiandra GD" panose="020E0502030308020204" pitchFamily="34" charset="0"/>
              </a:rPr>
              <a:t>To </a:t>
            </a:r>
            <a:r>
              <a:rPr lang="en-GB" dirty="0">
                <a:latin typeface="Maiandra GD" panose="020E0502030308020204" pitchFamily="34" charset="0"/>
              </a:rPr>
              <a:t>establish the numerous causes of psychosocial problems with in the settlement. </a:t>
            </a:r>
          </a:p>
          <a:p>
            <a:r>
              <a:rPr lang="en-GB" dirty="0" smtClean="0">
                <a:latin typeface="Maiandra GD" panose="020E0502030308020204" pitchFamily="34" charset="0"/>
              </a:rPr>
              <a:t>Establish </a:t>
            </a:r>
            <a:r>
              <a:rPr lang="en-GB" dirty="0">
                <a:latin typeface="Maiandra GD" panose="020E0502030308020204" pitchFamily="34" charset="0"/>
              </a:rPr>
              <a:t>capacity gaps in the service delivery of mental health services in </a:t>
            </a:r>
            <a:r>
              <a:rPr lang="en-GB" dirty="0" err="1">
                <a:latin typeface="Maiandra GD" panose="020E0502030308020204" pitchFamily="34" charset="0"/>
              </a:rPr>
              <a:t>Kyaka</a:t>
            </a:r>
            <a:r>
              <a:rPr lang="en-GB" dirty="0">
                <a:latin typeface="Maiandra GD" panose="020E0502030308020204" pitchFamily="34" charset="0"/>
              </a:rPr>
              <a:t>. </a:t>
            </a:r>
          </a:p>
          <a:p>
            <a:r>
              <a:rPr lang="en-GB" dirty="0" smtClean="0">
                <a:latin typeface="Maiandra GD" panose="020E0502030308020204" pitchFamily="34" charset="0"/>
              </a:rPr>
              <a:t>Assess </a:t>
            </a:r>
            <a:r>
              <a:rPr lang="en-GB" dirty="0">
                <a:latin typeface="Maiandra GD" panose="020E0502030308020204" pitchFamily="34" charset="0"/>
              </a:rPr>
              <a:t>available opportunities for capacity building. </a:t>
            </a:r>
          </a:p>
          <a:p>
            <a:r>
              <a:rPr lang="en-GB" dirty="0" smtClean="0">
                <a:latin typeface="Maiandra GD" panose="020E0502030308020204" pitchFamily="34" charset="0"/>
              </a:rPr>
              <a:t>To </a:t>
            </a:r>
            <a:r>
              <a:rPr lang="en-GB" dirty="0">
                <a:latin typeface="Maiandra GD" panose="020E0502030308020204" pitchFamily="34" charset="0"/>
              </a:rPr>
              <a:t>find out the prevalence of symptoms of mental illness and the coping mechanisms </a:t>
            </a:r>
            <a:endParaRPr lang="en-GB" dirty="0" smtClean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GB" dirty="0" smtClean="0">
              <a:latin typeface="Maiandra GD" panose="020E0502030308020204" pitchFamily="34" charset="0"/>
            </a:endParaRPr>
          </a:p>
          <a:p>
            <a:r>
              <a:rPr lang="en-GB" b="1" dirty="0" smtClean="0">
                <a:latin typeface="Maiandra GD" panose="020E0502030308020204" pitchFamily="34" charset="0"/>
              </a:rPr>
              <a:t>Approach: </a:t>
            </a:r>
            <a:r>
              <a:rPr lang="en-GB" dirty="0" smtClean="0">
                <a:latin typeface="Maiandra GD" panose="020E0502030308020204" pitchFamily="34" charset="0"/>
              </a:rPr>
              <a:t>Both qualitative and Quantitative. </a:t>
            </a:r>
            <a:endParaRPr lang="en-GB" dirty="0">
              <a:latin typeface="Maiandra GD" panose="020E0502030308020204" pitchFamily="34" charset="0"/>
            </a:endParaRPr>
          </a:p>
          <a:p>
            <a:r>
              <a:rPr lang="en-GB" b="1" dirty="0" smtClean="0">
                <a:latin typeface="Maiandra GD" panose="020E0502030308020204" pitchFamily="34" charset="0"/>
              </a:rPr>
              <a:t>Tools: </a:t>
            </a:r>
            <a:r>
              <a:rPr lang="en-GB" dirty="0" smtClean="0">
                <a:latin typeface="Maiandra GD" panose="020E0502030308020204" pitchFamily="34" charset="0"/>
              </a:rPr>
              <a:t>Adapted from WHO/UNHCR</a:t>
            </a:r>
            <a:r>
              <a:rPr lang="en-GB" dirty="0">
                <a:latin typeface="Maiandra GD" panose="020E0502030308020204" pitchFamily="34" charset="0"/>
              </a:rPr>
              <a:t>, (2012</a:t>
            </a:r>
            <a:r>
              <a:rPr lang="en-GB" dirty="0" smtClean="0">
                <a:latin typeface="Maiandra GD" panose="020E0502030308020204" pitchFamily="34" charset="0"/>
              </a:rPr>
              <a:t>) </a:t>
            </a:r>
            <a:r>
              <a:rPr lang="en-GB" dirty="0">
                <a:latin typeface="Maiandra GD" panose="020E0502030308020204" pitchFamily="34" charset="0"/>
              </a:rPr>
              <a:t>MHPSS Assessment Guide </a:t>
            </a:r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34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dirty="0"/>
              <a:t>I will read some statements about mental health that you may agree or disagree with .Please tell me if you Agree , strongly agree ,disagree or strongly disagree</a:t>
            </a:r>
            <a:endParaRPr lang="en-US" sz="3600" b="1" dirty="0"/>
          </a:p>
        </p:txBody>
      </p:sp>
      <p:pic>
        <p:nvPicPr>
          <p:cNvPr id="4" name="Content Placeholder 3" descr="chart271993807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8182" y="2515391"/>
            <a:ext cx="7924800" cy="400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89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2000" dirty="0" smtClean="0">
                <a:latin typeface="Maiandra GD" panose="020E0502030308020204" pitchFamily="34" charset="0"/>
              </a:rPr>
              <a:t>I </a:t>
            </a:r>
            <a:r>
              <a:rPr sz="2000" dirty="0">
                <a:latin typeface="Maiandra GD" panose="020E0502030308020204" pitchFamily="34" charset="0"/>
              </a:rPr>
              <a:t>will read some statements about mental health that you may agree or disagree </a:t>
            </a:r>
            <a:r>
              <a:rPr sz="2000" dirty="0" smtClean="0">
                <a:latin typeface="Maiandra GD" panose="020E0502030308020204" pitchFamily="34" charset="0"/>
              </a:rPr>
              <a:t>with</a:t>
            </a:r>
            <a:r>
              <a:rPr lang="en-US" sz="2000" dirty="0" smtClean="0">
                <a:latin typeface="Maiandra GD" panose="020E0502030308020204" pitchFamily="34" charset="0"/>
              </a:rPr>
              <a:t>. </a:t>
            </a:r>
            <a:r>
              <a:rPr sz="2000" dirty="0" smtClean="0">
                <a:latin typeface="Maiandra GD" panose="020E0502030308020204" pitchFamily="34" charset="0"/>
              </a:rPr>
              <a:t>Please </a:t>
            </a:r>
            <a:r>
              <a:rPr sz="2000" dirty="0">
                <a:latin typeface="Maiandra GD" panose="020E0502030308020204" pitchFamily="34" charset="0"/>
              </a:rPr>
              <a:t>tell me if you Agree , strongly agree ,disagree or strongly disagree</a:t>
            </a:r>
          </a:p>
        </p:txBody>
      </p:sp>
      <p:pic>
        <p:nvPicPr>
          <p:cNvPr id="4" name="Picture 3" descr="table271993807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781" y="966204"/>
            <a:ext cx="6900604" cy="1507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1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aiandra GD" panose="020E0502030308020204" pitchFamily="34" charset="0"/>
              </a:rPr>
              <a:t>How difficult is this in your life right now?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chart271977114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9528" y="2133600"/>
            <a:ext cx="7750042" cy="424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41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 smtClean="0">
                <a:latin typeface="Maiandra GD" panose="020E0502030308020204" pitchFamily="34" charset="0"/>
              </a:rPr>
              <a:t>How </a:t>
            </a:r>
            <a:r>
              <a:rPr dirty="0">
                <a:latin typeface="Maiandra GD" panose="020E0502030308020204" pitchFamily="34" charset="0"/>
              </a:rPr>
              <a:t>difficult is this in your life right now?</a:t>
            </a:r>
          </a:p>
        </p:txBody>
      </p:sp>
      <p:pic>
        <p:nvPicPr>
          <p:cNvPr id="4" name="Picture 3" descr="table27197711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907" y="1239762"/>
            <a:ext cx="7269237" cy="1123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5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latin typeface="Maiandra GD" panose="020E0502030308020204" pitchFamily="34" charset="0"/>
              </a:rPr>
              <a:t>Is there something else that I have not mentioned that causes you most stress right now?</a:t>
            </a:r>
            <a:endParaRPr lang="en-US" sz="3600" b="1" dirty="0">
              <a:latin typeface="Maiandra GD" panose="020E0502030308020204" pitchFamily="34" charset="0"/>
            </a:endParaRPr>
          </a:p>
        </p:txBody>
      </p:sp>
      <p:pic>
        <p:nvPicPr>
          <p:cNvPr id="5" name="Content Placeholder 4" descr="chart2719444400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92036" y="2538251"/>
            <a:ext cx="6719737" cy="362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5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Other causes of stress</a:t>
            </a:r>
            <a:endParaRPr lang="en-US" b="1" dirty="0">
              <a:latin typeface="Maiandra GD" panose="020E0502030308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i="1" dirty="0">
                <a:latin typeface="Maiandra GD" panose="020E0502030308020204" pitchFamily="34" charset="0"/>
              </a:rPr>
              <a:t>“I lost my husband from Congo that is why I am having Sleeplessness nights. I don't have an appetite; I lack work that causes me to think more about my life. I am almost like a mad person. I am seeing images that nobody else is not seeing.” </a:t>
            </a:r>
            <a:endParaRPr lang="en-GB" dirty="0">
              <a:latin typeface="Maiandra GD" panose="020E0502030308020204" pitchFamily="34" charset="0"/>
            </a:endParaRPr>
          </a:p>
          <a:p>
            <a:r>
              <a:rPr lang="en-GB" i="1" dirty="0">
                <a:latin typeface="Maiandra GD" panose="020E0502030308020204" pitchFamily="34" charset="0"/>
              </a:rPr>
              <a:t>“The most problems are about living with hopelessness and children are not studying.” </a:t>
            </a:r>
            <a:endParaRPr lang="en-GB" dirty="0">
              <a:latin typeface="Maiandra GD" panose="020E0502030308020204" pitchFamily="34" charset="0"/>
            </a:endParaRPr>
          </a:p>
          <a:p>
            <a:r>
              <a:rPr lang="en-GB" i="1" dirty="0">
                <a:latin typeface="Maiandra GD" panose="020E0502030308020204" pitchFamily="34" charset="0"/>
              </a:rPr>
              <a:t>“The most problem is my health; I don't get good treatment. If you go to the hospital they tell you that you're looking for resettlement, we are not on the good condition of life.” </a:t>
            </a:r>
            <a:endParaRPr lang="en-GB" dirty="0">
              <a:latin typeface="Maiandra GD" panose="020E0502030308020204" pitchFamily="34" charset="0"/>
            </a:endParaRPr>
          </a:p>
          <a:p>
            <a:r>
              <a:rPr lang="en-GB" i="1" dirty="0">
                <a:latin typeface="Maiandra GD" panose="020E0502030308020204" pitchFamily="34" charset="0"/>
              </a:rPr>
              <a:t>“What makes me think more is I cannot go back to Congo and I can't get out of this place. It is very stressing.” </a:t>
            </a:r>
            <a:endParaRPr lang="en-GB" dirty="0">
              <a:latin typeface="Maiandra GD" panose="020E0502030308020204" pitchFamily="34" charset="0"/>
            </a:endParaRPr>
          </a:p>
          <a:p>
            <a:r>
              <a:rPr lang="en-GB" i="1" dirty="0">
                <a:latin typeface="Maiandra GD" panose="020E0502030308020204" pitchFamily="34" charset="0"/>
              </a:rPr>
              <a:t>“My problem is about when going to the office of resettlement I never got service.” </a:t>
            </a:r>
            <a:endParaRPr lang="en-US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01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Maiandra GD" panose="020E0502030308020204" pitchFamily="34" charset="0"/>
              </a:rPr>
              <a:t>How much have these symptoms </a:t>
            </a:r>
            <a:r>
              <a:rPr lang="en-GB" dirty="0" smtClean="0">
                <a:latin typeface="Maiandra GD" panose="020E0502030308020204" pitchFamily="34" charset="0"/>
              </a:rPr>
              <a:t>disturbed </a:t>
            </a:r>
            <a:r>
              <a:rPr lang="en-GB" dirty="0">
                <a:latin typeface="Maiandra GD" panose="020E0502030308020204" pitchFamily="34" charset="0"/>
              </a:rPr>
              <a:t>you in the last two </a:t>
            </a:r>
            <a:r>
              <a:rPr lang="en-GB" dirty="0" smtClean="0">
                <a:latin typeface="Maiandra GD" panose="020E0502030308020204" pitchFamily="34" charset="0"/>
              </a:rPr>
              <a:t>weeks?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chart271983289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7345" y="2242652"/>
            <a:ext cx="7342909" cy="401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6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14" y="444508"/>
            <a:ext cx="11165649" cy="521696"/>
          </a:xfrm>
        </p:spPr>
        <p:txBody>
          <a:bodyPr>
            <a:normAutofit/>
          </a:bodyPr>
          <a:lstStyle/>
          <a:p>
            <a:r>
              <a:rPr dirty="0" smtClean="0">
                <a:latin typeface="Maiandra GD" panose="020E0502030308020204" pitchFamily="34" charset="0"/>
              </a:rPr>
              <a:t>How </a:t>
            </a:r>
            <a:r>
              <a:rPr dirty="0">
                <a:latin typeface="Maiandra GD" panose="020E0502030308020204" pitchFamily="34" charset="0"/>
              </a:rPr>
              <a:t>much have these symptoms </a:t>
            </a:r>
            <a:r>
              <a:rPr dirty="0" smtClean="0">
                <a:latin typeface="Maiandra GD" panose="020E0502030308020204" pitchFamily="34" charset="0"/>
              </a:rPr>
              <a:t>disturbed </a:t>
            </a:r>
            <a:r>
              <a:rPr dirty="0">
                <a:latin typeface="Maiandra GD" panose="020E0502030308020204" pitchFamily="34" charset="0"/>
              </a:rPr>
              <a:t>you in the last two </a:t>
            </a:r>
            <a:r>
              <a:rPr dirty="0" smtClean="0">
                <a:latin typeface="Maiandra GD" panose="020E0502030308020204" pitchFamily="34" charset="0"/>
              </a:rPr>
              <a:t>weeks</a:t>
            </a:r>
            <a:r>
              <a:rPr lang="en-US" dirty="0" smtClean="0">
                <a:latin typeface="Maiandra GD" panose="020E0502030308020204" pitchFamily="34" charset="0"/>
              </a:rPr>
              <a:t>?</a:t>
            </a:r>
            <a:endParaRPr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table271983289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107" y="966204"/>
            <a:ext cx="7184571" cy="1026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75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Maiandra GD" panose="020E0502030308020204" pitchFamily="34" charset="0"/>
              </a:rPr>
              <a:t>Do you experience chronic pain in your body?</a:t>
            </a:r>
            <a:endParaRPr lang="en-US" sz="4000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chart271944453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2538250"/>
            <a:ext cx="6373373" cy="343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79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 smtClean="0">
                <a:latin typeface="Maiandra GD" panose="020E0502030308020204" pitchFamily="34" charset="0"/>
              </a:rPr>
              <a:t>If </a:t>
            </a:r>
            <a:r>
              <a:rPr dirty="0">
                <a:latin typeface="Maiandra GD" panose="020E0502030308020204" pitchFamily="34" charset="0"/>
              </a:rPr>
              <a:t>yes on a scale of 0 to 10 where zero is no pain at all and 10 is the most  pain possible, how much pain have you felt in the last week?</a:t>
            </a:r>
          </a:p>
        </p:txBody>
      </p:sp>
      <p:pic>
        <p:nvPicPr>
          <p:cNvPr id="4" name="Picture 3" descr="chart27194445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544" y="1997989"/>
            <a:ext cx="7184571" cy="30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9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Background Continued</a:t>
            </a:r>
            <a:endParaRPr lang="en-US" b="1" dirty="0">
              <a:latin typeface="Maiandra GD" panose="020E0502030308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Maiandra GD" panose="020E0502030308020204" pitchFamily="34" charset="0"/>
              </a:rPr>
              <a:t>Sampled 05 villages (</a:t>
            </a:r>
            <a:r>
              <a:rPr lang="en-US" dirty="0" err="1" smtClean="0">
                <a:latin typeface="Maiandra GD" panose="020E0502030308020204" pitchFamily="34" charset="0"/>
              </a:rPr>
              <a:t>Mukondo</a:t>
            </a:r>
            <a:r>
              <a:rPr lang="en-US" dirty="0" smtClean="0">
                <a:latin typeface="Maiandra GD" panose="020E0502030308020204" pitchFamily="34" charset="0"/>
              </a:rPr>
              <a:t>, </a:t>
            </a:r>
            <a:r>
              <a:rPr lang="en-US" dirty="0" err="1" smtClean="0">
                <a:latin typeface="Maiandra GD" panose="020E0502030308020204" pitchFamily="34" charset="0"/>
              </a:rPr>
              <a:t>Sweswe</a:t>
            </a:r>
            <a:r>
              <a:rPr lang="en-US" dirty="0" smtClean="0">
                <a:latin typeface="Maiandra GD" panose="020E0502030308020204" pitchFamily="34" charset="0"/>
              </a:rPr>
              <a:t>, </a:t>
            </a:r>
            <a:r>
              <a:rPr lang="en-US" dirty="0" err="1" smtClean="0">
                <a:latin typeface="Maiandra GD" panose="020E0502030308020204" pitchFamily="34" charset="0"/>
              </a:rPr>
              <a:t>Bukere</a:t>
            </a:r>
            <a:r>
              <a:rPr lang="en-US" dirty="0" smtClean="0">
                <a:latin typeface="Maiandra GD" panose="020E0502030308020204" pitchFamily="34" charset="0"/>
              </a:rPr>
              <a:t>, </a:t>
            </a:r>
            <a:r>
              <a:rPr lang="en-US" dirty="0" err="1" smtClean="0">
                <a:latin typeface="Maiandra GD" panose="020E0502030308020204" pitchFamily="34" charset="0"/>
              </a:rPr>
              <a:t>Koborogota</a:t>
            </a:r>
            <a:r>
              <a:rPr lang="en-US" dirty="0" smtClean="0">
                <a:latin typeface="Maiandra GD" panose="020E0502030308020204" pitchFamily="34" charset="0"/>
              </a:rPr>
              <a:t> and </a:t>
            </a:r>
            <a:r>
              <a:rPr lang="en-US" dirty="0" err="1" smtClean="0">
                <a:latin typeface="Maiandra GD" panose="020E0502030308020204" pitchFamily="34" charset="0"/>
              </a:rPr>
              <a:t>Itambabiniga</a:t>
            </a:r>
            <a:r>
              <a:rPr lang="en-US" dirty="0" smtClean="0">
                <a:latin typeface="Maiandra GD" panose="020E0502030308020204" pitchFamily="34" charset="0"/>
              </a:rPr>
              <a:t>)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515 Total complete responses</a:t>
            </a:r>
          </a:p>
          <a:p>
            <a:r>
              <a:rPr lang="en-GB" dirty="0" smtClean="0">
                <a:latin typeface="Maiandra GD" panose="020E0502030308020204" pitchFamily="34" charset="0"/>
              </a:rPr>
              <a:t>Survey Monkey: Created on Monday</a:t>
            </a:r>
            <a:r>
              <a:rPr lang="en-GB" dirty="0">
                <a:latin typeface="Maiandra GD" panose="020E0502030308020204" pitchFamily="34" charset="0"/>
              </a:rPr>
              <a:t>, May 06, </a:t>
            </a:r>
            <a:r>
              <a:rPr lang="en-GB" dirty="0" smtClean="0">
                <a:latin typeface="Maiandra GD" panose="020E0502030308020204" pitchFamily="34" charset="0"/>
              </a:rPr>
              <a:t>2019</a:t>
            </a:r>
          </a:p>
          <a:p>
            <a:endParaRPr lang="en-GB" dirty="0">
              <a:latin typeface="Maiandra GD" panose="020E0502030308020204" pitchFamily="34" charset="0"/>
            </a:endParaRPr>
          </a:p>
          <a:p>
            <a:r>
              <a:rPr lang="en-GB" b="1" dirty="0" smtClean="0">
                <a:latin typeface="Maiandra GD" panose="020E0502030308020204" pitchFamily="34" charset="0"/>
              </a:rPr>
              <a:t>Data Collection</a:t>
            </a:r>
          </a:p>
          <a:p>
            <a:r>
              <a:rPr lang="en-GB" dirty="0" smtClean="0">
                <a:latin typeface="Maiandra GD" panose="020E0502030308020204" pitchFamily="34" charset="0"/>
              </a:rPr>
              <a:t>Pilot done in </a:t>
            </a:r>
            <a:r>
              <a:rPr lang="en-GB" dirty="0" err="1" smtClean="0">
                <a:latin typeface="Maiandra GD" panose="020E0502030308020204" pitchFamily="34" charset="0"/>
              </a:rPr>
              <a:t>Bujubuli</a:t>
            </a:r>
            <a:endParaRPr lang="en-GB" dirty="0" smtClean="0">
              <a:latin typeface="Maiandra GD" panose="020E0502030308020204" pitchFamily="34" charset="0"/>
            </a:endParaRPr>
          </a:p>
          <a:p>
            <a:r>
              <a:rPr lang="en-GB" dirty="0" smtClean="0">
                <a:latin typeface="Maiandra GD" panose="020E0502030308020204" pitchFamily="34" charset="0"/>
              </a:rPr>
              <a:t>All five data collectors were residents of the settlement.</a:t>
            </a:r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93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981" y="484908"/>
            <a:ext cx="10267333" cy="886691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Maiandra GD" panose="020E0502030308020204" pitchFamily="34" charset="0"/>
              </a:rPr>
              <a:t>Have you ever had uncontrolled convulsions in your body that you can’t remember?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chart27194445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7163" y="2232782"/>
            <a:ext cx="6826014" cy="367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4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14" y="444507"/>
            <a:ext cx="11179503" cy="94094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latin typeface="Maiandra GD" panose="020E0502030308020204" pitchFamily="34" charset="0"/>
              </a:rPr>
              <a:t>On </a:t>
            </a:r>
            <a:r>
              <a:rPr lang="en-GB" dirty="0">
                <a:latin typeface="Maiandra GD" panose="020E0502030308020204" pitchFamily="34" charset="0"/>
              </a:rPr>
              <a:t>a day where you felt very sad, anxious, or overwhelmed, what did you do to help yourself deal with these emotions?  Am going to read a list of things you might do and you can tell me if you do them or don’t do them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chart271944456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517" y="1997253"/>
            <a:ext cx="8404882" cy="39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4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Maiandra GD" panose="020E0502030308020204" pitchFamily="34" charset="0"/>
              </a:rPr>
              <a:t>Coping strategies continued….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table271944456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313" y="1314451"/>
            <a:ext cx="7678706" cy="505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0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15" y="444507"/>
            <a:ext cx="10972800" cy="843965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Maiandra GD" panose="020E0502030308020204" pitchFamily="34" charset="0"/>
              </a:rPr>
              <a:t>Do you feel </a:t>
            </a:r>
            <a:r>
              <a:rPr lang="en-GB" dirty="0" smtClean="0">
                <a:latin typeface="Maiandra GD" panose="020E0502030308020204" pitchFamily="34" charset="0"/>
              </a:rPr>
              <a:t>symptoms of mental </a:t>
            </a:r>
            <a:r>
              <a:rPr lang="en-GB" dirty="0">
                <a:latin typeface="Maiandra GD" panose="020E0502030308020204" pitchFamily="34" charset="0"/>
              </a:rPr>
              <a:t>health problems like stress , depression ,or anxiety cause trouble in your daily functioning?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chart271944457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343618"/>
            <a:ext cx="6936849" cy="373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7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715" y="458361"/>
            <a:ext cx="10972800" cy="913237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Maiandra GD" panose="020E0502030308020204" pitchFamily="34" charset="0"/>
              </a:rPr>
              <a:t>Which organisation or agency can you go to </a:t>
            </a:r>
            <a:r>
              <a:rPr lang="en-GB" dirty="0" smtClean="0">
                <a:latin typeface="Maiandra GD" panose="020E0502030308020204" pitchFamily="34" charset="0"/>
              </a:rPr>
              <a:t>receive </a:t>
            </a:r>
            <a:r>
              <a:rPr lang="en-GB" dirty="0">
                <a:latin typeface="Maiandra GD" panose="020E0502030308020204" pitchFamily="34" charset="0"/>
              </a:rPr>
              <a:t>mental health or psycho social support services in </a:t>
            </a:r>
            <a:r>
              <a:rPr lang="en-GB" dirty="0" err="1">
                <a:latin typeface="Maiandra GD" panose="020E0502030308020204" pitchFamily="34" charset="0"/>
              </a:rPr>
              <a:t>Kyaka</a:t>
            </a:r>
            <a:r>
              <a:rPr lang="en-GB" dirty="0">
                <a:latin typeface="Maiandra GD" panose="020E0502030308020204" pitchFamily="34" charset="0"/>
              </a:rPr>
              <a:t> II? (</a:t>
            </a:r>
            <a:r>
              <a:rPr lang="en-GB" dirty="0" err="1">
                <a:latin typeface="Maiandra GD" panose="020E0502030308020204" pitchFamily="34" charset="0"/>
              </a:rPr>
              <a:t>dont</a:t>
            </a:r>
            <a:r>
              <a:rPr lang="en-GB" dirty="0">
                <a:latin typeface="Maiandra GD" panose="020E0502030308020204" pitchFamily="34" charset="0"/>
              </a:rPr>
              <a:t> mention the organisations)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chart271944459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984" y="1678599"/>
            <a:ext cx="8523833" cy="401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9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271944459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421" y="471054"/>
            <a:ext cx="7941942" cy="58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73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14" y="387927"/>
            <a:ext cx="11331903" cy="595745"/>
          </a:xfrm>
        </p:spPr>
        <p:txBody>
          <a:bodyPr>
            <a:normAutofit/>
          </a:bodyPr>
          <a:lstStyle/>
          <a:p>
            <a:r>
              <a:rPr lang="en-GB" dirty="0">
                <a:latin typeface="Maiandra GD" panose="020E0502030308020204" pitchFamily="34" charset="0"/>
              </a:rPr>
              <a:t>What are some of the reason why you </a:t>
            </a:r>
            <a:r>
              <a:rPr lang="en-GB" dirty="0" smtClean="0">
                <a:latin typeface="Maiandra GD" panose="020E0502030308020204" pitchFamily="34" charset="0"/>
              </a:rPr>
              <a:t>don't access </a:t>
            </a:r>
            <a:r>
              <a:rPr lang="en-GB" dirty="0">
                <a:latin typeface="Maiandra GD" panose="020E0502030308020204" pitchFamily="34" charset="0"/>
              </a:rPr>
              <a:t>mental health services?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chart27194446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8662378" cy="408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99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Maiandra GD" panose="020E0502030308020204" pitchFamily="34" charset="0"/>
              </a:rPr>
              <a:t>Reasons for not seeking services cont’d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table27194446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7" y="1498490"/>
            <a:ext cx="9452087" cy="450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9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15" y="444507"/>
            <a:ext cx="10972800" cy="788547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Maiandra GD" panose="020E0502030308020204" pitchFamily="34" charset="0"/>
              </a:rPr>
              <a:t>What kind of help have you received from NGOs or other service providers in the past month ?  (don’t </a:t>
            </a:r>
            <a:r>
              <a:rPr lang="en-GB" dirty="0" smtClean="0">
                <a:latin typeface="Maiandra GD" panose="020E0502030308020204" pitchFamily="34" charset="0"/>
              </a:rPr>
              <a:t>read)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chart27194446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0"/>
            <a:ext cx="9036451" cy="421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75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Maiandra GD" panose="020E0502030308020204" pitchFamily="34" charset="0"/>
              </a:rPr>
              <a:t>Services sought in past one month continued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table27194446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057" y="1314451"/>
            <a:ext cx="8163615" cy="494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35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Maiandra GD" panose="020E0502030308020204" pitchFamily="34" charset="0"/>
              </a:rPr>
              <a:t>A</a:t>
            </a:r>
            <a:r>
              <a:rPr lang="en-GB" b="1" dirty="0" smtClean="0">
                <a:latin typeface="Maiandra GD" panose="020E0502030308020204" pitchFamily="34" charset="0"/>
              </a:rPr>
              <a:t>ge </a:t>
            </a:r>
            <a:r>
              <a:rPr lang="en-GB" b="1" dirty="0">
                <a:latin typeface="Maiandra GD" panose="020E0502030308020204" pitchFamily="34" charset="0"/>
              </a:rPr>
              <a:t>range</a:t>
            </a:r>
            <a:endParaRPr b="1" dirty="0">
              <a:latin typeface="Maiandra GD" panose="020E0502030308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</p:txBody>
      </p:sp>
      <p:pic>
        <p:nvPicPr>
          <p:cNvPr id="4" name="Picture 3" descr="chart27194441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162" y="2746135"/>
            <a:ext cx="7184571" cy="30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1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15" y="277091"/>
            <a:ext cx="10972800" cy="969817"/>
          </a:xfrm>
        </p:spPr>
        <p:txBody>
          <a:bodyPr>
            <a:normAutofit/>
          </a:bodyPr>
          <a:lstStyle/>
          <a:p>
            <a:r>
              <a:rPr lang="en-GB" dirty="0">
                <a:latin typeface="Maiandra GD" panose="020E0502030308020204" pitchFamily="34" charset="0"/>
              </a:rPr>
              <a:t>How do you get information about available </a:t>
            </a:r>
            <a:r>
              <a:rPr lang="en-GB" dirty="0" smtClean="0">
                <a:latin typeface="Maiandra GD" panose="020E0502030308020204" pitchFamily="34" charset="0"/>
              </a:rPr>
              <a:t>services? </a:t>
            </a:r>
            <a:r>
              <a:rPr lang="en-GB" dirty="0">
                <a:latin typeface="Maiandra GD" panose="020E0502030308020204" pitchFamily="34" charset="0"/>
              </a:rPr>
              <a:t>(don’t read options select all that apply</a:t>
            </a:r>
            <a:r>
              <a:rPr lang="en-GB" dirty="0" smtClean="0">
                <a:latin typeface="Maiandra GD" panose="020E0502030308020204" pitchFamily="34" charset="0"/>
              </a:rPr>
              <a:t>)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chart27194446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9008742" cy="424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21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>
                <a:latin typeface="Maiandra GD" panose="020E0502030308020204" pitchFamily="34" charset="0"/>
              </a:rPr>
              <a:t>Information Sources cont’d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table27194446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9673760" cy="434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Maiandra GD" panose="020E0502030308020204" pitchFamily="34" charset="0"/>
              </a:rPr>
              <a:t>What are the different types of gender based violence that you aware of in your community ?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chart28335006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7" y="1498491"/>
            <a:ext cx="9756887" cy="459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Maiandra GD" panose="020E0502030308020204" pitchFamily="34" charset="0"/>
              </a:rPr>
              <a:t>Known types of Gender Based Violence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4" name="Picture 3" descr="table28335006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10234542" cy="380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68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aiandra GD" panose="020E0502030308020204" pitchFamily="34" charset="0"/>
              </a:rPr>
              <a:t>Observations</a:t>
            </a:r>
            <a:endParaRPr lang="en-US" b="1" dirty="0">
              <a:latin typeface="Maiandra GD" panose="020E0502030308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Maiandra GD" panose="020E0502030308020204" pitchFamily="34" charset="0"/>
              </a:rPr>
              <a:t>Strengthen awareness on GBV related topics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Distant service points hindering service utilization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More awareness creation on how disabling mental health issues are.</a:t>
            </a:r>
          </a:p>
          <a:p>
            <a:endParaRPr lang="en-US" dirty="0">
              <a:latin typeface="Maiandra GD" panose="020E0502030308020204" pitchFamily="34" charset="0"/>
            </a:endParaRPr>
          </a:p>
          <a:p>
            <a:r>
              <a:rPr lang="en-US" b="1" dirty="0" smtClean="0">
                <a:latin typeface="Maiandra GD" panose="020E0502030308020204" pitchFamily="34" charset="0"/>
              </a:rPr>
              <a:t>Any that you have noted?</a:t>
            </a:r>
          </a:p>
        </p:txBody>
      </p:sp>
    </p:spTree>
    <p:extLst>
      <p:ext uri="{BB962C8B-B14F-4D97-AF65-F5344CB8AC3E}">
        <p14:creationId xmlns:p14="http://schemas.microsoft.com/office/powerpoint/2010/main" val="265092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Maiandra GD" panose="020E0502030308020204" pitchFamily="34" charset="0"/>
              </a:rPr>
              <a:t>General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Maiandra GD" panose="020E0502030308020204" pitchFamily="34" charset="0"/>
              </a:rPr>
              <a:t>Availing Psychological First Aid for communities especially new arrivals.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Partnerships with local and available structures like traditional healers, religious leaders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Linking GBV and MHPSS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Strengthening family ties and cohesion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Linking child protection and MHPSS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Strengthening referral pathway (new arrivals)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Mainstreaming MHPSS in other sectors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4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Recommendations cont’d</a:t>
            </a:r>
            <a:endParaRPr lang="en-US" b="1" dirty="0">
              <a:latin typeface="Maiandra GD" panose="020E0502030308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Maiandra GD" panose="020E0502030308020204" pitchFamily="34" charset="0"/>
              </a:rPr>
              <a:t>Medium for disseminating information-awareness sessions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Materials for IEC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Addressing the topic of “Resettlement”.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Trained personnel for MHPSS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Coordination amongst MHPSS partners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MHPSS in primary health care.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Demystify myths surrounding Epilepsy and convulsions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Strongly consider inclusion and participation of minority groups</a:t>
            </a:r>
            <a:endParaRPr lang="en-US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95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sz="6000" b="1" dirty="0" smtClean="0">
                <a:latin typeface="Maiandra GD" panose="020E0502030308020204" pitchFamily="34" charset="0"/>
              </a:rPr>
              <a:t>ASANTE….!</a:t>
            </a:r>
            <a:endParaRPr lang="en-US" sz="6000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Age range broken down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table271944410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3491" y="2353708"/>
            <a:ext cx="7938653" cy="433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77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Country of Origin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chart271988036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9018" y="2538250"/>
            <a:ext cx="7675418" cy="413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92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Country of Origin-Disaggregated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table271988036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5305" y="2364931"/>
            <a:ext cx="8133422" cy="365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44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Gender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chart271944411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1091" y="2075652"/>
            <a:ext cx="7869381" cy="423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5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Maiandra GD" panose="020E0502030308020204" pitchFamily="34" charset="0"/>
              </a:rPr>
              <a:t>Gender disaggregated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4" name="Content Placeholder 3" descr="table271944411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7355" y="2646218"/>
            <a:ext cx="7617290" cy="261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4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5672</TotalTime>
  <Words>813</Words>
  <Application>Microsoft Office PowerPoint</Application>
  <PresentationFormat>Widescreen</PresentationFormat>
  <Paragraphs>93</Paragraphs>
  <Slides>47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47</vt:i4>
      </vt:variant>
    </vt:vector>
  </HeadingPairs>
  <TitlesOfParts>
    <vt:vector size="57" baseType="lpstr">
      <vt:lpstr>Arial</vt:lpstr>
      <vt:lpstr>Calibri</vt:lpstr>
      <vt:lpstr>Calibri Light</vt:lpstr>
      <vt:lpstr>Helvetica Neue</vt:lpstr>
      <vt:lpstr>Maiandra GD</vt:lpstr>
      <vt:lpstr>Office Theme</vt:lpstr>
      <vt:lpstr>Data slides</vt:lpstr>
      <vt:lpstr>1_Data slides</vt:lpstr>
      <vt:lpstr>2_Data slides</vt:lpstr>
      <vt:lpstr>3_Data slides</vt:lpstr>
      <vt:lpstr>           MHPSS KAPS SURVEY  KYAKA II</vt:lpstr>
      <vt:lpstr>Background</vt:lpstr>
      <vt:lpstr>Background Continued</vt:lpstr>
      <vt:lpstr>Age range</vt:lpstr>
      <vt:lpstr>Age range broken down</vt:lpstr>
      <vt:lpstr>Country of Origin</vt:lpstr>
      <vt:lpstr>Country of Origin-Disaggregated</vt:lpstr>
      <vt:lpstr>Gender</vt:lpstr>
      <vt:lpstr>Gender disaggregated</vt:lpstr>
      <vt:lpstr>Current Relationship Status</vt:lpstr>
      <vt:lpstr>Current Relationship Status Disaggregated</vt:lpstr>
      <vt:lpstr>Number of children in house hold</vt:lpstr>
      <vt:lpstr>No of children disaggregated</vt:lpstr>
      <vt:lpstr>Religion</vt:lpstr>
      <vt:lpstr>Religion disaggregated</vt:lpstr>
      <vt:lpstr>Level of education</vt:lpstr>
      <vt:lpstr>Level of Education disaggregated</vt:lpstr>
      <vt:lpstr>How long have you stayed in Kyaaka II?</vt:lpstr>
      <vt:lpstr>How long have you been in Kyaaka II?</vt:lpstr>
      <vt:lpstr>I will read some statements about mental health that you may agree or disagree with .Please tell me if you Agree , strongly agree ,disagree or strongly disagree</vt:lpstr>
      <vt:lpstr>I will read some statements about mental health that you may agree or disagree with. Please tell me if you Agree , strongly agree ,disagree or strongly disagree</vt:lpstr>
      <vt:lpstr>How difficult is this in your life right now?</vt:lpstr>
      <vt:lpstr>How difficult is this in your life right now?</vt:lpstr>
      <vt:lpstr>Is there something else that I have not mentioned that causes you most stress right now?</vt:lpstr>
      <vt:lpstr>Other causes of stress</vt:lpstr>
      <vt:lpstr>How much have these symptoms disturbed you in the last two weeks?</vt:lpstr>
      <vt:lpstr>How much have these symptoms disturbed you in the last two weeks?</vt:lpstr>
      <vt:lpstr>Do you experience chronic pain in your body?</vt:lpstr>
      <vt:lpstr>If yes on a scale of 0 to 10 where zero is no pain at all and 10 is the most  pain possible, how much pain have you felt in the last week?</vt:lpstr>
      <vt:lpstr>Have you ever had uncontrolled convulsions in your body that you can’t remember?</vt:lpstr>
      <vt:lpstr>   On a day where you felt very sad, anxious, or overwhelmed, what did you do to help yourself deal with these emotions?  Am going to read a list of things you might do and you can tell me if you do them or don’t do them</vt:lpstr>
      <vt:lpstr>Coping strategies continued….</vt:lpstr>
      <vt:lpstr>Do you feel symptoms of mental health problems like stress , depression ,or anxiety cause trouble in your daily functioning?</vt:lpstr>
      <vt:lpstr>Which organisation or agency can you go to receive mental health or psycho social support services in Kyaka II? (dont mention the organisations)</vt:lpstr>
      <vt:lpstr>PowerPoint Presentation</vt:lpstr>
      <vt:lpstr>What are some of the reason why you don't access mental health services?</vt:lpstr>
      <vt:lpstr>Reasons for not seeking services cont’d</vt:lpstr>
      <vt:lpstr>What kind of help have you received from NGOs or other service providers in the past month ?  (don’t read)</vt:lpstr>
      <vt:lpstr>Services sought in past one month continued</vt:lpstr>
      <vt:lpstr>How do you get information about available services? (don’t read options select all that apply)</vt:lpstr>
      <vt:lpstr>Information Sources cont’d</vt:lpstr>
      <vt:lpstr>What are the different types of gender based violence that you aware of in your community ?</vt:lpstr>
      <vt:lpstr>Known types of Gender Based Violence</vt:lpstr>
      <vt:lpstr>Observations</vt:lpstr>
      <vt:lpstr>General Recommendations</vt:lpstr>
      <vt:lpstr>Recommendations cont’d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Vivian  Kudda Olgah</dc:creator>
  <cp:lastModifiedBy>Noume Bazinzi</cp:lastModifiedBy>
  <cp:revision>37</cp:revision>
  <dcterms:created xsi:type="dcterms:W3CDTF">2019-09-16T13:45:59Z</dcterms:created>
  <dcterms:modified xsi:type="dcterms:W3CDTF">2019-12-05T19:56:06Z</dcterms:modified>
</cp:coreProperties>
</file>