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1"/>
  </p:notesMasterIdLst>
  <p:sldIdLst>
    <p:sldId id="352" r:id="rId2"/>
    <p:sldId id="345" r:id="rId3"/>
    <p:sldId id="340" r:id="rId4"/>
    <p:sldId id="335" r:id="rId5"/>
    <p:sldId id="372" r:id="rId6"/>
    <p:sldId id="355" r:id="rId7"/>
    <p:sldId id="330" r:id="rId8"/>
    <p:sldId id="344" r:id="rId9"/>
    <p:sldId id="367" r:id="rId10"/>
    <p:sldId id="359" r:id="rId11"/>
    <p:sldId id="348" r:id="rId12"/>
    <p:sldId id="371" r:id="rId13"/>
    <p:sldId id="368" r:id="rId14"/>
    <p:sldId id="369" r:id="rId15"/>
    <p:sldId id="370" r:id="rId16"/>
    <p:sldId id="365" r:id="rId17"/>
    <p:sldId id="357" r:id="rId18"/>
    <p:sldId id="323" r:id="rId19"/>
    <p:sldId id="3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A2"/>
    <a:srgbClr val="A80C9D"/>
    <a:srgbClr val="DE3AC3"/>
    <a:srgbClr val="FFFFCC"/>
    <a:srgbClr val="CC99FF"/>
    <a:srgbClr val="DCBCFA"/>
    <a:srgbClr val="F672ED"/>
    <a:srgbClr val="1B86C0"/>
    <a:srgbClr val="6C9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8"/>
    <p:restoredTop sz="88647" autoAdjust="0"/>
  </p:normalViewPr>
  <p:slideViewPr>
    <p:cSldViewPr snapToGrid="0" snapToObjects="1">
      <p:cViewPr varScale="1">
        <p:scale>
          <a:sx n="81" d="100"/>
          <a:sy n="81" d="100"/>
        </p:scale>
        <p:origin x="37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77334-5D38-0045-A2CB-8E00665F802C}"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6AB42514-E828-6445-8D51-412CEC12731D}">
      <dgm:prSet phldrT="[Text]" custT="1"/>
      <dgm:spPr>
        <a:solidFill>
          <a:srgbClr val="A80C9D"/>
        </a:solidFill>
      </dgm:spPr>
      <dgm:t>
        <a:bodyPr/>
        <a:lstStyle/>
        <a:p>
          <a:r>
            <a:rPr lang="en-US" sz="2000" b="1" dirty="0" smtClean="0"/>
            <a:t>Phase </a:t>
          </a:r>
          <a:r>
            <a:rPr lang="en-US" sz="2000" b="1" dirty="0"/>
            <a:t>1</a:t>
          </a:r>
        </a:p>
      </dgm:t>
    </dgm:pt>
    <dgm:pt modelId="{A067CD43-9CA4-904C-B5A8-256DAEA97457}" type="parTrans" cxnId="{9760425B-FC55-0843-8238-4A15F1D702D0}">
      <dgm:prSet/>
      <dgm:spPr/>
      <dgm:t>
        <a:bodyPr/>
        <a:lstStyle/>
        <a:p>
          <a:endParaRPr lang="en-US"/>
        </a:p>
      </dgm:t>
    </dgm:pt>
    <dgm:pt modelId="{CDD68AA5-BB86-5E40-AD54-479DD4CBF59F}" type="sibTrans" cxnId="{9760425B-FC55-0843-8238-4A15F1D702D0}">
      <dgm:prSet/>
      <dgm:spPr/>
      <dgm:t>
        <a:bodyPr/>
        <a:lstStyle/>
        <a:p>
          <a:endParaRPr lang="en-US"/>
        </a:p>
      </dgm:t>
    </dgm:pt>
    <dgm:pt modelId="{D5CD0360-2E9B-9849-BBAF-6F2CBBC3956F}">
      <dgm:prSet phldrT="[Text]" custT="1"/>
      <dgm:spPr>
        <a:ln>
          <a:solidFill>
            <a:schemeClr val="tx1"/>
          </a:solidFill>
        </a:ln>
      </dgm:spPr>
      <dgm:t>
        <a:bodyPr/>
        <a:lstStyle/>
        <a:p>
          <a:r>
            <a:rPr lang="en-US" sz="2000" dirty="0"/>
            <a:t> To better understand the ways in which distribution of material resources in emergencies may create or reinforce opportunities for sexual exploitation and abuse of women and girls.</a:t>
          </a:r>
          <a:r>
            <a:rPr lang="en-US" sz="2000" i="1" dirty="0"/>
            <a:t> </a:t>
          </a:r>
          <a:endParaRPr lang="en-US" sz="2000" i="1" dirty="0">
            <a:latin typeface="Calibri" panose="020F0502020204030204" pitchFamily="34" charset="0"/>
            <a:cs typeface="Calibri" panose="020F0502020204030204" pitchFamily="34" charset="0"/>
          </a:endParaRPr>
        </a:p>
      </dgm:t>
    </dgm:pt>
    <dgm:pt modelId="{34AEED4A-93DF-3D40-ABA1-E19D7EC5F580}" type="parTrans" cxnId="{E793412A-9B24-5041-AB59-5EA8CF6AD04A}">
      <dgm:prSet/>
      <dgm:spPr/>
      <dgm:t>
        <a:bodyPr/>
        <a:lstStyle/>
        <a:p>
          <a:endParaRPr lang="en-US"/>
        </a:p>
      </dgm:t>
    </dgm:pt>
    <dgm:pt modelId="{2A0922F7-6E51-DB4B-899E-DB3A0D402B39}" type="sibTrans" cxnId="{E793412A-9B24-5041-AB59-5EA8CF6AD04A}">
      <dgm:prSet/>
      <dgm:spPr/>
      <dgm:t>
        <a:bodyPr/>
        <a:lstStyle/>
        <a:p>
          <a:endParaRPr lang="en-US"/>
        </a:p>
      </dgm:t>
    </dgm:pt>
    <dgm:pt modelId="{36E23D6A-1BA6-004E-8142-822D17210939}">
      <dgm:prSet phldrT="[Text]" custT="1"/>
      <dgm:spPr>
        <a:solidFill>
          <a:srgbClr val="DE3AC3"/>
        </a:solidFill>
      </dgm:spPr>
      <dgm:t>
        <a:bodyPr/>
        <a:lstStyle/>
        <a:p>
          <a:r>
            <a:rPr lang="en-US" sz="2000" b="1" dirty="0" smtClean="0"/>
            <a:t>Phase 2</a:t>
          </a:r>
          <a:endParaRPr lang="en-US" sz="2000" b="1" dirty="0"/>
        </a:p>
      </dgm:t>
    </dgm:pt>
    <dgm:pt modelId="{95AA1C79-9A93-2F4A-A9BB-79485DBFD415}" type="parTrans" cxnId="{D3D1E7C4-CC78-4641-8AA6-8D17434AD5D6}">
      <dgm:prSet/>
      <dgm:spPr/>
      <dgm:t>
        <a:bodyPr/>
        <a:lstStyle/>
        <a:p>
          <a:endParaRPr lang="en-US"/>
        </a:p>
      </dgm:t>
    </dgm:pt>
    <dgm:pt modelId="{0EF299FF-B103-8846-AF35-A8D4974B428E}" type="sibTrans" cxnId="{D3D1E7C4-CC78-4641-8AA6-8D17434AD5D6}">
      <dgm:prSet/>
      <dgm:spPr/>
      <dgm:t>
        <a:bodyPr/>
        <a:lstStyle/>
        <a:p>
          <a:endParaRPr lang="en-US"/>
        </a:p>
      </dgm:t>
    </dgm:pt>
    <dgm:pt modelId="{2A058BBF-9114-0048-80B1-997E639A136A}">
      <dgm:prSet phldrT="[Text]" custT="1"/>
      <dgm:spPr>
        <a:ln>
          <a:solidFill>
            <a:schemeClr val="tx1"/>
          </a:solidFill>
        </a:ln>
      </dgm:spPr>
      <dgm:t>
        <a:bodyPr/>
        <a:lstStyle/>
        <a:p>
          <a:r>
            <a:rPr lang="en-US" sz="2000"/>
            <a:t> To identify, prioritize, and test a range of options for improving current distribution mechanisms and modalities. </a:t>
          </a:r>
          <a:endParaRPr lang="en-US" sz="2000" i="1">
            <a:latin typeface="Calibri" panose="020F0502020204030204" pitchFamily="34" charset="0"/>
            <a:cs typeface="Calibri" panose="020F0502020204030204" pitchFamily="34" charset="0"/>
          </a:endParaRPr>
        </a:p>
      </dgm:t>
    </dgm:pt>
    <dgm:pt modelId="{1A182CB1-3B07-2740-BFA4-255D3C9403F1}" type="parTrans" cxnId="{95CFC172-2572-3241-9472-7409DA3B908C}">
      <dgm:prSet/>
      <dgm:spPr/>
      <dgm:t>
        <a:bodyPr/>
        <a:lstStyle/>
        <a:p>
          <a:endParaRPr lang="en-US"/>
        </a:p>
      </dgm:t>
    </dgm:pt>
    <dgm:pt modelId="{60F8B589-9423-BC45-95FF-F94F27EA5853}" type="sibTrans" cxnId="{95CFC172-2572-3241-9472-7409DA3B908C}">
      <dgm:prSet/>
      <dgm:spPr/>
      <dgm:t>
        <a:bodyPr/>
        <a:lstStyle/>
        <a:p>
          <a:endParaRPr lang="en-US"/>
        </a:p>
      </dgm:t>
    </dgm:pt>
    <dgm:pt modelId="{98E9639B-BC2C-5948-AC84-764255382093}">
      <dgm:prSet phldrT="[Text]" custT="1"/>
      <dgm:spPr>
        <a:solidFill>
          <a:srgbClr val="F672ED"/>
        </a:solidFill>
      </dgm:spPr>
      <dgm:t>
        <a:bodyPr/>
        <a:lstStyle/>
        <a:p>
          <a:r>
            <a:rPr lang="en-US" sz="2000" b="1" dirty="0" smtClean="0"/>
            <a:t>Phase </a:t>
          </a:r>
          <a:r>
            <a:rPr lang="en-US" sz="2000" b="1" dirty="0"/>
            <a:t>3</a:t>
          </a:r>
        </a:p>
      </dgm:t>
    </dgm:pt>
    <dgm:pt modelId="{497B6878-AF8F-2C4A-B7C4-52BF2BF8E645}" type="parTrans" cxnId="{6518067D-84C9-EB42-8FC9-7BA9726862F4}">
      <dgm:prSet/>
      <dgm:spPr/>
      <dgm:t>
        <a:bodyPr/>
        <a:lstStyle/>
        <a:p>
          <a:endParaRPr lang="en-US"/>
        </a:p>
      </dgm:t>
    </dgm:pt>
    <dgm:pt modelId="{A3323892-C5C2-8948-A07B-9486447E0688}" type="sibTrans" cxnId="{6518067D-84C9-EB42-8FC9-7BA9726862F4}">
      <dgm:prSet/>
      <dgm:spPr/>
      <dgm:t>
        <a:bodyPr/>
        <a:lstStyle/>
        <a:p>
          <a:endParaRPr lang="en-US"/>
        </a:p>
      </dgm:t>
    </dgm:pt>
    <dgm:pt modelId="{5ED23CF5-A6BD-504D-89A5-8103F82706C6}">
      <dgm:prSet phldrT="[Text]" custT="1"/>
      <dgm:spPr>
        <a:ln>
          <a:solidFill>
            <a:schemeClr val="tx1"/>
          </a:solidFill>
        </a:ln>
      </dgm:spPr>
      <dgm:t>
        <a:bodyPr/>
        <a:lstStyle/>
        <a:p>
          <a:r>
            <a:rPr lang="en-US" sz="2000"/>
            <a:t> To disseminate, validate and replicate research findings in a third country, including networking and training led by women and girl refugee researchers, building on the participatory action approach. </a:t>
          </a:r>
          <a:endParaRPr lang="en-US" sz="2000" i="1">
            <a:latin typeface="Calibri" panose="020F0502020204030204" pitchFamily="34" charset="0"/>
            <a:cs typeface="Calibri" panose="020F0502020204030204" pitchFamily="34" charset="0"/>
          </a:endParaRPr>
        </a:p>
      </dgm:t>
    </dgm:pt>
    <dgm:pt modelId="{A3329FB0-9115-0E41-824A-F358259A4344}" type="parTrans" cxnId="{58EE21EA-64B5-AF41-A5BF-7B334C6C2271}">
      <dgm:prSet/>
      <dgm:spPr/>
      <dgm:t>
        <a:bodyPr/>
        <a:lstStyle/>
        <a:p>
          <a:endParaRPr lang="en-US"/>
        </a:p>
      </dgm:t>
    </dgm:pt>
    <dgm:pt modelId="{3B0387BF-51C3-D447-8370-BB448104588F}" type="sibTrans" cxnId="{58EE21EA-64B5-AF41-A5BF-7B334C6C2271}">
      <dgm:prSet/>
      <dgm:spPr/>
      <dgm:t>
        <a:bodyPr/>
        <a:lstStyle/>
        <a:p>
          <a:endParaRPr lang="en-US"/>
        </a:p>
      </dgm:t>
    </dgm:pt>
    <dgm:pt modelId="{814DF307-2797-5545-A070-A91F2F811BCF}">
      <dgm:prSet phldrT="[Text]" custT="1"/>
      <dgm:spPr>
        <a:ln>
          <a:solidFill>
            <a:schemeClr val="tx1"/>
          </a:solidFill>
        </a:ln>
      </dgm:spPr>
      <dgm:t>
        <a:bodyPr/>
        <a:lstStyle/>
        <a:p>
          <a:r>
            <a:rPr lang="en-US" sz="2000" i="1" dirty="0"/>
            <a:t> Implementation science, pilot tests</a:t>
          </a:r>
          <a:endParaRPr lang="en-US" sz="2000" i="1" dirty="0">
            <a:latin typeface="Calibri" panose="020F0502020204030204" pitchFamily="34" charset="0"/>
            <a:cs typeface="Calibri" panose="020F0502020204030204" pitchFamily="34" charset="0"/>
          </a:endParaRPr>
        </a:p>
      </dgm:t>
    </dgm:pt>
    <dgm:pt modelId="{266BD686-466E-4A4B-88A1-2C19AC4EB9B6}" type="parTrans" cxnId="{41750FB2-E31A-9744-8E00-913A5872D5DF}">
      <dgm:prSet/>
      <dgm:spPr/>
      <dgm:t>
        <a:bodyPr/>
        <a:lstStyle/>
        <a:p>
          <a:endParaRPr lang="en-US"/>
        </a:p>
      </dgm:t>
    </dgm:pt>
    <dgm:pt modelId="{B9DE8FBB-221F-B440-B7F1-66FAD0B6B13A}" type="sibTrans" cxnId="{41750FB2-E31A-9744-8E00-913A5872D5DF}">
      <dgm:prSet/>
      <dgm:spPr/>
      <dgm:t>
        <a:bodyPr/>
        <a:lstStyle/>
        <a:p>
          <a:endParaRPr lang="en-US"/>
        </a:p>
      </dgm:t>
    </dgm:pt>
    <dgm:pt modelId="{C1C3BE6A-F488-D543-8835-5DB79EBB6D21}">
      <dgm:prSet phldrT="[Text]" custT="1"/>
      <dgm:spPr>
        <a:ln>
          <a:solidFill>
            <a:schemeClr val="tx1"/>
          </a:solidFill>
        </a:ln>
      </dgm:spPr>
      <dgm:t>
        <a:bodyPr/>
        <a:lstStyle/>
        <a:p>
          <a:r>
            <a:rPr lang="en-US" sz="2000" i="1"/>
            <a:t> Ethnographic fieldwork with refugee women and girls</a:t>
          </a:r>
          <a:endParaRPr lang="en-US" sz="2000" i="1">
            <a:latin typeface="Calibri" panose="020F0502020204030204" pitchFamily="34" charset="0"/>
            <a:cs typeface="Calibri" panose="020F0502020204030204" pitchFamily="34" charset="0"/>
          </a:endParaRPr>
        </a:p>
      </dgm:t>
    </dgm:pt>
    <dgm:pt modelId="{59014EC7-F38B-E24D-A297-350D92164568}" type="parTrans" cxnId="{48C93E78-787E-B54E-91A7-B1FAE9C5C5A8}">
      <dgm:prSet/>
      <dgm:spPr/>
      <dgm:t>
        <a:bodyPr/>
        <a:lstStyle/>
        <a:p>
          <a:endParaRPr lang="en-US"/>
        </a:p>
      </dgm:t>
    </dgm:pt>
    <dgm:pt modelId="{4CA69247-7F7A-9D4C-9E7A-68A14BF1AE44}" type="sibTrans" cxnId="{48C93E78-787E-B54E-91A7-B1FAE9C5C5A8}">
      <dgm:prSet/>
      <dgm:spPr/>
      <dgm:t>
        <a:bodyPr/>
        <a:lstStyle/>
        <a:p>
          <a:endParaRPr lang="en-US"/>
        </a:p>
      </dgm:t>
    </dgm:pt>
    <dgm:pt modelId="{4AA7880F-7B05-1542-8FE1-E1A650A10E5F}">
      <dgm:prSet phldrT="[Text]" custT="1"/>
      <dgm:spPr>
        <a:ln>
          <a:solidFill>
            <a:schemeClr val="tx1"/>
          </a:solidFill>
        </a:ln>
      </dgm:spPr>
      <dgm:t>
        <a:bodyPr/>
        <a:lstStyle/>
        <a:p>
          <a:r>
            <a:rPr lang="en-US" sz="2000" i="1"/>
            <a:t> Research uptake, dissemination, network-building</a:t>
          </a:r>
          <a:endParaRPr lang="en-US" sz="2000" i="1">
            <a:latin typeface="Calibri" panose="020F0502020204030204" pitchFamily="34" charset="0"/>
            <a:cs typeface="Calibri" panose="020F0502020204030204" pitchFamily="34" charset="0"/>
          </a:endParaRPr>
        </a:p>
      </dgm:t>
    </dgm:pt>
    <dgm:pt modelId="{A402E559-E4A9-B549-BEDF-DF09ED62E125}" type="parTrans" cxnId="{32B234B4-679E-1E4E-A287-4A5550AE2C03}">
      <dgm:prSet/>
      <dgm:spPr/>
      <dgm:t>
        <a:bodyPr/>
        <a:lstStyle/>
        <a:p>
          <a:endParaRPr lang="en-US"/>
        </a:p>
      </dgm:t>
    </dgm:pt>
    <dgm:pt modelId="{80F9847C-A488-124A-AA21-7560C3A9D569}" type="sibTrans" cxnId="{32B234B4-679E-1E4E-A287-4A5550AE2C03}">
      <dgm:prSet/>
      <dgm:spPr/>
      <dgm:t>
        <a:bodyPr/>
        <a:lstStyle/>
        <a:p>
          <a:endParaRPr lang="en-US"/>
        </a:p>
      </dgm:t>
    </dgm:pt>
    <dgm:pt modelId="{3A5F7A0B-B77D-DF42-8712-A6DE1B6CF6EA}" type="pres">
      <dgm:prSet presAssocID="{EDD77334-5D38-0045-A2CB-8E00665F802C}" presName="linearFlow" presStyleCnt="0">
        <dgm:presLayoutVars>
          <dgm:dir/>
          <dgm:animLvl val="lvl"/>
          <dgm:resizeHandles val="exact"/>
        </dgm:presLayoutVars>
      </dgm:prSet>
      <dgm:spPr/>
      <dgm:t>
        <a:bodyPr/>
        <a:lstStyle/>
        <a:p>
          <a:endParaRPr lang="en-US"/>
        </a:p>
      </dgm:t>
    </dgm:pt>
    <dgm:pt modelId="{3AEBE1E5-B562-8048-89B0-881DCBA8A02E}" type="pres">
      <dgm:prSet presAssocID="{6AB42514-E828-6445-8D51-412CEC12731D}" presName="composite" presStyleCnt="0"/>
      <dgm:spPr/>
    </dgm:pt>
    <dgm:pt modelId="{2D94CDCE-BEA2-E547-A1AF-CEA61CC5AFC5}" type="pres">
      <dgm:prSet presAssocID="{6AB42514-E828-6445-8D51-412CEC12731D}" presName="parentText" presStyleLbl="alignNode1" presStyleIdx="0" presStyleCnt="3" custScaleY="109656" custLinFactNeighborY="-17207">
        <dgm:presLayoutVars>
          <dgm:chMax val="1"/>
          <dgm:bulletEnabled val="1"/>
        </dgm:presLayoutVars>
      </dgm:prSet>
      <dgm:spPr/>
      <dgm:t>
        <a:bodyPr/>
        <a:lstStyle/>
        <a:p>
          <a:endParaRPr lang="en-US"/>
        </a:p>
      </dgm:t>
    </dgm:pt>
    <dgm:pt modelId="{126C677E-4E74-734B-8B78-AB39168653F7}" type="pres">
      <dgm:prSet presAssocID="{6AB42514-E828-6445-8D51-412CEC12731D}" presName="descendantText" presStyleLbl="alignAcc1" presStyleIdx="0" presStyleCnt="3" custScaleY="178189">
        <dgm:presLayoutVars>
          <dgm:bulletEnabled val="1"/>
        </dgm:presLayoutVars>
      </dgm:prSet>
      <dgm:spPr/>
      <dgm:t>
        <a:bodyPr/>
        <a:lstStyle/>
        <a:p>
          <a:endParaRPr lang="en-US"/>
        </a:p>
      </dgm:t>
    </dgm:pt>
    <dgm:pt modelId="{1C945F50-AE5F-DC46-9BD7-752402FF3489}" type="pres">
      <dgm:prSet presAssocID="{CDD68AA5-BB86-5E40-AD54-479DD4CBF59F}" presName="sp" presStyleCnt="0"/>
      <dgm:spPr/>
    </dgm:pt>
    <dgm:pt modelId="{BA8A21CC-DB10-6D45-A829-8D41465718B7}" type="pres">
      <dgm:prSet presAssocID="{36E23D6A-1BA6-004E-8142-822D17210939}" presName="composite" presStyleCnt="0"/>
      <dgm:spPr/>
    </dgm:pt>
    <dgm:pt modelId="{50A43999-BA9B-6E41-AA4E-0BE9B410A902}" type="pres">
      <dgm:prSet presAssocID="{36E23D6A-1BA6-004E-8142-822D17210939}" presName="parentText" presStyleLbl="alignNode1" presStyleIdx="1" presStyleCnt="3" custLinFactNeighborY="10730">
        <dgm:presLayoutVars>
          <dgm:chMax val="1"/>
          <dgm:bulletEnabled val="1"/>
        </dgm:presLayoutVars>
      </dgm:prSet>
      <dgm:spPr/>
      <dgm:t>
        <a:bodyPr/>
        <a:lstStyle/>
        <a:p>
          <a:endParaRPr lang="en-US"/>
        </a:p>
      </dgm:t>
    </dgm:pt>
    <dgm:pt modelId="{590645B7-C8FE-CA4C-85FC-DB0D519360DB}" type="pres">
      <dgm:prSet presAssocID="{36E23D6A-1BA6-004E-8142-822D17210939}" presName="descendantText" presStyleLbl="alignAcc1" presStyleIdx="1" presStyleCnt="3" custScaleY="124329" custLinFactNeighborX="0" custLinFactNeighborY="25002">
        <dgm:presLayoutVars>
          <dgm:bulletEnabled val="1"/>
        </dgm:presLayoutVars>
      </dgm:prSet>
      <dgm:spPr/>
      <dgm:t>
        <a:bodyPr/>
        <a:lstStyle/>
        <a:p>
          <a:endParaRPr lang="en-US"/>
        </a:p>
      </dgm:t>
    </dgm:pt>
    <dgm:pt modelId="{4DB3FDBA-BF0A-524E-B2AE-0DAAC1A6FD49}" type="pres">
      <dgm:prSet presAssocID="{0EF299FF-B103-8846-AF35-A8D4974B428E}" presName="sp" presStyleCnt="0"/>
      <dgm:spPr/>
    </dgm:pt>
    <dgm:pt modelId="{481D0976-758D-7B4F-A0B9-897861F0CDF5}" type="pres">
      <dgm:prSet presAssocID="{98E9639B-BC2C-5948-AC84-764255382093}" presName="composite" presStyleCnt="0"/>
      <dgm:spPr/>
    </dgm:pt>
    <dgm:pt modelId="{BD832BE7-7F3C-C24F-B8C0-FA8A21E77313}" type="pres">
      <dgm:prSet presAssocID="{98E9639B-BC2C-5948-AC84-764255382093}" presName="parentText" presStyleLbl="alignNode1" presStyleIdx="2" presStyleCnt="3" custScaleY="103579" custLinFactNeighborY="1117">
        <dgm:presLayoutVars>
          <dgm:chMax val="1"/>
          <dgm:bulletEnabled val="1"/>
        </dgm:presLayoutVars>
      </dgm:prSet>
      <dgm:spPr/>
      <dgm:t>
        <a:bodyPr/>
        <a:lstStyle/>
        <a:p>
          <a:endParaRPr lang="en-US"/>
        </a:p>
      </dgm:t>
    </dgm:pt>
    <dgm:pt modelId="{7D596945-3B9B-5C46-AC3B-C1A240F3AD40}" type="pres">
      <dgm:prSet presAssocID="{98E9639B-BC2C-5948-AC84-764255382093}" presName="descendantText" presStyleLbl="alignAcc1" presStyleIdx="2" presStyleCnt="3" custScaleY="181994" custLinFactNeighborX="0" custLinFactNeighborY="31970">
        <dgm:presLayoutVars>
          <dgm:bulletEnabled val="1"/>
        </dgm:presLayoutVars>
      </dgm:prSet>
      <dgm:spPr/>
      <dgm:t>
        <a:bodyPr/>
        <a:lstStyle/>
        <a:p>
          <a:endParaRPr lang="en-US"/>
        </a:p>
      </dgm:t>
    </dgm:pt>
  </dgm:ptLst>
  <dgm:cxnLst>
    <dgm:cxn modelId="{D3D1E7C4-CC78-4641-8AA6-8D17434AD5D6}" srcId="{EDD77334-5D38-0045-A2CB-8E00665F802C}" destId="{36E23D6A-1BA6-004E-8142-822D17210939}" srcOrd="1" destOrd="0" parTransId="{95AA1C79-9A93-2F4A-A9BB-79485DBFD415}" sibTransId="{0EF299FF-B103-8846-AF35-A8D4974B428E}"/>
    <dgm:cxn modelId="{32B234B4-679E-1E4E-A287-4A5550AE2C03}" srcId="{98E9639B-BC2C-5948-AC84-764255382093}" destId="{4AA7880F-7B05-1542-8FE1-E1A650A10E5F}" srcOrd="1" destOrd="0" parTransId="{A402E559-E4A9-B549-BEDF-DF09ED62E125}" sibTransId="{80F9847C-A488-124A-AA21-7560C3A9D569}"/>
    <dgm:cxn modelId="{3C1DBE8F-0DCC-2640-9A5B-44EF730CFC18}" type="presOf" srcId="{98E9639B-BC2C-5948-AC84-764255382093}" destId="{BD832BE7-7F3C-C24F-B8C0-FA8A21E77313}" srcOrd="0" destOrd="0" presId="urn:microsoft.com/office/officeart/2005/8/layout/chevron2"/>
    <dgm:cxn modelId="{6518067D-84C9-EB42-8FC9-7BA9726862F4}" srcId="{EDD77334-5D38-0045-A2CB-8E00665F802C}" destId="{98E9639B-BC2C-5948-AC84-764255382093}" srcOrd="2" destOrd="0" parTransId="{497B6878-AF8F-2C4A-B7C4-52BF2BF8E645}" sibTransId="{A3323892-C5C2-8948-A07B-9486447E0688}"/>
    <dgm:cxn modelId="{DB038EB3-7B51-2445-A7CE-967CA5F115B8}" type="presOf" srcId="{D5CD0360-2E9B-9849-BBAF-6F2CBBC3956F}" destId="{126C677E-4E74-734B-8B78-AB39168653F7}" srcOrd="0" destOrd="0" presId="urn:microsoft.com/office/officeart/2005/8/layout/chevron2"/>
    <dgm:cxn modelId="{AF2F423A-B049-794D-897C-10EA0AADA1DD}" type="presOf" srcId="{36E23D6A-1BA6-004E-8142-822D17210939}" destId="{50A43999-BA9B-6E41-AA4E-0BE9B410A902}" srcOrd="0" destOrd="0" presId="urn:microsoft.com/office/officeart/2005/8/layout/chevron2"/>
    <dgm:cxn modelId="{8A8AD881-3FD5-8640-A369-260CFD47F750}" type="presOf" srcId="{5ED23CF5-A6BD-504D-89A5-8103F82706C6}" destId="{7D596945-3B9B-5C46-AC3B-C1A240F3AD40}" srcOrd="0" destOrd="0" presId="urn:microsoft.com/office/officeart/2005/8/layout/chevron2"/>
    <dgm:cxn modelId="{48C93E78-787E-B54E-91A7-B1FAE9C5C5A8}" srcId="{6AB42514-E828-6445-8D51-412CEC12731D}" destId="{C1C3BE6A-F488-D543-8835-5DB79EBB6D21}" srcOrd="1" destOrd="0" parTransId="{59014EC7-F38B-E24D-A297-350D92164568}" sibTransId="{4CA69247-7F7A-9D4C-9E7A-68A14BF1AE44}"/>
    <dgm:cxn modelId="{95CFC172-2572-3241-9472-7409DA3B908C}" srcId="{36E23D6A-1BA6-004E-8142-822D17210939}" destId="{2A058BBF-9114-0048-80B1-997E639A136A}" srcOrd="0" destOrd="0" parTransId="{1A182CB1-3B07-2740-BFA4-255D3C9403F1}" sibTransId="{60F8B589-9423-BC45-95FF-F94F27EA5853}"/>
    <dgm:cxn modelId="{41750FB2-E31A-9744-8E00-913A5872D5DF}" srcId="{36E23D6A-1BA6-004E-8142-822D17210939}" destId="{814DF307-2797-5545-A070-A91F2F811BCF}" srcOrd="1" destOrd="0" parTransId="{266BD686-466E-4A4B-88A1-2C19AC4EB9B6}" sibTransId="{B9DE8FBB-221F-B440-B7F1-66FAD0B6B13A}"/>
    <dgm:cxn modelId="{7305E82D-58AA-DF44-80D1-011C3CDEE459}" type="presOf" srcId="{C1C3BE6A-F488-D543-8835-5DB79EBB6D21}" destId="{126C677E-4E74-734B-8B78-AB39168653F7}" srcOrd="0" destOrd="1" presId="urn:microsoft.com/office/officeart/2005/8/layout/chevron2"/>
    <dgm:cxn modelId="{4BEB80C9-7A2B-4F4E-83D9-2EF455E26049}" type="presOf" srcId="{2A058BBF-9114-0048-80B1-997E639A136A}" destId="{590645B7-C8FE-CA4C-85FC-DB0D519360DB}" srcOrd="0" destOrd="0" presId="urn:microsoft.com/office/officeart/2005/8/layout/chevron2"/>
    <dgm:cxn modelId="{BCCF67B2-2CCC-B04A-B01D-5B8DE0FFE5AA}" type="presOf" srcId="{EDD77334-5D38-0045-A2CB-8E00665F802C}" destId="{3A5F7A0B-B77D-DF42-8712-A6DE1B6CF6EA}" srcOrd="0" destOrd="0" presId="urn:microsoft.com/office/officeart/2005/8/layout/chevron2"/>
    <dgm:cxn modelId="{E793412A-9B24-5041-AB59-5EA8CF6AD04A}" srcId="{6AB42514-E828-6445-8D51-412CEC12731D}" destId="{D5CD0360-2E9B-9849-BBAF-6F2CBBC3956F}" srcOrd="0" destOrd="0" parTransId="{34AEED4A-93DF-3D40-ABA1-E19D7EC5F580}" sibTransId="{2A0922F7-6E51-DB4B-899E-DB3A0D402B39}"/>
    <dgm:cxn modelId="{58EE21EA-64B5-AF41-A5BF-7B334C6C2271}" srcId="{98E9639B-BC2C-5948-AC84-764255382093}" destId="{5ED23CF5-A6BD-504D-89A5-8103F82706C6}" srcOrd="0" destOrd="0" parTransId="{A3329FB0-9115-0E41-824A-F358259A4344}" sibTransId="{3B0387BF-51C3-D447-8370-BB448104588F}"/>
    <dgm:cxn modelId="{6C32B6C5-E61F-F94E-89F9-438D466C4937}" type="presOf" srcId="{4AA7880F-7B05-1542-8FE1-E1A650A10E5F}" destId="{7D596945-3B9B-5C46-AC3B-C1A240F3AD40}" srcOrd="0" destOrd="1" presId="urn:microsoft.com/office/officeart/2005/8/layout/chevron2"/>
    <dgm:cxn modelId="{1728B148-2EEF-294E-9F82-82B4E97D395C}" type="presOf" srcId="{814DF307-2797-5545-A070-A91F2F811BCF}" destId="{590645B7-C8FE-CA4C-85FC-DB0D519360DB}" srcOrd="0" destOrd="1" presId="urn:microsoft.com/office/officeart/2005/8/layout/chevron2"/>
    <dgm:cxn modelId="{9760425B-FC55-0843-8238-4A15F1D702D0}" srcId="{EDD77334-5D38-0045-A2CB-8E00665F802C}" destId="{6AB42514-E828-6445-8D51-412CEC12731D}" srcOrd="0" destOrd="0" parTransId="{A067CD43-9CA4-904C-B5A8-256DAEA97457}" sibTransId="{CDD68AA5-BB86-5E40-AD54-479DD4CBF59F}"/>
    <dgm:cxn modelId="{D8446FD6-2DD4-D247-8D20-FB52A7F58EE8}" type="presOf" srcId="{6AB42514-E828-6445-8D51-412CEC12731D}" destId="{2D94CDCE-BEA2-E547-A1AF-CEA61CC5AFC5}" srcOrd="0" destOrd="0" presId="urn:microsoft.com/office/officeart/2005/8/layout/chevron2"/>
    <dgm:cxn modelId="{6BA3E27E-1524-3A40-99CE-D761323E0A40}" type="presParOf" srcId="{3A5F7A0B-B77D-DF42-8712-A6DE1B6CF6EA}" destId="{3AEBE1E5-B562-8048-89B0-881DCBA8A02E}" srcOrd="0" destOrd="0" presId="urn:microsoft.com/office/officeart/2005/8/layout/chevron2"/>
    <dgm:cxn modelId="{B6818932-1ED4-674C-9375-80051F252209}" type="presParOf" srcId="{3AEBE1E5-B562-8048-89B0-881DCBA8A02E}" destId="{2D94CDCE-BEA2-E547-A1AF-CEA61CC5AFC5}" srcOrd="0" destOrd="0" presId="urn:microsoft.com/office/officeart/2005/8/layout/chevron2"/>
    <dgm:cxn modelId="{D13AE7B8-CD92-1B4D-BA36-86F763F82285}" type="presParOf" srcId="{3AEBE1E5-B562-8048-89B0-881DCBA8A02E}" destId="{126C677E-4E74-734B-8B78-AB39168653F7}" srcOrd="1" destOrd="0" presId="urn:microsoft.com/office/officeart/2005/8/layout/chevron2"/>
    <dgm:cxn modelId="{68A974AF-B542-D942-8C75-920A970AD7DE}" type="presParOf" srcId="{3A5F7A0B-B77D-DF42-8712-A6DE1B6CF6EA}" destId="{1C945F50-AE5F-DC46-9BD7-752402FF3489}" srcOrd="1" destOrd="0" presId="urn:microsoft.com/office/officeart/2005/8/layout/chevron2"/>
    <dgm:cxn modelId="{A2C52AF3-CAB1-1545-A23F-EF8182E90D2C}" type="presParOf" srcId="{3A5F7A0B-B77D-DF42-8712-A6DE1B6CF6EA}" destId="{BA8A21CC-DB10-6D45-A829-8D41465718B7}" srcOrd="2" destOrd="0" presId="urn:microsoft.com/office/officeart/2005/8/layout/chevron2"/>
    <dgm:cxn modelId="{7AD7E9E5-6937-9F4D-9E6E-4715E57CB0F7}" type="presParOf" srcId="{BA8A21CC-DB10-6D45-A829-8D41465718B7}" destId="{50A43999-BA9B-6E41-AA4E-0BE9B410A902}" srcOrd="0" destOrd="0" presId="urn:microsoft.com/office/officeart/2005/8/layout/chevron2"/>
    <dgm:cxn modelId="{C571CA11-841E-184A-9955-48BFEA742973}" type="presParOf" srcId="{BA8A21CC-DB10-6D45-A829-8D41465718B7}" destId="{590645B7-C8FE-CA4C-85FC-DB0D519360DB}" srcOrd="1" destOrd="0" presId="urn:microsoft.com/office/officeart/2005/8/layout/chevron2"/>
    <dgm:cxn modelId="{C8852B28-48C6-F745-91A9-0098DC4E5072}" type="presParOf" srcId="{3A5F7A0B-B77D-DF42-8712-A6DE1B6CF6EA}" destId="{4DB3FDBA-BF0A-524E-B2AE-0DAAC1A6FD49}" srcOrd="3" destOrd="0" presId="urn:microsoft.com/office/officeart/2005/8/layout/chevron2"/>
    <dgm:cxn modelId="{31B8F6DD-FC0A-6F4D-BC93-3859BC5771DE}" type="presParOf" srcId="{3A5F7A0B-B77D-DF42-8712-A6DE1B6CF6EA}" destId="{481D0976-758D-7B4F-A0B9-897861F0CDF5}" srcOrd="4" destOrd="0" presId="urn:microsoft.com/office/officeart/2005/8/layout/chevron2"/>
    <dgm:cxn modelId="{5C2878B0-055D-4241-97D4-38274628FD0A}" type="presParOf" srcId="{481D0976-758D-7B4F-A0B9-897861F0CDF5}" destId="{BD832BE7-7F3C-C24F-B8C0-FA8A21E77313}" srcOrd="0" destOrd="0" presId="urn:microsoft.com/office/officeart/2005/8/layout/chevron2"/>
    <dgm:cxn modelId="{1BFEF298-58CD-464E-951F-7ADCE0A954AD}" type="presParOf" srcId="{481D0976-758D-7B4F-A0B9-897861F0CDF5}" destId="{7D596945-3B9B-5C46-AC3B-C1A240F3AD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6B1B83E-7E93-854B-B662-A184B6F905D6}"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C77AEA63-6A05-F94B-876A-2C505A18ABE2}">
      <dgm:prSet/>
      <dgm:spPr>
        <a:solidFill>
          <a:srgbClr val="7030A0"/>
        </a:solidFill>
        <a:ln>
          <a:solidFill>
            <a:schemeClr val="accent1"/>
          </a:solidFill>
        </a:ln>
      </dgm:spPr>
      <dgm:t>
        <a:bodyPr/>
        <a:lstStyle/>
        <a:p>
          <a:pPr rtl="0"/>
          <a:r>
            <a:rPr lang="en-US" dirty="0" smtClean="0"/>
            <a:t>Semi-Structured Qualitative Interviews (QI) with Women and Girls </a:t>
          </a:r>
          <a:endParaRPr lang="en-US" dirty="0"/>
        </a:p>
      </dgm:t>
    </dgm:pt>
    <dgm:pt modelId="{B43184B0-70BE-7647-99BC-D07B18F6A6D8}" type="parTrans" cxnId="{E2991AEE-7D53-3248-B897-F563A020ABC0}">
      <dgm:prSet/>
      <dgm:spPr/>
      <dgm:t>
        <a:bodyPr/>
        <a:lstStyle/>
        <a:p>
          <a:endParaRPr lang="en-US"/>
        </a:p>
      </dgm:t>
    </dgm:pt>
    <dgm:pt modelId="{88305EB2-EC53-9B42-B9F9-6DE24147DD44}" type="sibTrans" cxnId="{E2991AEE-7D53-3248-B897-F563A020ABC0}">
      <dgm:prSet/>
      <dgm:spPr/>
      <dgm:t>
        <a:bodyPr/>
        <a:lstStyle/>
        <a:p>
          <a:endParaRPr lang="en-US"/>
        </a:p>
      </dgm:t>
    </dgm:pt>
    <dgm:pt modelId="{D71FF33D-0B15-E446-AD8B-ED6EB40F2FE5}">
      <dgm:prSet/>
      <dgm:spPr>
        <a:gradFill rotWithShape="0">
          <a:gsLst>
            <a:gs pos="0">
              <a:schemeClr val="bg1"/>
            </a:gs>
            <a:gs pos="50000">
              <a:schemeClr val="bg1"/>
            </a:gs>
            <a:gs pos="100000">
              <a:schemeClr val="bg1"/>
            </a:gs>
          </a:gsLst>
        </a:gradFill>
        <a:ln>
          <a:solidFill>
            <a:schemeClr val="accent1"/>
          </a:solidFill>
        </a:ln>
      </dgm:spPr>
      <dgm:t>
        <a:bodyPr/>
        <a:lstStyle/>
        <a:p>
          <a:pPr rtl="0"/>
          <a:r>
            <a:rPr lang="en-US" dirty="0">
              <a:solidFill>
                <a:srgbClr val="7030A0"/>
              </a:solidFill>
            </a:rPr>
            <a:t>Participatory </a:t>
          </a:r>
          <a:r>
            <a:rPr lang="en-US" dirty="0" smtClean="0">
              <a:solidFill>
                <a:srgbClr val="7030A0"/>
              </a:solidFill>
            </a:rPr>
            <a:t>Group Discussion (PGD) </a:t>
          </a:r>
          <a:r>
            <a:rPr lang="en-US" dirty="0">
              <a:solidFill>
                <a:srgbClr val="7030A0"/>
              </a:solidFill>
            </a:rPr>
            <a:t>– Women and Girls 	</a:t>
          </a:r>
        </a:p>
      </dgm:t>
    </dgm:pt>
    <dgm:pt modelId="{35F74BCA-4BBF-2445-AA93-84B07537B568}" type="parTrans" cxnId="{976D0A24-F521-2F44-939D-F6E413AA7FF7}">
      <dgm:prSet/>
      <dgm:spPr/>
      <dgm:t>
        <a:bodyPr/>
        <a:lstStyle/>
        <a:p>
          <a:endParaRPr lang="en-US"/>
        </a:p>
      </dgm:t>
    </dgm:pt>
    <dgm:pt modelId="{9714487B-BB04-9B4F-9303-23BFBD1CC5A7}" type="sibTrans" cxnId="{976D0A24-F521-2F44-939D-F6E413AA7FF7}">
      <dgm:prSet/>
      <dgm:spPr/>
      <dgm:t>
        <a:bodyPr/>
        <a:lstStyle/>
        <a:p>
          <a:endParaRPr lang="en-US"/>
        </a:p>
      </dgm:t>
    </dgm:pt>
    <dgm:pt modelId="{87BB4CA2-3E99-564F-9A75-59C93EE4D6D5}">
      <dgm:prSet/>
      <dgm:spPr>
        <a:solidFill>
          <a:srgbClr val="7030A0"/>
        </a:solidFill>
        <a:ln>
          <a:solidFill>
            <a:schemeClr val="accent1"/>
          </a:solidFill>
        </a:ln>
      </dgm:spPr>
      <dgm:t>
        <a:bodyPr/>
        <a:lstStyle/>
        <a:p>
          <a:r>
            <a:rPr lang="en-US" dirty="0" smtClean="0">
              <a:solidFill>
                <a:schemeClr val="bg1"/>
              </a:solidFill>
            </a:rPr>
            <a:t>PGDs and Key Informant Interviews (KIIs) – Community members &amp; humanitarian stakeholders</a:t>
          </a:r>
          <a:endParaRPr lang="en-US" dirty="0">
            <a:solidFill>
              <a:schemeClr val="bg1"/>
            </a:solidFill>
          </a:endParaRPr>
        </a:p>
      </dgm:t>
    </dgm:pt>
    <dgm:pt modelId="{C7668145-47F0-BE4C-81BC-5864C07C66DA}" type="parTrans" cxnId="{FD90610F-A1BF-9F41-A4EA-D8DC4E8A3469}">
      <dgm:prSet/>
      <dgm:spPr/>
      <dgm:t>
        <a:bodyPr/>
        <a:lstStyle/>
        <a:p>
          <a:endParaRPr lang="en-US"/>
        </a:p>
      </dgm:t>
    </dgm:pt>
    <dgm:pt modelId="{4000CF07-F431-3144-9A27-849E65617B03}" type="sibTrans" cxnId="{FD90610F-A1BF-9F41-A4EA-D8DC4E8A3469}">
      <dgm:prSet/>
      <dgm:spPr/>
      <dgm:t>
        <a:bodyPr/>
        <a:lstStyle/>
        <a:p>
          <a:endParaRPr lang="en-US"/>
        </a:p>
      </dgm:t>
    </dgm:pt>
    <dgm:pt modelId="{FEC36A76-D4E5-764C-AAD8-01939F78CFE3}" type="pres">
      <dgm:prSet presAssocID="{16B1B83E-7E93-854B-B662-A184B6F905D6}" presName="linearFlow" presStyleCnt="0">
        <dgm:presLayoutVars>
          <dgm:dir/>
          <dgm:resizeHandles val="exact"/>
        </dgm:presLayoutVars>
      </dgm:prSet>
      <dgm:spPr/>
      <dgm:t>
        <a:bodyPr/>
        <a:lstStyle/>
        <a:p>
          <a:endParaRPr lang="en-US"/>
        </a:p>
      </dgm:t>
    </dgm:pt>
    <dgm:pt modelId="{0E44CEBE-67D0-DC41-ABC8-93CFA32875A7}" type="pres">
      <dgm:prSet presAssocID="{C77AEA63-6A05-F94B-876A-2C505A18ABE2}" presName="composite" presStyleCnt="0"/>
      <dgm:spPr/>
    </dgm:pt>
    <dgm:pt modelId="{2D068A96-B615-764F-8158-1CE60F0D58BE}" type="pres">
      <dgm:prSet presAssocID="{C77AEA63-6A05-F94B-876A-2C505A18ABE2}" presName="imgShp" presStyleLbl="fgImgPlace1" presStyleIdx="0" presStyleCnt="3" custLinFactNeighborX="-1865" custLinFactNeighborY="5681"/>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solidFill>
            <a:schemeClr val="accent1"/>
          </a:solidFill>
        </a:ln>
      </dgm:spPr>
      <dgm:t>
        <a:bodyPr/>
        <a:lstStyle/>
        <a:p>
          <a:endParaRPr lang="en-US"/>
        </a:p>
      </dgm:t>
    </dgm:pt>
    <dgm:pt modelId="{1B680151-2A9A-B044-8486-287F9B72A743}" type="pres">
      <dgm:prSet presAssocID="{C77AEA63-6A05-F94B-876A-2C505A18ABE2}" presName="txShp" presStyleLbl="node1" presStyleIdx="0" presStyleCnt="3">
        <dgm:presLayoutVars>
          <dgm:bulletEnabled val="1"/>
        </dgm:presLayoutVars>
      </dgm:prSet>
      <dgm:spPr/>
      <dgm:t>
        <a:bodyPr/>
        <a:lstStyle/>
        <a:p>
          <a:endParaRPr lang="en-US"/>
        </a:p>
      </dgm:t>
    </dgm:pt>
    <dgm:pt modelId="{E98E4930-392C-4840-AD41-BA9DB3CCDE23}" type="pres">
      <dgm:prSet presAssocID="{88305EB2-EC53-9B42-B9F9-6DE24147DD44}" presName="spacing" presStyleCnt="0"/>
      <dgm:spPr/>
    </dgm:pt>
    <dgm:pt modelId="{BC12957A-4FAA-DA4F-A318-EF8D90D8FBC8}" type="pres">
      <dgm:prSet presAssocID="{D71FF33D-0B15-E446-AD8B-ED6EB40F2FE5}" presName="composite" presStyleCnt="0"/>
      <dgm:spPr/>
    </dgm:pt>
    <dgm:pt modelId="{1685EF6B-4973-4748-85F7-6842DCC73B3C}" type="pres">
      <dgm:prSet presAssocID="{D71FF33D-0B15-E446-AD8B-ED6EB40F2FE5}"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tretch>
            <a:fillRect l="-15000" r="-15000"/>
          </a:stretch>
        </a:blipFill>
        <a:ln>
          <a:solidFill>
            <a:schemeClr val="accent1"/>
          </a:solidFill>
        </a:ln>
      </dgm:spPr>
      <dgm:t>
        <a:bodyPr/>
        <a:lstStyle/>
        <a:p>
          <a:endParaRPr lang="en-US"/>
        </a:p>
      </dgm:t>
    </dgm:pt>
    <dgm:pt modelId="{1D6CF235-12F4-1349-910A-4142152AF388}" type="pres">
      <dgm:prSet presAssocID="{D71FF33D-0B15-E446-AD8B-ED6EB40F2FE5}" presName="txShp" presStyleLbl="node1" presStyleIdx="1" presStyleCnt="3">
        <dgm:presLayoutVars>
          <dgm:bulletEnabled val="1"/>
        </dgm:presLayoutVars>
      </dgm:prSet>
      <dgm:spPr/>
      <dgm:t>
        <a:bodyPr/>
        <a:lstStyle/>
        <a:p>
          <a:endParaRPr lang="en-US"/>
        </a:p>
      </dgm:t>
    </dgm:pt>
    <dgm:pt modelId="{3A483CEE-7238-FA4C-B8D2-889A2ABC431B}" type="pres">
      <dgm:prSet presAssocID="{9714487B-BB04-9B4F-9303-23BFBD1CC5A7}" presName="spacing" presStyleCnt="0"/>
      <dgm:spPr/>
    </dgm:pt>
    <dgm:pt modelId="{92A05F96-7BAD-3445-889D-9D1480EDF33E}" type="pres">
      <dgm:prSet presAssocID="{87BB4CA2-3E99-564F-9A75-59C93EE4D6D5}" presName="composite" presStyleCnt="0"/>
      <dgm:spPr/>
    </dgm:pt>
    <dgm:pt modelId="{C4A6AE53-F2AB-9A4F-B8BF-B88527EB38AC}" type="pres">
      <dgm:prSet presAssocID="{87BB4CA2-3E99-564F-9A75-59C93EE4D6D5}"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a:ln>
          <a:solidFill>
            <a:schemeClr val="accent1"/>
          </a:solidFill>
        </a:ln>
      </dgm:spPr>
      <dgm:t>
        <a:bodyPr/>
        <a:lstStyle/>
        <a:p>
          <a:endParaRPr lang="en-US"/>
        </a:p>
      </dgm:t>
    </dgm:pt>
    <dgm:pt modelId="{866CB293-E236-D045-A9D6-FCC11A590CFF}" type="pres">
      <dgm:prSet presAssocID="{87BB4CA2-3E99-564F-9A75-59C93EE4D6D5}" presName="txShp" presStyleLbl="node1" presStyleIdx="2" presStyleCnt="3">
        <dgm:presLayoutVars>
          <dgm:bulletEnabled val="1"/>
        </dgm:presLayoutVars>
      </dgm:prSet>
      <dgm:spPr/>
      <dgm:t>
        <a:bodyPr/>
        <a:lstStyle/>
        <a:p>
          <a:endParaRPr lang="en-US"/>
        </a:p>
      </dgm:t>
    </dgm:pt>
  </dgm:ptLst>
  <dgm:cxnLst>
    <dgm:cxn modelId="{FD90610F-A1BF-9F41-A4EA-D8DC4E8A3469}" srcId="{16B1B83E-7E93-854B-B662-A184B6F905D6}" destId="{87BB4CA2-3E99-564F-9A75-59C93EE4D6D5}" srcOrd="2" destOrd="0" parTransId="{C7668145-47F0-BE4C-81BC-5864C07C66DA}" sibTransId="{4000CF07-F431-3144-9A27-849E65617B03}"/>
    <dgm:cxn modelId="{6A77F83D-BC36-AC4E-A3B6-C399BF6DFB8C}" type="presOf" srcId="{C77AEA63-6A05-F94B-876A-2C505A18ABE2}" destId="{1B680151-2A9A-B044-8486-287F9B72A743}" srcOrd="0" destOrd="0" presId="urn:microsoft.com/office/officeart/2005/8/layout/vList3"/>
    <dgm:cxn modelId="{0C96B1FE-5458-7047-894D-0BAA925E3E0E}" type="presOf" srcId="{D71FF33D-0B15-E446-AD8B-ED6EB40F2FE5}" destId="{1D6CF235-12F4-1349-910A-4142152AF388}" srcOrd="0" destOrd="0" presId="urn:microsoft.com/office/officeart/2005/8/layout/vList3"/>
    <dgm:cxn modelId="{976D0A24-F521-2F44-939D-F6E413AA7FF7}" srcId="{16B1B83E-7E93-854B-B662-A184B6F905D6}" destId="{D71FF33D-0B15-E446-AD8B-ED6EB40F2FE5}" srcOrd="1" destOrd="0" parTransId="{35F74BCA-4BBF-2445-AA93-84B07537B568}" sibTransId="{9714487B-BB04-9B4F-9303-23BFBD1CC5A7}"/>
    <dgm:cxn modelId="{E2991AEE-7D53-3248-B897-F563A020ABC0}" srcId="{16B1B83E-7E93-854B-B662-A184B6F905D6}" destId="{C77AEA63-6A05-F94B-876A-2C505A18ABE2}" srcOrd="0" destOrd="0" parTransId="{B43184B0-70BE-7647-99BC-D07B18F6A6D8}" sibTransId="{88305EB2-EC53-9B42-B9F9-6DE24147DD44}"/>
    <dgm:cxn modelId="{2B3A0E57-2035-3F46-99D9-5D76CA64A825}" type="presOf" srcId="{16B1B83E-7E93-854B-B662-A184B6F905D6}" destId="{FEC36A76-D4E5-764C-AAD8-01939F78CFE3}" srcOrd="0" destOrd="0" presId="urn:microsoft.com/office/officeart/2005/8/layout/vList3"/>
    <dgm:cxn modelId="{31C28B93-1287-EE44-A57C-AC43FAEC3A95}" type="presOf" srcId="{87BB4CA2-3E99-564F-9A75-59C93EE4D6D5}" destId="{866CB293-E236-D045-A9D6-FCC11A590CFF}" srcOrd="0" destOrd="0" presId="urn:microsoft.com/office/officeart/2005/8/layout/vList3"/>
    <dgm:cxn modelId="{A1BBF92F-B313-3740-B114-63050D804297}" type="presParOf" srcId="{FEC36A76-D4E5-764C-AAD8-01939F78CFE3}" destId="{0E44CEBE-67D0-DC41-ABC8-93CFA32875A7}" srcOrd="0" destOrd="0" presId="urn:microsoft.com/office/officeart/2005/8/layout/vList3"/>
    <dgm:cxn modelId="{0F71D806-2EF4-4E43-A63A-8980081DC29A}" type="presParOf" srcId="{0E44CEBE-67D0-DC41-ABC8-93CFA32875A7}" destId="{2D068A96-B615-764F-8158-1CE60F0D58BE}" srcOrd="0" destOrd="0" presId="urn:microsoft.com/office/officeart/2005/8/layout/vList3"/>
    <dgm:cxn modelId="{6A328649-F197-6443-89BE-2AC433701EDC}" type="presParOf" srcId="{0E44CEBE-67D0-DC41-ABC8-93CFA32875A7}" destId="{1B680151-2A9A-B044-8486-287F9B72A743}" srcOrd="1" destOrd="0" presId="urn:microsoft.com/office/officeart/2005/8/layout/vList3"/>
    <dgm:cxn modelId="{E7FA12AE-095D-B741-9B9B-C4F912492C84}" type="presParOf" srcId="{FEC36A76-D4E5-764C-AAD8-01939F78CFE3}" destId="{E98E4930-392C-4840-AD41-BA9DB3CCDE23}" srcOrd="1" destOrd="0" presId="urn:microsoft.com/office/officeart/2005/8/layout/vList3"/>
    <dgm:cxn modelId="{6BFFE3F4-C4EB-D143-9B3A-B960FD8DE6EB}" type="presParOf" srcId="{FEC36A76-D4E5-764C-AAD8-01939F78CFE3}" destId="{BC12957A-4FAA-DA4F-A318-EF8D90D8FBC8}" srcOrd="2" destOrd="0" presId="urn:microsoft.com/office/officeart/2005/8/layout/vList3"/>
    <dgm:cxn modelId="{B17F6547-996E-0A4F-9373-BCFB2DF3985F}" type="presParOf" srcId="{BC12957A-4FAA-DA4F-A318-EF8D90D8FBC8}" destId="{1685EF6B-4973-4748-85F7-6842DCC73B3C}" srcOrd="0" destOrd="0" presId="urn:microsoft.com/office/officeart/2005/8/layout/vList3"/>
    <dgm:cxn modelId="{7AA758E7-E36B-4A4E-880E-B344B3A1789C}" type="presParOf" srcId="{BC12957A-4FAA-DA4F-A318-EF8D90D8FBC8}" destId="{1D6CF235-12F4-1349-910A-4142152AF388}" srcOrd="1" destOrd="0" presId="urn:microsoft.com/office/officeart/2005/8/layout/vList3"/>
    <dgm:cxn modelId="{59F4BE86-9780-B84A-B3BE-B366D976601D}" type="presParOf" srcId="{FEC36A76-D4E5-764C-AAD8-01939F78CFE3}" destId="{3A483CEE-7238-FA4C-B8D2-889A2ABC431B}" srcOrd="3" destOrd="0" presId="urn:microsoft.com/office/officeart/2005/8/layout/vList3"/>
    <dgm:cxn modelId="{146C675B-93C2-F24A-B081-2C3644652447}" type="presParOf" srcId="{FEC36A76-D4E5-764C-AAD8-01939F78CFE3}" destId="{92A05F96-7BAD-3445-889D-9D1480EDF33E}" srcOrd="4" destOrd="0" presId="urn:microsoft.com/office/officeart/2005/8/layout/vList3"/>
    <dgm:cxn modelId="{78E40881-7A5F-A444-B7A7-5264D8F0962D}" type="presParOf" srcId="{92A05F96-7BAD-3445-889D-9D1480EDF33E}" destId="{C4A6AE53-F2AB-9A4F-B8BF-B88527EB38AC}" srcOrd="0" destOrd="0" presId="urn:microsoft.com/office/officeart/2005/8/layout/vList3"/>
    <dgm:cxn modelId="{A12055C2-87C2-1945-A106-F08F3F3E513F}" type="presParOf" srcId="{92A05F96-7BAD-3445-889D-9D1480EDF33E}" destId="{866CB293-E236-D045-A9D6-FCC11A590CF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7564B-F91A-1444-B552-7360A780785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96176525-D7AE-F74F-B7FA-68DF2862F401}">
      <dgm:prSet phldrT="[Text]"/>
      <dgm:spPr>
        <a:solidFill>
          <a:srgbClr val="A80C9D"/>
        </a:solidFill>
      </dgm:spPr>
      <dgm:t>
        <a:bodyPr/>
        <a:lstStyle/>
        <a:p>
          <a:r>
            <a:rPr lang="en-US" dirty="0" smtClean="0"/>
            <a:t>Reflection</a:t>
          </a:r>
          <a:endParaRPr lang="en-US" dirty="0"/>
        </a:p>
      </dgm:t>
    </dgm:pt>
    <dgm:pt modelId="{6904EF3D-5704-894E-A35D-F9E222B93B32}" type="parTrans" cxnId="{AE6C250A-7CFF-7E47-8382-5CD51E5FBAC6}">
      <dgm:prSet/>
      <dgm:spPr/>
      <dgm:t>
        <a:bodyPr/>
        <a:lstStyle/>
        <a:p>
          <a:endParaRPr lang="en-US"/>
        </a:p>
      </dgm:t>
    </dgm:pt>
    <dgm:pt modelId="{D6517B78-A03F-1D48-831A-53BC57D0036F}" type="sibTrans" cxnId="{AE6C250A-7CFF-7E47-8382-5CD51E5FBAC6}">
      <dgm:prSet/>
      <dgm:spPr/>
      <dgm:t>
        <a:bodyPr/>
        <a:lstStyle/>
        <a:p>
          <a:endParaRPr lang="en-US"/>
        </a:p>
      </dgm:t>
    </dgm:pt>
    <dgm:pt modelId="{7297020E-06E8-CD4B-9D39-EC938A9E2F00}">
      <dgm:prSet phldrT="[Text]" custT="1"/>
      <dgm:spPr>
        <a:ln>
          <a:solidFill>
            <a:srgbClr val="BC20A2"/>
          </a:solidFill>
        </a:ln>
      </dgm:spPr>
      <dgm:t>
        <a:bodyPr/>
        <a:lstStyle/>
        <a:p>
          <a:pPr algn="l"/>
          <a:r>
            <a:rPr lang="en-US" sz="2000" dirty="0" smtClean="0"/>
            <a:t>At mid-point of data collection, pause to reflect on process &amp; power</a:t>
          </a:r>
          <a:endParaRPr lang="en-US" sz="2000" dirty="0"/>
        </a:p>
      </dgm:t>
    </dgm:pt>
    <dgm:pt modelId="{839E33F5-8E7A-A74E-8C6F-D7D072A4BBD8}" type="parTrans" cxnId="{ED2B1AB7-C365-3944-970F-A1CE6C638E3A}">
      <dgm:prSet/>
      <dgm:spPr/>
      <dgm:t>
        <a:bodyPr/>
        <a:lstStyle/>
        <a:p>
          <a:endParaRPr lang="en-US"/>
        </a:p>
      </dgm:t>
    </dgm:pt>
    <dgm:pt modelId="{6F2E7D3E-2DD3-FC4F-BDBE-CC8FF72590B4}" type="sibTrans" cxnId="{ED2B1AB7-C365-3944-970F-A1CE6C638E3A}">
      <dgm:prSet/>
      <dgm:spPr/>
      <dgm:t>
        <a:bodyPr/>
        <a:lstStyle/>
        <a:p>
          <a:endParaRPr lang="en-US"/>
        </a:p>
      </dgm:t>
    </dgm:pt>
    <dgm:pt modelId="{8639A2A3-7321-3A49-9479-36FD2F386960}">
      <dgm:prSet phldrT="[Text]"/>
      <dgm:spPr>
        <a:solidFill>
          <a:srgbClr val="BC20A2"/>
        </a:solidFill>
      </dgm:spPr>
      <dgm:t>
        <a:bodyPr/>
        <a:lstStyle/>
        <a:p>
          <a:r>
            <a:rPr lang="en-US" dirty="0" smtClean="0"/>
            <a:t>Analysis</a:t>
          </a:r>
          <a:endParaRPr lang="en-US" dirty="0"/>
        </a:p>
      </dgm:t>
    </dgm:pt>
    <dgm:pt modelId="{C531E3B5-F471-F448-915E-8F42864C9E60}" type="parTrans" cxnId="{C5AE8AFB-D729-F94B-B4F4-7E43C04EF0C3}">
      <dgm:prSet/>
      <dgm:spPr/>
      <dgm:t>
        <a:bodyPr/>
        <a:lstStyle/>
        <a:p>
          <a:endParaRPr lang="en-US"/>
        </a:p>
      </dgm:t>
    </dgm:pt>
    <dgm:pt modelId="{54767561-2FB1-DE45-9640-3F9DF686036F}" type="sibTrans" cxnId="{C5AE8AFB-D729-F94B-B4F4-7E43C04EF0C3}">
      <dgm:prSet/>
      <dgm:spPr/>
      <dgm:t>
        <a:bodyPr/>
        <a:lstStyle/>
        <a:p>
          <a:endParaRPr lang="en-US"/>
        </a:p>
      </dgm:t>
    </dgm:pt>
    <dgm:pt modelId="{2FF524CE-AC49-874B-B50D-A5D9E5607A54}">
      <dgm:prSet phldrT="[Text]" custT="1"/>
      <dgm:spPr>
        <a:ln>
          <a:solidFill>
            <a:srgbClr val="BC20A2"/>
          </a:solidFill>
        </a:ln>
      </dgm:spPr>
      <dgm:t>
        <a:bodyPr/>
        <a:lstStyle/>
        <a:p>
          <a:pPr algn="l"/>
          <a:r>
            <a:rPr lang="en-US" sz="2000" dirty="0" smtClean="0"/>
            <a:t>Qualitative analysis using </a:t>
          </a:r>
          <a:r>
            <a:rPr lang="en-US" sz="2000" dirty="0" err="1" smtClean="0"/>
            <a:t>Dedoose</a:t>
          </a:r>
          <a:r>
            <a:rPr lang="en-US" sz="2000" dirty="0" smtClean="0"/>
            <a:t> </a:t>
          </a:r>
          <a:endParaRPr lang="en-US" sz="2000" dirty="0"/>
        </a:p>
      </dgm:t>
    </dgm:pt>
    <dgm:pt modelId="{297AFF3A-9D84-ED45-B648-DF2723D43DAA}" type="parTrans" cxnId="{FE273ABA-D1A2-1F46-9EDC-7F584364FE29}">
      <dgm:prSet/>
      <dgm:spPr/>
      <dgm:t>
        <a:bodyPr/>
        <a:lstStyle/>
        <a:p>
          <a:endParaRPr lang="en-US"/>
        </a:p>
      </dgm:t>
    </dgm:pt>
    <dgm:pt modelId="{A009F5F3-5C52-B44E-A353-222971946909}" type="sibTrans" cxnId="{FE273ABA-D1A2-1F46-9EDC-7F584364FE29}">
      <dgm:prSet/>
      <dgm:spPr/>
      <dgm:t>
        <a:bodyPr/>
        <a:lstStyle/>
        <a:p>
          <a:endParaRPr lang="en-US"/>
        </a:p>
      </dgm:t>
    </dgm:pt>
    <dgm:pt modelId="{A041307F-F5B9-A943-923E-BE519F11CEFC}">
      <dgm:prSet phldrT="[Text]"/>
      <dgm:spPr>
        <a:solidFill>
          <a:srgbClr val="DE3AC3"/>
        </a:solidFill>
      </dgm:spPr>
      <dgm:t>
        <a:bodyPr/>
        <a:lstStyle/>
        <a:p>
          <a:r>
            <a:rPr lang="en-US" smtClean="0"/>
            <a:t>Action Analysis Workshop</a:t>
          </a:r>
          <a:endParaRPr lang="en-US"/>
        </a:p>
      </dgm:t>
    </dgm:pt>
    <dgm:pt modelId="{D33A9F16-DFDF-B242-98A2-4DE5EEFAC6A9}" type="parTrans" cxnId="{9ED4EC3D-AC5F-A045-B308-11BD3641D644}">
      <dgm:prSet/>
      <dgm:spPr/>
      <dgm:t>
        <a:bodyPr/>
        <a:lstStyle/>
        <a:p>
          <a:endParaRPr lang="en-US"/>
        </a:p>
      </dgm:t>
    </dgm:pt>
    <dgm:pt modelId="{59EA7AA1-9477-9A4A-9C37-364AE72D4E00}" type="sibTrans" cxnId="{9ED4EC3D-AC5F-A045-B308-11BD3641D644}">
      <dgm:prSet/>
      <dgm:spPr/>
      <dgm:t>
        <a:bodyPr/>
        <a:lstStyle/>
        <a:p>
          <a:endParaRPr lang="en-US"/>
        </a:p>
      </dgm:t>
    </dgm:pt>
    <dgm:pt modelId="{EB09F0E0-4B07-BE4E-8A09-1519256DB992}">
      <dgm:prSet phldrT="[Text]" custT="1"/>
      <dgm:spPr>
        <a:ln>
          <a:solidFill>
            <a:srgbClr val="BC20A2"/>
          </a:solidFill>
        </a:ln>
      </dgm:spPr>
      <dgm:t>
        <a:bodyPr/>
        <a:lstStyle/>
        <a:p>
          <a:r>
            <a:rPr lang="en-US" sz="2000" dirty="0" smtClean="0"/>
            <a:t>Participative analysis (visual methods), prioritize recommendations</a:t>
          </a:r>
          <a:endParaRPr lang="en-US" sz="2000" dirty="0"/>
        </a:p>
      </dgm:t>
    </dgm:pt>
    <dgm:pt modelId="{5CEE4421-0EE2-A54A-9789-E02394235436}" type="parTrans" cxnId="{8EF8ADE2-126F-044F-A64D-8AD4406E23F2}">
      <dgm:prSet/>
      <dgm:spPr/>
      <dgm:t>
        <a:bodyPr/>
        <a:lstStyle/>
        <a:p>
          <a:endParaRPr lang="en-US"/>
        </a:p>
      </dgm:t>
    </dgm:pt>
    <dgm:pt modelId="{DB267463-954E-5F4D-88EF-9074D47EB0F1}" type="sibTrans" cxnId="{8EF8ADE2-126F-044F-A64D-8AD4406E23F2}">
      <dgm:prSet/>
      <dgm:spPr/>
      <dgm:t>
        <a:bodyPr/>
        <a:lstStyle/>
        <a:p>
          <a:endParaRPr lang="en-US"/>
        </a:p>
      </dgm:t>
    </dgm:pt>
    <dgm:pt modelId="{0AAA93FE-B9FC-DD44-BC67-A9787D34FB7A}">
      <dgm:prSet phldrT="[Text]"/>
      <dgm:spPr>
        <a:solidFill>
          <a:srgbClr val="F672ED"/>
        </a:solidFill>
      </dgm:spPr>
      <dgm:t>
        <a:bodyPr/>
        <a:lstStyle/>
        <a:p>
          <a:r>
            <a:rPr lang="en-US" dirty="0" smtClean="0"/>
            <a:t>Data Collection</a:t>
          </a:r>
          <a:endParaRPr lang="en-US" dirty="0"/>
        </a:p>
      </dgm:t>
    </dgm:pt>
    <dgm:pt modelId="{0D3572F2-3B19-CD45-9F07-A8064CB3A50D}" type="parTrans" cxnId="{14B0CA85-461F-9644-9C58-59EEEC467AFA}">
      <dgm:prSet/>
      <dgm:spPr/>
      <dgm:t>
        <a:bodyPr/>
        <a:lstStyle/>
        <a:p>
          <a:endParaRPr lang="en-US"/>
        </a:p>
      </dgm:t>
    </dgm:pt>
    <dgm:pt modelId="{152182AB-3197-1445-8061-BDDB9D034273}" type="sibTrans" cxnId="{14B0CA85-461F-9644-9C58-59EEEC467AFA}">
      <dgm:prSet/>
      <dgm:spPr/>
      <dgm:t>
        <a:bodyPr/>
        <a:lstStyle/>
        <a:p>
          <a:endParaRPr lang="en-US"/>
        </a:p>
      </dgm:t>
    </dgm:pt>
    <dgm:pt modelId="{FE270516-726A-F54F-B98C-23085F78E17A}">
      <dgm:prSet phldrT="[Text]"/>
      <dgm:spPr>
        <a:ln>
          <a:solidFill>
            <a:srgbClr val="BC20A2"/>
          </a:solidFill>
        </a:ln>
      </dgm:spPr>
      <dgm:t>
        <a:bodyPr/>
        <a:lstStyle/>
        <a:p>
          <a:r>
            <a:rPr lang="en-US" i="0" dirty="0" smtClean="0"/>
            <a:t>Conducted over 3 months in two countries</a:t>
          </a:r>
          <a:endParaRPr lang="en-US" i="0" dirty="0"/>
        </a:p>
      </dgm:t>
    </dgm:pt>
    <dgm:pt modelId="{21B9FADA-E305-374B-93F4-C01C30ABAA4D}" type="parTrans" cxnId="{8E44FE92-FEAD-984D-B63C-5DFD20D36BDA}">
      <dgm:prSet/>
      <dgm:spPr/>
      <dgm:t>
        <a:bodyPr/>
        <a:lstStyle/>
        <a:p>
          <a:endParaRPr lang="en-US"/>
        </a:p>
      </dgm:t>
    </dgm:pt>
    <dgm:pt modelId="{515B6615-DA11-CC46-861A-E469A33F85B0}" type="sibTrans" cxnId="{8E44FE92-FEAD-984D-B63C-5DFD20D36BDA}">
      <dgm:prSet/>
      <dgm:spPr/>
      <dgm:t>
        <a:bodyPr/>
        <a:lstStyle/>
        <a:p>
          <a:endParaRPr lang="en-US"/>
        </a:p>
      </dgm:t>
    </dgm:pt>
    <dgm:pt modelId="{12F519D7-45B8-A948-82F6-8D205AAC6CBD}" type="pres">
      <dgm:prSet presAssocID="{CE87564B-F91A-1444-B552-7360A780785E}" presName="cycleMatrixDiagram" presStyleCnt="0">
        <dgm:presLayoutVars>
          <dgm:chMax val="1"/>
          <dgm:dir/>
          <dgm:animLvl val="lvl"/>
          <dgm:resizeHandles val="exact"/>
        </dgm:presLayoutVars>
      </dgm:prSet>
      <dgm:spPr/>
      <dgm:t>
        <a:bodyPr/>
        <a:lstStyle/>
        <a:p>
          <a:endParaRPr lang="en-US"/>
        </a:p>
      </dgm:t>
    </dgm:pt>
    <dgm:pt modelId="{114C4551-D65E-8D49-B65C-B57A128EE6F8}" type="pres">
      <dgm:prSet presAssocID="{CE87564B-F91A-1444-B552-7360A780785E}" presName="children" presStyleCnt="0"/>
      <dgm:spPr/>
    </dgm:pt>
    <dgm:pt modelId="{98950EB4-C7CA-DD49-89EF-B3C5C2A27FD8}" type="pres">
      <dgm:prSet presAssocID="{CE87564B-F91A-1444-B552-7360A780785E}" presName="child1group" presStyleCnt="0"/>
      <dgm:spPr/>
    </dgm:pt>
    <dgm:pt modelId="{AACF89A2-A7D9-5B42-89C9-23B2F4811B28}" type="pres">
      <dgm:prSet presAssocID="{CE87564B-F91A-1444-B552-7360A780785E}" presName="child1" presStyleLbl="bgAcc1" presStyleIdx="0" presStyleCnt="4" custScaleX="138301" custLinFactNeighborX="-5234" custLinFactNeighborY="5972"/>
      <dgm:spPr/>
      <dgm:t>
        <a:bodyPr/>
        <a:lstStyle/>
        <a:p>
          <a:endParaRPr lang="en-US"/>
        </a:p>
      </dgm:t>
    </dgm:pt>
    <dgm:pt modelId="{4A74478C-DF9F-6143-8AC9-61D6701E839B}" type="pres">
      <dgm:prSet presAssocID="{CE87564B-F91A-1444-B552-7360A780785E}" presName="child1Text" presStyleLbl="bgAcc1" presStyleIdx="0" presStyleCnt="4">
        <dgm:presLayoutVars>
          <dgm:bulletEnabled val="1"/>
        </dgm:presLayoutVars>
      </dgm:prSet>
      <dgm:spPr/>
      <dgm:t>
        <a:bodyPr/>
        <a:lstStyle/>
        <a:p>
          <a:endParaRPr lang="en-US"/>
        </a:p>
      </dgm:t>
    </dgm:pt>
    <dgm:pt modelId="{D9B032C2-D954-4E4E-BE4A-DB13339FC619}" type="pres">
      <dgm:prSet presAssocID="{CE87564B-F91A-1444-B552-7360A780785E}" presName="child2group" presStyleCnt="0"/>
      <dgm:spPr/>
    </dgm:pt>
    <dgm:pt modelId="{7C9DE0C6-BD08-4A4D-938E-DD95ECFF8C1D}" type="pres">
      <dgm:prSet presAssocID="{CE87564B-F91A-1444-B552-7360A780785E}" presName="child2" presStyleLbl="bgAcc1" presStyleIdx="1" presStyleCnt="4" custScaleX="128650" custScaleY="85100"/>
      <dgm:spPr/>
      <dgm:t>
        <a:bodyPr/>
        <a:lstStyle/>
        <a:p>
          <a:endParaRPr lang="en-US"/>
        </a:p>
      </dgm:t>
    </dgm:pt>
    <dgm:pt modelId="{96454116-E26D-0241-B01D-94D6A0398508}" type="pres">
      <dgm:prSet presAssocID="{CE87564B-F91A-1444-B552-7360A780785E}" presName="child2Text" presStyleLbl="bgAcc1" presStyleIdx="1" presStyleCnt="4">
        <dgm:presLayoutVars>
          <dgm:bulletEnabled val="1"/>
        </dgm:presLayoutVars>
      </dgm:prSet>
      <dgm:spPr/>
      <dgm:t>
        <a:bodyPr/>
        <a:lstStyle/>
        <a:p>
          <a:endParaRPr lang="en-US"/>
        </a:p>
      </dgm:t>
    </dgm:pt>
    <dgm:pt modelId="{7E787AAA-669D-ED4B-B660-E9CA22D2DF16}" type="pres">
      <dgm:prSet presAssocID="{CE87564B-F91A-1444-B552-7360A780785E}" presName="child3group" presStyleCnt="0"/>
      <dgm:spPr/>
    </dgm:pt>
    <dgm:pt modelId="{C0293B98-FC19-B840-AF2D-F215744C90BA}" type="pres">
      <dgm:prSet presAssocID="{CE87564B-F91A-1444-B552-7360A780785E}" presName="child3" presStyleLbl="bgAcc1" presStyleIdx="2" presStyleCnt="4" custScaleX="132144" custLinFactNeighborX="18432" custLinFactNeighborY="-11593"/>
      <dgm:spPr/>
      <dgm:t>
        <a:bodyPr/>
        <a:lstStyle/>
        <a:p>
          <a:endParaRPr lang="en-US"/>
        </a:p>
      </dgm:t>
    </dgm:pt>
    <dgm:pt modelId="{F5A4A0A6-5C0F-594C-B43D-62635FC31407}" type="pres">
      <dgm:prSet presAssocID="{CE87564B-F91A-1444-B552-7360A780785E}" presName="child3Text" presStyleLbl="bgAcc1" presStyleIdx="2" presStyleCnt="4">
        <dgm:presLayoutVars>
          <dgm:bulletEnabled val="1"/>
        </dgm:presLayoutVars>
      </dgm:prSet>
      <dgm:spPr/>
      <dgm:t>
        <a:bodyPr/>
        <a:lstStyle/>
        <a:p>
          <a:endParaRPr lang="en-US"/>
        </a:p>
      </dgm:t>
    </dgm:pt>
    <dgm:pt modelId="{B7909005-5264-CC4E-B55F-18D099704706}" type="pres">
      <dgm:prSet presAssocID="{CE87564B-F91A-1444-B552-7360A780785E}" presName="child4group" presStyleCnt="0"/>
      <dgm:spPr/>
    </dgm:pt>
    <dgm:pt modelId="{E001BB9F-9A6C-F44C-BFEC-2B8BF226CFA8}" type="pres">
      <dgm:prSet presAssocID="{CE87564B-F91A-1444-B552-7360A780785E}" presName="child4" presStyleLbl="bgAcc1" presStyleIdx="3" presStyleCnt="4" custScaleX="110029" custLinFactNeighborX="-17295" custLinFactNeighborY="-2459"/>
      <dgm:spPr/>
      <dgm:t>
        <a:bodyPr/>
        <a:lstStyle/>
        <a:p>
          <a:endParaRPr lang="en-US"/>
        </a:p>
      </dgm:t>
    </dgm:pt>
    <dgm:pt modelId="{C6CE0854-70CE-1642-88ED-E86026945582}" type="pres">
      <dgm:prSet presAssocID="{CE87564B-F91A-1444-B552-7360A780785E}" presName="child4Text" presStyleLbl="bgAcc1" presStyleIdx="3" presStyleCnt="4">
        <dgm:presLayoutVars>
          <dgm:bulletEnabled val="1"/>
        </dgm:presLayoutVars>
      </dgm:prSet>
      <dgm:spPr/>
      <dgm:t>
        <a:bodyPr/>
        <a:lstStyle/>
        <a:p>
          <a:endParaRPr lang="en-US"/>
        </a:p>
      </dgm:t>
    </dgm:pt>
    <dgm:pt modelId="{864F4BD3-187B-7540-AD90-633FA5A26F87}" type="pres">
      <dgm:prSet presAssocID="{CE87564B-F91A-1444-B552-7360A780785E}" presName="childPlaceholder" presStyleCnt="0"/>
      <dgm:spPr/>
    </dgm:pt>
    <dgm:pt modelId="{A7473103-73FF-5D40-95C0-F4C7684D20DA}" type="pres">
      <dgm:prSet presAssocID="{CE87564B-F91A-1444-B552-7360A780785E}" presName="circle" presStyleCnt="0"/>
      <dgm:spPr/>
    </dgm:pt>
    <dgm:pt modelId="{2362E09B-A5E9-7445-9072-C2C1FC14AA2E}" type="pres">
      <dgm:prSet presAssocID="{CE87564B-F91A-1444-B552-7360A780785E}" presName="quadrant1" presStyleLbl="node1" presStyleIdx="0" presStyleCnt="4">
        <dgm:presLayoutVars>
          <dgm:chMax val="1"/>
          <dgm:bulletEnabled val="1"/>
        </dgm:presLayoutVars>
      </dgm:prSet>
      <dgm:spPr/>
      <dgm:t>
        <a:bodyPr/>
        <a:lstStyle/>
        <a:p>
          <a:endParaRPr lang="en-US"/>
        </a:p>
      </dgm:t>
    </dgm:pt>
    <dgm:pt modelId="{000A9D08-DEA4-2F49-AFA8-61710E03AC22}" type="pres">
      <dgm:prSet presAssocID="{CE87564B-F91A-1444-B552-7360A780785E}" presName="quadrant2" presStyleLbl="node1" presStyleIdx="1" presStyleCnt="4">
        <dgm:presLayoutVars>
          <dgm:chMax val="1"/>
          <dgm:bulletEnabled val="1"/>
        </dgm:presLayoutVars>
      </dgm:prSet>
      <dgm:spPr/>
      <dgm:t>
        <a:bodyPr/>
        <a:lstStyle/>
        <a:p>
          <a:endParaRPr lang="en-US"/>
        </a:p>
      </dgm:t>
    </dgm:pt>
    <dgm:pt modelId="{B82F7C1B-BAD0-0C48-B6CC-1A56E0AFF7A1}" type="pres">
      <dgm:prSet presAssocID="{CE87564B-F91A-1444-B552-7360A780785E}" presName="quadrant3" presStyleLbl="node1" presStyleIdx="2" presStyleCnt="4">
        <dgm:presLayoutVars>
          <dgm:chMax val="1"/>
          <dgm:bulletEnabled val="1"/>
        </dgm:presLayoutVars>
      </dgm:prSet>
      <dgm:spPr/>
      <dgm:t>
        <a:bodyPr/>
        <a:lstStyle/>
        <a:p>
          <a:endParaRPr lang="en-US"/>
        </a:p>
      </dgm:t>
    </dgm:pt>
    <dgm:pt modelId="{C3B2902F-E747-DD4A-B664-1B93A21E2B34}" type="pres">
      <dgm:prSet presAssocID="{CE87564B-F91A-1444-B552-7360A780785E}" presName="quadrant4" presStyleLbl="node1" presStyleIdx="3" presStyleCnt="4">
        <dgm:presLayoutVars>
          <dgm:chMax val="1"/>
          <dgm:bulletEnabled val="1"/>
        </dgm:presLayoutVars>
      </dgm:prSet>
      <dgm:spPr/>
      <dgm:t>
        <a:bodyPr/>
        <a:lstStyle/>
        <a:p>
          <a:endParaRPr lang="en-US"/>
        </a:p>
      </dgm:t>
    </dgm:pt>
    <dgm:pt modelId="{B526D3F2-0AF9-3C48-9EF9-E9AEBE731DD8}" type="pres">
      <dgm:prSet presAssocID="{CE87564B-F91A-1444-B552-7360A780785E}" presName="quadrantPlaceholder" presStyleCnt="0"/>
      <dgm:spPr/>
    </dgm:pt>
    <dgm:pt modelId="{961056AD-DE3A-B042-B438-CD1DFE62FA99}" type="pres">
      <dgm:prSet presAssocID="{CE87564B-F91A-1444-B552-7360A780785E}" presName="center1" presStyleLbl="fgShp" presStyleIdx="0" presStyleCnt="2"/>
      <dgm:spPr/>
    </dgm:pt>
    <dgm:pt modelId="{B80748BC-A3BA-454F-B723-D017B1CC533A}" type="pres">
      <dgm:prSet presAssocID="{CE87564B-F91A-1444-B552-7360A780785E}" presName="center2" presStyleLbl="fgShp" presStyleIdx="1" presStyleCnt="2"/>
      <dgm:spPr/>
    </dgm:pt>
  </dgm:ptLst>
  <dgm:cxnLst>
    <dgm:cxn modelId="{FE273ABA-D1A2-1F46-9EDC-7F584364FE29}" srcId="{8639A2A3-7321-3A49-9479-36FD2F386960}" destId="{2FF524CE-AC49-874B-B50D-A5D9E5607A54}" srcOrd="0" destOrd="0" parTransId="{297AFF3A-9D84-ED45-B648-DF2723D43DAA}" sibTransId="{A009F5F3-5C52-B44E-A353-222971946909}"/>
    <dgm:cxn modelId="{36EA4369-4C90-1C4E-AC6D-9840789C7743}" type="presOf" srcId="{EB09F0E0-4B07-BE4E-8A09-1519256DB992}" destId="{C0293B98-FC19-B840-AF2D-F215744C90BA}" srcOrd="0" destOrd="0" presId="urn:microsoft.com/office/officeart/2005/8/layout/cycle4"/>
    <dgm:cxn modelId="{483211C6-4802-F94F-8EA0-F979170C028D}" type="presOf" srcId="{8639A2A3-7321-3A49-9479-36FD2F386960}" destId="{000A9D08-DEA4-2F49-AFA8-61710E03AC22}" srcOrd="0" destOrd="0" presId="urn:microsoft.com/office/officeart/2005/8/layout/cycle4"/>
    <dgm:cxn modelId="{1C3C50BF-7303-F843-A063-F31691D3CEBA}" type="presOf" srcId="{0AAA93FE-B9FC-DD44-BC67-A9787D34FB7A}" destId="{C3B2902F-E747-DD4A-B664-1B93A21E2B34}" srcOrd="0" destOrd="0" presId="urn:microsoft.com/office/officeart/2005/8/layout/cycle4"/>
    <dgm:cxn modelId="{FCA260E8-4BA2-5440-AE9B-C3FCA5B2AF37}" type="presOf" srcId="{FE270516-726A-F54F-B98C-23085F78E17A}" destId="{E001BB9F-9A6C-F44C-BFEC-2B8BF226CFA8}" srcOrd="0" destOrd="0" presId="urn:microsoft.com/office/officeart/2005/8/layout/cycle4"/>
    <dgm:cxn modelId="{AE6C250A-7CFF-7E47-8382-5CD51E5FBAC6}" srcId="{CE87564B-F91A-1444-B552-7360A780785E}" destId="{96176525-D7AE-F74F-B7FA-68DF2862F401}" srcOrd="0" destOrd="0" parTransId="{6904EF3D-5704-894E-A35D-F9E222B93B32}" sibTransId="{D6517B78-A03F-1D48-831A-53BC57D0036F}"/>
    <dgm:cxn modelId="{87B9D961-B47A-5E47-8FB6-6CE903246296}" type="presOf" srcId="{CE87564B-F91A-1444-B552-7360A780785E}" destId="{12F519D7-45B8-A948-82F6-8D205AAC6CBD}" srcOrd="0" destOrd="0" presId="urn:microsoft.com/office/officeart/2005/8/layout/cycle4"/>
    <dgm:cxn modelId="{14B0CA85-461F-9644-9C58-59EEEC467AFA}" srcId="{CE87564B-F91A-1444-B552-7360A780785E}" destId="{0AAA93FE-B9FC-DD44-BC67-A9787D34FB7A}" srcOrd="3" destOrd="0" parTransId="{0D3572F2-3B19-CD45-9F07-A8064CB3A50D}" sibTransId="{152182AB-3197-1445-8061-BDDB9D034273}"/>
    <dgm:cxn modelId="{68E3ADF4-88A9-B64D-BFE4-4F9D5CA30E6B}" type="presOf" srcId="{A041307F-F5B9-A943-923E-BE519F11CEFC}" destId="{B82F7C1B-BAD0-0C48-B6CC-1A56E0AFF7A1}" srcOrd="0" destOrd="0" presId="urn:microsoft.com/office/officeart/2005/8/layout/cycle4"/>
    <dgm:cxn modelId="{E8A51283-3FD2-1549-9D9A-50F0E7FBD921}" type="presOf" srcId="{7297020E-06E8-CD4B-9D39-EC938A9E2F00}" destId="{AACF89A2-A7D9-5B42-89C9-23B2F4811B28}" srcOrd="0" destOrd="0" presId="urn:microsoft.com/office/officeart/2005/8/layout/cycle4"/>
    <dgm:cxn modelId="{EBEC0615-851E-144F-A2A9-F3B54290ECF3}" type="presOf" srcId="{7297020E-06E8-CD4B-9D39-EC938A9E2F00}" destId="{4A74478C-DF9F-6143-8AC9-61D6701E839B}" srcOrd="1" destOrd="0" presId="urn:microsoft.com/office/officeart/2005/8/layout/cycle4"/>
    <dgm:cxn modelId="{659392BB-57E6-0140-B4DD-A34831F7CB48}" type="presOf" srcId="{2FF524CE-AC49-874B-B50D-A5D9E5607A54}" destId="{7C9DE0C6-BD08-4A4D-938E-DD95ECFF8C1D}" srcOrd="0" destOrd="0" presId="urn:microsoft.com/office/officeart/2005/8/layout/cycle4"/>
    <dgm:cxn modelId="{F0C0D486-F119-F949-8376-FE2A3B2666E2}" type="presOf" srcId="{FE270516-726A-F54F-B98C-23085F78E17A}" destId="{C6CE0854-70CE-1642-88ED-E86026945582}" srcOrd="1" destOrd="0" presId="urn:microsoft.com/office/officeart/2005/8/layout/cycle4"/>
    <dgm:cxn modelId="{8E44FE92-FEAD-984D-B63C-5DFD20D36BDA}" srcId="{0AAA93FE-B9FC-DD44-BC67-A9787D34FB7A}" destId="{FE270516-726A-F54F-B98C-23085F78E17A}" srcOrd="0" destOrd="0" parTransId="{21B9FADA-E305-374B-93F4-C01C30ABAA4D}" sibTransId="{515B6615-DA11-CC46-861A-E469A33F85B0}"/>
    <dgm:cxn modelId="{405FFA5F-A3DE-4F49-9A16-E16BBD7CDB01}" type="presOf" srcId="{2FF524CE-AC49-874B-B50D-A5D9E5607A54}" destId="{96454116-E26D-0241-B01D-94D6A0398508}" srcOrd="1" destOrd="0" presId="urn:microsoft.com/office/officeart/2005/8/layout/cycle4"/>
    <dgm:cxn modelId="{63BAC704-C62F-1842-BC90-49C3DDB21987}" type="presOf" srcId="{96176525-D7AE-F74F-B7FA-68DF2862F401}" destId="{2362E09B-A5E9-7445-9072-C2C1FC14AA2E}" srcOrd="0" destOrd="0" presId="urn:microsoft.com/office/officeart/2005/8/layout/cycle4"/>
    <dgm:cxn modelId="{9ED4EC3D-AC5F-A045-B308-11BD3641D644}" srcId="{CE87564B-F91A-1444-B552-7360A780785E}" destId="{A041307F-F5B9-A943-923E-BE519F11CEFC}" srcOrd="2" destOrd="0" parTransId="{D33A9F16-DFDF-B242-98A2-4DE5EEFAC6A9}" sibTransId="{59EA7AA1-9477-9A4A-9C37-364AE72D4E00}"/>
    <dgm:cxn modelId="{8EF8ADE2-126F-044F-A64D-8AD4406E23F2}" srcId="{A041307F-F5B9-A943-923E-BE519F11CEFC}" destId="{EB09F0E0-4B07-BE4E-8A09-1519256DB992}" srcOrd="0" destOrd="0" parTransId="{5CEE4421-0EE2-A54A-9789-E02394235436}" sibTransId="{DB267463-954E-5F4D-88EF-9074D47EB0F1}"/>
    <dgm:cxn modelId="{F1CE19F7-65E6-6D4A-9814-50160A0DAA20}" type="presOf" srcId="{EB09F0E0-4B07-BE4E-8A09-1519256DB992}" destId="{F5A4A0A6-5C0F-594C-B43D-62635FC31407}" srcOrd="1" destOrd="0" presId="urn:microsoft.com/office/officeart/2005/8/layout/cycle4"/>
    <dgm:cxn modelId="{ED2B1AB7-C365-3944-970F-A1CE6C638E3A}" srcId="{96176525-D7AE-F74F-B7FA-68DF2862F401}" destId="{7297020E-06E8-CD4B-9D39-EC938A9E2F00}" srcOrd="0" destOrd="0" parTransId="{839E33F5-8E7A-A74E-8C6F-D7D072A4BBD8}" sibTransId="{6F2E7D3E-2DD3-FC4F-BDBE-CC8FF72590B4}"/>
    <dgm:cxn modelId="{C5AE8AFB-D729-F94B-B4F4-7E43C04EF0C3}" srcId="{CE87564B-F91A-1444-B552-7360A780785E}" destId="{8639A2A3-7321-3A49-9479-36FD2F386960}" srcOrd="1" destOrd="0" parTransId="{C531E3B5-F471-F448-915E-8F42864C9E60}" sibTransId="{54767561-2FB1-DE45-9640-3F9DF686036F}"/>
    <dgm:cxn modelId="{31A8A510-645C-F445-B4C7-49444F2CA5A9}" type="presParOf" srcId="{12F519D7-45B8-A948-82F6-8D205AAC6CBD}" destId="{114C4551-D65E-8D49-B65C-B57A128EE6F8}" srcOrd="0" destOrd="0" presId="urn:microsoft.com/office/officeart/2005/8/layout/cycle4"/>
    <dgm:cxn modelId="{04718AB3-DC2B-0F45-8816-AE896CD85CA8}" type="presParOf" srcId="{114C4551-D65E-8D49-B65C-B57A128EE6F8}" destId="{98950EB4-C7CA-DD49-89EF-B3C5C2A27FD8}" srcOrd="0" destOrd="0" presId="urn:microsoft.com/office/officeart/2005/8/layout/cycle4"/>
    <dgm:cxn modelId="{EE8D81C4-7349-6345-A153-78F0F83F5167}" type="presParOf" srcId="{98950EB4-C7CA-DD49-89EF-B3C5C2A27FD8}" destId="{AACF89A2-A7D9-5B42-89C9-23B2F4811B28}" srcOrd="0" destOrd="0" presId="urn:microsoft.com/office/officeart/2005/8/layout/cycle4"/>
    <dgm:cxn modelId="{20684636-BC3B-EB44-8D0A-B8C1D2264C77}" type="presParOf" srcId="{98950EB4-C7CA-DD49-89EF-B3C5C2A27FD8}" destId="{4A74478C-DF9F-6143-8AC9-61D6701E839B}" srcOrd="1" destOrd="0" presId="urn:microsoft.com/office/officeart/2005/8/layout/cycle4"/>
    <dgm:cxn modelId="{90646618-C600-5642-B89B-788DDFACE3DD}" type="presParOf" srcId="{114C4551-D65E-8D49-B65C-B57A128EE6F8}" destId="{D9B032C2-D954-4E4E-BE4A-DB13339FC619}" srcOrd="1" destOrd="0" presId="urn:microsoft.com/office/officeart/2005/8/layout/cycle4"/>
    <dgm:cxn modelId="{59B19F6C-6B46-414B-8705-B92AD2844E78}" type="presParOf" srcId="{D9B032C2-D954-4E4E-BE4A-DB13339FC619}" destId="{7C9DE0C6-BD08-4A4D-938E-DD95ECFF8C1D}" srcOrd="0" destOrd="0" presId="urn:microsoft.com/office/officeart/2005/8/layout/cycle4"/>
    <dgm:cxn modelId="{CAD455F2-2B94-9C49-B58C-463456F8359B}" type="presParOf" srcId="{D9B032C2-D954-4E4E-BE4A-DB13339FC619}" destId="{96454116-E26D-0241-B01D-94D6A0398508}" srcOrd="1" destOrd="0" presId="urn:microsoft.com/office/officeart/2005/8/layout/cycle4"/>
    <dgm:cxn modelId="{98FBB251-9FF5-8645-A6BD-E31C67CF2B1E}" type="presParOf" srcId="{114C4551-D65E-8D49-B65C-B57A128EE6F8}" destId="{7E787AAA-669D-ED4B-B660-E9CA22D2DF16}" srcOrd="2" destOrd="0" presId="urn:microsoft.com/office/officeart/2005/8/layout/cycle4"/>
    <dgm:cxn modelId="{9B7D08D8-9450-6E4A-B2F8-35894BB1F5C6}" type="presParOf" srcId="{7E787AAA-669D-ED4B-B660-E9CA22D2DF16}" destId="{C0293B98-FC19-B840-AF2D-F215744C90BA}" srcOrd="0" destOrd="0" presId="urn:microsoft.com/office/officeart/2005/8/layout/cycle4"/>
    <dgm:cxn modelId="{A0328EDF-47BA-0A44-91B6-2840409212C6}" type="presParOf" srcId="{7E787AAA-669D-ED4B-B660-E9CA22D2DF16}" destId="{F5A4A0A6-5C0F-594C-B43D-62635FC31407}" srcOrd="1" destOrd="0" presId="urn:microsoft.com/office/officeart/2005/8/layout/cycle4"/>
    <dgm:cxn modelId="{D82907CA-89F7-DF4F-8204-8527344B8409}" type="presParOf" srcId="{114C4551-D65E-8D49-B65C-B57A128EE6F8}" destId="{B7909005-5264-CC4E-B55F-18D099704706}" srcOrd="3" destOrd="0" presId="urn:microsoft.com/office/officeart/2005/8/layout/cycle4"/>
    <dgm:cxn modelId="{4FC70C0F-4B54-254B-8EE4-3FA2D14FBFEB}" type="presParOf" srcId="{B7909005-5264-CC4E-B55F-18D099704706}" destId="{E001BB9F-9A6C-F44C-BFEC-2B8BF226CFA8}" srcOrd="0" destOrd="0" presId="urn:microsoft.com/office/officeart/2005/8/layout/cycle4"/>
    <dgm:cxn modelId="{A083C30D-B562-9141-BAFE-AA4A9B1B2AC1}" type="presParOf" srcId="{B7909005-5264-CC4E-B55F-18D099704706}" destId="{C6CE0854-70CE-1642-88ED-E86026945582}" srcOrd="1" destOrd="0" presId="urn:microsoft.com/office/officeart/2005/8/layout/cycle4"/>
    <dgm:cxn modelId="{4B18CBD3-889F-324A-8C28-A4F818074FAF}" type="presParOf" srcId="{114C4551-D65E-8D49-B65C-B57A128EE6F8}" destId="{864F4BD3-187B-7540-AD90-633FA5A26F87}" srcOrd="4" destOrd="0" presId="urn:microsoft.com/office/officeart/2005/8/layout/cycle4"/>
    <dgm:cxn modelId="{F815DA9F-F68F-B541-A182-C972A6DB496E}" type="presParOf" srcId="{12F519D7-45B8-A948-82F6-8D205AAC6CBD}" destId="{A7473103-73FF-5D40-95C0-F4C7684D20DA}" srcOrd="1" destOrd="0" presId="urn:microsoft.com/office/officeart/2005/8/layout/cycle4"/>
    <dgm:cxn modelId="{ADF9114C-CA83-AD4E-B265-23A00B0A3E03}" type="presParOf" srcId="{A7473103-73FF-5D40-95C0-F4C7684D20DA}" destId="{2362E09B-A5E9-7445-9072-C2C1FC14AA2E}" srcOrd="0" destOrd="0" presId="urn:microsoft.com/office/officeart/2005/8/layout/cycle4"/>
    <dgm:cxn modelId="{75B60850-11A4-B94A-B65D-4BCE256D5412}" type="presParOf" srcId="{A7473103-73FF-5D40-95C0-F4C7684D20DA}" destId="{000A9D08-DEA4-2F49-AFA8-61710E03AC22}" srcOrd="1" destOrd="0" presId="urn:microsoft.com/office/officeart/2005/8/layout/cycle4"/>
    <dgm:cxn modelId="{25653B64-7103-D946-9137-C514EF83EAFF}" type="presParOf" srcId="{A7473103-73FF-5D40-95C0-F4C7684D20DA}" destId="{B82F7C1B-BAD0-0C48-B6CC-1A56E0AFF7A1}" srcOrd="2" destOrd="0" presId="urn:microsoft.com/office/officeart/2005/8/layout/cycle4"/>
    <dgm:cxn modelId="{C44E433F-5B3E-504C-B60E-75E5299FF262}" type="presParOf" srcId="{A7473103-73FF-5D40-95C0-F4C7684D20DA}" destId="{C3B2902F-E747-DD4A-B664-1B93A21E2B34}" srcOrd="3" destOrd="0" presId="urn:microsoft.com/office/officeart/2005/8/layout/cycle4"/>
    <dgm:cxn modelId="{79D44284-310B-B845-BFC3-6830880D86BD}" type="presParOf" srcId="{A7473103-73FF-5D40-95C0-F4C7684D20DA}" destId="{B526D3F2-0AF9-3C48-9EF9-E9AEBE731DD8}" srcOrd="4" destOrd="0" presId="urn:microsoft.com/office/officeart/2005/8/layout/cycle4"/>
    <dgm:cxn modelId="{9BEA4BAF-440F-4D45-B34C-C8D6569A3827}" type="presParOf" srcId="{12F519D7-45B8-A948-82F6-8D205AAC6CBD}" destId="{961056AD-DE3A-B042-B438-CD1DFE62FA99}" srcOrd="2" destOrd="0" presId="urn:microsoft.com/office/officeart/2005/8/layout/cycle4"/>
    <dgm:cxn modelId="{14ED236A-F118-5C43-8A7B-A6D3E3D77112}" type="presParOf" srcId="{12F519D7-45B8-A948-82F6-8D205AAC6CBD}" destId="{B80748BC-A3BA-454F-B723-D017B1CC533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5D8CD-0DBE-4DE3-8ABA-911D80FF3BD4}"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3C5CE21-FAB0-4751-BB2C-AE320BFC4630}">
      <dgm:prSet phldrT="[Text]"/>
      <dgm:spPr/>
      <dgm:t>
        <a:bodyPr/>
        <a:lstStyle/>
        <a:p>
          <a:r>
            <a:rPr lang="en-US" dirty="0" smtClean="0"/>
            <a:t>SEA by aid actors</a:t>
          </a:r>
          <a:endParaRPr lang="en-US" dirty="0"/>
        </a:p>
      </dgm:t>
    </dgm:pt>
    <dgm:pt modelId="{6718F518-9899-4EEC-9308-F424712C5A77}" type="parTrans" cxnId="{DF6E0A6D-C441-4A24-A20A-682F8C46E47D}">
      <dgm:prSet/>
      <dgm:spPr/>
      <dgm:t>
        <a:bodyPr/>
        <a:lstStyle/>
        <a:p>
          <a:endParaRPr lang="en-US"/>
        </a:p>
      </dgm:t>
    </dgm:pt>
    <dgm:pt modelId="{3C8916CF-036F-4F80-8862-1DE919D45C46}" type="sibTrans" cxnId="{DF6E0A6D-C441-4A24-A20A-682F8C46E47D}">
      <dgm:prSet/>
      <dgm:spPr/>
      <dgm:t>
        <a:bodyPr/>
        <a:lstStyle/>
        <a:p>
          <a:endParaRPr lang="en-US"/>
        </a:p>
      </dgm:t>
    </dgm:pt>
    <dgm:pt modelId="{276479F6-456F-49BE-8AEA-79B055B1CAE5}">
      <dgm:prSet phldrT="[Text]"/>
      <dgm:spPr/>
      <dgm:t>
        <a:bodyPr/>
        <a:lstStyle/>
        <a:p>
          <a:r>
            <a:rPr lang="en-US" dirty="0" smtClean="0"/>
            <a:t>SEA by other actors</a:t>
          </a:r>
          <a:endParaRPr lang="en-US" dirty="0"/>
        </a:p>
      </dgm:t>
    </dgm:pt>
    <dgm:pt modelId="{6AC50220-450E-4ADD-9143-573A59B28A50}" type="parTrans" cxnId="{FFAFFF82-3D81-4A40-9C79-2E5D342B81EB}">
      <dgm:prSet/>
      <dgm:spPr/>
      <dgm:t>
        <a:bodyPr/>
        <a:lstStyle/>
        <a:p>
          <a:endParaRPr lang="en-US"/>
        </a:p>
      </dgm:t>
    </dgm:pt>
    <dgm:pt modelId="{819B184F-0B3B-4C9F-AF38-FCFBDA353E4F}" type="sibTrans" cxnId="{FFAFFF82-3D81-4A40-9C79-2E5D342B81EB}">
      <dgm:prSet/>
      <dgm:spPr/>
      <dgm:t>
        <a:bodyPr/>
        <a:lstStyle/>
        <a:p>
          <a:endParaRPr lang="en-US"/>
        </a:p>
      </dgm:t>
    </dgm:pt>
    <dgm:pt modelId="{02BEDF39-8C18-49C1-B70A-12EBD3FFBF02}">
      <dgm:prSet phldrT="[Text]"/>
      <dgm:spPr/>
      <dgm:t>
        <a:bodyPr/>
        <a:lstStyle/>
        <a:p>
          <a:r>
            <a:rPr lang="en-US" dirty="0" smtClean="0"/>
            <a:t>Other distribution-related GBV</a:t>
          </a:r>
          <a:endParaRPr lang="en-US" dirty="0"/>
        </a:p>
      </dgm:t>
    </dgm:pt>
    <dgm:pt modelId="{332A9AC1-9AF3-4DBF-87EE-7F8E3389947D}" type="parTrans" cxnId="{B977ECAF-C100-4731-A771-B095A41EF39E}">
      <dgm:prSet/>
      <dgm:spPr/>
      <dgm:t>
        <a:bodyPr/>
        <a:lstStyle/>
        <a:p>
          <a:endParaRPr lang="en-US"/>
        </a:p>
      </dgm:t>
    </dgm:pt>
    <dgm:pt modelId="{B1CF4034-F13E-4CFA-841D-0132223D4831}" type="sibTrans" cxnId="{B977ECAF-C100-4731-A771-B095A41EF39E}">
      <dgm:prSet/>
      <dgm:spPr/>
      <dgm:t>
        <a:bodyPr/>
        <a:lstStyle/>
        <a:p>
          <a:endParaRPr lang="en-US"/>
        </a:p>
      </dgm:t>
    </dgm:pt>
    <dgm:pt modelId="{8C49E31F-C8F1-47B7-AC3E-BADB384B92EF}">
      <dgm:prSet phldrT="[Text]" custT="1"/>
      <dgm:spPr/>
      <dgm:t>
        <a:bodyPr/>
        <a:lstStyle/>
        <a:p>
          <a:r>
            <a:rPr lang="en-US" sz="2400" dirty="0" smtClean="0"/>
            <a:t>Women &amp; girls faced with sexual abuse &amp; exploitation in order to access life-saving aid</a:t>
          </a:r>
          <a:endParaRPr lang="en-US" sz="2400" dirty="0"/>
        </a:p>
      </dgm:t>
    </dgm:pt>
    <dgm:pt modelId="{B0753D17-781B-4A04-B242-3927C02EB920}" type="parTrans" cxnId="{4F1FB3A1-E7E3-4145-B70E-76A115CA8F18}">
      <dgm:prSet/>
      <dgm:spPr/>
      <dgm:t>
        <a:bodyPr/>
        <a:lstStyle/>
        <a:p>
          <a:endParaRPr lang="en-US"/>
        </a:p>
      </dgm:t>
    </dgm:pt>
    <dgm:pt modelId="{1E71C1ED-73CE-4EB2-A395-8672667A1FC7}" type="sibTrans" cxnId="{4F1FB3A1-E7E3-4145-B70E-76A115CA8F18}">
      <dgm:prSet/>
      <dgm:spPr/>
      <dgm:t>
        <a:bodyPr/>
        <a:lstStyle/>
        <a:p>
          <a:endParaRPr lang="en-US"/>
        </a:p>
      </dgm:t>
    </dgm:pt>
    <dgm:pt modelId="{0FD0B061-0808-41CF-A424-5B1FA648B6D5}" type="pres">
      <dgm:prSet presAssocID="{1D05D8CD-0DBE-4DE3-8ABA-911D80FF3BD4}" presName="Name0" presStyleCnt="0">
        <dgm:presLayoutVars>
          <dgm:chMax val="4"/>
          <dgm:resizeHandles val="exact"/>
        </dgm:presLayoutVars>
      </dgm:prSet>
      <dgm:spPr/>
      <dgm:t>
        <a:bodyPr/>
        <a:lstStyle/>
        <a:p>
          <a:endParaRPr lang="en-US"/>
        </a:p>
      </dgm:t>
    </dgm:pt>
    <dgm:pt modelId="{95434605-B759-4637-A44F-91152FEA3169}" type="pres">
      <dgm:prSet presAssocID="{1D05D8CD-0DBE-4DE3-8ABA-911D80FF3BD4}" presName="ellipse" presStyleLbl="trBgShp" presStyleIdx="0" presStyleCnt="1"/>
      <dgm:spPr/>
    </dgm:pt>
    <dgm:pt modelId="{DD054566-EC53-4EEE-AD24-2CE7A5B5E753}" type="pres">
      <dgm:prSet presAssocID="{1D05D8CD-0DBE-4DE3-8ABA-911D80FF3BD4}" presName="arrow1" presStyleLbl="fgShp" presStyleIdx="0" presStyleCnt="1"/>
      <dgm:spPr/>
    </dgm:pt>
    <dgm:pt modelId="{C73B1B6F-48A7-4EDA-B3EF-513AE61B8039}" type="pres">
      <dgm:prSet presAssocID="{1D05D8CD-0DBE-4DE3-8ABA-911D80FF3BD4}" presName="rectangle" presStyleLbl="revTx" presStyleIdx="0" presStyleCnt="1">
        <dgm:presLayoutVars>
          <dgm:bulletEnabled val="1"/>
        </dgm:presLayoutVars>
      </dgm:prSet>
      <dgm:spPr/>
      <dgm:t>
        <a:bodyPr/>
        <a:lstStyle/>
        <a:p>
          <a:endParaRPr lang="en-US"/>
        </a:p>
      </dgm:t>
    </dgm:pt>
    <dgm:pt modelId="{B0D9B73B-8F2F-44D1-944B-431869786661}" type="pres">
      <dgm:prSet presAssocID="{276479F6-456F-49BE-8AEA-79B055B1CAE5}" presName="item1" presStyleLbl="node1" presStyleIdx="0" presStyleCnt="3">
        <dgm:presLayoutVars>
          <dgm:bulletEnabled val="1"/>
        </dgm:presLayoutVars>
      </dgm:prSet>
      <dgm:spPr/>
      <dgm:t>
        <a:bodyPr/>
        <a:lstStyle/>
        <a:p>
          <a:endParaRPr lang="en-US"/>
        </a:p>
      </dgm:t>
    </dgm:pt>
    <dgm:pt modelId="{A4DEB1F0-7637-4064-87AA-1092BB320B5F}" type="pres">
      <dgm:prSet presAssocID="{02BEDF39-8C18-49C1-B70A-12EBD3FFBF02}" presName="item2" presStyleLbl="node1" presStyleIdx="1" presStyleCnt="3">
        <dgm:presLayoutVars>
          <dgm:bulletEnabled val="1"/>
        </dgm:presLayoutVars>
      </dgm:prSet>
      <dgm:spPr/>
      <dgm:t>
        <a:bodyPr/>
        <a:lstStyle/>
        <a:p>
          <a:endParaRPr lang="en-US"/>
        </a:p>
      </dgm:t>
    </dgm:pt>
    <dgm:pt modelId="{49136E29-AA19-4BEF-BC84-D892E7EA8564}" type="pres">
      <dgm:prSet presAssocID="{8C49E31F-C8F1-47B7-AC3E-BADB384B92EF}" presName="item3" presStyleLbl="node1" presStyleIdx="2" presStyleCnt="3">
        <dgm:presLayoutVars>
          <dgm:bulletEnabled val="1"/>
        </dgm:presLayoutVars>
      </dgm:prSet>
      <dgm:spPr/>
      <dgm:t>
        <a:bodyPr/>
        <a:lstStyle/>
        <a:p>
          <a:endParaRPr lang="en-US"/>
        </a:p>
      </dgm:t>
    </dgm:pt>
    <dgm:pt modelId="{1FF215F2-87C9-4EC4-BA24-3D12756D566D}" type="pres">
      <dgm:prSet presAssocID="{1D05D8CD-0DBE-4DE3-8ABA-911D80FF3BD4}" presName="funnel" presStyleLbl="trAlignAcc1" presStyleIdx="0" presStyleCnt="1" custLinFactNeighborX="-13" custLinFactNeighborY="791"/>
      <dgm:spPr/>
    </dgm:pt>
  </dgm:ptLst>
  <dgm:cxnLst>
    <dgm:cxn modelId="{E77C0A31-A03D-4C02-A4D9-994A2609A7EB}" type="presOf" srcId="{8C49E31F-C8F1-47B7-AC3E-BADB384B92EF}" destId="{C73B1B6F-48A7-4EDA-B3EF-513AE61B8039}" srcOrd="0" destOrd="0" presId="urn:microsoft.com/office/officeart/2005/8/layout/funnel1"/>
    <dgm:cxn modelId="{FFAFFF82-3D81-4A40-9C79-2E5D342B81EB}" srcId="{1D05D8CD-0DBE-4DE3-8ABA-911D80FF3BD4}" destId="{276479F6-456F-49BE-8AEA-79B055B1CAE5}" srcOrd="1" destOrd="0" parTransId="{6AC50220-450E-4ADD-9143-573A59B28A50}" sibTransId="{819B184F-0B3B-4C9F-AF38-FCFBDA353E4F}"/>
    <dgm:cxn modelId="{EAF093F7-B3EC-4D65-A1DC-254C544DD189}" type="presOf" srcId="{02BEDF39-8C18-49C1-B70A-12EBD3FFBF02}" destId="{B0D9B73B-8F2F-44D1-944B-431869786661}" srcOrd="0" destOrd="0" presId="urn:microsoft.com/office/officeart/2005/8/layout/funnel1"/>
    <dgm:cxn modelId="{B977ECAF-C100-4731-A771-B095A41EF39E}" srcId="{1D05D8CD-0DBE-4DE3-8ABA-911D80FF3BD4}" destId="{02BEDF39-8C18-49C1-B70A-12EBD3FFBF02}" srcOrd="2" destOrd="0" parTransId="{332A9AC1-9AF3-4DBF-87EE-7F8E3389947D}" sibTransId="{B1CF4034-F13E-4CFA-841D-0132223D4831}"/>
    <dgm:cxn modelId="{AFB3AA55-BD08-4BF4-9841-16CB9E7D970E}" type="presOf" srcId="{1D05D8CD-0DBE-4DE3-8ABA-911D80FF3BD4}" destId="{0FD0B061-0808-41CF-A424-5B1FA648B6D5}" srcOrd="0" destOrd="0" presId="urn:microsoft.com/office/officeart/2005/8/layout/funnel1"/>
    <dgm:cxn modelId="{DF6E0A6D-C441-4A24-A20A-682F8C46E47D}" srcId="{1D05D8CD-0DBE-4DE3-8ABA-911D80FF3BD4}" destId="{D3C5CE21-FAB0-4751-BB2C-AE320BFC4630}" srcOrd="0" destOrd="0" parTransId="{6718F518-9899-4EEC-9308-F424712C5A77}" sibTransId="{3C8916CF-036F-4F80-8862-1DE919D45C46}"/>
    <dgm:cxn modelId="{40ACA962-F8E3-4FBA-9CD8-9A5FA211A77C}" type="presOf" srcId="{D3C5CE21-FAB0-4751-BB2C-AE320BFC4630}" destId="{49136E29-AA19-4BEF-BC84-D892E7EA8564}" srcOrd="0" destOrd="0" presId="urn:microsoft.com/office/officeart/2005/8/layout/funnel1"/>
    <dgm:cxn modelId="{8545FD99-26A1-4B9F-94CF-48454A7A8816}" type="presOf" srcId="{276479F6-456F-49BE-8AEA-79B055B1CAE5}" destId="{A4DEB1F0-7637-4064-87AA-1092BB320B5F}" srcOrd="0" destOrd="0" presId="urn:microsoft.com/office/officeart/2005/8/layout/funnel1"/>
    <dgm:cxn modelId="{4F1FB3A1-E7E3-4145-B70E-76A115CA8F18}" srcId="{1D05D8CD-0DBE-4DE3-8ABA-911D80FF3BD4}" destId="{8C49E31F-C8F1-47B7-AC3E-BADB384B92EF}" srcOrd="3" destOrd="0" parTransId="{B0753D17-781B-4A04-B242-3927C02EB920}" sibTransId="{1E71C1ED-73CE-4EB2-A395-8672667A1FC7}"/>
    <dgm:cxn modelId="{3BA07BE0-CD53-4C1A-A4CA-F5D67C15B78F}" type="presParOf" srcId="{0FD0B061-0808-41CF-A424-5B1FA648B6D5}" destId="{95434605-B759-4637-A44F-91152FEA3169}" srcOrd="0" destOrd="0" presId="urn:microsoft.com/office/officeart/2005/8/layout/funnel1"/>
    <dgm:cxn modelId="{4FD8409B-3A5C-4CEE-A434-E47C6E403F9A}" type="presParOf" srcId="{0FD0B061-0808-41CF-A424-5B1FA648B6D5}" destId="{DD054566-EC53-4EEE-AD24-2CE7A5B5E753}" srcOrd="1" destOrd="0" presId="urn:microsoft.com/office/officeart/2005/8/layout/funnel1"/>
    <dgm:cxn modelId="{3AF7F78B-B9F0-4959-9310-83EB21D5E455}" type="presParOf" srcId="{0FD0B061-0808-41CF-A424-5B1FA648B6D5}" destId="{C73B1B6F-48A7-4EDA-B3EF-513AE61B8039}" srcOrd="2" destOrd="0" presId="urn:microsoft.com/office/officeart/2005/8/layout/funnel1"/>
    <dgm:cxn modelId="{9FA533DD-F65B-4E1D-8CCE-DED96FED70D1}" type="presParOf" srcId="{0FD0B061-0808-41CF-A424-5B1FA648B6D5}" destId="{B0D9B73B-8F2F-44D1-944B-431869786661}" srcOrd="3" destOrd="0" presId="urn:microsoft.com/office/officeart/2005/8/layout/funnel1"/>
    <dgm:cxn modelId="{45816D8A-F1BB-4E34-B33B-E4A59067ED92}" type="presParOf" srcId="{0FD0B061-0808-41CF-A424-5B1FA648B6D5}" destId="{A4DEB1F0-7637-4064-87AA-1092BB320B5F}" srcOrd="4" destOrd="0" presId="urn:microsoft.com/office/officeart/2005/8/layout/funnel1"/>
    <dgm:cxn modelId="{688F1373-AD47-48BD-B779-A91CB420FF51}" type="presParOf" srcId="{0FD0B061-0808-41CF-A424-5B1FA648B6D5}" destId="{49136E29-AA19-4BEF-BC84-D892E7EA8564}" srcOrd="5" destOrd="0" presId="urn:microsoft.com/office/officeart/2005/8/layout/funnel1"/>
    <dgm:cxn modelId="{36E89F8E-F8A2-4752-89CB-A3DE0FD60C0C}" type="presParOf" srcId="{0FD0B061-0808-41CF-A424-5B1FA648B6D5}" destId="{1FF215F2-87C9-4EC4-BA24-3D12756D566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CDCE-BEA2-E547-A1AF-CEA61CC5AFC5}">
      <dsp:nvSpPr>
        <dsp:cNvPr id="0" name=""/>
        <dsp:cNvSpPr/>
      </dsp:nvSpPr>
      <dsp:spPr>
        <a:xfrm rot="5400000">
          <a:off x="-279735" y="331166"/>
          <a:ext cx="1547038" cy="987567"/>
        </a:xfrm>
        <a:prstGeom prst="chevron">
          <a:avLst/>
        </a:prstGeom>
        <a:solidFill>
          <a:srgbClr val="A80C9D"/>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Phase </a:t>
          </a:r>
          <a:r>
            <a:rPr lang="en-US" sz="2000" b="1" kern="1200" dirty="0"/>
            <a:t>1</a:t>
          </a:r>
        </a:p>
      </dsp:txBody>
      <dsp:txXfrm rot="-5400000">
        <a:off x="1" y="545215"/>
        <a:ext cx="987567" cy="559471"/>
      </dsp:txXfrm>
    </dsp:sp>
    <dsp:sp modelId="{126C677E-4E74-734B-8B78-AB39168653F7}">
      <dsp:nvSpPr>
        <dsp:cNvPr id="0" name=""/>
        <dsp:cNvSpPr/>
      </dsp:nvSpPr>
      <dsp:spPr>
        <a:xfrm rot="5400000">
          <a:off x="4994965" y="-4003601"/>
          <a:ext cx="1634041" cy="9648837"/>
        </a:xfrm>
        <a:prstGeom prst="round2SameRect">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 To better understand the ways in which distribution of material resources in emergencies may create or reinforce opportunities for sexual exploitation and abuse of women and girls.</a:t>
          </a:r>
          <a:r>
            <a:rPr lang="en-US" sz="2000" i="1" kern="1200" dirty="0"/>
            <a:t> </a:t>
          </a:r>
          <a:endParaRPr lang="en-US" sz="2000" i="1"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i="1" kern="1200"/>
            <a:t> Ethnographic fieldwork with refugee women and girls</a:t>
          </a:r>
          <a:endParaRPr lang="en-US" sz="2000" i="1" kern="1200">
            <a:latin typeface="Calibri" panose="020F0502020204030204" pitchFamily="34" charset="0"/>
            <a:cs typeface="Calibri" panose="020F0502020204030204" pitchFamily="34" charset="0"/>
          </a:endParaRPr>
        </a:p>
      </dsp:txBody>
      <dsp:txXfrm rot="-5400000">
        <a:off x="987568" y="83563"/>
        <a:ext cx="9569070" cy="1474507"/>
      </dsp:txXfrm>
    </dsp:sp>
    <dsp:sp modelId="{50A43999-BA9B-6E41-AA4E-0BE9B410A902}">
      <dsp:nvSpPr>
        <dsp:cNvPr id="0" name=""/>
        <dsp:cNvSpPr/>
      </dsp:nvSpPr>
      <dsp:spPr>
        <a:xfrm rot="5400000">
          <a:off x="-211621" y="2160565"/>
          <a:ext cx="1410810" cy="987567"/>
        </a:xfrm>
        <a:prstGeom prst="chevron">
          <a:avLst/>
        </a:prstGeom>
        <a:solidFill>
          <a:srgbClr val="DE3AC3"/>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Phase 2</a:t>
          </a:r>
          <a:endParaRPr lang="en-US" sz="2000" b="1" kern="1200" dirty="0"/>
        </a:p>
      </dsp:txBody>
      <dsp:txXfrm rot="-5400000">
        <a:off x="1" y="2442728"/>
        <a:ext cx="987567" cy="423243"/>
      </dsp:txXfrm>
    </dsp:sp>
    <dsp:sp modelId="{590645B7-C8FE-CA4C-85FC-DB0D519360DB}">
      <dsp:nvSpPr>
        <dsp:cNvPr id="0" name=""/>
        <dsp:cNvSpPr/>
      </dsp:nvSpPr>
      <dsp:spPr>
        <a:xfrm rot="5400000">
          <a:off x="5241921" y="-2339066"/>
          <a:ext cx="1140130" cy="9648837"/>
        </a:xfrm>
        <a:prstGeom prst="round2SameRect">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 To identify, prioritize, and test a range of options for improving current distribution mechanisms and modalities. </a:t>
          </a:r>
          <a:endParaRPr lang="en-US" sz="2000" i="1"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i="1" kern="1200" dirty="0"/>
            <a:t> Implementation science, pilot tests</a:t>
          </a:r>
          <a:endParaRPr lang="en-US" sz="2000" i="1" kern="1200" dirty="0">
            <a:latin typeface="Calibri" panose="020F0502020204030204" pitchFamily="34" charset="0"/>
            <a:cs typeface="Calibri" panose="020F0502020204030204" pitchFamily="34" charset="0"/>
          </a:endParaRPr>
        </a:p>
      </dsp:txBody>
      <dsp:txXfrm rot="-5400000">
        <a:off x="987568" y="1970944"/>
        <a:ext cx="9593180" cy="1028816"/>
      </dsp:txXfrm>
    </dsp:sp>
    <dsp:sp modelId="{BD832BE7-7F3C-C24F-B8C0-FA8A21E77313}">
      <dsp:nvSpPr>
        <dsp:cNvPr id="0" name=""/>
        <dsp:cNvSpPr/>
      </dsp:nvSpPr>
      <dsp:spPr>
        <a:xfrm rot="5400000">
          <a:off x="-236868" y="3644529"/>
          <a:ext cx="1461303" cy="987567"/>
        </a:xfrm>
        <a:prstGeom prst="chevron">
          <a:avLst/>
        </a:prstGeom>
        <a:solidFill>
          <a:srgbClr val="F672ED"/>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Phase </a:t>
          </a:r>
          <a:r>
            <a:rPr lang="en-US" sz="2000" b="1" kern="1200" dirty="0"/>
            <a:t>3</a:t>
          </a:r>
        </a:p>
      </dsp:txBody>
      <dsp:txXfrm rot="-5400000">
        <a:off x="1" y="3901445"/>
        <a:ext cx="987567" cy="473736"/>
      </dsp:txXfrm>
    </dsp:sp>
    <dsp:sp modelId="{7D596945-3B9B-5C46-AC3B-C1A240F3AD40}">
      <dsp:nvSpPr>
        <dsp:cNvPr id="0" name=""/>
        <dsp:cNvSpPr/>
      </dsp:nvSpPr>
      <dsp:spPr>
        <a:xfrm rot="5400000">
          <a:off x="4977519" y="-789920"/>
          <a:ext cx="1668934" cy="9648837"/>
        </a:xfrm>
        <a:prstGeom prst="round2SameRect">
          <a:avLst/>
        </a:prstGeom>
        <a:solidFill>
          <a:schemeClr val="lt1">
            <a:alpha val="90000"/>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 To disseminate, validate and replicate research findings in a third country, including networking and training led by women and girl refugee researchers, building on the participatory action approach. </a:t>
          </a:r>
          <a:endParaRPr lang="en-US" sz="2000" i="1"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i="1" kern="1200"/>
            <a:t> Research uptake, dissemination, network-building</a:t>
          </a:r>
          <a:endParaRPr lang="en-US" sz="2000" i="1" kern="1200">
            <a:latin typeface="Calibri" panose="020F0502020204030204" pitchFamily="34" charset="0"/>
            <a:cs typeface="Calibri" panose="020F0502020204030204" pitchFamily="34" charset="0"/>
          </a:endParaRPr>
        </a:p>
      </dsp:txBody>
      <dsp:txXfrm rot="-5400000">
        <a:off x="987568" y="3281502"/>
        <a:ext cx="9567366" cy="1505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0151-2A9A-B044-8486-287F9B72A743}">
      <dsp:nvSpPr>
        <dsp:cNvPr id="0" name=""/>
        <dsp:cNvSpPr/>
      </dsp:nvSpPr>
      <dsp:spPr>
        <a:xfrm rot="10800000">
          <a:off x="2457722" y="442"/>
          <a:ext cx="8730234" cy="1035013"/>
        </a:xfrm>
        <a:prstGeom prst="homePlate">
          <a:avLst/>
        </a:prstGeom>
        <a:solidFill>
          <a:srgbClr val="7030A0"/>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12"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Semi-Structured Qualitative Interviews (QI) with Women and Girls </a:t>
          </a:r>
          <a:endParaRPr lang="en-US" sz="2900" kern="1200" dirty="0"/>
        </a:p>
      </dsp:txBody>
      <dsp:txXfrm rot="10800000">
        <a:off x="2716475" y="442"/>
        <a:ext cx="8471481" cy="1035013"/>
      </dsp:txXfrm>
    </dsp:sp>
    <dsp:sp modelId="{2D068A96-B615-764F-8158-1CE60F0D58BE}">
      <dsp:nvSpPr>
        <dsp:cNvPr id="0" name=""/>
        <dsp:cNvSpPr/>
      </dsp:nvSpPr>
      <dsp:spPr>
        <a:xfrm>
          <a:off x="1920912" y="59241"/>
          <a:ext cx="1035013" cy="10350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solidFill>
            <a:schemeClr val="accent1"/>
          </a:solidFill>
        </a:ln>
        <a:effectLst/>
      </dsp:spPr>
      <dsp:style>
        <a:lnRef idx="0">
          <a:scrgbClr r="0" g="0" b="0"/>
        </a:lnRef>
        <a:fillRef idx="1">
          <a:scrgbClr r="0" g="0" b="0"/>
        </a:fillRef>
        <a:effectRef idx="2">
          <a:scrgbClr r="0" g="0" b="0"/>
        </a:effectRef>
        <a:fontRef idx="minor"/>
      </dsp:style>
    </dsp:sp>
    <dsp:sp modelId="{1D6CF235-12F4-1349-910A-4142152AF388}">
      <dsp:nvSpPr>
        <dsp:cNvPr id="0" name=""/>
        <dsp:cNvSpPr/>
      </dsp:nvSpPr>
      <dsp:spPr>
        <a:xfrm rot="10800000">
          <a:off x="2457722" y="1294208"/>
          <a:ext cx="8730234" cy="1035013"/>
        </a:xfrm>
        <a:prstGeom prst="homePlate">
          <a:avLst/>
        </a:prstGeom>
        <a:gradFill rotWithShape="0">
          <a:gsLst>
            <a:gs pos="0">
              <a:schemeClr val="bg1"/>
            </a:gs>
            <a:gs pos="50000">
              <a:schemeClr val="bg1"/>
            </a:gs>
            <a:gs pos="100000">
              <a:schemeClr val="bg1"/>
            </a:gs>
          </a:gsLst>
          <a:lin ang="5400000" scaled="0"/>
        </a:gra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12"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a:solidFill>
                <a:srgbClr val="7030A0"/>
              </a:solidFill>
            </a:rPr>
            <a:t>Participatory </a:t>
          </a:r>
          <a:r>
            <a:rPr lang="en-US" sz="2900" kern="1200" dirty="0" smtClean="0">
              <a:solidFill>
                <a:srgbClr val="7030A0"/>
              </a:solidFill>
            </a:rPr>
            <a:t>Group Discussion (PGD) </a:t>
          </a:r>
          <a:r>
            <a:rPr lang="en-US" sz="2900" kern="1200" dirty="0">
              <a:solidFill>
                <a:srgbClr val="7030A0"/>
              </a:solidFill>
            </a:rPr>
            <a:t>– Women and Girls 	</a:t>
          </a:r>
        </a:p>
      </dsp:txBody>
      <dsp:txXfrm rot="10800000">
        <a:off x="2716475" y="1294208"/>
        <a:ext cx="8471481" cy="1035013"/>
      </dsp:txXfrm>
    </dsp:sp>
    <dsp:sp modelId="{1685EF6B-4973-4748-85F7-6842DCC73B3C}">
      <dsp:nvSpPr>
        <dsp:cNvPr id="0" name=""/>
        <dsp:cNvSpPr/>
      </dsp:nvSpPr>
      <dsp:spPr>
        <a:xfrm>
          <a:off x="1940215" y="1294208"/>
          <a:ext cx="1035013" cy="10350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5000" r="-15000"/>
          </a:stretch>
        </a:blipFill>
        <a:ln>
          <a:solidFill>
            <a:schemeClr val="accent1"/>
          </a:solidFill>
        </a:ln>
        <a:effectLst/>
      </dsp:spPr>
      <dsp:style>
        <a:lnRef idx="0">
          <a:scrgbClr r="0" g="0" b="0"/>
        </a:lnRef>
        <a:fillRef idx="1">
          <a:scrgbClr r="0" g="0" b="0"/>
        </a:fillRef>
        <a:effectRef idx="2">
          <a:scrgbClr r="0" g="0" b="0"/>
        </a:effectRef>
        <a:fontRef idx="minor"/>
      </dsp:style>
    </dsp:sp>
    <dsp:sp modelId="{866CB293-E236-D045-A9D6-FCC11A590CFF}">
      <dsp:nvSpPr>
        <dsp:cNvPr id="0" name=""/>
        <dsp:cNvSpPr/>
      </dsp:nvSpPr>
      <dsp:spPr>
        <a:xfrm rot="10800000">
          <a:off x="2457722" y="2587975"/>
          <a:ext cx="8730234" cy="1035013"/>
        </a:xfrm>
        <a:prstGeom prst="homePlate">
          <a:avLst/>
        </a:prstGeom>
        <a:solidFill>
          <a:srgbClr val="7030A0"/>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412" tIns="110490" rIns="206248" bIns="110490"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solidFill>
            </a:rPr>
            <a:t>PGDs and Key Informant Interviews (KIIs) – Community members &amp; humanitarian stakeholders</a:t>
          </a:r>
          <a:endParaRPr lang="en-US" sz="2900" kern="1200" dirty="0">
            <a:solidFill>
              <a:schemeClr val="bg1"/>
            </a:solidFill>
          </a:endParaRPr>
        </a:p>
      </dsp:txBody>
      <dsp:txXfrm rot="10800000">
        <a:off x="2716475" y="2587975"/>
        <a:ext cx="8471481" cy="1035013"/>
      </dsp:txXfrm>
    </dsp:sp>
    <dsp:sp modelId="{C4A6AE53-F2AB-9A4F-B8BF-B88527EB38AC}">
      <dsp:nvSpPr>
        <dsp:cNvPr id="0" name=""/>
        <dsp:cNvSpPr/>
      </dsp:nvSpPr>
      <dsp:spPr>
        <a:xfrm>
          <a:off x="1940215" y="2587975"/>
          <a:ext cx="1035013" cy="10350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2000" r="-52000"/>
          </a:stretch>
        </a:blipFill>
        <a:ln>
          <a:solidFill>
            <a:schemeClr val="accent1"/>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93B98-FC19-B840-AF2D-F215744C90BA}">
      <dsp:nvSpPr>
        <dsp:cNvPr id="0" name=""/>
        <dsp:cNvSpPr/>
      </dsp:nvSpPr>
      <dsp:spPr>
        <a:xfrm>
          <a:off x="5777239" y="3631419"/>
          <a:ext cx="3687276" cy="1807512"/>
        </a:xfrm>
        <a:prstGeom prst="roundRect">
          <a:avLst>
            <a:gd name="adj" fmla="val 10000"/>
          </a:avLst>
        </a:prstGeom>
        <a:solidFill>
          <a:schemeClr val="lt1">
            <a:alpha val="90000"/>
            <a:hueOff val="0"/>
            <a:satOff val="0"/>
            <a:lumOff val="0"/>
            <a:alphaOff val="0"/>
          </a:schemeClr>
        </a:solidFill>
        <a:ln w="6350" cap="flat" cmpd="sng" algn="ctr">
          <a:solidFill>
            <a:srgbClr val="BC20A2"/>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Participative analysis (visual methods), prioritize recommendations</a:t>
          </a:r>
          <a:endParaRPr lang="en-US" sz="2000" kern="1200" dirty="0"/>
        </a:p>
      </dsp:txBody>
      <dsp:txXfrm>
        <a:off x="6923127" y="4123002"/>
        <a:ext cx="2501683" cy="1276224"/>
      </dsp:txXfrm>
    </dsp:sp>
    <dsp:sp modelId="{E001BB9F-9A6C-F44C-BFEC-2B8BF226CFA8}">
      <dsp:nvSpPr>
        <dsp:cNvPr id="0" name=""/>
        <dsp:cNvSpPr/>
      </dsp:nvSpPr>
      <dsp:spPr>
        <a:xfrm>
          <a:off x="536202" y="3796517"/>
          <a:ext cx="3070191" cy="1807512"/>
        </a:xfrm>
        <a:prstGeom prst="roundRect">
          <a:avLst>
            <a:gd name="adj" fmla="val 10000"/>
          </a:avLst>
        </a:prstGeom>
        <a:solidFill>
          <a:schemeClr val="lt1">
            <a:alpha val="90000"/>
            <a:hueOff val="0"/>
            <a:satOff val="0"/>
            <a:lumOff val="0"/>
            <a:alphaOff val="0"/>
          </a:schemeClr>
        </a:solidFill>
        <a:ln w="6350" cap="flat" cmpd="sng" algn="ctr">
          <a:solidFill>
            <a:srgbClr val="BC20A2"/>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US" sz="2000" i="0" kern="1200" dirty="0" smtClean="0"/>
            <a:t>Conducted over 3 months in two countries</a:t>
          </a:r>
          <a:endParaRPr lang="en-US" sz="2000" i="0" kern="1200" dirty="0"/>
        </a:p>
      </dsp:txBody>
      <dsp:txXfrm>
        <a:off x="575907" y="4288100"/>
        <a:ext cx="2069724" cy="1276224"/>
      </dsp:txXfrm>
    </dsp:sp>
    <dsp:sp modelId="{7C9DE0C6-BD08-4A4D-938E-DD95ECFF8C1D}">
      <dsp:nvSpPr>
        <dsp:cNvPr id="0" name=""/>
        <dsp:cNvSpPr/>
      </dsp:nvSpPr>
      <dsp:spPr>
        <a:xfrm>
          <a:off x="5311670" y="134659"/>
          <a:ext cx="3589782" cy="1538193"/>
        </a:xfrm>
        <a:prstGeom prst="roundRect">
          <a:avLst>
            <a:gd name="adj" fmla="val 10000"/>
          </a:avLst>
        </a:prstGeom>
        <a:solidFill>
          <a:schemeClr val="lt1">
            <a:alpha val="90000"/>
            <a:hueOff val="0"/>
            <a:satOff val="0"/>
            <a:lumOff val="0"/>
            <a:alphaOff val="0"/>
          </a:schemeClr>
        </a:solidFill>
        <a:ln w="6350" cap="flat" cmpd="sng" algn="ctr">
          <a:solidFill>
            <a:srgbClr val="BC20A2"/>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Qualitative analysis using </a:t>
          </a:r>
          <a:r>
            <a:rPr lang="en-US" sz="2000" kern="1200" dirty="0" err="1" smtClean="0"/>
            <a:t>Dedoose</a:t>
          </a:r>
          <a:r>
            <a:rPr lang="en-US" sz="2000" kern="1200" dirty="0" smtClean="0"/>
            <a:t> </a:t>
          </a:r>
          <a:endParaRPr lang="en-US" sz="2000" kern="1200" dirty="0"/>
        </a:p>
      </dsp:txBody>
      <dsp:txXfrm>
        <a:off x="6422393" y="168448"/>
        <a:ext cx="2445269" cy="1086066"/>
      </dsp:txXfrm>
    </dsp:sp>
    <dsp:sp modelId="{AACF89A2-A7D9-5B42-89C9-23B2F4811B28}">
      <dsp:nvSpPr>
        <dsp:cNvPr id="0" name=""/>
        <dsp:cNvSpPr/>
      </dsp:nvSpPr>
      <dsp:spPr>
        <a:xfrm>
          <a:off x="478302" y="107944"/>
          <a:ext cx="3859078" cy="1807512"/>
        </a:xfrm>
        <a:prstGeom prst="roundRect">
          <a:avLst>
            <a:gd name="adj" fmla="val 10000"/>
          </a:avLst>
        </a:prstGeom>
        <a:solidFill>
          <a:schemeClr val="lt1">
            <a:alpha val="90000"/>
            <a:hueOff val="0"/>
            <a:satOff val="0"/>
            <a:lumOff val="0"/>
            <a:alphaOff val="0"/>
          </a:schemeClr>
        </a:solidFill>
        <a:ln w="6350" cap="flat" cmpd="sng" algn="ctr">
          <a:solidFill>
            <a:srgbClr val="BC20A2"/>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mid-point of data collection, pause to reflect on process &amp; power</a:t>
          </a:r>
          <a:endParaRPr lang="en-US" sz="2000" kern="1200" dirty="0"/>
        </a:p>
      </dsp:txBody>
      <dsp:txXfrm>
        <a:off x="518007" y="147649"/>
        <a:ext cx="2621945" cy="1276224"/>
      </dsp:txXfrm>
    </dsp:sp>
    <dsp:sp modelId="{2362E09B-A5E9-7445-9072-C2C1FC14AA2E}">
      <dsp:nvSpPr>
        <dsp:cNvPr id="0" name=""/>
        <dsp:cNvSpPr/>
      </dsp:nvSpPr>
      <dsp:spPr>
        <a:xfrm>
          <a:off x="2284999" y="321963"/>
          <a:ext cx="2445790" cy="2445790"/>
        </a:xfrm>
        <a:prstGeom prst="pieWedge">
          <a:avLst/>
        </a:prstGeom>
        <a:solidFill>
          <a:srgbClr val="A80C9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Reflection</a:t>
          </a:r>
          <a:endParaRPr lang="en-US" sz="2500" kern="1200" dirty="0"/>
        </a:p>
      </dsp:txBody>
      <dsp:txXfrm>
        <a:off x="3001354" y="1038318"/>
        <a:ext cx="1729435" cy="1729435"/>
      </dsp:txXfrm>
    </dsp:sp>
    <dsp:sp modelId="{000A9D08-DEA4-2F49-AFA8-61710E03AC22}">
      <dsp:nvSpPr>
        <dsp:cNvPr id="0" name=""/>
        <dsp:cNvSpPr/>
      </dsp:nvSpPr>
      <dsp:spPr>
        <a:xfrm rot="5400000">
          <a:off x="4843759" y="321963"/>
          <a:ext cx="2445790" cy="2445790"/>
        </a:xfrm>
        <a:prstGeom prst="pieWedge">
          <a:avLst/>
        </a:prstGeom>
        <a:solidFill>
          <a:srgbClr val="BC20A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Analysis</a:t>
          </a:r>
          <a:endParaRPr lang="en-US" sz="2500" kern="1200" dirty="0"/>
        </a:p>
      </dsp:txBody>
      <dsp:txXfrm rot="-5400000">
        <a:off x="4843759" y="1038318"/>
        <a:ext cx="1729435" cy="1729435"/>
      </dsp:txXfrm>
    </dsp:sp>
    <dsp:sp modelId="{B82F7C1B-BAD0-0C48-B6CC-1A56E0AFF7A1}">
      <dsp:nvSpPr>
        <dsp:cNvPr id="0" name=""/>
        <dsp:cNvSpPr/>
      </dsp:nvSpPr>
      <dsp:spPr>
        <a:xfrm rot="10800000">
          <a:off x="4843759" y="2880723"/>
          <a:ext cx="2445790" cy="2445790"/>
        </a:xfrm>
        <a:prstGeom prst="pieWedge">
          <a:avLst/>
        </a:prstGeom>
        <a:solidFill>
          <a:srgbClr val="DE3AC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Action Analysis Workshop</a:t>
          </a:r>
          <a:endParaRPr lang="en-US" sz="2500" kern="1200"/>
        </a:p>
      </dsp:txBody>
      <dsp:txXfrm rot="10800000">
        <a:off x="4843759" y="2880723"/>
        <a:ext cx="1729435" cy="1729435"/>
      </dsp:txXfrm>
    </dsp:sp>
    <dsp:sp modelId="{C3B2902F-E747-DD4A-B664-1B93A21E2B34}">
      <dsp:nvSpPr>
        <dsp:cNvPr id="0" name=""/>
        <dsp:cNvSpPr/>
      </dsp:nvSpPr>
      <dsp:spPr>
        <a:xfrm rot="16200000">
          <a:off x="2284999" y="2880723"/>
          <a:ext cx="2445790" cy="2445790"/>
        </a:xfrm>
        <a:prstGeom prst="pieWedge">
          <a:avLst/>
        </a:prstGeom>
        <a:solidFill>
          <a:srgbClr val="F672E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Data Collection</a:t>
          </a:r>
          <a:endParaRPr lang="en-US" sz="2500" kern="1200" dirty="0"/>
        </a:p>
      </dsp:txBody>
      <dsp:txXfrm rot="5400000">
        <a:off x="3001354" y="2880723"/>
        <a:ext cx="1729435" cy="1729435"/>
      </dsp:txXfrm>
    </dsp:sp>
    <dsp:sp modelId="{961056AD-DE3A-B042-B438-CD1DFE62FA99}">
      <dsp:nvSpPr>
        <dsp:cNvPr id="0" name=""/>
        <dsp:cNvSpPr/>
      </dsp:nvSpPr>
      <dsp:spPr>
        <a:xfrm>
          <a:off x="4365050" y="2315875"/>
          <a:ext cx="844447" cy="734302"/>
        </a:xfrm>
        <a:prstGeom prst="circularArrow">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dsp:style>
    </dsp:sp>
    <dsp:sp modelId="{B80748BC-A3BA-454F-B723-D017B1CC533A}">
      <dsp:nvSpPr>
        <dsp:cNvPr id="0" name=""/>
        <dsp:cNvSpPr/>
      </dsp:nvSpPr>
      <dsp:spPr>
        <a:xfrm rot="10800000">
          <a:off x="4365050" y="2598299"/>
          <a:ext cx="844447" cy="734302"/>
        </a:xfrm>
        <a:prstGeom prst="circularArrow">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4605-B759-4637-A44F-91152FEA3169}">
      <dsp:nvSpPr>
        <dsp:cNvPr id="0" name=""/>
        <dsp:cNvSpPr/>
      </dsp:nvSpPr>
      <dsp:spPr>
        <a:xfrm>
          <a:off x="1613946" y="249786"/>
          <a:ext cx="4957306" cy="172160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54566-EC53-4EEE-AD24-2CE7A5B5E753}">
      <dsp:nvSpPr>
        <dsp:cNvPr id="0" name=""/>
        <dsp:cNvSpPr/>
      </dsp:nvSpPr>
      <dsp:spPr>
        <a:xfrm>
          <a:off x="3619926" y="4465418"/>
          <a:ext cx="960718" cy="61485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3B1B6F-48A7-4EDA-B3EF-513AE61B8039}">
      <dsp:nvSpPr>
        <dsp:cNvPr id="0" name=""/>
        <dsp:cNvSpPr/>
      </dsp:nvSpPr>
      <dsp:spPr>
        <a:xfrm>
          <a:off x="1794561" y="4957306"/>
          <a:ext cx="4611447" cy="115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Women &amp; girls faced with sexual abuse &amp; exploitation in order to access life-saving aid</a:t>
          </a:r>
          <a:endParaRPr lang="en-US" sz="2400" kern="1200" dirty="0"/>
        </a:p>
      </dsp:txBody>
      <dsp:txXfrm>
        <a:off x="1794561" y="4957306"/>
        <a:ext cx="4611447" cy="1152861"/>
      </dsp:txXfrm>
    </dsp:sp>
    <dsp:sp modelId="{B0D9B73B-8F2F-44D1-944B-431869786661}">
      <dsp:nvSpPr>
        <dsp:cNvPr id="0" name=""/>
        <dsp:cNvSpPr/>
      </dsp:nvSpPr>
      <dsp:spPr>
        <a:xfrm>
          <a:off x="3416254" y="2104357"/>
          <a:ext cx="1729292" cy="1729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Other distribution-related GBV</a:t>
          </a:r>
          <a:endParaRPr lang="en-US" sz="1800" kern="1200" dirty="0"/>
        </a:p>
      </dsp:txBody>
      <dsp:txXfrm>
        <a:off x="3669503" y="2357606"/>
        <a:ext cx="1222794" cy="1222794"/>
      </dsp:txXfrm>
    </dsp:sp>
    <dsp:sp modelId="{A4DEB1F0-7637-4064-87AA-1092BB320B5F}">
      <dsp:nvSpPr>
        <dsp:cNvPr id="0" name=""/>
        <dsp:cNvSpPr/>
      </dsp:nvSpPr>
      <dsp:spPr>
        <a:xfrm>
          <a:off x="2178848" y="807003"/>
          <a:ext cx="1729292" cy="1729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SEA by other actors</a:t>
          </a:r>
          <a:endParaRPr lang="en-US" sz="1800" kern="1200" dirty="0"/>
        </a:p>
      </dsp:txBody>
      <dsp:txXfrm>
        <a:off x="2432097" y="1060252"/>
        <a:ext cx="1222794" cy="1222794"/>
      </dsp:txXfrm>
    </dsp:sp>
    <dsp:sp modelId="{49136E29-AA19-4BEF-BC84-D892E7EA8564}">
      <dsp:nvSpPr>
        <dsp:cNvPr id="0" name=""/>
        <dsp:cNvSpPr/>
      </dsp:nvSpPr>
      <dsp:spPr>
        <a:xfrm>
          <a:off x="3946570" y="388898"/>
          <a:ext cx="1729292" cy="1729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SEA by aid actors</a:t>
          </a:r>
          <a:endParaRPr lang="en-US" sz="1800" kern="1200" dirty="0"/>
        </a:p>
      </dsp:txBody>
      <dsp:txXfrm>
        <a:off x="4199819" y="642147"/>
        <a:ext cx="1222794" cy="1222794"/>
      </dsp:txXfrm>
    </dsp:sp>
    <dsp:sp modelId="{1FF215F2-87C9-4EC4-BA24-3D12756D566D}">
      <dsp:nvSpPr>
        <dsp:cNvPr id="0" name=""/>
        <dsp:cNvSpPr/>
      </dsp:nvSpPr>
      <dsp:spPr>
        <a:xfrm>
          <a:off x="1409574" y="72473"/>
          <a:ext cx="5380022" cy="430401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5A180-D1BF-6C4C-B564-A01E4F010DF1}"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85521-3AF2-B04F-8F70-947E86353D03}" type="slidenum">
              <a:rPr lang="en-US" smtClean="0"/>
              <a:t>‹#›</a:t>
            </a:fld>
            <a:endParaRPr lang="en-US"/>
          </a:p>
        </p:txBody>
      </p:sp>
    </p:spTree>
    <p:extLst>
      <p:ext uri="{BB962C8B-B14F-4D97-AF65-F5344CB8AC3E}">
        <p14:creationId xmlns:p14="http://schemas.microsoft.com/office/powerpoint/2010/main" val="99159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422C2-7897-8E4A-849E-2E856F7F2260}" type="slidenum">
              <a:rPr lang="en-US" smtClean="0"/>
              <a:pPr/>
              <a:t>1</a:t>
            </a:fld>
            <a:endParaRPr lang="en-US"/>
          </a:p>
        </p:txBody>
      </p:sp>
    </p:spTree>
    <p:extLst>
      <p:ext uri="{BB962C8B-B14F-4D97-AF65-F5344CB8AC3E}">
        <p14:creationId xmlns:p14="http://schemas.microsoft.com/office/powerpoint/2010/main" val="255886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11</a:t>
            </a:fld>
            <a:endParaRPr lang="en-US"/>
          </a:p>
        </p:txBody>
      </p:sp>
    </p:spTree>
    <p:extLst>
      <p:ext uri="{BB962C8B-B14F-4D97-AF65-F5344CB8AC3E}">
        <p14:creationId xmlns:p14="http://schemas.microsoft.com/office/powerpoint/2010/main" val="292528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12</a:t>
            </a:fld>
            <a:endParaRPr lang="en-US"/>
          </a:p>
        </p:txBody>
      </p:sp>
    </p:spTree>
    <p:extLst>
      <p:ext uri="{BB962C8B-B14F-4D97-AF65-F5344CB8AC3E}">
        <p14:creationId xmlns:p14="http://schemas.microsoft.com/office/powerpoint/2010/main" val="251140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13</a:t>
            </a:fld>
            <a:endParaRPr lang="en-US"/>
          </a:p>
        </p:txBody>
      </p:sp>
    </p:spTree>
    <p:extLst>
      <p:ext uri="{BB962C8B-B14F-4D97-AF65-F5344CB8AC3E}">
        <p14:creationId xmlns:p14="http://schemas.microsoft.com/office/powerpoint/2010/main" val="5892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14</a:t>
            </a:fld>
            <a:endParaRPr lang="en-US"/>
          </a:p>
        </p:txBody>
      </p:sp>
    </p:spTree>
    <p:extLst>
      <p:ext uri="{BB962C8B-B14F-4D97-AF65-F5344CB8AC3E}">
        <p14:creationId xmlns:p14="http://schemas.microsoft.com/office/powerpoint/2010/main" val="92542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some of</a:t>
            </a:r>
            <a:r>
              <a:rPr lang="en-US" baseline="0" dirty="0" smtClean="0"/>
              <a:t> the things women and girls told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asked about how survivors are treated, from who and where they may seek help, and what happens to perpetrators. As one South Sudanese participant-researcher said, </a:t>
            </a:r>
            <a:r>
              <a:rPr lang="en-US" dirty="0" smtClean="0">
                <a:solidFill>
                  <a:schemeClr val="tx1"/>
                </a:solidFill>
              </a:rPr>
              <a:t>“Something should be done to the men who do bad things at distribution points, so that others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one of the Syrian women told us: “</a:t>
            </a:r>
            <a:r>
              <a:rPr lang="en-US" dirty="0" smtClean="0"/>
              <a:t>“Sometimes, women accept because they’re in need. And sometimes they don’t. In both cases, it’s abusive.”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each conversation, we asked for their observations and recommendations of how to make aid safer.  These we prioritized during the Action Analysis Workshops, in which women and girls actively feed into meaning making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algn="ctr"/>
            <a:endParaRPr lang="en-US" dirty="0" smtClean="0"/>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Slide 5: </a:t>
            </a:r>
            <a:r>
              <a:rPr lang="en-GB" sz="1200" kern="1200" dirty="0" smtClean="0">
                <a:solidFill>
                  <a:schemeClr val="tx1"/>
                </a:solidFill>
                <a:effectLst/>
                <a:latin typeface="+mn-lt"/>
                <a:ea typeface="+mn-ea"/>
                <a:cs typeface="+mn-cs"/>
              </a:rPr>
              <a:t>Achievements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Main question/s: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What is part of this project/work will have the biggest impact on the sector and why?</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A9DEC8F-D026-42AE-94E1-2FEE6CE7B029}" type="slidenum">
              <a:rPr lang="en-US" smtClean="0"/>
              <a:t>15</a:t>
            </a:fld>
            <a:endParaRPr lang="en-US"/>
          </a:p>
        </p:txBody>
      </p:sp>
    </p:spTree>
    <p:extLst>
      <p:ext uri="{BB962C8B-B14F-4D97-AF65-F5344CB8AC3E}">
        <p14:creationId xmlns:p14="http://schemas.microsoft.com/office/powerpoint/2010/main" val="418103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a:t>
            </a:r>
            <a:r>
              <a:rPr lang="en-US" baseline="0" dirty="0" smtClean="0"/>
              <a:t> does not occur in a vacuum. It f</a:t>
            </a:r>
            <a:r>
              <a:rPr lang="en-US" dirty="0" smtClean="0"/>
              <a:t>ilters into multiple aspects of how women &amp; girls interact with distribution systems</a:t>
            </a:r>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16</a:t>
            </a:fld>
            <a:endParaRPr lang="en-US"/>
          </a:p>
        </p:txBody>
      </p:sp>
    </p:spTree>
    <p:extLst>
      <p:ext uri="{BB962C8B-B14F-4D97-AF65-F5344CB8AC3E}">
        <p14:creationId xmlns:p14="http://schemas.microsoft.com/office/powerpoint/2010/main" val="275247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We have much more to share – but the key message is: women &amp;</a:t>
            </a:r>
            <a:r>
              <a:rPr lang="en-GB" sz="1200" b="1" kern="1200" baseline="0" dirty="0" smtClean="0">
                <a:solidFill>
                  <a:schemeClr val="tx1"/>
                </a:solidFill>
                <a:effectLst/>
                <a:latin typeface="+mn-lt"/>
                <a:ea typeface="+mn-ea"/>
                <a:cs typeface="+mn-cs"/>
              </a:rPr>
              <a:t> girls are experts in contextual safeguarding.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9DEC8F-D026-42AE-94E1-2FEE6CE7B029}" type="slidenum">
              <a:rPr lang="en-US" smtClean="0"/>
              <a:t>17</a:t>
            </a:fld>
            <a:endParaRPr lang="en-US"/>
          </a:p>
        </p:txBody>
      </p:sp>
    </p:spTree>
    <p:extLst>
      <p:ext uri="{BB962C8B-B14F-4D97-AF65-F5344CB8AC3E}">
        <p14:creationId xmlns:p14="http://schemas.microsoft.com/office/powerpoint/2010/main" val="321144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Human-centered</a:t>
            </a:r>
            <a:r>
              <a:rPr lang="en-US" baseline="0" dirty="0" smtClean="0"/>
              <a:t> design</a:t>
            </a:r>
            <a:endParaRPr lang="en-US" dirty="0" smtClean="0"/>
          </a:p>
          <a:p>
            <a:endParaRPr lang="en-US" dirty="0" smtClean="0"/>
          </a:p>
          <a:p>
            <a:r>
              <a:rPr lang="en-US" dirty="0" smtClean="0"/>
              <a:t>Important</a:t>
            </a:r>
            <a:r>
              <a:rPr lang="en-US" baseline="0" dirty="0" smtClean="0"/>
              <a:t> to work with young women practitioners – build capacity for research – now embedded in NGOs</a:t>
            </a:r>
          </a:p>
          <a:p>
            <a:endParaRPr lang="en-US" baseline="0" dirty="0" smtClean="0"/>
          </a:p>
          <a:p>
            <a:r>
              <a:rPr lang="en-US" baseline="0" dirty="0" smtClean="0"/>
              <a:t>Also TAG at national and global levels to build ownership of process and findings, and ensure we also learn from related initiatives</a:t>
            </a:r>
          </a:p>
        </p:txBody>
      </p:sp>
      <p:sp>
        <p:nvSpPr>
          <p:cNvPr id="4" name="Slide Number Placeholder 3"/>
          <p:cNvSpPr>
            <a:spLocks noGrp="1"/>
          </p:cNvSpPr>
          <p:nvPr>
            <p:ph type="sldNum" sz="quarter" idx="10"/>
          </p:nvPr>
        </p:nvSpPr>
        <p:spPr/>
        <p:txBody>
          <a:bodyPr/>
          <a:lstStyle/>
          <a:p>
            <a:fld id="{BD485521-3AF2-B04F-8F70-947E86353D03}" type="slidenum">
              <a:rPr lang="en-US" smtClean="0"/>
              <a:t>2</a:t>
            </a:fld>
            <a:endParaRPr lang="en-US"/>
          </a:p>
        </p:txBody>
      </p:sp>
    </p:spTree>
    <p:extLst>
      <p:ext uri="{BB962C8B-B14F-4D97-AF65-F5344CB8AC3E}">
        <p14:creationId xmlns:p14="http://schemas.microsoft.com/office/powerpoint/2010/main" val="14893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Uganda</a:t>
            </a:r>
            <a:r>
              <a:rPr lang="en-US" baseline="0" dirty="0" smtClean="0"/>
              <a:t> hosts South Sudanese refugees in some of the largest camps in the world. These are in very rural contexts, in which refuges are living among host communities.</a:t>
            </a:r>
          </a:p>
        </p:txBody>
      </p:sp>
      <p:sp>
        <p:nvSpPr>
          <p:cNvPr id="4" name="Slide Number Placeholder 3"/>
          <p:cNvSpPr>
            <a:spLocks noGrp="1"/>
          </p:cNvSpPr>
          <p:nvPr>
            <p:ph type="sldNum" sz="quarter" idx="10"/>
          </p:nvPr>
        </p:nvSpPr>
        <p:spPr/>
        <p:txBody>
          <a:bodyPr/>
          <a:lstStyle/>
          <a:p>
            <a:fld id="{0E57B128-E8B8-E747-9909-23CC3442D435}" type="slidenum">
              <a:rPr lang="en-US" smtClean="0"/>
              <a:t>3</a:t>
            </a:fld>
            <a:endParaRPr lang="en-US"/>
          </a:p>
        </p:txBody>
      </p:sp>
    </p:spTree>
    <p:extLst>
      <p:ext uri="{BB962C8B-B14F-4D97-AF65-F5344CB8AC3E}">
        <p14:creationId xmlns:p14="http://schemas.microsoft.com/office/powerpoint/2010/main" val="281101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show some of</a:t>
            </a:r>
            <a:r>
              <a:rPr lang="en-US" baseline="0" dirty="0" smtClean="0"/>
              <a:t> the distribution sites in the camp: above and to the right are new arrivals being given a set of items to start their lives in Uganda, and moved in trucks to other areas of the camp.</a:t>
            </a:r>
          </a:p>
          <a:p>
            <a:endParaRPr lang="en-US" baseline="0" dirty="0" smtClean="0"/>
          </a:p>
          <a:p>
            <a:r>
              <a:rPr lang="en-US" baseline="0" dirty="0" smtClean="0"/>
              <a:t>Bottom left is a food distribution point.</a:t>
            </a:r>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4</a:t>
            </a:fld>
            <a:endParaRPr lang="en-US"/>
          </a:p>
        </p:txBody>
      </p:sp>
    </p:spTree>
    <p:extLst>
      <p:ext uri="{BB962C8B-B14F-4D97-AF65-F5344CB8AC3E}">
        <p14:creationId xmlns:p14="http://schemas.microsoft.com/office/powerpoint/2010/main" val="81503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main methods used in the first phase of the project: semi-structured qualitative interviews, participatory group discussions, and key informant interviews. </a:t>
            </a:r>
          </a:p>
          <a:p>
            <a:endParaRPr lang="en-US" baseline="0" dirty="0" smtClean="0"/>
          </a:p>
          <a:p>
            <a:r>
              <a:rPr lang="en-US" dirty="0" smtClean="0"/>
              <a:t>In the workshops,</a:t>
            </a:r>
            <a:r>
              <a:rPr lang="en-US" baseline="0" dirty="0" smtClean="0"/>
              <a:t> women and girls in Uganda and Lebanon selected 4 types of aid to focus on. The ones in lighter pink – food, shelter, WASH -- are the same in both countries. In Lebanon, they are focusing on cash. In Uganda, it’s fuel &amp; firewood.</a:t>
            </a:r>
            <a:endParaRPr lang="en-US" dirty="0" smtClean="0"/>
          </a:p>
          <a:p>
            <a:endParaRPr lang="en-US" dirty="0" smtClean="0"/>
          </a:p>
          <a:p>
            <a:r>
              <a:rPr lang="en-US" dirty="0" smtClean="0"/>
              <a:t>For</a:t>
            </a:r>
            <a:r>
              <a:rPr lang="en-US" baseline="0" dirty="0" smtClean="0"/>
              <a:t> reasons of safety and literacy, women and girls do not write down their observations. Instead, we met with them about every two weeks to record their observations orally. </a:t>
            </a:r>
          </a:p>
          <a:p>
            <a:endParaRPr lang="en-US" baseline="0" dirty="0" smtClean="0"/>
          </a:p>
          <a:p>
            <a:r>
              <a:rPr lang="en-US" baseline="0" dirty="0" smtClean="0"/>
              <a:t>--</a:t>
            </a:r>
          </a:p>
          <a:p>
            <a:endParaRPr lang="en-US" baseline="0" dirty="0" smtClean="0"/>
          </a:p>
          <a:p>
            <a:r>
              <a:rPr lang="en-US" dirty="0" smtClean="0"/>
              <a:t>Overall, we</a:t>
            </a:r>
            <a:r>
              <a:rPr lang="en-US" baseline="0" dirty="0" smtClean="0"/>
              <a:t> met with the core group of women and girls 10 times over a 6 month period, sometimes in age-segregated groups (i.e. women separately from girls) and sometimes one-on-one.</a:t>
            </a:r>
          </a:p>
          <a:p>
            <a:endParaRPr lang="en-US" baseline="0" dirty="0" smtClean="0"/>
          </a:p>
          <a:p>
            <a:r>
              <a:rPr lang="en-US" baseline="0" dirty="0" smtClean="0"/>
              <a:t>First to talk about the project, and for the design workshop. </a:t>
            </a:r>
          </a:p>
          <a:p>
            <a:endParaRPr lang="en-US" baseline="0" dirty="0" smtClean="0"/>
          </a:p>
          <a:p>
            <a:r>
              <a:rPr lang="en-US" baseline="0" dirty="0" smtClean="0"/>
              <a:t>Once they started their ethnographic fieldwork, we met for small group discussions using exercises like free-listing and open-ended stories. </a:t>
            </a:r>
          </a:p>
          <a:p>
            <a:endParaRPr lang="en-US" baseline="0" dirty="0" smtClean="0"/>
          </a:p>
          <a:p>
            <a:r>
              <a:rPr lang="en-US" baseline="0" dirty="0" smtClean="0"/>
              <a:t>About every two weeks, we then met individually for semi-structured conversations to record their participant-observations around each type of aid.</a:t>
            </a:r>
          </a:p>
          <a:p>
            <a:endParaRPr lang="en-US" baseline="0"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5</a:t>
            </a:fld>
            <a:endParaRPr lang="en-US"/>
          </a:p>
        </p:txBody>
      </p:sp>
    </p:spTree>
    <p:extLst>
      <p:ext uri="{BB962C8B-B14F-4D97-AF65-F5344CB8AC3E}">
        <p14:creationId xmlns:p14="http://schemas.microsoft.com/office/powerpoint/2010/main" val="155870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baseline="0" dirty="0" smtClean="0"/>
              <a:t>Out of our core team of 26 women and girls in Lebanon, 5 either returned to Syria or left for school during the project period. In Uganda, out of the 29 women and girls, 3 returned to South Sudan during this period. </a:t>
            </a:r>
          </a:p>
          <a:p>
            <a:endParaRPr lang="en-US" baseline="0" dirty="0" smtClean="0"/>
          </a:p>
          <a:p>
            <a:r>
              <a:rPr lang="en-US" baseline="0" dirty="0" smtClean="0"/>
              <a:t>In total, we spoke with 195 people  -- 69 in Lebanon and 126 in Uganda.</a:t>
            </a:r>
          </a:p>
          <a:p>
            <a:endParaRPr lang="en-US" baseline="0" dirty="0" smtClean="0"/>
          </a:p>
          <a:p>
            <a:r>
              <a:rPr lang="en-US" baseline="0" dirty="0" smtClean="0"/>
              <a:t>Overall, we held 278  individual or group discussions, which have all been </a:t>
            </a:r>
            <a:r>
              <a:rPr lang="en-US" baseline="0" dirty="0" err="1" smtClean="0"/>
              <a:t>analysed</a:t>
            </a:r>
            <a:r>
              <a:rPr lang="en-US" baseline="0" dirty="0" smtClean="0"/>
              <a:t> qualitatively.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6</a:t>
            </a:fld>
            <a:endParaRPr lang="en-US"/>
          </a:p>
        </p:txBody>
      </p:sp>
    </p:spTree>
    <p:extLst>
      <p:ext uri="{BB962C8B-B14F-4D97-AF65-F5344CB8AC3E}">
        <p14:creationId xmlns:p14="http://schemas.microsoft.com/office/powerpoint/2010/main" val="90615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7</a:t>
            </a:fld>
            <a:endParaRPr lang="en-US"/>
          </a:p>
        </p:txBody>
      </p:sp>
    </p:spTree>
    <p:extLst>
      <p:ext uri="{BB962C8B-B14F-4D97-AF65-F5344CB8AC3E}">
        <p14:creationId xmlns:p14="http://schemas.microsoft.com/office/powerpoint/2010/main" val="194016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Preliminary findings include reports of sexual exploitation and abuse in registration and at distribution points when women and girls line up for food, shelter, fuel and firewood, or WASH aid;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water and firewood collection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when communicating who is or is not eligible for aid.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Vulnerable groups identified by the women and girls include elderly women, disabled women and girls, adolescent girls, women and girls who are alone/unaccompanied and lack familial support, and those living in isolated locations far from other refugees’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Transporting aid from distribution sites also opens space for sexual exploitation and abuse, as women and girls must carry heavy and bulky aid home, with </a:t>
            </a:r>
            <a:r>
              <a:rPr lang="en-US" sz="1200" kern="1200" dirty="0" err="1" smtClean="0">
                <a:solidFill>
                  <a:schemeClr val="tx1"/>
                </a:solidFill>
                <a:effectLst/>
                <a:latin typeface="+mn-lt"/>
                <a:ea typeface="+mn-ea"/>
                <a:cs typeface="+mn-cs"/>
              </a:rPr>
              <a:t>boda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boda</a:t>
            </a:r>
            <a:r>
              <a:rPr lang="en-US" sz="1200" kern="1200" dirty="0" smtClean="0">
                <a:solidFill>
                  <a:schemeClr val="tx1"/>
                </a:solidFill>
                <a:effectLst/>
                <a:latin typeface="+mn-lt"/>
                <a:ea typeface="+mn-ea"/>
                <a:cs typeface="+mn-cs"/>
              </a:rPr>
              <a:t> drivers reported as perpetrating abuses.</a:t>
            </a:r>
          </a:p>
          <a:p>
            <a:endParaRPr lang="en-US" dirty="0"/>
          </a:p>
        </p:txBody>
      </p:sp>
      <p:sp>
        <p:nvSpPr>
          <p:cNvPr id="4" name="Slide Number Placeholder 3"/>
          <p:cNvSpPr>
            <a:spLocks noGrp="1"/>
          </p:cNvSpPr>
          <p:nvPr>
            <p:ph type="sldNum" sz="quarter" idx="10"/>
          </p:nvPr>
        </p:nvSpPr>
        <p:spPr/>
        <p:txBody>
          <a:bodyPr/>
          <a:lstStyle/>
          <a:p>
            <a:fld id="{BD485521-3AF2-B04F-8F70-947E86353D03}" type="slidenum">
              <a:rPr lang="en-US" smtClean="0"/>
              <a:t>8</a:t>
            </a:fld>
            <a:endParaRPr lang="en-US"/>
          </a:p>
        </p:txBody>
      </p:sp>
    </p:spTree>
    <p:extLst>
      <p:ext uri="{BB962C8B-B14F-4D97-AF65-F5344CB8AC3E}">
        <p14:creationId xmlns:p14="http://schemas.microsoft.com/office/powerpoint/2010/main" val="122631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some of</a:t>
            </a:r>
            <a:r>
              <a:rPr lang="en-US" baseline="0" dirty="0" smtClean="0"/>
              <a:t> the things women and girls told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asked about how survivors are treated, from who and where they may seek help, and what happens to perpetrators. As one South Sudanese participant-researcher said, </a:t>
            </a:r>
            <a:r>
              <a:rPr lang="en-US" dirty="0" smtClean="0">
                <a:solidFill>
                  <a:schemeClr val="tx1"/>
                </a:solidFill>
              </a:rPr>
              <a:t>“Something should be done to the men who do bad things at distribution points, so that others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one of the Syrian women told us: “</a:t>
            </a:r>
            <a:r>
              <a:rPr lang="en-US" dirty="0" smtClean="0"/>
              <a:t>“Sometimes, women accept because they’re in need. And sometimes they don’t. In both cases, it’s abusive.”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each conversation, we asked for their observations and recommendations of how to make aid safer.  These we prioritized during the Action Analysis Workshops, in which women and girls actively feed into meaning making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algn="ctr"/>
            <a:endParaRPr lang="en-US" dirty="0" smtClean="0"/>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Slide 5: </a:t>
            </a:r>
            <a:r>
              <a:rPr lang="en-GB" sz="1200" kern="1200" dirty="0" smtClean="0">
                <a:solidFill>
                  <a:schemeClr val="tx1"/>
                </a:solidFill>
                <a:effectLst/>
                <a:latin typeface="+mn-lt"/>
                <a:ea typeface="+mn-ea"/>
                <a:cs typeface="+mn-cs"/>
              </a:rPr>
              <a:t>Achievements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Main question/s: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What is part of this project/work will have the biggest impact on the sector and why?</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A9DEC8F-D026-42AE-94E1-2FEE6CE7B029}" type="slidenum">
              <a:rPr lang="en-US" smtClean="0"/>
              <a:t>10</a:t>
            </a:fld>
            <a:endParaRPr lang="en-US"/>
          </a:p>
        </p:txBody>
      </p:sp>
    </p:spTree>
    <p:extLst>
      <p:ext uri="{BB962C8B-B14F-4D97-AF65-F5344CB8AC3E}">
        <p14:creationId xmlns:p14="http://schemas.microsoft.com/office/powerpoint/2010/main" val="271033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3B2605E-B91F-2A41-BCCB-CFB74982BB7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BDFA-9B70-2C45-A1AB-5321B58511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2605E-B91F-2A41-BCCB-CFB74982BB7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2605E-B91F-2A41-BCCB-CFB74982BB7F}"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2605E-B91F-2A41-BCCB-CFB74982BB7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3B2605E-B91F-2A41-BCCB-CFB74982BB7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BDFA-9B70-2C45-A1AB-5321B58511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3B2605E-B91F-2A41-BCCB-CFB74982BB7F}" type="datetimeFigureOut">
              <a:rPr lang="en-US" smtClean="0"/>
              <a:t>11/20/2019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3B2605E-B91F-2A41-BCCB-CFB74982BB7F}"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BDFA-9B70-2C45-A1AB-5321B58511A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2605E-B91F-2A41-BCCB-CFB74982BB7F}"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2605E-B91F-2A41-BCCB-CFB74982BB7F}"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B2605E-B91F-2A41-BCCB-CFB74982BB7F}" type="datetimeFigureOut">
              <a:rPr lang="en-US" smtClean="0"/>
              <a:t>11/20/2019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F3B2605E-B91F-2A41-BCCB-CFB74982BB7F}" type="datetimeFigureOut">
              <a:rPr lang="en-US" smtClean="0"/>
              <a:t>11/20/2019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70CBDFA-9B70-2C45-A1AB-5321B58511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B2605E-B91F-2A41-BCCB-CFB74982BB7F}" type="datetimeFigureOut">
              <a:rPr lang="en-US" smtClean="0"/>
              <a:t>11/20/2019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70CBDFA-9B70-2C45-A1AB-5321B58511A3}" type="slidenum">
              <a:rPr lang="en-US" smtClean="0"/>
              <a:t>‹#›</a:t>
            </a:fld>
            <a:endParaRPr lang="en-US"/>
          </a:p>
        </p:txBody>
      </p:sp>
    </p:spTree>
    <p:extLst>
      <p:ext uri="{BB962C8B-B14F-4D97-AF65-F5344CB8AC3E}">
        <p14:creationId xmlns:p14="http://schemas.microsoft.com/office/powerpoint/2010/main" val="18828917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t="-3000" b="-3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89075" y="213456"/>
            <a:ext cx="6053240" cy="225760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nSpc>
                <a:spcPct val="100000"/>
              </a:lnSpc>
              <a:spcAft>
                <a:spcPts val="1200"/>
              </a:spcAft>
            </a:pPr>
            <a:r>
              <a:rPr lang="en-US" sz="2800" dirty="0" smtClean="0"/>
              <a:t>Empowered Aid </a:t>
            </a:r>
          </a:p>
          <a:p>
            <a:pPr>
              <a:lnSpc>
                <a:spcPct val="100000"/>
              </a:lnSpc>
              <a:spcAft>
                <a:spcPts val="1200"/>
              </a:spcAft>
            </a:pPr>
            <a:r>
              <a:rPr lang="en-US" sz="2800" dirty="0" smtClean="0"/>
              <a:t>3</a:t>
            </a:r>
            <a:r>
              <a:rPr lang="en-US" sz="2800" baseline="30000" dirty="0" smtClean="0"/>
              <a:t>rd</a:t>
            </a:r>
            <a:r>
              <a:rPr lang="en-US" sz="2800" dirty="0" smtClean="0"/>
              <a:t> technical advisory group (TAG) meeting</a:t>
            </a:r>
          </a:p>
        </p:txBody>
      </p:sp>
      <p:sp>
        <p:nvSpPr>
          <p:cNvPr id="10" name="Rectangle 9"/>
          <p:cNvSpPr/>
          <p:nvPr/>
        </p:nvSpPr>
        <p:spPr>
          <a:xfrm>
            <a:off x="93045" y="2569028"/>
            <a:ext cx="6845300" cy="707886"/>
          </a:xfrm>
          <a:prstGeom prst="rect">
            <a:avLst/>
          </a:prstGeom>
        </p:spPr>
        <p:txBody>
          <a:bodyPr wrap="square">
            <a:spAutoFit/>
          </a:bodyPr>
          <a:lstStyle/>
          <a:p>
            <a:pPr algn="ctr"/>
            <a:r>
              <a:rPr lang="en-US" sz="2000" b="1" dirty="0" smtClean="0">
                <a:solidFill>
                  <a:schemeClr val="bg1"/>
                </a:solidFill>
              </a:rPr>
              <a:t>Kampala, Uganda</a:t>
            </a:r>
          </a:p>
          <a:p>
            <a:pPr algn="ctr"/>
            <a:r>
              <a:rPr lang="en-US" sz="2000" b="1" dirty="0" smtClean="0">
                <a:solidFill>
                  <a:schemeClr val="bg1"/>
                </a:solidFill>
              </a:rPr>
              <a:t>20 Nov 2019</a:t>
            </a:r>
            <a:endParaRPr lang="en-US" sz="2000" b="1" dirty="0">
              <a:solidFill>
                <a:schemeClr val="bg1"/>
              </a:solidFill>
            </a:endParaRPr>
          </a:p>
        </p:txBody>
      </p:sp>
    </p:spTree>
    <p:extLst>
      <p:ext uri="{BB962C8B-B14F-4D97-AF65-F5344CB8AC3E}">
        <p14:creationId xmlns:p14="http://schemas.microsoft.com/office/powerpoint/2010/main" val="222295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532716" y="95250"/>
            <a:ext cx="6423583" cy="4179782"/>
            <a:chOff x="532716" y="95250"/>
            <a:chExt cx="6423583" cy="4179782"/>
          </a:xfrm>
        </p:grpSpPr>
        <p:sp>
          <p:nvSpPr>
            <p:cNvPr id="9" name="Rectangular Callout 8"/>
            <p:cNvSpPr/>
            <p:nvPr/>
          </p:nvSpPr>
          <p:spPr>
            <a:xfrm>
              <a:off x="532716" y="95250"/>
              <a:ext cx="6334124" cy="3555101"/>
            </a:xfrm>
            <a:prstGeom prst="wedgeRectCallou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At </a:t>
              </a:r>
              <a:r>
                <a:rPr lang="en-US" sz="2400" i="1" dirty="0"/>
                <a:t>times you find that we girls or women we find difficulties with the </a:t>
              </a:r>
              <a:r>
                <a:rPr lang="en-US" sz="2400" i="1" dirty="0" smtClean="0"/>
                <a:t>distributors. </a:t>
              </a:r>
              <a:r>
                <a:rPr lang="en-US" sz="2400" i="1" dirty="0"/>
                <a:t>They come and tell that, ‘if you fall in love with me, I will add you more food, or for the cooking oil you will get a big share.’ So you end up… after they have realized the food is about to come, they move around corning girls or women, that, ‘if you really fall in love with me, I will add you food.’ So those are big challenges</a:t>
              </a:r>
              <a:r>
                <a:rPr lang="en-US" sz="2400" dirty="0" smtClean="0"/>
                <a:t>.</a:t>
              </a:r>
            </a:p>
          </p:txBody>
        </p:sp>
        <p:sp>
          <p:nvSpPr>
            <p:cNvPr id="2" name="Rectangle 1"/>
            <p:cNvSpPr/>
            <p:nvPr/>
          </p:nvSpPr>
          <p:spPr>
            <a:xfrm>
              <a:off x="2782977" y="3905700"/>
              <a:ext cx="4173322" cy="369332"/>
            </a:xfrm>
            <a:prstGeom prst="rect">
              <a:avLst/>
            </a:prstGeom>
          </p:spPr>
          <p:txBody>
            <a:bodyPr wrap="none">
              <a:spAutoFit/>
            </a:bodyPr>
            <a:lstStyle/>
            <a:p>
              <a:pPr algn="ctr"/>
              <a:r>
                <a:rPr lang="en-US" dirty="0"/>
                <a:t>- Qualitative interview with adolescent girl</a:t>
              </a:r>
            </a:p>
          </p:txBody>
        </p:sp>
      </p:grpSp>
      <p:grpSp>
        <p:nvGrpSpPr>
          <p:cNvPr id="8" name="Group 7"/>
          <p:cNvGrpSpPr/>
          <p:nvPr/>
        </p:nvGrpSpPr>
        <p:grpSpPr>
          <a:xfrm>
            <a:off x="7045758" y="1921008"/>
            <a:ext cx="5060243" cy="4604907"/>
            <a:chOff x="7045758" y="1921008"/>
            <a:chExt cx="5060243" cy="4604907"/>
          </a:xfrm>
        </p:grpSpPr>
        <p:sp>
          <p:nvSpPr>
            <p:cNvPr id="10" name="Rectangular Callout 9"/>
            <p:cNvSpPr/>
            <p:nvPr/>
          </p:nvSpPr>
          <p:spPr>
            <a:xfrm>
              <a:off x="7045758" y="1921008"/>
              <a:ext cx="4920821" cy="4072537"/>
            </a:xfrm>
            <a:prstGeom prst="wedgeRectCallou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i="1" dirty="0">
                  <a:latin typeface="+mj-lt"/>
                  <a:ea typeface="Calibri" panose="020F0502020204030204" pitchFamily="34" charset="0"/>
                  <a:cs typeface="Times New Roman" panose="02020603050405020304" pitchFamily="18" charset="0"/>
                </a:rPr>
                <a:t>“She cannot tell anyone because she is using that as an opportunity for adding her food ration, so she will not tell anyone about her situation. Because if she tells anyone about her situation, this person will follow the person who is doing that to her, and the person may lose job which will make her also lose her addition of food ration</a:t>
              </a:r>
              <a:r>
                <a:rPr lang="en-US" sz="2400" i="1" dirty="0" smtClean="0">
                  <a:latin typeface="+mj-lt"/>
                  <a:ea typeface="Calibri" panose="020F0502020204030204" pitchFamily="34" charset="0"/>
                  <a:cs typeface="Times New Roman" panose="02020603050405020304" pitchFamily="18" charset="0"/>
                </a:rPr>
                <a:t>.”</a:t>
              </a:r>
              <a:endParaRPr lang="en-US" sz="2400" dirty="0">
                <a:latin typeface="+mj-lt"/>
                <a:ea typeface="Calibri" panose="020F0502020204030204" pitchFamily="34" charset="0"/>
                <a:cs typeface="Times New Roman" panose="02020603050405020304" pitchFamily="18" charset="0"/>
              </a:endParaRPr>
            </a:p>
          </p:txBody>
        </p:sp>
        <p:sp>
          <p:nvSpPr>
            <p:cNvPr id="3" name="Rectangle 2"/>
            <p:cNvSpPr/>
            <p:nvPr/>
          </p:nvSpPr>
          <p:spPr>
            <a:xfrm>
              <a:off x="8738220" y="6156583"/>
              <a:ext cx="3367781" cy="369332"/>
            </a:xfrm>
            <a:prstGeom prst="rect">
              <a:avLst/>
            </a:prstGeom>
          </p:spPr>
          <p:txBody>
            <a:bodyPr wrap="none">
              <a:spAutoFit/>
            </a:bodyPr>
            <a:lstStyle/>
            <a:p>
              <a:r>
                <a:rPr lang="en-US" dirty="0">
                  <a:ea typeface="Calibri" panose="020F0502020204030204" pitchFamily="34" charset="0"/>
                  <a:cs typeface="Times New Roman" panose="02020603050405020304" pitchFamily="18" charset="0"/>
                </a:rPr>
                <a:t>– PGD </a:t>
              </a:r>
              <a:r>
                <a:rPr lang="en-US" dirty="0">
                  <a:ea typeface="Calibri" panose="020F0502020204030204" pitchFamily="34" charset="0"/>
                  <a:cs typeface="Calibri" panose="020F0502020204030204" pitchFamily="34" charset="0"/>
                </a:rPr>
                <a:t>with host community boys</a:t>
              </a:r>
              <a:endParaRPr lang="en-US" dirty="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12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73145" y="875615"/>
            <a:ext cx="266053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Example from one of the participatory group discussions with adolescent girls</a:t>
            </a:r>
          </a:p>
          <a:p>
            <a:endParaRPr lang="en-US" dirty="0"/>
          </a:p>
          <a:p>
            <a:r>
              <a:rPr lang="en-US" dirty="0" smtClean="0"/>
              <a:t>(later diagrammed)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881" y="161839"/>
            <a:ext cx="8798740" cy="6599055"/>
          </a:xfrm>
          <a:prstGeom prst="rect">
            <a:avLst/>
          </a:prstGeom>
        </p:spPr>
      </p:pic>
      <p:sp>
        <p:nvSpPr>
          <p:cNvPr id="4" name="Rectangle 3"/>
          <p:cNvSpPr/>
          <p:nvPr/>
        </p:nvSpPr>
        <p:spPr>
          <a:xfrm>
            <a:off x="3179752" y="265471"/>
            <a:ext cx="2406937" cy="359861"/>
          </a:xfrm>
          <a:prstGeom prst="rect">
            <a:avLst/>
          </a:prstGeom>
          <a:solidFill>
            <a:schemeClr val="tx1">
              <a:lumMod val="8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319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73145" y="875615"/>
            <a:ext cx="266053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Example from same </a:t>
            </a:r>
            <a:r>
              <a:rPr lang="en-US" dirty="0"/>
              <a:t>participatory group discussions with adolescent girls</a:t>
            </a:r>
          </a:p>
          <a:p>
            <a:endParaRPr lang="en-US" dirty="0" smtClean="0"/>
          </a:p>
          <a:p>
            <a:r>
              <a:rPr lang="en-US" dirty="0" smtClean="0"/>
              <a:t>(later diagrammed)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862" y="155892"/>
            <a:ext cx="8719834" cy="6539876"/>
          </a:xfrm>
          <a:prstGeom prst="rect">
            <a:avLst/>
          </a:prstGeom>
        </p:spPr>
      </p:pic>
      <p:sp>
        <p:nvSpPr>
          <p:cNvPr id="4" name="Rectangle 3"/>
          <p:cNvSpPr/>
          <p:nvPr/>
        </p:nvSpPr>
        <p:spPr>
          <a:xfrm>
            <a:off x="2985416" y="240994"/>
            <a:ext cx="2400696" cy="365760"/>
          </a:xfrm>
          <a:prstGeom prst="rect">
            <a:avLst/>
          </a:prstGeom>
          <a:solidFill>
            <a:schemeClr val="tx1">
              <a:lumMod val="8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195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85" y="256430"/>
            <a:ext cx="9927771" cy="586523"/>
          </a:xfrm>
        </p:spPr>
        <p:txBody>
          <a:bodyPr>
            <a:normAutofit fontScale="90000"/>
          </a:bodyPr>
          <a:lstStyle/>
          <a:p>
            <a:r>
              <a:rPr lang="en-US" dirty="0" smtClean="0"/>
              <a:t>FINDINGS related to other forms of </a:t>
            </a:r>
            <a:r>
              <a:rPr lang="en-US" dirty="0" err="1" smtClean="0"/>
              <a:t>gbv</a:t>
            </a:r>
            <a:endParaRPr lang="en-US" dirty="0"/>
          </a:p>
        </p:txBody>
      </p:sp>
      <p:sp>
        <p:nvSpPr>
          <p:cNvPr id="3" name="Content Placeholder 2"/>
          <p:cNvSpPr>
            <a:spLocks noGrp="1"/>
          </p:cNvSpPr>
          <p:nvPr>
            <p:ph idx="1"/>
          </p:nvPr>
        </p:nvSpPr>
        <p:spPr>
          <a:xfrm>
            <a:off x="364613" y="1038287"/>
            <a:ext cx="11150600" cy="5569728"/>
          </a:xfrm>
        </p:spPr>
        <p:txBody>
          <a:bodyPr>
            <a:normAutofit fontScale="92500" lnSpcReduction="20000"/>
          </a:bodyPr>
          <a:lstStyle/>
          <a:p>
            <a:pPr lvl="0">
              <a:lnSpc>
                <a:spcPct val="120000"/>
              </a:lnSpc>
              <a:spcBef>
                <a:spcPts val="0"/>
              </a:spcBef>
            </a:pPr>
            <a:r>
              <a:rPr lang="en-US" sz="2400" dirty="0" smtClean="0"/>
              <a:t>During distribution processes:</a:t>
            </a:r>
          </a:p>
          <a:p>
            <a:pPr lvl="1">
              <a:lnSpc>
                <a:spcPct val="120000"/>
              </a:lnSpc>
              <a:spcBef>
                <a:spcPts val="0"/>
              </a:spcBef>
            </a:pPr>
            <a:r>
              <a:rPr lang="en-US" sz="2200" dirty="0" smtClean="0"/>
              <a:t>Sexual </a:t>
            </a:r>
            <a:r>
              <a:rPr lang="en-US" sz="2200" dirty="0"/>
              <a:t>assault and harassment in lines while waiting for food distribution </a:t>
            </a:r>
            <a:r>
              <a:rPr lang="en-US" sz="2200" dirty="0" smtClean="0"/>
              <a:t>or at DP gates </a:t>
            </a:r>
          </a:p>
          <a:p>
            <a:pPr lvl="1">
              <a:lnSpc>
                <a:spcPct val="120000"/>
              </a:lnSpc>
              <a:spcBef>
                <a:spcPts val="0"/>
              </a:spcBef>
            </a:pPr>
            <a:r>
              <a:rPr lang="en-US" sz="2200" dirty="0" smtClean="0"/>
              <a:t>Sexual </a:t>
            </a:r>
            <a:r>
              <a:rPr lang="en-US" sz="2200" dirty="0"/>
              <a:t>violence perpetrated by host community when going to collect firewood or grass from the bush where perpetrators hide in bushy, isolated areas and attack women and girls when they go to collect firewood </a:t>
            </a:r>
            <a:endParaRPr lang="en-US" sz="2200" dirty="0" smtClean="0"/>
          </a:p>
          <a:p>
            <a:pPr marL="228600" lvl="1" indent="0">
              <a:lnSpc>
                <a:spcPct val="120000"/>
              </a:lnSpc>
              <a:spcBef>
                <a:spcPts val="0"/>
              </a:spcBef>
              <a:buNone/>
            </a:pPr>
            <a:endParaRPr lang="en-US" sz="2200" dirty="0" smtClean="0"/>
          </a:p>
          <a:p>
            <a:pPr lvl="0">
              <a:lnSpc>
                <a:spcPct val="120000"/>
              </a:lnSpc>
              <a:spcBef>
                <a:spcPts val="0"/>
              </a:spcBef>
            </a:pPr>
            <a:r>
              <a:rPr lang="en-US" sz="2400" dirty="0"/>
              <a:t>Unsafe access to WASH aid</a:t>
            </a:r>
          </a:p>
          <a:p>
            <a:pPr lvl="1">
              <a:lnSpc>
                <a:spcPct val="120000"/>
              </a:lnSpc>
              <a:spcBef>
                <a:spcPts val="0"/>
              </a:spcBef>
            </a:pPr>
            <a:r>
              <a:rPr lang="en-US" sz="2200" dirty="0"/>
              <a:t>Assaulted or harassed in latrines / toilets / bathing shelters, particularly if not sex-segregated or lack doors/locks </a:t>
            </a:r>
          </a:p>
          <a:p>
            <a:pPr lvl="1">
              <a:lnSpc>
                <a:spcPct val="120000"/>
              </a:lnSpc>
              <a:spcBef>
                <a:spcPts val="0"/>
              </a:spcBef>
            </a:pPr>
            <a:r>
              <a:rPr lang="en-US" sz="2200" dirty="0"/>
              <a:t>Sexual violence when collecting water from boreholes at night; perpetrators can be host community or refugees </a:t>
            </a:r>
          </a:p>
          <a:p>
            <a:pPr lvl="1">
              <a:lnSpc>
                <a:spcPct val="120000"/>
              </a:lnSpc>
              <a:spcBef>
                <a:spcPts val="0"/>
              </a:spcBef>
            </a:pPr>
            <a:r>
              <a:rPr lang="en-US" sz="2200" dirty="0"/>
              <a:t>Sexual harassment when collecting sanitary materials and pads </a:t>
            </a:r>
          </a:p>
          <a:p>
            <a:pPr>
              <a:lnSpc>
                <a:spcPct val="120000"/>
              </a:lnSpc>
              <a:spcBef>
                <a:spcPts val="0"/>
              </a:spcBef>
            </a:pPr>
            <a:endParaRPr lang="en-US" dirty="0"/>
          </a:p>
          <a:p>
            <a:pPr lvl="0">
              <a:lnSpc>
                <a:spcPct val="120000"/>
              </a:lnSpc>
              <a:spcBef>
                <a:spcPts val="0"/>
              </a:spcBef>
            </a:pPr>
            <a:r>
              <a:rPr lang="en-US" sz="2200" dirty="0" smtClean="0"/>
              <a:t>In </a:t>
            </a:r>
            <a:r>
              <a:rPr lang="en-US" sz="2200" dirty="0"/>
              <a:t>relation to </a:t>
            </a:r>
            <a:r>
              <a:rPr lang="en-US" sz="2200" dirty="0" smtClean="0"/>
              <a:t>shelter aid</a:t>
            </a:r>
            <a:endParaRPr lang="en-US" sz="2200" dirty="0"/>
          </a:p>
          <a:p>
            <a:pPr lvl="1">
              <a:lnSpc>
                <a:spcPct val="120000"/>
              </a:lnSpc>
              <a:spcBef>
                <a:spcPts val="0"/>
              </a:spcBef>
            </a:pPr>
            <a:r>
              <a:rPr lang="en-US" sz="2000" dirty="0"/>
              <a:t>Risk of sexual violence, especially at night, if structures are not well built and lack doors </a:t>
            </a:r>
          </a:p>
          <a:p>
            <a:pPr lvl="1">
              <a:lnSpc>
                <a:spcPct val="120000"/>
              </a:lnSpc>
              <a:spcBef>
                <a:spcPts val="0"/>
              </a:spcBef>
            </a:pPr>
            <a:r>
              <a:rPr lang="en-US" sz="2000" dirty="0"/>
              <a:t>Rape by men who help women and girls construct houses; unaccompanied/separated girls can be particularly vulnerable</a:t>
            </a:r>
          </a:p>
          <a:p>
            <a:pPr lvl="1">
              <a:lnSpc>
                <a:spcPct val="120000"/>
              </a:lnSpc>
              <a:spcBef>
                <a:spcPts val="0"/>
              </a:spcBef>
            </a:pPr>
            <a:r>
              <a:rPr lang="en-US" sz="2000" dirty="0"/>
              <a:t>Overcrowding in small homes leads to sexual violence between family members</a:t>
            </a:r>
          </a:p>
          <a:p>
            <a:pPr marL="228600" lvl="1" indent="0">
              <a:lnSpc>
                <a:spcPct val="120000"/>
              </a:lnSpc>
              <a:spcBef>
                <a:spcPts val="0"/>
              </a:spcBef>
              <a:buNone/>
            </a:pPr>
            <a:endParaRPr lang="en-US" sz="2200" dirty="0"/>
          </a:p>
          <a:p>
            <a:pPr lvl="0">
              <a:lnSpc>
                <a:spcPct val="120000"/>
              </a:lnSpc>
              <a:spcBef>
                <a:spcPts val="0"/>
              </a:spcBef>
            </a:pPr>
            <a:endParaRPr lang="en-US" sz="2400" dirty="0"/>
          </a:p>
          <a:p>
            <a:pPr lvl="0">
              <a:lnSpc>
                <a:spcPct val="120000"/>
              </a:lnSpc>
              <a:spcBef>
                <a:spcPts val="0"/>
              </a:spcBef>
            </a:pPr>
            <a:endParaRPr lang="en-US" dirty="0"/>
          </a:p>
        </p:txBody>
      </p:sp>
    </p:spTree>
    <p:extLst>
      <p:ext uri="{BB962C8B-B14F-4D97-AF65-F5344CB8AC3E}">
        <p14:creationId xmlns:p14="http://schemas.microsoft.com/office/powerpoint/2010/main" val="2345371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2757"/>
            <a:ext cx="10564586" cy="5878287"/>
          </a:xfrm>
        </p:spPr>
        <p:txBody>
          <a:bodyPr>
            <a:noAutofit/>
          </a:bodyPr>
          <a:lstStyle/>
          <a:p>
            <a:pPr lvl="0"/>
            <a:r>
              <a:rPr lang="en-US" sz="2400" dirty="0"/>
              <a:t>Links to intimate partner </a:t>
            </a:r>
            <a:r>
              <a:rPr lang="en-US" sz="2400" dirty="0" smtClean="0"/>
              <a:t>violence</a:t>
            </a:r>
            <a:endParaRPr lang="en-US" sz="2400" dirty="0"/>
          </a:p>
          <a:p>
            <a:pPr lvl="1"/>
            <a:r>
              <a:rPr lang="en-US" sz="2200" dirty="0"/>
              <a:t>When wives sell food to pay for transport or other living costs; when husbands sell part food ration for their own benefit</a:t>
            </a:r>
          </a:p>
          <a:p>
            <a:pPr lvl="1"/>
            <a:r>
              <a:rPr lang="en-US" sz="2200" dirty="0"/>
              <a:t>Women blamed for taking too long to collect/transport water or sanitary materials </a:t>
            </a:r>
          </a:p>
          <a:p>
            <a:endParaRPr lang="en-US" sz="2200" dirty="0" smtClean="0"/>
          </a:p>
          <a:p>
            <a:r>
              <a:rPr lang="en-US" sz="2400" dirty="0" smtClean="0"/>
              <a:t>Perpetration</a:t>
            </a:r>
          </a:p>
          <a:p>
            <a:pPr lvl="1"/>
            <a:r>
              <a:rPr lang="en-US" sz="2200" dirty="0" smtClean="0"/>
              <a:t>Perpetrators may </a:t>
            </a:r>
            <a:r>
              <a:rPr lang="en-US" sz="2200" dirty="0"/>
              <a:t>be </a:t>
            </a:r>
            <a:r>
              <a:rPr lang="en-US" sz="2200" dirty="0" smtClean="0"/>
              <a:t>from refugee or host community; sometimes don’t know. </a:t>
            </a:r>
            <a:r>
              <a:rPr lang="en-US" sz="2200" dirty="0"/>
              <a:t>IPV </a:t>
            </a:r>
            <a:r>
              <a:rPr lang="en-US" sz="2200" dirty="0" smtClean="0"/>
              <a:t>perpetrated </a:t>
            </a:r>
            <a:r>
              <a:rPr lang="en-US" sz="2200" dirty="0"/>
              <a:t>by male spouses.</a:t>
            </a:r>
          </a:p>
          <a:p>
            <a:endParaRPr lang="en-US" sz="2200" dirty="0" smtClean="0"/>
          </a:p>
          <a:p>
            <a:r>
              <a:rPr lang="en-US" sz="2200" dirty="0" smtClean="0"/>
              <a:t>Family </a:t>
            </a:r>
            <a:r>
              <a:rPr lang="en-US" sz="2400" dirty="0" smtClean="0"/>
              <a:t>or</a:t>
            </a:r>
            <a:r>
              <a:rPr lang="en-US" sz="2200" dirty="0" smtClean="0"/>
              <a:t> community response</a:t>
            </a:r>
          </a:p>
          <a:p>
            <a:pPr lvl="1"/>
            <a:r>
              <a:rPr lang="en-US" sz="2200" dirty="0" smtClean="0"/>
              <a:t>May </a:t>
            </a:r>
            <a:r>
              <a:rPr lang="en-US" sz="2200" dirty="0"/>
              <a:t>blame and shame </a:t>
            </a:r>
            <a:r>
              <a:rPr lang="en-US" sz="2200" dirty="0" smtClean="0"/>
              <a:t>GBV survivors (her ‘fault’/‘choice’); stop her </a:t>
            </a:r>
            <a:r>
              <a:rPr lang="en-US" sz="2200" dirty="0"/>
              <a:t>from </a:t>
            </a:r>
            <a:r>
              <a:rPr lang="en-US" sz="2200" dirty="0" smtClean="0"/>
              <a:t>reporting/accessing </a:t>
            </a:r>
            <a:r>
              <a:rPr lang="en-US" sz="2200" dirty="0"/>
              <a:t>services, </a:t>
            </a:r>
            <a:r>
              <a:rPr lang="en-US" sz="2200" dirty="0" smtClean="0"/>
              <a:t>force </a:t>
            </a:r>
            <a:r>
              <a:rPr lang="en-US" sz="2200" dirty="0"/>
              <a:t>her to leave home or marry the </a:t>
            </a:r>
            <a:r>
              <a:rPr lang="en-US" sz="2200" dirty="0" smtClean="0"/>
              <a:t>perpetrator. Others will </a:t>
            </a:r>
            <a:r>
              <a:rPr lang="en-US" sz="2200" dirty="0"/>
              <a:t>support </a:t>
            </a:r>
            <a:r>
              <a:rPr lang="en-US" sz="2200" dirty="0" smtClean="0"/>
              <a:t>her to access services and/or justice.</a:t>
            </a:r>
            <a:endParaRPr lang="en-US" sz="2200" dirty="0"/>
          </a:p>
          <a:p>
            <a:endParaRPr lang="en-US" sz="2200" dirty="0"/>
          </a:p>
        </p:txBody>
      </p:sp>
    </p:spTree>
    <p:extLst>
      <p:ext uri="{BB962C8B-B14F-4D97-AF65-F5344CB8AC3E}">
        <p14:creationId xmlns:p14="http://schemas.microsoft.com/office/powerpoint/2010/main" val="2457365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0700" y="3808728"/>
            <a:ext cx="11150600" cy="3081022"/>
            <a:chOff x="-1001869" y="95250"/>
            <a:chExt cx="9911023" cy="4269540"/>
          </a:xfrm>
        </p:grpSpPr>
        <p:sp>
          <p:nvSpPr>
            <p:cNvPr id="9" name="Rectangular Callout 8"/>
            <p:cNvSpPr/>
            <p:nvPr/>
          </p:nvSpPr>
          <p:spPr>
            <a:xfrm>
              <a:off x="-1001869" y="95250"/>
              <a:ext cx="9911023" cy="3555101"/>
            </a:xfrm>
            <a:prstGeom prst="wedgeRectCallou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“They tell women to come in the morning …and they can come at 2 or in the evening and for the women they will be there waiting for this materials and after getting these things late, you still go back home, the husband will </a:t>
              </a:r>
              <a:r>
                <a:rPr lang="en-US" sz="2400" i="1" dirty="0" smtClean="0"/>
                <a:t>bark </a:t>
              </a:r>
              <a:r>
                <a:rPr lang="en-US" sz="2400" i="1" dirty="0"/>
                <a:t>at you that you have not been for the distribution of these materials because if you were there you would have come back early but you delayed the whole day there so the husband will beat you that you have not been </a:t>
              </a:r>
              <a:r>
                <a:rPr lang="en-US" sz="2400" i="1" dirty="0" smtClean="0"/>
                <a:t>where </a:t>
              </a:r>
              <a:r>
                <a:rPr lang="en-US" sz="2400" i="1" dirty="0"/>
                <a:t>those things are distributed.” </a:t>
              </a:r>
              <a:endParaRPr lang="en-US" sz="2400" dirty="0" smtClean="0"/>
            </a:p>
          </p:txBody>
        </p:sp>
        <p:sp>
          <p:nvSpPr>
            <p:cNvPr id="2" name="Rectangle 1"/>
            <p:cNvSpPr/>
            <p:nvPr/>
          </p:nvSpPr>
          <p:spPr>
            <a:xfrm>
              <a:off x="2842548" y="3852987"/>
              <a:ext cx="4054190" cy="511803"/>
            </a:xfrm>
            <a:prstGeom prst="rect">
              <a:avLst/>
            </a:prstGeom>
          </p:spPr>
          <p:txBody>
            <a:bodyPr wrap="none">
              <a:spAutoFit/>
            </a:bodyPr>
            <a:lstStyle/>
            <a:p>
              <a:pPr algn="ctr"/>
              <a:r>
                <a:rPr lang="en-US" dirty="0"/>
                <a:t>- Qualitative interview with </a:t>
              </a:r>
              <a:r>
                <a:rPr lang="en-US" dirty="0" smtClean="0"/>
                <a:t>woman participant</a:t>
              </a:r>
              <a:endParaRPr lang="en-US" dirty="0"/>
            </a:p>
          </p:txBody>
        </p:sp>
      </p:grpSp>
      <p:grpSp>
        <p:nvGrpSpPr>
          <p:cNvPr id="8" name="Group 7"/>
          <p:cNvGrpSpPr/>
          <p:nvPr/>
        </p:nvGrpSpPr>
        <p:grpSpPr>
          <a:xfrm>
            <a:off x="7131757" y="100289"/>
            <a:ext cx="5060243" cy="3517881"/>
            <a:chOff x="7045758" y="1921008"/>
            <a:chExt cx="5060243" cy="4604907"/>
          </a:xfrm>
        </p:grpSpPr>
        <p:sp>
          <p:nvSpPr>
            <p:cNvPr id="10" name="Rectangular Callout 9"/>
            <p:cNvSpPr/>
            <p:nvPr/>
          </p:nvSpPr>
          <p:spPr>
            <a:xfrm>
              <a:off x="7045758" y="1921008"/>
              <a:ext cx="4920821" cy="4072537"/>
            </a:xfrm>
            <a:prstGeom prst="wedgeRectCallou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i="1" dirty="0" smtClean="0"/>
                <a:t>“I also want to talk about the firewood. This is what I have seen and what I have heard. In our camp there is a group of girls who went to collect firewood in the bush. Then from there, there is a man who started chasing these girls. The man caught one girl and started strangle the girl, and raped the girl there.” </a:t>
              </a:r>
              <a:endParaRPr lang="en-US" sz="2400" dirty="0">
                <a:latin typeface="+mj-lt"/>
                <a:ea typeface="Calibri" panose="020F0502020204030204" pitchFamily="34" charset="0"/>
                <a:cs typeface="Times New Roman" panose="02020603050405020304" pitchFamily="18" charset="0"/>
              </a:endParaRPr>
            </a:p>
          </p:txBody>
        </p:sp>
        <p:sp>
          <p:nvSpPr>
            <p:cNvPr id="3" name="Rectangle 2"/>
            <p:cNvSpPr/>
            <p:nvPr/>
          </p:nvSpPr>
          <p:spPr>
            <a:xfrm>
              <a:off x="8738220" y="6156583"/>
              <a:ext cx="3367781" cy="369332"/>
            </a:xfrm>
            <a:prstGeom prst="rect">
              <a:avLst/>
            </a:prstGeom>
          </p:spPr>
          <p:txBody>
            <a:bodyPr wrap="none">
              <a:spAutoFit/>
            </a:bodyPr>
            <a:lstStyle/>
            <a:p>
              <a:r>
                <a:rPr lang="en-US" dirty="0">
                  <a:ea typeface="Calibri" panose="020F0502020204030204" pitchFamily="34" charset="0"/>
                  <a:cs typeface="Times New Roman" panose="02020603050405020304" pitchFamily="18" charset="0"/>
                </a:rPr>
                <a:t>– PGD </a:t>
              </a:r>
              <a:r>
                <a:rPr lang="en-US" dirty="0">
                  <a:ea typeface="Calibri" panose="020F0502020204030204" pitchFamily="34" charset="0"/>
                  <a:cs typeface="Calibri" panose="020F0502020204030204" pitchFamily="34" charset="0"/>
                </a:rPr>
                <a:t>with host community boys</a:t>
              </a:r>
              <a:endParaRPr lang="en-US" dirty="0">
                <a:ea typeface="Calibri" panose="020F0502020204030204" pitchFamily="34" charset="0"/>
                <a:cs typeface="Times New Roman" panose="02020603050405020304" pitchFamily="18" charset="0"/>
              </a:endParaRPr>
            </a:p>
          </p:txBody>
        </p:sp>
      </p:grpSp>
      <p:grpSp>
        <p:nvGrpSpPr>
          <p:cNvPr id="11" name="Group 10"/>
          <p:cNvGrpSpPr/>
          <p:nvPr/>
        </p:nvGrpSpPr>
        <p:grpSpPr>
          <a:xfrm>
            <a:off x="240616" y="719364"/>
            <a:ext cx="6423583" cy="3016250"/>
            <a:chOff x="532716" y="95250"/>
            <a:chExt cx="6423583" cy="4179782"/>
          </a:xfrm>
        </p:grpSpPr>
        <p:sp>
          <p:nvSpPr>
            <p:cNvPr id="12" name="Rectangular Callout 11"/>
            <p:cNvSpPr/>
            <p:nvPr/>
          </p:nvSpPr>
          <p:spPr>
            <a:xfrm>
              <a:off x="532716" y="95250"/>
              <a:ext cx="6334124" cy="3555101"/>
            </a:xfrm>
            <a:prstGeom prst="wedgeRectCallou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a:t>“At the food distribution, these men at times don’t line after the old women or the elderly women but if they see were the young girls have lined they go and line behind these young girls and they begin to rub themselves on these girls and sometimes others will be in front and they will squeeze their breasts.” </a:t>
              </a:r>
              <a:endParaRPr lang="en-US" sz="2400" dirty="0" smtClean="0"/>
            </a:p>
          </p:txBody>
        </p:sp>
        <p:sp>
          <p:nvSpPr>
            <p:cNvPr id="13" name="Rectangle 12"/>
            <p:cNvSpPr/>
            <p:nvPr/>
          </p:nvSpPr>
          <p:spPr>
            <a:xfrm>
              <a:off x="2782977" y="3905700"/>
              <a:ext cx="4173322" cy="369332"/>
            </a:xfrm>
            <a:prstGeom prst="rect">
              <a:avLst/>
            </a:prstGeom>
          </p:spPr>
          <p:txBody>
            <a:bodyPr wrap="none">
              <a:spAutoFit/>
            </a:bodyPr>
            <a:lstStyle/>
            <a:p>
              <a:pPr algn="ctr"/>
              <a:r>
                <a:rPr lang="en-US" dirty="0"/>
                <a:t>- Qualitative interview with adolescent girl</a:t>
              </a:r>
            </a:p>
          </p:txBody>
        </p:sp>
      </p:grpSp>
    </p:spTree>
    <p:extLst>
      <p:ext uri="{BB962C8B-B14F-4D97-AF65-F5344CB8AC3E}">
        <p14:creationId xmlns:p14="http://schemas.microsoft.com/office/powerpoint/2010/main" val="8774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239" y="4817889"/>
            <a:ext cx="4410635" cy="1600161"/>
          </a:xfrm>
        </p:spPr>
        <p:txBody>
          <a:bodyPr/>
          <a:lstStyle/>
          <a:p>
            <a:r>
              <a:rPr lang="en-US" dirty="0">
                <a:solidFill>
                  <a:schemeClr val="tx1"/>
                </a:solidFill>
              </a:rPr>
              <a:t>Need for </a:t>
            </a:r>
            <a:r>
              <a:rPr lang="en-US" dirty="0" smtClean="0">
                <a:solidFill>
                  <a:schemeClr val="tx1"/>
                </a:solidFill>
              </a:rPr>
              <a:t>safeguarding the </a:t>
            </a:r>
            <a:r>
              <a:rPr lang="en-US" b="1" dirty="0" smtClean="0">
                <a:solidFill>
                  <a:schemeClr val="tx1"/>
                </a:solidFill>
              </a:rPr>
              <a:t>context</a:t>
            </a:r>
            <a:endParaRPr lang="en-US" dirty="0">
              <a:solidFill>
                <a:schemeClr val="tx1"/>
              </a:solidFill>
            </a:endParaRPr>
          </a:p>
        </p:txBody>
      </p:sp>
      <p:sp>
        <p:nvSpPr>
          <p:cNvPr id="3" name="Content Placeholder 2"/>
          <p:cNvSpPr>
            <a:spLocks noGrp="1"/>
          </p:cNvSpPr>
          <p:nvPr>
            <p:ph idx="1"/>
          </p:nvPr>
        </p:nvSpPr>
        <p:spPr>
          <a:xfrm>
            <a:off x="614721" y="578722"/>
            <a:ext cx="5163672" cy="4400530"/>
          </a:xfrm>
        </p:spPr>
        <p:txBody>
          <a:bodyPr>
            <a:normAutofit/>
          </a:bodyPr>
          <a:lstStyle/>
          <a:p>
            <a:pPr marL="0" indent="0">
              <a:buNone/>
            </a:pPr>
            <a:r>
              <a:rPr lang="en-US" sz="2200" dirty="0" smtClean="0"/>
              <a:t>A distribution </a:t>
            </a:r>
            <a:r>
              <a:rPr lang="en-US" sz="2200" dirty="0"/>
              <a:t>system that does not meet women and girls needs for </a:t>
            </a:r>
            <a:r>
              <a:rPr lang="en-US" sz="2200" dirty="0" smtClean="0"/>
              <a:t>fuel/firewood &amp; </a:t>
            </a:r>
            <a:r>
              <a:rPr lang="en-US" sz="2200" dirty="0"/>
              <a:t>shelter materials, as well as WASH </a:t>
            </a:r>
            <a:r>
              <a:rPr lang="en-US" sz="2200" dirty="0" smtClean="0"/>
              <a:t>&amp; </a:t>
            </a:r>
            <a:r>
              <a:rPr lang="en-US" sz="2200" dirty="0"/>
              <a:t>food items (for example, safe latrines) in safer ways inadvertently opens up this space for exploitation and abuse. </a:t>
            </a:r>
            <a:endParaRPr lang="en-US" sz="2200" dirty="0" smtClean="0"/>
          </a:p>
          <a:p>
            <a:pPr marL="0" indent="0">
              <a:buNone/>
            </a:pPr>
            <a:r>
              <a:rPr lang="en-US" sz="2200" dirty="0" smtClean="0"/>
              <a:t>For </a:t>
            </a:r>
            <a:r>
              <a:rPr lang="en-US" sz="2200" dirty="0"/>
              <a:t>example, by requiring them to negotiate access to host community land; travel long or isolated distances; ask men for help for things like digging </a:t>
            </a:r>
            <a:r>
              <a:rPr lang="en-US" sz="2200" dirty="0" smtClean="0"/>
              <a:t>latrines &amp; constructing shelters; </a:t>
            </a:r>
            <a:r>
              <a:rPr lang="en-US" sz="2200" dirty="0"/>
              <a:t>and in other ways</a:t>
            </a:r>
            <a:r>
              <a:rPr lang="en-US" sz="2200" dirty="0" smtClean="0"/>
              <a:t>.</a:t>
            </a:r>
          </a:p>
        </p:txBody>
      </p:sp>
      <p:graphicFrame>
        <p:nvGraphicFramePr>
          <p:cNvPr id="4" name="Diagram 3"/>
          <p:cNvGraphicFramePr/>
          <p:nvPr>
            <p:extLst>
              <p:ext uri="{D42A27DB-BD31-4B8C-83A1-F6EECF244321}">
                <p14:modId xmlns:p14="http://schemas.microsoft.com/office/powerpoint/2010/main" val="1605294961"/>
              </p:ext>
            </p:extLst>
          </p:nvPr>
        </p:nvGraphicFramePr>
        <p:xfrm>
          <a:off x="4856309" y="475039"/>
          <a:ext cx="8200571" cy="6148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8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2632" y="226050"/>
            <a:ext cx="7765616" cy="1609344"/>
          </a:xfrm>
        </p:spPr>
        <p:txBody>
          <a:bodyPr>
            <a:noAutofit/>
          </a:bodyPr>
          <a:lstStyle/>
          <a:p>
            <a:r>
              <a:rPr lang="en-US" sz="3200" dirty="0" smtClean="0"/>
              <a:t>women &amp; girls are expert in contextual safeguarding</a:t>
            </a:r>
            <a:endParaRPr lang="en-US" sz="3200"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7743967" y="2665514"/>
            <a:ext cx="4212608" cy="3159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extBox 24"/>
          <p:cNvSpPr txBox="1"/>
          <p:nvPr/>
        </p:nvSpPr>
        <p:spPr>
          <a:xfrm>
            <a:off x="6030769" y="2409551"/>
            <a:ext cx="1997445" cy="2246769"/>
          </a:xfrm>
          <a:prstGeom prst="rect">
            <a:avLst/>
          </a:prstGeom>
          <a:noFill/>
        </p:spPr>
        <p:txBody>
          <a:bodyPr wrap="square" rtlCol="0">
            <a:spAutoFit/>
          </a:bodyPr>
          <a:lstStyle/>
          <a:p>
            <a:pPr algn="ctr"/>
            <a:r>
              <a:rPr lang="en-US" sz="2000" i="1" dirty="0" smtClean="0">
                <a:solidFill>
                  <a:schemeClr val="accent1">
                    <a:lumMod val="50000"/>
                  </a:schemeClr>
                </a:solidFill>
              </a:rPr>
              <a:t>(L-R) Community mapping &amp; body mapping as part of Empowered Aid participatory group discussions &amp; workshops.</a:t>
            </a:r>
            <a:endParaRPr lang="en-US" sz="2000" i="1" dirty="0">
              <a:solidFill>
                <a:schemeClr val="accent1">
                  <a:lumMod val="5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88" y="172262"/>
            <a:ext cx="2678364" cy="3652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216" y="3532935"/>
            <a:ext cx="3995224" cy="2996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7103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8293" y="563248"/>
            <a:ext cx="7729728" cy="788814"/>
          </a:xfrm>
        </p:spPr>
        <p:txBody>
          <a:bodyPr/>
          <a:lstStyle/>
          <a:p>
            <a:r>
              <a:rPr lang="en-US" dirty="0" smtClean="0"/>
              <a:t>Next steps</a:t>
            </a:r>
            <a:endParaRPr lang="en-US" dirty="0"/>
          </a:p>
        </p:txBody>
      </p:sp>
      <p:sp>
        <p:nvSpPr>
          <p:cNvPr id="3" name="Content Placeholder 2"/>
          <p:cNvSpPr>
            <a:spLocks noGrp="1"/>
          </p:cNvSpPr>
          <p:nvPr>
            <p:ph idx="1"/>
          </p:nvPr>
        </p:nvSpPr>
        <p:spPr>
          <a:xfrm>
            <a:off x="361950" y="1640619"/>
            <a:ext cx="11668125" cy="5036406"/>
          </a:xfrm>
        </p:spPr>
        <p:txBody>
          <a:bodyPr>
            <a:noAutofit/>
          </a:bodyPr>
          <a:lstStyle/>
          <a:p>
            <a:pPr>
              <a:lnSpc>
                <a:spcPct val="150000"/>
              </a:lnSpc>
              <a:buClr>
                <a:srgbClr val="BC20A2"/>
              </a:buClr>
            </a:pPr>
            <a:r>
              <a:rPr lang="en-US" sz="2400" dirty="0" smtClean="0"/>
              <a:t>Currently using findings from Phase to design Phase II </a:t>
            </a:r>
          </a:p>
          <a:p>
            <a:pPr lvl="1">
              <a:lnSpc>
                <a:spcPct val="150000"/>
              </a:lnSpc>
              <a:buClr>
                <a:srgbClr val="BC20A2"/>
              </a:buClr>
            </a:pPr>
            <a:r>
              <a:rPr lang="en-US" sz="2400" dirty="0" smtClean="0"/>
              <a:t>Women and girls involved have decided to serve as Advisory Boards in Phase II</a:t>
            </a:r>
          </a:p>
          <a:p>
            <a:pPr marL="228600" lvl="1" indent="0">
              <a:lnSpc>
                <a:spcPct val="150000"/>
              </a:lnSpc>
              <a:buClr>
                <a:srgbClr val="BC20A2"/>
              </a:buClr>
              <a:buNone/>
            </a:pPr>
            <a:endParaRPr lang="en-US" sz="2400" dirty="0"/>
          </a:p>
          <a:p>
            <a:pPr>
              <a:lnSpc>
                <a:spcPct val="150000"/>
              </a:lnSpc>
              <a:buClr>
                <a:srgbClr val="BC20A2"/>
              </a:buClr>
            </a:pPr>
            <a:r>
              <a:rPr lang="en-US" sz="2400" dirty="0" smtClean="0"/>
              <a:t>Dissemination of results and learning from Phase I to relevant fora i.e. in-country and global working groups (SEA, GBV); practice briefs; reports; articles; etc.</a:t>
            </a:r>
          </a:p>
          <a:p>
            <a:pPr lvl="2">
              <a:lnSpc>
                <a:spcPct val="150000"/>
              </a:lnSpc>
              <a:buClr>
                <a:srgbClr val="BC20A2"/>
              </a:buClr>
            </a:pPr>
            <a:r>
              <a:rPr lang="en-US" sz="2200" dirty="0" smtClean="0"/>
              <a:t>Will discuss further at next TAG meeting on Wednesday</a:t>
            </a:r>
            <a:endParaRPr lang="en-US" sz="2200" dirty="0"/>
          </a:p>
          <a:p>
            <a:pPr marL="402336" lvl="1" indent="0">
              <a:buNone/>
            </a:pPr>
            <a:endParaRPr lang="en-US" sz="2400" dirty="0"/>
          </a:p>
        </p:txBody>
      </p:sp>
    </p:spTree>
    <p:extLst>
      <p:ext uri="{BB962C8B-B14F-4D97-AF65-F5344CB8AC3E}">
        <p14:creationId xmlns:p14="http://schemas.microsoft.com/office/powerpoint/2010/main" val="1218758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932" y="365183"/>
            <a:ext cx="4494998" cy="697264"/>
          </a:xfrm>
        </p:spPr>
        <p:txBody>
          <a:bodyPr/>
          <a:lstStyle/>
          <a:p>
            <a:r>
              <a:rPr lang="en-US" dirty="0" smtClean="0"/>
              <a:t>Thank you</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1649" r="11649"/>
          <a:stretch>
            <a:fillRect/>
          </a:stretch>
        </p:blipFill>
        <p:spPr/>
      </p:pic>
      <p:sp>
        <p:nvSpPr>
          <p:cNvPr id="6" name="Text Placeholder 5"/>
          <p:cNvSpPr>
            <a:spLocks noGrp="1"/>
          </p:cNvSpPr>
          <p:nvPr>
            <p:ph type="body" sz="half" idx="2"/>
          </p:nvPr>
        </p:nvSpPr>
        <p:spPr>
          <a:xfrm>
            <a:off x="18258" y="1262419"/>
            <a:ext cx="6157354" cy="5404513"/>
          </a:xfrm>
        </p:spPr>
        <p:txBody>
          <a:bodyPr>
            <a:noAutofit/>
          </a:bodyPr>
          <a:lstStyle/>
          <a:p>
            <a:pPr algn="l"/>
            <a:r>
              <a:rPr lang="en-US" sz="2000" dirty="0" smtClean="0"/>
              <a:t>To our co-researchers </a:t>
            </a:r>
            <a:r>
              <a:rPr lang="en-US" sz="2000" dirty="0"/>
              <a:t>in Lebanon &amp; </a:t>
            </a:r>
            <a:r>
              <a:rPr lang="en-US" sz="2000" dirty="0" smtClean="0"/>
              <a:t>Uganda, all </a:t>
            </a:r>
            <a:r>
              <a:rPr lang="en-US" sz="2000" dirty="0"/>
              <a:t>those who participated in </a:t>
            </a:r>
            <a:r>
              <a:rPr lang="en-US" sz="2000" dirty="0" smtClean="0"/>
              <a:t>discussions &amp; national &amp; Technical </a:t>
            </a:r>
            <a:r>
              <a:rPr lang="en-US" sz="2000" dirty="0"/>
              <a:t>Advisory </a:t>
            </a:r>
            <a:r>
              <a:rPr lang="en-US" sz="2000" dirty="0" smtClean="0"/>
              <a:t>Group members.</a:t>
            </a:r>
          </a:p>
          <a:p>
            <a:pPr algn="l"/>
            <a:endParaRPr lang="en-US" sz="600" dirty="0"/>
          </a:p>
          <a:p>
            <a:pPr algn="l"/>
            <a:endParaRPr lang="en-US" sz="600" dirty="0" smtClean="0"/>
          </a:p>
          <a:p>
            <a:pPr algn="l"/>
            <a:r>
              <a:rPr lang="en-US" sz="2000" dirty="0"/>
              <a:t>Empowered </a:t>
            </a:r>
            <a:r>
              <a:rPr lang="en-US" sz="2000" dirty="0" smtClean="0"/>
              <a:t>Aid </a:t>
            </a:r>
            <a:r>
              <a:rPr lang="en-US" sz="2000" dirty="0"/>
              <a:t>is funded by the US State Department (BPRM</a:t>
            </a:r>
            <a:r>
              <a:rPr lang="en-US" sz="2000" dirty="0" smtClean="0"/>
              <a:t>).</a:t>
            </a:r>
          </a:p>
          <a:p>
            <a:pPr algn="l"/>
            <a:endParaRPr lang="en-US" sz="600" dirty="0"/>
          </a:p>
          <a:p>
            <a:pPr algn="l"/>
            <a:r>
              <a:rPr lang="en-US" sz="2000" dirty="0"/>
              <a:t>For more </a:t>
            </a:r>
            <a:r>
              <a:rPr lang="en-US" sz="2000" dirty="0" smtClean="0"/>
              <a:t>info: contact Alina Potts (PI) apotts@gwu.edu,  Harriet Kolli (Uganda Research Manager) Harriet.Kolli@rescue.org</a:t>
            </a:r>
          </a:p>
          <a:p>
            <a:pPr algn="l"/>
            <a:endParaRPr lang="en-US" sz="600" dirty="0"/>
          </a:p>
          <a:p>
            <a:pPr algn="l"/>
            <a:r>
              <a:rPr lang="en-US" sz="2000" dirty="0" smtClean="0"/>
              <a:t>#</a:t>
            </a:r>
            <a:r>
              <a:rPr lang="en-US" sz="2000" dirty="0" err="1" smtClean="0"/>
              <a:t>EmpoweredAid</a:t>
            </a:r>
            <a:r>
              <a:rPr lang="en-US" sz="2000" dirty="0" smtClean="0"/>
              <a:t> </a:t>
            </a:r>
            <a:r>
              <a:rPr lang="en-US" sz="2000" dirty="0"/>
              <a:t>updates </a:t>
            </a:r>
            <a:r>
              <a:rPr lang="en-US" sz="2000" dirty="0" smtClean="0"/>
              <a:t>and </a:t>
            </a:r>
            <a:r>
              <a:rPr lang="en-US" sz="2000" dirty="0"/>
              <a:t>further </a:t>
            </a:r>
            <a:r>
              <a:rPr lang="en-US" sz="2000" dirty="0" smtClean="0"/>
              <a:t>resources forthcoming at globalwomensinstitute.gwu.edu</a:t>
            </a:r>
            <a:endParaRPr lang="en-US" sz="2000" dirty="0"/>
          </a:p>
          <a:p>
            <a:pPr algn="l"/>
            <a:endParaRPr lang="en-US" sz="2000" dirty="0"/>
          </a:p>
          <a:p>
            <a:pPr algn="l"/>
            <a:endParaRPr lang="en-US" sz="2000" dirty="0"/>
          </a:p>
          <a:p>
            <a:pPr algn="l"/>
            <a:endParaRPr lang="en-US" sz="2000" dirty="0"/>
          </a:p>
        </p:txBody>
      </p:sp>
      <p:sp>
        <p:nvSpPr>
          <p:cNvPr id="3" name="Rounded Rectangle 2"/>
          <p:cNvSpPr/>
          <p:nvPr/>
        </p:nvSpPr>
        <p:spPr>
          <a:xfrm>
            <a:off x="6475080" y="4227330"/>
            <a:ext cx="5342965" cy="9194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400" dirty="0">
                <a:solidFill>
                  <a:schemeClr val="bg1"/>
                </a:solidFill>
              </a:rPr>
              <a:t>W</a:t>
            </a:r>
            <a:r>
              <a:rPr lang="en-US" sz="2400" dirty="0" smtClean="0">
                <a:solidFill>
                  <a:schemeClr val="bg1"/>
                </a:solidFill>
              </a:rPr>
              <a:t>e </a:t>
            </a:r>
            <a:r>
              <a:rPr lang="en-US" sz="2400" dirty="0">
                <a:solidFill>
                  <a:schemeClr val="bg1"/>
                </a:solidFill>
              </a:rPr>
              <a:t>commit to amplifying &amp; supporting each others’ work to </a:t>
            </a:r>
            <a:r>
              <a:rPr lang="en-US" sz="2400" dirty="0" smtClean="0">
                <a:solidFill>
                  <a:schemeClr val="bg1"/>
                </a:solidFill>
              </a:rPr>
              <a:t>address SEA.</a:t>
            </a:r>
            <a:endParaRPr lang="en-US" sz="2400" dirty="0">
              <a:solidFill>
                <a:schemeClr val="bg1"/>
              </a:solidFill>
            </a:endParaRPr>
          </a:p>
        </p:txBody>
      </p:sp>
    </p:spTree>
    <p:extLst>
      <p:ext uri="{BB962C8B-B14F-4D97-AF65-F5344CB8AC3E}">
        <p14:creationId xmlns:p14="http://schemas.microsoft.com/office/powerpoint/2010/main" val="3735381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3133189"/>
              </p:ext>
            </p:extLst>
          </p:nvPr>
        </p:nvGraphicFramePr>
        <p:xfrm>
          <a:off x="652081" y="1507851"/>
          <a:ext cx="10636405" cy="4868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29621" y="296728"/>
            <a:ext cx="10524684" cy="923330"/>
          </a:xfrm>
          <a:prstGeom prst="rect">
            <a:avLst/>
          </a:prstGeom>
          <a:noFill/>
        </p:spPr>
        <p:txBody>
          <a:bodyPr wrap="square" rtlCol="0">
            <a:spAutoFit/>
          </a:bodyPr>
          <a:lstStyle/>
          <a:p>
            <a:pPr algn="ctr"/>
            <a:r>
              <a:rPr lang="en-US" sz="5400" dirty="0" smtClean="0"/>
              <a:t>Empowered Aid: Review</a:t>
            </a:r>
            <a:endParaRPr lang="en-US" sz="5400" dirty="0"/>
          </a:p>
        </p:txBody>
      </p:sp>
    </p:spTree>
    <p:extLst>
      <p:ext uri="{BB962C8B-B14F-4D97-AF65-F5344CB8AC3E}">
        <p14:creationId xmlns:p14="http://schemas.microsoft.com/office/powerpoint/2010/main" val="337054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9905" y="244901"/>
            <a:ext cx="4791253" cy="783799"/>
          </a:xfrm>
        </p:spPr>
        <p:txBody>
          <a:bodyPr/>
          <a:lstStyle/>
          <a:p>
            <a:r>
              <a:rPr lang="en-US" dirty="0" err="1" smtClean="0"/>
              <a:t>uganda</a:t>
            </a:r>
            <a:r>
              <a:rPr lang="en-US" dirty="0" smtClean="0"/>
              <a:t> </a:t>
            </a:r>
            <a:r>
              <a:rPr lang="en-US" dirty="0"/>
              <a:t>Context</a:t>
            </a:r>
          </a:p>
        </p:txBody>
      </p:sp>
      <p:sp>
        <p:nvSpPr>
          <p:cNvPr id="4" name="Content Placeholder 2"/>
          <p:cNvSpPr>
            <a:spLocks noGrp="1"/>
          </p:cNvSpPr>
          <p:nvPr>
            <p:ph idx="1"/>
          </p:nvPr>
        </p:nvSpPr>
        <p:spPr>
          <a:xfrm>
            <a:off x="6337740" y="1219659"/>
            <a:ext cx="5675584" cy="5577867"/>
          </a:xfrm>
        </p:spPr>
        <p:txBody>
          <a:bodyPr>
            <a:noAutofit/>
          </a:bodyPr>
          <a:lstStyle/>
          <a:p>
            <a:pPr>
              <a:buClr>
                <a:srgbClr val="BC20A2"/>
              </a:buClr>
            </a:pPr>
            <a:r>
              <a:rPr lang="en-US" sz="2400" dirty="0"/>
              <a:t>More </a:t>
            </a:r>
            <a:r>
              <a:rPr lang="en-US" sz="2400" dirty="0" smtClean="0"/>
              <a:t>than 1 </a:t>
            </a:r>
            <a:r>
              <a:rPr lang="en-US" sz="2400" dirty="0"/>
              <a:t>million </a:t>
            </a:r>
            <a:r>
              <a:rPr lang="en-US" sz="2400" dirty="0" smtClean="0"/>
              <a:t>people </a:t>
            </a:r>
            <a:r>
              <a:rPr lang="en-US" sz="2400" dirty="0"/>
              <a:t>from </a:t>
            </a:r>
            <a:r>
              <a:rPr lang="en-US" sz="2400" dirty="0" smtClean="0"/>
              <a:t>DRC &amp; </a:t>
            </a:r>
            <a:r>
              <a:rPr lang="en-US" sz="2400" dirty="0"/>
              <a:t>South Sudan since July 2016 </a:t>
            </a:r>
          </a:p>
          <a:p>
            <a:pPr lvl="1">
              <a:buClr>
                <a:srgbClr val="BC20A2"/>
              </a:buClr>
            </a:pPr>
            <a:r>
              <a:rPr lang="en-US" sz="1800" dirty="0" smtClean="0"/>
              <a:t>Bidi </a:t>
            </a:r>
            <a:r>
              <a:rPr lang="en-US" sz="1800" dirty="0" err="1" smtClean="0"/>
              <a:t>Bidi</a:t>
            </a:r>
            <a:r>
              <a:rPr lang="en-US" sz="1800" dirty="0" smtClean="0"/>
              <a:t> &amp; </a:t>
            </a:r>
            <a:r>
              <a:rPr lang="en-US" sz="1800" dirty="0" err="1" smtClean="0"/>
              <a:t>Imvepi</a:t>
            </a:r>
            <a:r>
              <a:rPr lang="en-US" sz="1800" dirty="0" smtClean="0"/>
              <a:t>: 287,399 pop, ~53% women &amp; girls</a:t>
            </a:r>
          </a:p>
          <a:p>
            <a:pPr marL="228600" lvl="1" indent="0">
              <a:buClr>
                <a:srgbClr val="BC20A2"/>
              </a:buClr>
              <a:buNone/>
            </a:pPr>
            <a:r>
              <a:rPr lang="en-US" sz="1800" dirty="0" smtClean="0"/>
              <a:t> </a:t>
            </a:r>
            <a:r>
              <a:rPr lang="en-US" sz="2200" dirty="0" smtClean="0"/>
              <a:t>“</a:t>
            </a:r>
            <a:r>
              <a:rPr lang="en-US" sz="2200" dirty="0"/>
              <a:t>The </a:t>
            </a:r>
            <a:r>
              <a:rPr lang="en-US" sz="2200" b="1" dirty="0"/>
              <a:t>negative use of power in relationships </a:t>
            </a:r>
            <a:r>
              <a:rPr lang="en-US" sz="2200" dirty="0"/>
              <a:t>continues to be the main contributing factor to SGBV in the settlements and host communities. Other drivers of the violence include scarcity of fuel and natural resources increasing risks of attacks, limited livelihood opportunities, poverty and conflict among others.” </a:t>
            </a:r>
          </a:p>
          <a:p>
            <a:pPr marL="457200" lvl="2" indent="0">
              <a:buClr>
                <a:srgbClr val="BC20A2"/>
              </a:buClr>
              <a:buNone/>
            </a:pPr>
            <a:r>
              <a:rPr lang="en-US" sz="1800" dirty="0" smtClean="0"/>
              <a:t>– UNHCR Monthly SGBV Update, May 2019 </a:t>
            </a:r>
          </a:p>
          <a:p>
            <a:pPr marL="0" indent="0" algn="ctr">
              <a:buNone/>
            </a:pPr>
            <a:endParaRPr lang="en-US" i="1" baseline="300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155" t="22639" r="7487" b="6263"/>
          <a:stretch/>
        </p:blipFill>
        <p:spPr>
          <a:xfrm>
            <a:off x="198458" y="244901"/>
            <a:ext cx="5813336" cy="4061929"/>
          </a:xfrm>
          <a:prstGeom prst="rect">
            <a:avLst/>
          </a:prstGeom>
        </p:spPr>
      </p:pic>
      <p:sp>
        <p:nvSpPr>
          <p:cNvPr id="12" name="TextBox 11"/>
          <p:cNvSpPr txBox="1"/>
          <p:nvPr/>
        </p:nvSpPr>
        <p:spPr>
          <a:xfrm>
            <a:off x="198458" y="3931942"/>
            <a:ext cx="2546986" cy="307777"/>
          </a:xfrm>
          <a:prstGeom prst="rect">
            <a:avLst/>
          </a:prstGeom>
          <a:noFill/>
        </p:spPr>
        <p:txBody>
          <a:bodyPr wrap="square" rtlCol="0">
            <a:spAutoFit/>
          </a:bodyPr>
          <a:lstStyle/>
          <a:p>
            <a:r>
              <a:rPr lang="en-US" sz="700" dirty="0" smtClean="0"/>
              <a:t>Map Source: </a:t>
            </a:r>
          </a:p>
          <a:p>
            <a:r>
              <a:rPr lang="en-US" sz="700" dirty="0" smtClean="0"/>
              <a:t>National Geographic</a:t>
            </a:r>
            <a:endParaRPr lang="en-US" sz="700"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7459" b="12963"/>
          <a:stretch/>
        </p:blipFill>
        <p:spPr>
          <a:xfrm>
            <a:off x="1743341" y="4997669"/>
            <a:ext cx="3202497" cy="167114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2159" t="10897" r="4032" b="32363"/>
          <a:stretch/>
        </p:blipFill>
        <p:spPr>
          <a:xfrm>
            <a:off x="30849" y="3737029"/>
            <a:ext cx="3042745" cy="154502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3594" y="5190140"/>
            <a:ext cx="1116399" cy="1478674"/>
          </a:xfrm>
          <a:prstGeom prst="rect">
            <a:avLst/>
          </a:prstGeom>
        </p:spPr>
      </p:pic>
      <p:pic>
        <p:nvPicPr>
          <p:cNvPr id="17" name="Picture 16" descr="logo"/>
          <p:cNvPicPr/>
          <p:nvPr/>
        </p:nvPicPr>
        <p:blipFill>
          <a:blip r:embed="rId7">
            <a:extLst>
              <a:ext uri="{28A0092B-C50C-407E-A947-70E740481C1C}">
                <a14:useLocalDpi xmlns:a14="http://schemas.microsoft.com/office/drawing/2010/main" val="0"/>
              </a:ext>
            </a:extLst>
          </a:blip>
          <a:srcRect/>
          <a:stretch>
            <a:fillRect/>
          </a:stretch>
        </p:blipFill>
        <p:spPr bwMode="auto">
          <a:xfrm>
            <a:off x="6869386" y="5741772"/>
            <a:ext cx="1747392" cy="927041"/>
          </a:xfrm>
          <a:prstGeom prst="rect">
            <a:avLst/>
          </a:prstGeom>
          <a:noFill/>
          <a:ln>
            <a:noFill/>
          </a:ln>
        </p:spPr>
      </p:pic>
      <p:sp>
        <p:nvSpPr>
          <p:cNvPr id="13" name="TextBox 12"/>
          <p:cNvSpPr txBox="1"/>
          <p:nvPr/>
        </p:nvSpPr>
        <p:spPr>
          <a:xfrm>
            <a:off x="5139887" y="4725329"/>
            <a:ext cx="1197854" cy="369332"/>
          </a:xfrm>
          <a:prstGeom prst="rect">
            <a:avLst/>
          </a:prstGeom>
          <a:solidFill>
            <a:schemeClr val="bg1"/>
          </a:solidFill>
        </p:spPr>
        <p:txBody>
          <a:bodyPr wrap="square" rtlCol="0">
            <a:spAutoFit/>
          </a:bodyPr>
          <a:lstStyle/>
          <a:p>
            <a:r>
              <a:rPr lang="en-US" b="1" dirty="0" smtClean="0"/>
              <a:t>Partners:</a:t>
            </a:r>
            <a:endParaRPr lang="en-US" b="1" dirty="0"/>
          </a:p>
        </p:txBody>
      </p:sp>
    </p:spTree>
    <p:extLst>
      <p:ext uri="{BB962C8B-B14F-4D97-AF65-F5344CB8AC3E}">
        <p14:creationId xmlns:p14="http://schemas.microsoft.com/office/powerpoint/2010/main" val="207314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1174" r="1929" b="27949"/>
          <a:stretch/>
        </p:blipFill>
        <p:spPr>
          <a:xfrm>
            <a:off x="166122" y="3158907"/>
            <a:ext cx="4722343" cy="348908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59" t="26731" r="277" b="22393"/>
          <a:stretch/>
        </p:blipFill>
        <p:spPr>
          <a:xfrm>
            <a:off x="6151379" y="633463"/>
            <a:ext cx="5341682" cy="388808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4374" r="1155" b="37465"/>
          <a:stretch/>
        </p:blipFill>
        <p:spPr>
          <a:xfrm>
            <a:off x="766832" y="200457"/>
            <a:ext cx="4753090" cy="2617076"/>
          </a:xfrm>
          <a:prstGeom prst="rect">
            <a:avLst/>
          </a:prstGeom>
          <a:ln>
            <a:noFill/>
          </a:ln>
          <a:effectLst>
            <a:outerShdw blurRad="292100" dist="139700" dir="2700000" algn="tl" rotWithShape="0">
              <a:srgbClr val="333333">
                <a:alpha val="65000"/>
              </a:srgbClr>
            </a:outerShdw>
          </a:effectLst>
        </p:spPr>
      </p:pic>
      <p:sp>
        <p:nvSpPr>
          <p:cNvPr id="8" name="Line Callout 1 (Accent Bar) 7"/>
          <p:cNvSpPr/>
          <p:nvPr/>
        </p:nvSpPr>
        <p:spPr>
          <a:xfrm>
            <a:off x="6337739" y="4887681"/>
            <a:ext cx="3909850" cy="1571382"/>
          </a:xfrm>
          <a:prstGeom prst="accentCallout1">
            <a:avLst/>
          </a:prstGeom>
          <a:solidFill>
            <a:srgbClr val="A80C9D"/>
          </a:solidFill>
          <a:ln>
            <a:solidFill>
              <a:srgbClr val="A80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Clockwise from top left:</a:t>
            </a:r>
          </a:p>
          <a:p>
            <a:pPr algn="ctr"/>
            <a:r>
              <a:rPr lang="en-US" dirty="0" smtClean="0"/>
              <a:t>New arrivals to the camp; items they receive before being transferred to other areas of the settlement; food &amp; NFI distribution point</a:t>
            </a:r>
            <a:endParaRPr lang="en-US" dirty="0"/>
          </a:p>
        </p:txBody>
      </p:sp>
      <p:cxnSp>
        <p:nvCxnSpPr>
          <p:cNvPr id="14" name="Straight Connector 13"/>
          <p:cNvCxnSpPr/>
          <p:nvPr/>
        </p:nvCxnSpPr>
        <p:spPr>
          <a:xfrm flipV="1">
            <a:off x="10326414" y="4698124"/>
            <a:ext cx="662152" cy="1182414"/>
          </a:xfrm>
          <a:prstGeom prst="line">
            <a:avLst/>
          </a:prstGeom>
          <a:ln>
            <a:solidFill>
              <a:srgbClr val="A80C9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265683" y="3158908"/>
            <a:ext cx="740979" cy="2130423"/>
          </a:xfrm>
          <a:prstGeom prst="line">
            <a:avLst/>
          </a:prstGeom>
          <a:ln>
            <a:solidFill>
              <a:srgbClr val="A80C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94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31136" y="405892"/>
            <a:ext cx="7729728" cy="559308"/>
          </a:xfrm>
        </p:spPr>
        <p:txBody>
          <a:bodyPr>
            <a:normAutofit fontScale="90000"/>
          </a:bodyPr>
          <a:lstStyle/>
          <a:p>
            <a:r>
              <a:rPr lang="en-US" dirty="0"/>
              <a:t>Data collection</a:t>
            </a:r>
          </a:p>
        </p:txBody>
      </p:sp>
      <p:graphicFrame>
        <p:nvGraphicFramePr>
          <p:cNvPr id="5" name="Content Placeholder 4"/>
          <p:cNvGraphicFramePr>
            <a:graphicFrameLocks noGrp="1"/>
          </p:cNvGraphicFramePr>
          <p:nvPr>
            <p:ph idx="1"/>
            <p:extLst/>
          </p:nvPr>
        </p:nvGraphicFramePr>
        <p:xfrm>
          <a:off x="-696687" y="1352330"/>
          <a:ext cx="13128172" cy="3623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1397451" y="5222532"/>
            <a:ext cx="1667369" cy="741851"/>
          </a:xfrm>
          <a:prstGeom prst="ellipse">
            <a:avLst/>
          </a:prstGeom>
          <a:solidFill>
            <a:srgbClr val="F672ED"/>
          </a:solidFill>
          <a:ln>
            <a:solidFill>
              <a:srgbClr val="DE3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Food</a:t>
            </a:r>
          </a:p>
        </p:txBody>
      </p:sp>
      <p:sp>
        <p:nvSpPr>
          <p:cNvPr id="6" name="Oval 5"/>
          <p:cNvSpPr/>
          <p:nvPr/>
        </p:nvSpPr>
        <p:spPr>
          <a:xfrm>
            <a:off x="4667250" y="5222531"/>
            <a:ext cx="2142355" cy="911569"/>
          </a:xfrm>
          <a:prstGeom prst="ellipse">
            <a:avLst/>
          </a:prstGeom>
          <a:solidFill>
            <a:srgbClr val="F672ED"/>
          </a:solidFill>
          <a:ln>
            <a:solidFill>
              <a:srgbClr val="DE3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Water &amp; Sanitation</a:t>
            </a:r>
          </a:p>
        </p:txBody>
      </p:sp>
      <p:sp>
        <p:nvSpPr>
          <p:cNvPr id="7" name="Oval 6"/>
          <p:cNvSpPr/>
          <p:nvPr/>
        </p:nvSpPr>
        <p:spPr>
          <a:xfrm>
            <a:off x="6921383" y="5964382"/>
            <a:ext cx="1667369" cy="741851"/>
          </a:xfrm>
          <a:prstGeom prst="ellipse">
            <a:avLst/>
          </a:prstGeom>
          <a:solidFill>
            <a:srgbClr val="BC20A2"/>
          </a:solidFill>
          <a:ln>
            <a:solidFill>
              <a:srgbClr val="A80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Cash</a:t>
            </a:r>
          </a:p>
        </p:txBody>
      </p:sp>
      <p:sp>
        <p:nvSpPr>
          <p:cNvPr id="8" name="Oval 7"/>
          <p:cNvSpPr/>
          <p:nvPr/>
        </p:nvSpPr>
        <p:spPr>
          <a:xfrm>
            <a:off x="2803955" y="6004938"/>
            <a:ext cx="1863295" cy="741851"/>
          </a:xfrm>
          <a:prstGeom prst="ellipse">
            <a:avLst/>
          </a:prstGeom>
          <a:solidFill>
            <a:srgbClr val="F672ED"/>
          </a:solidFill>
          <a:ln>
            <a:solidFill>
              <a:srgbClr val="DE3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Shelter</a:t>
            </a:r>
          </a:p>
        </p:txBody>
      </p:sp>
      <p:sp>
        <p:nvSpPr>
          <p:cNvPr id="9" name="Oval 8"/>
          <p:cNvSpPr/>
          <p:nvPr/>
        </p:nvSpPr>
        <p:spPr>
          <a:xfrm>
            <a:off x="8649730" y="5246576"/>
            <a:ext cx="1942070" cy="1001824"/>
          </a:xfrm>
          <a:prstGeom prst="ellipse">
            <a:avLst/>
          </a:prstGeom>
          <a:solidFill>
            <a:srgbClr val="BC20A2"/>
          </a:solidFill>
          <a:ln>
            <a:solidFill>
              <a:srgbClr val="A80C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Fuel &amp; Firewood</a:t>
            </a:r>
          </a:p>
        </p:txBody>
      </p:sp>
    </p:spTree>
    <p:extLst>
      <p:ext uri="{BB962C8B-B14F-4D97-AF65-F5344CB8AC3E}">
        <p14:creationId xmlns:p14="http://schemas.microsoft.com/office/powerpoint/2010/main" val="2234025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2909610"/>
              </p:ext>
            </p:extLst>
          </p:nvPr>
        </p:nvGraphicFramePr>
        <p:xfrm>
          <a:off x="482814" y="715883"/>
          <a:ext cx="11226373" cy="5426235"/>
        </p:xfrm>
        <a:graphic>
          <a:graphicData uri="http://schemas.openxmlformats.org/drawingml/2006/table">
            <a:tbl>
              <a:tblPr firstRow="1" bandRow="1">
                <a:tableStyleId>{5C22544A-7EE6-4342-B048-85BDC9FD1C3A}</a:tableStyleId>
              </a:tblPr>
              <a:tblGrid>
                <a:gridCol w="4639014">
                  <a:extLst>
                    <a:ext uri="{9D8B030D-6E8A-4147-A177-3AD203B41FA5}">
                      <a16:colId xmlns:a16="http://schemas.microsoft.com/office/drawing/2014/main" val="19668764"/>
                    </a:ext>
                  </a:extLst>
                </a:gridCol>
                <a:gridCol w="2299668">
                  <a:extLst>
                    <a:ext uri="{9D8B030D-6E8A-4147-A177-3AD203B41FA5}">
                      <a16:colId xmlns:a16="http://schemas.microsoft.com/office/drawing/2014/main" val="3740822127"/>
                    </a:ext>
                  </a:extLst>
                </a:gridCol>
                <a:gridCol w="4287691">
                  <a:extLst>
                    <a:ext uri="{9D8B030D-6E8A-4147-A177-3AD203B41FA5}">
                      <a16:colId xmlns:a16="http://schemas.microsoft.com/office/drawing/2014/main" val="3017345838"/>
                    </a:ext>
                  </a:extLst>
                </a:gridCol>
              </a:tblGrid>
              <a:tr h="680802">
                <a:tc>
                  <a:txBody>
                    <a:bodyPr/>
                    <a:lstStyle/>
                    <a:p>
                      <a:pPr marL="0" marR="0" algn="just">
                        <a:lnSpc>
                          <a:spcPct val="107000"/>
                        </a:lnSpc>
                        <a:spcBef>
                          <a:spcPts val="0"/>
                        </a:spcBef>
                        <a:spcAft>
                          <a:spcPts val="800"/>
                        </a:spcAft>
                      </a:pPr>
                      <a:r>
                        <a:rPr lang="en-US" sz="2400">
                          <a:effectLst/>
                        </a:rPr>
                        <a:t>Discussions with..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400" dirty="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just">
                        <a:lnSpc>
                          <a:spcPct val="107000"/>
                        </a:lnSpc>
                        <a:spcBef>
                          <a:spcPts val="0"/>
                        </a:spcBef>
                        <a:spcAft>
                          <a:spcPts val="800"/>
                        </a:spcAft>
                      </a:pPr>
                      <a:r>
                        <a:rPr lang="en-US" sz="2400" dirty="0">
                          <a:effectLst/>
                        </a:rPr>
                        <a:t>Method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08876109"/>
                  </a:ext>
                </a:extLst>
              </a:tr>
              <a:tr h="781125">
                <a:tc rowSpan="2">
                  <a:txBody>
                    <a:bodyPr/>
                    <a:lstStyle/>
                    <a:p>
                      <a:pPr marL="0" marR="0">
                        <a:lnSpc>
                          <a:spcPct val="107000"/>
                        </a:lnSpc>
                        <a:spcBef>
                          <a:spcPts val="0"/>
                        </a:spcBef>
                        <a:spcAft>
                          <a:spcPts val="800"/>
                        </a:spcAft>
                      </a:pPr>
                      <a:r>
                        <a:rPr lang="en-US" sz="2400" dirty="0">
                          <a:effectLst/>
                        </a:rPr>
                        <a:t>Refugee Women &amp; Girls (29)</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ffectLst/>
                        </a:rPr>
                        <a:t>16 Women, 13 Girls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400" dirty="0">
                          <a:effectLst/>
                        </a:rPr>
                        <a:t>12 PGDs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Participatory Focus Group </a:t>
                      </a:r>
                      <a:r>
                        <a:rPr lang="en-US" sz="2400" dirty="0" smtClean="0">
                          <a:effectLst/>
                        </a:rPr>
                        <a:t>Discussions (PGDs)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849686523"/>
                  </a:ext>
                </a:extLst>
              </a:tr>
              <a:tr h="814490">
                <a:tc vMerge="1">
                  <a:txBody>
                    <a:bodyPr/>
                    <a:lstStyle/>
                    <a:p>
                      <a:endParaRPr lang="en-US"/>
                    </a:p>
                  </a:txBody>
                  <a:tcPr/>
                </a:tc>
                <a:tc>
                  <a:txBody>
                    <a:bodyPr/>
                    <a:lstStyle/>
                    <a:p>
                      <a:pPr marL="0" marR="0" algn="ctr">
                        <a:lnSpc>
                          <a:spcPct val="107000"/>
                        </a:lnSpc>
                        <a:spcBef>
                          <a:spcPts val="0"/>
                        </a:spcBef>
                        <a:spcAft>
                          <a:spcPts val="800"/>
                        </a:spcAft>
                      </a:pPr>
                      <a:r>
                        <a:rPr lang="en-US" sz="2400" dirty="0">
                          <a:effectLst/>
                        </a:rPr>
                        <a:t>108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Semi-Structured Narrative Interviews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22057335"/>
                  </a:ext>
                </a:extLst>
              </a:tr>
              <a:tr h="1415865">
                <a:tc>
                  <a:txBody>
                    <a:bodyPr/>
                    <a:lstStyle/>
                    <a:p>
                      <a:pPr marL="0" marR="0">
                        <a:lnSpc>
                          <a:spcPct val="107000"/>
                        </a:lnSpc>
                        <a:spcBef>
                          <a:spcPts val="0"/>
                        </a:spcBef>
                        <a:spcAft>
                          <a:spcPts val="800"/>
                        </a:spcAft>
                      </a:pPr>
                      <a:r>
                        <a:rPr lang="en-US" sz="2400" dirty="0">
                          <a:effectLst/>
                        </a:rPr>
                        <a:t>Refugee men &amp; </a:t>
                      </a:r>
                      <a:r>
                        <a:rPr lang="en-US" sz="2400" dirty="0" smtClean="0">
                          <a:effectLst/>
                        </a:rPr>
                        <a:t>boys; </a:t>
                      </a:r>
                      <a:r>
                        <a:rPr lang="en-US" sz="2400" dirty="0">
                          <a:effectLst/>
                        </a:rPr>
                        <a:t>Host community </a:t>
                      </a:r>
                      <a:r>
                        <a:rPr lang="en-US" sz="2400" dirty="0" smtClean="0">
                          <a:effectLst/>
                        </a:rPr>
                        <a:t>women, men, girls and boys;  Vulnerable </a:t>
                      </a:r>
                      <a:r>
                        <a:rPr lang="en-US" sz="2400" dirty="0">
                          <a:effectLst/>
                        </a:rPr>
                        <a:t>groups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400" dirty="0">
                          <a:effectLst/>
                        </a:rPr>
                        <a:t>18 PGDs </a:t>
                      </a:r>
                    </a:p>
                    <a:p>
                      <a:pPr marL="0" marR="0" algn="ctr">
                        <a:lnSpc>
                          <a:spcPct val="107000"/>
                        </a:lnSpc>
                        <a:spcBef>
                          <a:spcPts val="0"/>
                        </a:spcBef>
                        <a:spcAft>
                          <a:spcPts val="800"/>
                        </a:spcAft>
                      </a:pPr>
                      <a:r>
                        <a:rPr lang="en-US" sz="2400" dirty="0">
                          <a:effectLst/>
                        </a:rPr>
                        <a:t>(79 people)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Participatory Focus Group Discussions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358166396"/>
                  </a:ext>
                </a:extLst>
              </a:tr>
              <a:tr h="1098495">
                <a:tc>
                  <a:txBody>
                    <a:bodyPr/>
                    <a:lstStyle/>
                    <a:p>
                      <a:pPr marL="0" marR="0">
                        <a:lnSpc>
                          <a:spcPct val="107000"/>
                        </a:lnSpc>
                        <a:spcBef>
                          <a:spcPts val="0"/>
                        </a:spcBef>
                        <a:spcAft>
                          <a:spcPts val="800"/>
                        </a:spcAft>
                      </a:pPr>
                      <a:r>
                        <a:rPr lang="en-US" sz="2400">
                          <a:effectLst/>
                        </a:rPr>
                        <a:t>Community Leaders &amp; Humanitarian Personnel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4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Key Informant Interviews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214508223"/>
                  </a:ext>
                </a:extLst>
              </a:tr>
              <a:tr h="465102">
                <a:tc>
                  <a:txBody>
                    <a:bodyPr/>
                    <a:lstStyle/>
                    <a:p>
                      <a:pPr>
                        <a:lnSpc>
                          <a:spcPct val="107000"/>
                        </a:lnSpc>
                      </a:pPr>
                      <a:endParaRPr lang="en-US" sz="2400">
                        <a:effectLst/>
                        <a:latin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400" u="sng" smtClean="0">
                          <a:effectLst/>
                        </a:rPr>
                        <a:t>118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nSpc>
                          <a:spcPct val="107000"/>
                        </a:lnSpc>
                      </a:pPr>
                      <a:r>
                        <a:rPr lang="en-US" sz="2400" dirty="0" smtClean="0">
                          <a:effectLst/>
                          <a:latin typeface="Calibri" panose="020F0502020204030204" pitchFamily="34" charset="0"/>
                          <a:cs typeface="Times New Roman" panose="02020603050405020304" pitchFamily="18" charset="0"/>
                        </a:rPr>
                        <a:t>People engaged </a:t>
                      </a:r>
                      <a:endParaRPr lang="en-US" sz="2400" dirty="0">
                        <a:effectLst/>
                        <a:latin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0072926"/>
                  </a:ext>
                </a:extLst>
              </a:tr>
            </a:tbl>
          </a:graphicData>
        </a:graphic>
      </p:graphicFrame>
    </p:spTree>
    <p:extLst>
      <p:ext uri="{BB962C8B-B14F-4D97-AF65-F5344CB8AC3E}">
        <p14:creationId xmlns:p14="http://schemas.microsoft.com/office/powerpoint/2010/main" val="423059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74846" y="390689"/>
            <a:ext cx="8513064" cy="559308"/>
          </a:xfrm>
        </p:spPr>
        <p:txBody>
          <a:bodyPr>
            <a:normAutofit fontScale="90000"/>
          </a:bodyPr>
          <a:lstStyle/>
          <a:p>
            <a:r>
              <a:rPr lang="en-US" dirty="0" smtClean="0"/>
              <a:t>Participatory data collection &amp; analysis</a:t>
            </a:r>
            <a:endParaRPr lang="en-US" dirty="0"/>
          </a:p>
        </p:txBody>
      </p:sp>
      <p:graphicFrame>
        <p:nvGraphicFramePr>
          <p:cNvPr id="2" name="Diagram 1"/>
          <p:cNvGraphicFramePr/>
          <p:nvPr>
            <p:extLst>
              <p:ext uri="{D42A27DB-BD31-4B8C-83A1-F6EECF244321}">
                <p14:modId xmlns:p14="http://schemas.microsoft.com/office/powerpoint/2010/main" val="1178994486"/>
              </p:ext>
            </p:extLst>
          </p:nvPr>
        </p:nvGraphicFramePr>
        <p:xfrm>
          <a:off x="1290300" y="1171943"/>
          <a:ext cx="9574549" cy="5648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69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32799" y="128361"/>
            <a:ext cx="7935953" cy="804873"/>
          </a:xfrm>
        </p:spPr>
        <p:txBody>
          <a:bodyPr>
            <a:normAutofit/>
          </a:bodyPr>
          <a:lstStyle/>
          <a:p>
            <a:r>
              <a:rPr lang="en-US" dirty="0" smtClean="0"/>
              <a:t>Overview of Findings - SEA</a:t>
            </a:r>
            <a:endParaRPr lang="en-US" dirty="0"/>
          </a:p>
        </p:txBody>
      </p:sp>
      <p:sp>
        <p:nvSpPr>
          <p:cNvPr id="3" name="Content Placeholder 2"/>
          <p:cNvSpPr>
            <a:spLocks noGrp="1"/>
          </p:cNvSpPr>
          <p:nvPr>
            <p:ph idx="1"/>
          </p:nvPr>
        </p:nvSpPr>
        <p:spPr>
          <a:xfrm>
            <a:off x="616029" y="1257187"/>
            <a:ext cx="11137821" cy="5534137"/>
          </a:xfrm>
        </p:spPr>
        <p:txBody>
          <a:bodyPr>
            <a:noAutofit/>
          </a:bodyPr>
          <a:lstStyle/>
          <a:p>
            <a:pPr>
              <a:spcAft>
                <a:spcPts val="1800"/>
              </a:spcAft>
              <a:buClr>
                <a:srgbClr val="BC20A2"/>
              </a:buClr>
            </a:pPr>
            <a:r>
              <a:rPr lang="en-US" sz="2400" dirty="0" smtClean="0"/>
              <a:t>SEA most frequently noted at </a:t>
            </a:r>
            <a:r>
              <a:rPr lang="en-US" sz="2400" dirty="0"/>
              <a:t>distribution </a:t>
            </a:r>
            <a:r>
              <a:rPr lang="en-US" sz="2400" dirty="0" smtClean="0"/>
              <a:t>points and in relation to registration. Also occurs in relation to finding out about aid (info/communication), transit to/from sites (especially when carrying heavy or bulky aid, such as food, home), and safely storing aid. </a:t>
            </a:r>
          </a:p>
          <a:p>
            <a:pPr>
              <a:spcAft>
                <a:spcPts val="1800"/>
              </a:spcAft>
              <a:buClr>
                <a:srgbClr val="BC20A2"/>
              </a:buClr>
            </a:pPr>
            <a:r>
              <a:rPr lang="en-US" sz="2400" dirty="0" smtClean="0"/>
              <a:t>SEA noted across all types of aid but most mentions in relation to food and shelter distributions. </a:t>
            </a:r>
          </a:p>
          <a:p>
            <a:pPr>
              <a:spcAft>
                <a:spcPts val="1800"/>
              </a:spcAft>
              <a:buClr>
                <a:srgbClr val="BC20A2"/>
              </a:buClr>
            </a:pPr>
            <a:r>
              <a:rPr lang="en-US" sz="2400" dirty="0" smtClean="0"/>
              <a:t>Perpetration by aid actors as well as guards/security actors; drivers;  other refugees &amp; host community members.</a:t>
            </a:r>
          </a:p>
          <a:p>
            <a:pPr>
              <a:spcAft>
                <a:spcPts val="1800"/>
              </a:spcAft>
              <a:buClr>
                <a:srgbClr val="BC20A2"/>
              </a:buClr>
            </a:pPr>
            <a:r>
              <a:rPr lang="en-US" sz="2400" dirty="0" smtClean="0"/>
              <a:t>Groups vulnerable to SEA included: elderly women; disabled </a:t>
            </a:r>
            <a:r>
              <a:rPr lang="en-US" sz="2400" dirty="0"/>
              <a:t>women and </a:t>
            </a:r>
            <a:r>
              <a:rPr lang="en-US" sz="2400" dirty="0" smtClean="0"/>
              <a:t>girls; </a:t>
            </a:r>
            <a:r>
              <a:rPr lang="en-US" sz="2400" dirty="0"/>
              <a:t>adolescent </a:t>
            </a:r>
            <a:r>
              <a:rPr lang="en-US" sz="2400" dirty="0" smtClean="0"/>
              <a:t>girls; </a:t>
            </a:r>
            <a:r>
              <a:rPr lang="en-US" sz="2400" dirty="0"/>
              <a:t>women and girls who are alone/unaccompanied and lack familial </a:t>
            </a:r>
            <a:r>
              <a:rPr lang="en-US" sz="2400" dirty="0" smtClean="0"/>
              <a:t>support; </a:t>
            </a:r>
            <a:r>
              <a:rPr lang="en-US" sz="2400" dirty="0"/>
              <a:t>those living in isolated </a:t>
            </a:r>
            <a:r>
              <a:rPr lang="en-US" sz="2400" dirty="0" smtClean="0"/>
              <a:t>locations.</a:t>
            </a:r>
          </a:p>
        </p:txBody>
      </p:sp>
    </p:spTree>
    <p:extLst>
      <p:ext uri="{BB962C8B-B14F-4D97-AF65-F5344CB8AC3E}">
        <p14:creationId xmlns:p14="http://schemas.microsoft.com/office/powerpoint/2010/main" val="396737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084" y="760720"/>
            <a:ext cx="10081452" cy="4979308"/>
          </a:xfrm>
        </p:spPr>
        <p:txBody>
          <a:bodyPr>
            <a:normAutofit/>
          </a:bodyPr>
          <a:lstStyle/>
          <a:p>
            <a:pPr>
              <a:spcAft>
                <a:spcPts val="1800"/>
              </a:spcAft>
              <a:buClr>
                <a:srgbClr val="BC20A2"/>
              </a:buClr>
            </a:pPr>
            <a:r>
              <a:rPr lang="en-US" sz="2200" dirty="0"/>
              <a:t>Families &amp; communities offer varying degrees of support to </a:t>
            </a:r>
            <a:r>
              <a:rPr lang="en-US" sz="2200" dirty="0" smtClean="0"/>
              <a:t>survivors. Refugee </a:t>
            </a:r>
            <a:r>
              <a:rPr lang="en-US" sz="2200" dirty="0"/>
              <a:t>women and girls describe families assessing the extent to which they view survivors as responsible for their own exploitation, and this assessment guiding whether and how they pursue the issue further:</a:t>
            </a:r>
          </a:p>
          <a:p>
            <a:pPr lvl="1"/>
            <a:r>
              <a:rPr lang="en-US" sz="2200" i="1" dirty="0"/>
              <a:t>“If they are at home they first assess was it the will of this woman who accepted to have the relationship with that man or not and if it’s their agreement they just leave them and if it’s not the woman agreeing to that person and just wanted to use the woman then they will report the issue ahead.” </a:t>
            </a:r>
            <a:r>
              <a:rPr lang="en-US" sz="2200" dirty="0"/>
              <a:t>- Qualitative interview with adolescent girl</a:t>
            </a:r>
          </a:p>
          <a:p>
            <a:pPr>
              <a:spcAft>
                <a:spcPts val="1800"/>
              </a:spcAft>
              <a:buClr>
                <a:srgbClr val="BC20A2"/>
              </a:buClr>
            </a:pPr>
            <a:endParaRPr lang="en-US" sz="2200" dirty="0" smtClean="0"/>
          </a:p>
          <a:p>
            <a:pPr>
              <a:spcAft>
                <a:spcPts val="1800"/>
              </a:spcAft>
              <a:buClr>
                <a:srgbClr val="BC20A2"/>
              </a:buClr>
            </a:pPr>
            <a:r>
              <a:rPr lang="en-US" sz="2200" dirty="0" smtClean="0"/>
              <a:t>Seeking help from informal supports or formal mechanisms is limited by lack </a:t>
            </a:r>
            <a:r>
              <a:rPr lang="en-US" sz="2200" dirty="0"/>
              <a:t>of awareness, normalization of SEA, victim-blaming, and fear of losing </a:t>
            </a:r>
            <a:r>
              <a:rPr lang="en-US" sz="2200" dirty="0" smtClean="0"/>
              <a:t>aid, </a:t>
            </a:r>
            <a:r>
              <a:rPr lang="en-US" sz="2200" dirty="0"/>
              <a:t>as well as confusion around actual role of perpetrator. </a:t>
            </a:r>
          </a:p>
        </p:txBody>
      </p:sp>
    </p:spTree>
    <p:extLst>
      <p:ext uri="{BB962C8B-B14F-4D97-AF65-F5344CB8AC3E}">
        <p14:creationId xmlns:p14="http://schemas.microsoft.com/office/powerpoint/2010/main" val="2438687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10438</TotalTime>
  <Words>2553</Words>
  <Application>Microsoft Office PowerPoint</Application>
  <PresentationFormat>Widescreen</PresentationFormat>
  <Paragraphs>227</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Times New Roman</vt:lpstr>
      <vt:lpstr>Parcel</vt:lpstr>
      <vt:lpstr>PowerPoint Presentation</vt:lpstr>
      <vt:lpstr>PowerPoint Presentation</vt:lpstr>
      <vt:lpstr>uganda Context</vt:lpstr>
      <vt:lpstr>PowerPoint Presentation</vt:lpstr>
      <vt:lpstr>Data collection</vt:lpstr>
      <vt:lpstr>PowerPoint Presentation</vt:lpstr>
      <vt:lpstr>Participatory data collection &amp; analysis</vt:lpstr>
      <vt:lpstr>Overview of Findings - SEA</vt:lpstr>
      <vt:lpstr>PowerPoint Presentation</vt:lpstr>
      <vt:lpstr>PowerPoint Presentation</vt:lpstr>
      <vt:lpstr>PowerPoint Presentation</vt:lpstr>
      <vt:lpstr>PowerPoint Presentation</vt:lpstr>
      <vt:lpstr>FINDINGS related to other forms of gbv</vt:lpstr>
      <vt:lpstr>PowerPoint Presentation</vt:lpstr>
      <vt:lpstr>PowerPoint Presentation</vt:lpstr>
      <vt:lpstr>Need for safeguarding the context</vt:lpstr>
      <vt:lpstr>women &amp; girls are expert in contextual safeguarding</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Hedge;Alina Potts</dc:creator>
  <cp:lastModifiedBy>Potts, Alina</cp:lastModifiedBy>
  <cp:revision>365</cp:revision>
  <dcterms:created xsi:type="dcterms:W3CDTF">2019-03-11T07:07:28Z</dcterms:created>
  <dcterms:modified xsi:type="dcterms:W3CDTF">2019-11-20T14:21:41Z</dcterms:modified>
</cp:coreProperties>
</file>