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67" r:id="rId4"/>
    <p:sldId id="266" r:id="rId5"/>
    <p:sldId id="269" r:id="rId6"/>
    <p:sldId id="260" r:id="rId7"/>
    <p:sldId id="261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iya Gubaeva" initials="GG" lastIdx="3" clrIdx="0">
    <p:extLst>
      <p:ext uri="{19B8F6BF-5375-455C-9EA6-DF929625EA0E}">
        <p15:presenceInfo xmlns:p15="http://schemas.microsoft.com/office/powerpoint/2012/main" userId="S-1-5-21-2676355427-447894320-4283101651-28284" providerId="AD"/>
      </p:ext>
    </p:extLst>
  </p:cmAuthor>
  <p:cmAuthor id="2" name="Lea Kraitem" initials="LK" lastIdx="3" clrIdx="1">
    <p:extLst>
      <p:ext uri="{19B8F6BF-5375-455C-9EA6-DF929625EA0E}">
        <p15:presenceInfo xmlns:p15="http://schemas.microsoft.com/office/powerpoint/2012/main" userId="S-1-5-21-2676355427-447894320-4283101651-102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FF"/>
    <a:srgbClr val="FFCCCC"/>
    <a:srgbClr val="FF7C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yrille\Downloads\Sh12%20(4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le\AppData\Local\Microsoft\Windows\Temporary%20Internet%20Files\Content.Outlook\DXHDIJFG\additional%20shelter%20analysis%20vasyr%20(00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le\AppData\Local\Microsoft\Windows\Temporary%20Internet%20Files\Content.Outlook\DXHDIJFG\additional%20shelter%20analysis%20vasyr%20(002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Sheet1!$E$47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Sheet1!$B$57:$B$82</c:f>
              <c:strCache>
                <c:ptCount val="6"/>
                <c:pt idx="0">
                  <c:v>Akkar</c:v>
                </c:pt>
                <c:pt idx="1">
                  <c:v>El Batroun</c:v>
                </c:pt>
                <c:pt idx="2">
                  <c:v>El Koura</c:v>
                </c:pt>
                <c:pt idx="3">
                  <c:v>El Minieh Dennie</c:v>
                </c:pt>
                <c:pt idx="4">
                  <c:v>Tripoli</c:v>
                </c:pt>
                <c:pt idx="5">
                  <c:v>Zgharta</c:v>
                </c:pt>
              </c:strCache>
              <c:extLst/>
            </c:strRef>
          </c:cat>
          <c:val>
            <c:numRef>
              <c:f>Sheet1!$E$57:$E$82</c:f>
              <c:numCache>
                <c:formatCode>###0.0%</c:formatCode>
                <c:ptCount val="6"/>
                <c:pt idx="0">
                  <c:v>0.48156682027650327</c:v>
                </c:pt>
                <c:pt idx="1">
                  <c:v>0.39669421487603385</c:v>
                </c:pt>
                <c:pt idx="2">
                  <c:v>0.50306748466257833</c:v>
                </c:pt>
                <c:pt idx="3">
                  <c:v>0.75342465753424614</c:v>
                </c:pt>
                <c:pt idx="4">
                  <c:v>0.90384615384615374</c:v>
                </c:pt>
                <c:pt idx="5">
                  <c:v>0.50684931506849185</c:v>
                </c:pt>
              </c:numCache>
              <c:extLst/>
            </c:numRef>
          </c:val>
        </c:ser>
        <c:ser>
          <c:idx val="0"/>
          <c:order val="1"/>
          <c:tx>
            <c:strRef>
              <c:f>Sheet1!$C$47</c:f>
              <c:strCache>
                <c:ptCount val="1"/>
                <c:pt idx="0">
                  <c:v>Non-Permanent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Sheet1!$B$57:$B$82</c:f>
              <c:strCache>
                <c:ptCount val="6"/>
                <c:pt idx="0">
                  <c:v>Akkar</c:v>
                </c:pt>
                <c:pt idx="1">
                  <c:v>El Batroun</c:v>
                </c:pt>
                <c:pt idx="2">
                  <c:v>El Koura</c:v>
                </c:pt>
                <c:pt idx="3">
                  <c:v>El Minieh Dennie</c:v>
                </c:pt>
                <c:pt idx="4">
                  <c:v>Tripoli</c:v>
                </c:pt>
                <c:pt idx="5">
                  <c:v>Zgharta</c:v>
                </c:pt>
              </c:strCache>
              <c:extLst/>
            </c:strRef>
          </c:cat>
          <c:val>
            <c:numRef>
              <c:f>Sheet1!$C$57:$C$82</c:f>
              <c:numCache>
                <c:formatCode>###0.0%</c:formatCode>
                <c:ptCount val="6"/>
                <c:pt idx="0">
                  <c:v>0.29032258064516464</c:v>
                </c:pt>
                <c:pt idx="1">
                  <c:v>9.9173553719008434E-2</c:v>
                </c:pt>
                <c:pt idx="2">
                  <c:v>0.11656441717791458</c:v>
                </c:pt>
                <c:pt idx="3">
                  <c:v>9.5890410958903841E-2</c:v>
                </c:pt>
                <c:pt idx="4" formatCode="####.0%">
                  <c:v>6.410256410256391E-3</c:v>
                </c:pt>
                <c:pt idx="5">
                  <c:v>8.9041095890410857E-2</c:v>
                </c:pt>
              </c:numCache>
              <c:extLst/>
            </c:numRef>
          </c:val>
        </c:ser>
        <c:ser>
          <c:idx val="1"/>
          <c:order val="2"/>
          <c:tx>
            <c:strRef>
              <c:f>Sheet1!$D$47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3403252441518393E-3"/>
                  <c:y val="-5.3419387620330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Sheet1!$B$57:$B$82</c:f>
              <c:strCache>
                <c:ptCount val="6"/>
                <c:pt idx="0">
                  <c:v>Akkar</c:v>
                </c:pt>
                <c:pt idx="1">
                  <c:v>El Batroun</c:v>
                </c:pt>
                <c:pt idx="2">
                  <c:v>El Koura</c:v>
                </c:pt>
                <c:pt idx="3">
                  <c:v>El Minieh Dennie</c:v>
                </c:pt>
                <c:pt idx="4">
                  <c:v>Tripoli</c:v>
                </c:pt>
                <c:pt idx="5">
                  <c:v>Zgharta</c:v>
                </c:pt>
              </c:strCache>
              <c:extLst/>
            </c:strRef>
          </c:cat>
          <c:val>
            <c:numRef>
              <c:f>Sheet1!$D$57:$D$82</c:f>
              <c:numCache>
                <c:formatCode>###0.0%</c:formatCode>
                <c:ptCount val="6"/>
                <c:pt idx="0">
                  <c:v>0.22811059907834363</c:v>
                </c:pt>
                <c:pt idx="1">
                  <c:v>0.50413223140495989</c:v>
                </c:pt>
                <c:pt idx="2">
                  <c:v>0.38036809815951078</c:v>
                </c:pt>
                <c:pt idx="3">
                  <c:v>0.15068493150684886</c:v>
                </c:pt>
                <c:pt idx="4">
                  <c:v>8.974358974358948E-2</c:v>
                </c:pt>
                <c:pt idx="5">
                  <c:v>0.4041095890410949</c:v>
                </c:pt>
              </c:numCache>
              <c:extLst/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0199896"/>
        <c:axId val="161639624"/>
      </c:barChart>
      <c:catAx>
        <c:axId val="16019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9624"/>
        <c:crosses val="autoZero"/>
        <c:auto val="1"/>
        <c:lblAlgn val="ctr"/>
        <c:lblOffset val="100"/>
        <c:noMultiLvlLbl val="0"/>
      </c:catAx>
      <c:valAx>
        <c:axId val="161639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19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13828126869139E-2"/>
          <c:y val="0.91490341755997806"/>
          <c:w val="0.66902994684466732"/>
          <c:h val="7.7533632794378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5875">
      <a:solidFill>
        <a:srgbClr val="5B9BD5">
          <a:lumMod val="75000"/>
        </a:srgbClr>
      </a:solidFill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Akkar</a:t>
            </a:r>
          </a:p>
        </c:rich>
      </c:tx>
      <c:layout>
        <c:manualLayout>
          <c:xMode val="edge"/>
          <c:yMode val="edge"/>
          <c:x val="0.83627121394379167"/>
          <c:y val="0.10852713178294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516340369232952E-2"/>
          <c:y val="0.15124329420299845"/>
          <c:w val="0.64320118734403253"/>
          <c:h val="0.594516673787869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'Shelter conditions'!$B$13</c:f>
              <c:strCache>
                <c:ptCount val="1"/>
                <c:pt idx="0">
                  <c:v>Below standards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'Shelter conditions'!$C$12:$E$12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conditions'!$C$13:$E$13</c:f>
              <c:numCache>
                <c:formatCode>0%</c:formatCode>
                <c:ptCount val="3"/>
                <c:pt idx="0">
                  <c:v>7.1999999999999995E-2</c:v>
                </c:pt>
                <c:pt idx="1">
                  <c:v>0.14285714285714285</c:v>
                </c:pt>
                <c:pt idx="2">
                  <c:v>7.2115384615384609E-2</c:v>
                </c:pt>
              </c:numCache>
            </c:numRef>
          </c:val>
        </c:ser>
        <c:ser>
          <c:idx val="1"/>
          <c:order val="1"/>
          <c:tx>
            <c:strRef>
              <c:f>'Shelter conditions'!$B$14</c:f>
              <c:strCache>
                <c:ptCount val="1"/>
                <c:pt idx="0">
                  <c:v>Dangerous conditions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'Shelter conditions'!$C$12:$E$12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conditions'!$C$14:$E$14</c:f>
              <c:numCache>
                <c:formatCode>0%</c:formatCode>
                <c:ptCount val="3"/>
                <c:pt idx="0">
                  <c:v>0</c:v>
                </c:pt>
                <c:pt idx="1">
                  <c:v>2.0408163265306124E-2</c:v>
                </c:pt>
                <c:pt idx="2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'Shelter conditions'!$B$15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'Shelter conditions'!$C$12:$E$12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conditions'!$C$15:$E$15</c:f>
              <c:numCache>
                <c:formatCode>0%</c:formatCode>
                <c:ptCount val="3"/>
                <c:pt idx="0">
                  <c:v>0.92800000000000016</c:v>
                </c:pt>
                <c:pt idx="1">
                  <c:v>0.83673469387755106</c:v>
                </c:pt>
                <c:pt idx="2">
                  <c:v>0.91826923076923062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49504"/>
        <c:axId val="161124672"/>
      </c:barChart>
      <c:catAx>
        <c:axId val="1611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24672"/>
        <c:crosses val="autoZero"/>
        <c:auto val="1"/>
        <c:lblAlgn val="ctr"/>
        <c:lblOffset val="100"/>
        <c:noMultiLvlLbl val="0"/>
      </c:catAx>
      <c:valAx>
        <c:axId val="161124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14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46461369953636"/>
          <c:y val="0.27953347501580039"/>
          <c:w val="0.32853538630046381"/>
          <c:h val="0.26626952253614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5B9BD5">
          <a:lumMod val="75000"/>
        </a:srgbClr>
      </a:solidFill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North</a:t>
            </a:r>
          </a:p>
        </c:rich>
      </c:tx>
      <c:layout>
        <c:manualLayout>
          <c:xMode val="edge"/>
          <c:yMode val="edge"/>
          <c:x val="0.85824530508357988"/>
          <c:y val="5.246857953198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89775962296462E-2"/>
          <c:y val="6.935716178035807E-2"/>
          <c:w val="0.61765899712465433"/>
          <c:h val="0.757379297736982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'Shelter conditions'!$A$24</c:f>
              <c:strCache>
                <c:ptCount val="1"/>
                <c:pt idx="0">
                  <c:v>Below standards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'Shelter conditions'!$B$23:$D$23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conditions'!$B$24:$D$24</c:f>
              <c:numCache>
                <c:formatCode>0%</c:formatCode>
                <c:ptCount val="3"/>
                <c:pt idx="0">
                  <c:v>0.53333333333333333</c:v>
                </c:pt>
                <c:pt idx="1">
                  <c:v>0.3546099290780142</c:v>
                </c:pt>
                <c:pt idx="2">
                  <c:v>0.19787234042553192</c:v>
                </c:pt>
              </c:numCache>
            </c:numRef>
          </c:val>
        </c:ser>
        <c:ser>
          <c:idx val="1"/>
          <c:order val="1"/>
          <c:tx>
            <c:strRef>
              <c:f>'Shelter conditions'!$A$25</c:f>
              <c:strCache>
                <c:ptCount val="1"/>
                <c:pt idx="0">
                  <c:v>Dangerous conditions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'Shelter conditions'!$B$23:$D$23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conditions'!$B$25:$D$25</c:f>
              <c:numCache>
                <c:formatCode>0%</c:formatCode>
                <c:ptCount val="3"/>
                <c:pt idx="0">
                  <c:v>4.4444444444444446E-2</c:v>
                </c:pt>
                <c:pt idx="1">
                  <c:v>2.1276595744680851E-2</c:v>
                </c:pt>
                <c:pt idx="2">
                  <c:v>8.5106382978723406E-3</c:v>
                </c:pt>
              </c:numCache>
            </c:numRef>
          </c:val>
        </c:ser>
        <c:ser>
          <c:idx val="2"/>
          <c:order val="2"/>
          <c:tx>
            <c:strRef>
              <c:f>'Shelter conditions'!$A$26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'Shelter conditions'!$B$23:$D$23</c:f>
              <c:strCache>
                <c:ptCount val="3"/>
                <c:pt idx="0">
                  <c:v>Non-Permanent</c:v>
                </c:pt>
                <c:pt idx="1">
                  <c:v>Non-Residential</c:v>
                </c:pt>
                <c:pt idx="2">
                  <c:v>Residential</c:v>
                </c:pt>
              </c:strCache>
            </c:strRef>
          </c:cat>
          <c:val>
            <c:numRef>
              <c:f>'Shelter conditions'!$B$26:$D$26</c:f>
              <c:numCache>
                <c:formatCode>0%</c:formatCode>
                <c:ptCount val="3"/>
                <c:pt idx="0">
                  <c:v>0.42222222222222222</c:v>
                </c:pt>
                <c:pt idx="1">
                  <c:v>0.62411347517730498</c:v>
                </c:pt>
                <c:pt idx="2">
                  <c:v>0.79361702127659572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660104"/>
        <c:axId val="160660488"/>
      </c:barChart>
      <c:catAx>
        <c:axId val="16066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60488"/>
        <c:crosses val="autoZero"/>
        <c:auto val="1"/>
        <c:lblAlgn val="ctr"/>
        <c:lblOffset val="100"/>
        <c:noMultiLvlLbl val="0"/>
      </c:catAx>
      <c:valAx>
        <c:axId val="160660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066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202754123254"/>
          <c:y val="0.20311020932174548"/>
          <c:w val="0.33505367570282807"/>
          <c:h val="0.37058258198086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5B9BD5">
          <a:lumMod val="75000"/>
        </a:srgbClr>
      </a:solidFill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Assistance</a:t>
            </a:r>
            <a:r>
              <a:rPr lang="en-US" sz="1200" b="1" baseline="0" dirty="0"/>
              <a:t> Per Shelter </a:t>
            </a:r>
            <a:r>
              <a:rPr lang="en-US" sz="1200" b="1" baseline="0" dirty="0" smtClean="0"/>
              <a:t>Needs – T5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5906738507729"/>
          <c:y val="0.18153827891985722"/>
          <c:w val="0.53227399840511136"/>
          <c:h val="0.56056616559293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Sheet2!$B$102</c:f>
              <c:strCache>
                <c:ptCount val="1"/>
                <c:pt idx="0">
                  <c:v>Assisted</c:v>
                </c:pt>
              </c:strCache>
            </c:strRef>
          </c:tx>
          <c:spPr>
            <a:solidFill>
              <a:srgbClr val="CCFF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Sheet2!$A$103:$A$105</c:f>
              <c:strCache>
                <c:ptCount val="3"/>
                <c:pt idx="0">
                  <c:v>Rehabilitation</c:v>
                </c:pt>
                <c:pt idx="1">
                  <c:v>Shelter Kit</c:v>
                </c:pt>
                <c:pt idx="2">
                  <c:v>Relocation</c:v>
                </c:pt>
              </c:strCache>
            </c:strRef>
          </c:cat>
          <c:val>
            <c:numRef>
              <c:f>Sheet2!$B$103:$B$105</c:f>
              <c:numCache>
                <c:formatCode>0%</c:formatCode>
                <c:ptCount val="3"/>
                <c:pt idx="0">
                  <c:v>4.4776119402985072E-2</c:v>
                </c:pt>
                <c:pt idx="1">
                  <c:v>0.20689655172413793</c:v>
                </c:pt>
                <c:pt idx="2">
                  <c:v>0.15887850467289719</c:v>
                </c:pt>
              </c:numCache>
            </c:numRef>
          </c:val>
        </c:ser>
        <c:ser>
          <c:idx val="1"/>
          <c:order val="1"/>
          <c:tx>
            <c:strRef>
              <c:f>Sheet2!$C$102</c:f>
              <c:strCache>
                <c:ptCount val="1"/>
                <c:pt idx="0">
                  <c:v>Not Assisted/Refused Assistance/ Not Eligible
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Sheet2!$A$103:$A$105</c:f>
              <c:strCache>
                <c:ptCount val="3"/>
                <c:pt idx="0">
                  <c:v>Rehabilitation</c:v>
                </c:pt>
                <c:pt idx="1">
                  <c:v>Shelter Kit</c:v>
                </c:pt>
                <c:pt idx="2">
                  <c:v>Relocation</c:v>
                </c:pt>
              </c:strCache>
            </c:strRef>
          </c:cat>
          <c:val>
            <c:numRef>
              <c:f>Sheet2!$C$103:$C$105</c:f>
              <c:numCache>
                <c:formatCode>0%</c:formatCode>
                <c:ptCount val="3"/>
                <c:pt idx="0">
                  <c:v>0.18656716417910449</c:v>
                </c:pt>
                <c:pt idx="1">
                  <c:v>0.2413793103448276</c:v>
                </c:pt>
                <c:pt idx="2">
                  <c:v>0.49532710280373832</c:v>
                </c:pt>
              </c:numCache>
            </c:numRef>
          </c:val>
        </c:ser>
        <c:ser>
          <c:idx val="2"/>
          <c:order val="2"/>
          <c:tx>
            <c:strRef>
              <c:f>Sheet2!$D$102</c:f>
              <c:strCache>
                <c:ptCount val="1"/>
                <c:pt idx="0">
                  <c:v>Not Assisted/Pending
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Sheet2!$A$103:$A$105</c:f>
              <c:strCache>
                <c:ptCount val="3"/>
                <c:pt idx="0">
                  <c:v>Rehabilitation</c:v>
                </c:pt>
                <c:pt idx="1">
                  <c:v>Shelter Kit</c:v>
                </c:pt>
                <c:pt idx="2">
                  <c:v>Relocation</c:v>
                </c:pt>
              </c:strCache>
            </c:strRef>
          </c:cat>
          <c:val>
            <c:numRef>
              <c:f>Sheet2!$D$103:$D$105</c:f>
              <c:numCache>
                <c:formatCode>0%</c:formatCode>
                <c:ptCount val="3"/>
                <c:pt idx="0">
                  <c:v>0.76865671641791045</c:v>
                </c:pt>
                <c:pt idx="1">
                  <c:v>0.55172413793103448</c:v>
                </c:pt>
                <c:pt idx="2">
                  <c:v>0.34579439252336447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713680"/>
        <c:axId val="161768328"/>
      </c:barChart>
      <c:catAx>
        <c:axId val="1617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68328"/>
        <c:crosses val="autoZero"/>
        <c:auto val="1"/>
        <c:lblAlgn val="ctr"/>
        <c:lblOffset val="100"/>
        <c:noMultiLvlLbl val="0"/>
      </c:catAx>
      <c:valAx>
        <c:axId val="16176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1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17919588973149"/>
          <c:y val="0.19178828171398113"/>
          <c:w val="0.2585144141708885"/>
          <c:h val="0.3530200240410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Assistance per Shelter </a:t>
            </a:r>
            <a:r>
              <a:rPr lang="en-US" sz="1200" b="1" dirty="0" smtClean="0"/>
              <a:t>Need - Akkar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445313963536596E-2"/>
          <c:y val="0.14137602439489233"/>
          <c:w val="0.59589620560668599"/>
          <c:h val="0.416186827418442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CHARTS!$B$63</c:f>
              <c:strCache>
                <c:ptCount val="1"/>
                <c:pt idx="0">
                  <c:v>Assisted</c:v>
                </c:pt>
              </c:strCache>
            </c:strRef>
          </c:tx>
          <c:spPr>
            <a:solidFill>
              <a:srgbClr val="CCFF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CHARTS!$A$64:$A$68</c:f>
              <c:strCache>
                <c:ptCount val="5"/>
                <c:pt idx="0">
                  <c:v>Site Improvement</c:v>
                </c:pt>
                <c:pt idx="1">
                  <c:v>Relocation</c:v>
                </c:pt>
                <c:pt idx="2">
                  <c:v>Rehabilitation</c:v>
                </c:pt>
                <c:pt idx="3">
                  <c:v>Cash For Rent</c:v>
                </c:pt>
                <c:pt idx="4">
                  <c:v>Shelter Kit</c:v>
                </c:pt>
              </c:strCache>
            </c:strRef>
          </c:cat>
          <c:val>
            <c:numRef>
              <c:f>CHARTS!$B$64:$B$68</c:f>
              <c:numCache>
                <c:formatCode>0%</c:formatCode>
                <c:ptCount val="5"/>
                <c:pt idx="0">
                  <c:v>6.6666666666666666E-2</c:v>
                </c:pt>
                <c:pt idx="1">
                  <c:v>0.10606060606060606</c:v>
                </c:pt>
                <c:pt idx="2">
                  <c:v>0</c:v>
                </c:pt>
                <c:pt idx="3">
                  <c:v>0.19469026548672566</c:v>
                </c:pt>
                <c:pt idx="4">
                  <c:v>5.1724137931034482E-2</c:v>
                </c:pt>
              </c:numCache>
            </c:numRef>
          </c:val>
        </c:ser>
        <c:ser>
          <c:idx val="1"/>
          <c:order val="1"/>
          <c:tx>
            <c:strRef>
              <c:f>CHARTS!$C$63</c:f>
              <c:strCache>
                <c:ptCount val="1"/>
                <c:pt idx="0">
                  <c:v>Not assisted (Not eligible/Refused)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CHARTS!$A$64:$A$68</c:f>
              <c:strCache>
                <c:ptCount val="5"/>
                <c:pt idx="0">
                  <c:v>Site Improvement</c:v>
                </c:pt>
                <c:pt idx="1">
                  <c:v>Relocation</c:v>
                </c:pt>
                <c:pt idx="2">
                  <c:v>Rehabilitation</c:v>
                </c:pt>
                <c:pt idx="3">
                  <c:v>Cash For Rent</c:v>
                </c:pt>
                <c:pt idx="4">
                  <c:v>Shelter Kit</c:v>
                </c:pt>
              </c:strCache>
            </c:strRef>
          </c:cat>
          <c:val>
            <c:numRef>
              <c:f>CHARTS!$C$64:$C$68</c:f>
              <c:numCache>
                <c:formatCode>0%</c:formatCode>
                <c:ptCount val="5"/>
                <c:pt idx="0">
                  <c:v>0.2</c:v>
                </c:pt>
                <c:pt idx="1">
                  <c:v>0.53030303030303028</c:v>
                </c:pt>
                <c:pt idx="2">
                  <c:v>0.21978021978021978</c:v>
                </c:pt>
                <c:pt idx="3">
                  <c:v>0.1415929203539823</c:v>
                </c:pt>
                <c:pt idx="4">
                  <c:v>0.40517241379310343</c:v>
                </c:pt>
              </c:numCache>
            </c:numRef>
          </c:val>
        </c:ser>
        <c:ser>
          <c:idx val="2"/>
          <c:order val="2"/>
          <c:tx>
            <c:strRef>
              <c:f>CHARTS!$D$63</c:f>
              <c:strCache>
                <c:ptCount val="1"/>
                <c:pt idx="0">
                  <c:v>Not assisted (pending, in progress..)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CHARTS!$A$64:$A$68</c:f>
              <c:strCache>
                <c:ptCount val="5"/>
                <c:pt idx="0">
                  <c:v>Site Improvement</c:v>
                </c:pt>
                <c:pt idx="1">
                  <c:v>Relocation</c:v>
                </c:pt>
                <c:pt idx="2">
                  <c:v>Rehabilitation</c:v>
                </c:pt>
                <c:pt idx="3">
                  <c:v>Cash For Rent</c:v>
                </c:pt>
                <c:pt idx="4">
                  <c:v>Shelter Kit</c:v>
                </c:pt>
              </c:strCache>
            </c:strRef>
          </c:cat>
          <c:val>
            <c:numRef>
              <c:f>CHARTS!$D$64:$D$68</c:f>
              <c:numCache>
                <c:formatCode>0%</c:formatCode>
                <c:ptCount val="5"/>
                <c:pt idx="0">
                  <c:v>0.73333333333333328</c:v>
                </c:pt>
                <c:pt idx="1">
                  <c:v>0.36363636363636365</c:v>
                </c:pt>
                <c:pt idx="2">
                  <c:v>0.78021978021978022</c:v>
                </c:pt>
                <c:pt idx="3">
                  <c:v>0.66371681415929207</c:v>
                </c:pt>
                <c:pt idx="4">
                  <c:v>0.5431034482758621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162696"/>
        <c:axId val="162163080"/>
      </c:barChart>
      <c:catAx>
        <c:axId val="16216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63080"/>
        <c:crosses val="autoZero"/>
        <c:auto val="1"/>
        <c:lblAlgn val="ctr"/>
        <c:lblOffset val="100"/>
        <c:noMultiLvlLbl val="0"/>
      </c:catAx>
      <c:valAx>
        <c:axId val="16216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6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20310040625503"/>
          <c:y val="0.18096009868406243"/>
          <c:w val="0.24254284983371707"/>
          <c:h val="0.31589524722788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Shelter Referrals Needs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T5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Shelter Kits</c:v>
                </c:pt>
                <c:pt idx="1">
                  <c:v>Rehabilitation</c:v>
                </c:pt>
                <c:pt idx="2">
                  <c:v>Relocation </c:v>
                </c:pt>
                <c:pt idx="3">
                  <c:v>Cash for Rent</c:v>
                </c:pt>
                <c:pt idx="4">
                  <c:v>Site Improvement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0.36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Akkar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Shelter Kits</c:v>
                </c:pt>
                <c:pt idx="1">
                  <c:v>Rehabilitation</c:v>
                </c:pt>
                <c:pt idx="2">
                  <c:v>Relocation </c:v>
                </c:pt>
                <c:pt idx="3">
                  <c:v>Cash for Rent</c:v>
                </c:pt>
                <c:pt idx="4">
                  <c:v>Site Improvement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0.23</c:v>
                </c:pt>
                <c:pt idx="2">
                  <c:v>0.16</c:v>
                </c:pt>
                <c:pt idx="3">
                  <c:v>0.28000000000000003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52472"/>
        <c:axId val="159352864"/>
      </c:barChart>
      <c:catAx>
        <c:axId val="15935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52864"/>
        <c:crosses val="autoZero"/>
        <c:auto val="1"/>
        <c:lblAlgn val="ctr"/>
        <c:lblOffset val="100"/>
        <c:noMultiLvlLbl val="0"/>
      </c:catAx>
      <c:valAx>
        <c:axId val="15935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5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9D39-553D-49F7-8AEC-2A569DC22579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268D-0FCE-4BC2-A959-6DB635CDA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7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0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6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11CC-0819-4B84-8B2B-EB01D6D16863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127A-D39A-404F-A9E6-E9A3CA9F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4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10" Type="http://schemas.openxmlformats.org/officeDocument/2006/relationships/image" Target="../media/image23.emf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0.emf"/><Relationship Id="rId4" Type="http://schemas.openxmlformats.org/officeDocument/2006/relationships/image" Target="../media/image26.emf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712563"/>
            <a:ext cx="9144000" cy="514543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426" y="112142"/>
            <a:ext cx="1043796" cy="11128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05653" y="194097"/>
            <a:ext cx="990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SHELTER SECTOR ACTIVITIES 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2484" y="1045663"/>
            <a:ext cx="52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NORTHERN LEBANON</a:t>
            </a:r>
            <a:endParaRPr lang="en-GB" sz="280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165332" y="194097"/>
            <a:ext cx="2267318" cy="96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4145" y="3000375"/>
            <a:ext cx="660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THANK YOU !!  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84262" y="410101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SECTOR OVERVIEW  | Northern Lebanon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36" y="972704"/>
            <a:ext cx="743544" cy="70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54" y="1665590"/>
            <a:ext cx="580308" cy="6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81249" y="1218392"/>
            <a:ext cx="882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North: Led by UNHCR – with rotating Co-Lead  |  National: </a:t>
            </a:r>
            <a:r>
              <a:rPr lang="en-US" dirty="0" err="1" smtClean="0"/>
              <a:t>MoSA</a:t>
            </a:r>
            <a:r>
              <a:rPr lang="en-US" dirty="0" smtClean="0"/>
              <a:t>, </a:t>
            </a:r>
            <a:r>
              <a:rPr lang="en-US" dirty="0"/>
              <a:t>UNHCR, </a:t>
            </a:r>
            <a:r>
              <a:rPr lang="en-US" dirty="0" smtClean="0"/>
              <a:t>and UN-HABITAT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381248" y="1702860"/>
            <a:ext cx="86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North Shelter Operational Partners: </a:t>
            </a:r>
            <a:r>
              <a:rPr lang="en-US" dirty="0" err="1" smtClean="0"/>
              <a:t>Akkarouna</a:t>
            </a:r>
            <a:r>
              <a:rPr lang="en-US" dirty="0" smtClean="0"/>
              <a:t>, CARE, CWW, ICRC, Mercy USA, NRC, </a:t>
            </a:r>
            <a:r>
              <a:rPr lang="en-US" dirty="0"/>
              <a:t>PCPM,</a:t>
            </a:r>
            <a:r>
              <a:rPr lang="en-US" dirty="0" smtClean="0"/>
              <a:t> PU-AMI, SCI, </a:t>
            </a:r>
            <a:r>
              <a:rPr lang="en-US" dirty="0"/>
              <a:t>SI</a:t>
            </a:r>
            <a:r>
              <a:rPr lang="en-US" dirty="0" smtClean="0"/>
              <a:t>, UN-HABITAT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9824" y="25985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1516391" y="2949145"/>
            <a:ext cx="9694533" cy="30897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8350" y="3248025"/>
            <a:ext cx="91346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Shelter Sector activities are guided by the LCRP and Temporary Technical Committees (TTCs):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TTC2: Weatherproofing in Informal Settlements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TTC3: Upgrade of substandard </a:t>
            </a:r>
            <a:r>
              <a:rPr lang="en-US" dirty="0"/>
              <a:t>R</a:t>
            </a:r>
            <a:r>
              <a:rPr lang="en-US" dirty="0" smtClean="0"/>
              <a:t>esidential Shelters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TTC4: Upgrade of </a:t>
            </a:r>
            <a:r>
              <a:rPr lang="en-US" dirty="0"/>
              <a:t>C</a:t>
            </a:r>
            <a:r>
              <a:rPr lang="en-US" dirty="0" smtClean="0"/>
              <a:t>ommon Building Areas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TTC5: Fire Prevention, Preparedness and Response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TTC6: Area-based Profiling and Area-based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TTC7: Site Improvement in Informal Settlement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TTC8: Cash For 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84262" y="410101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SECTOR OVERVIEW  | Northern Lebanon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042729"/>
              </p:ext>
            </p:extLst>
          </p:nvPr>
        </p:nvGraphicFramePr>
        <p:xfrm>
          <a:off x="400198" y="3544994"/>
          <a:ext cx="5866143" cy="279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847054"/>
              </p:ext>
            </p:extLst>
          </p:nvPr>
        </p:nvGraphicFramePr>
        <p:xfrm>
          <a:off x="6621831" y="1605317"/>
          <a:ext cx="5386139" cy="211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29092"/>
              </p:ext>
            </p:extLst>
          </p:nvPr>
        </p:nvGraphicFramePr>
        <p:xfrm>
          <a:off x="6621830" y="4116619"/>
          <a:ext cx="5386139" cy="221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2726" y="5972848"/>
            <a:ext cx="1153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VASYR - 2018</a:t>
            </a:r>
            <a:endParaRPr lang="en-GB" sz="11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925706" y="3353749"/>
            <a:ext cx="1153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VASYR - 2018</a:t>
            </a:r>
            <a:endParaRPr lang="en-GB" sz="11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925706" y="5972848"/>
            <a:ext cx="1153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VASYR - 2018</a:t>
            </a:r>
            <a:endParaRPr lang="en-GB" sz="1100" i="1" dirty="0"/>
          </a:p>
        </p:txBody>
      </p:sp>
      <p:sp>
        <p:nvSpPr>
          <p:cNvPr id="10" name="Rectangle 9"/>
          <p:cNvSpPr/>
          <p:nvPr/>
        </p:nvSpPr>
        <p:spPr>
          <a:xfrm>
            <a:off x="339824" y="25985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42" name="Rectangle 41"/>
          <p:cNvSpPr/>
          <p:nvPr/>
        </p:nvSpPr>
        <p:spPr>
          <a:xfrm>
            <a:off x="527246" y="1385375"/>
            <a:ext cx="577201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i="1" dirty="0">
                <a:cs typeface="Arial" panose="020B0604020202020204" pitchFamily="34" charset="0"/>
              </a:rPr>
              <a:t>2018 </a:t>
            </a:r>
            <a:r>
              <a:rPr lang="en-GB" sz="1400" b="1" i="1" dirty="0" err="1" smtClean="0">
                <a:cs typeface="Arial" panose="020B0604020202020204" pitchFamily="34" charset="0"/>
              </a:rPr>
              <a:t>VASyR</a:t>
            </a:r>
            <a:r>
              <a:rPr lang="en-GB" sz="1400" b="1" i="1" dirty="0" smtClean="0">
                <a:cs typeface="Arial" panose="020B0604020202020204" pitchFamily="34" charset="0"/>
              </a:rPr>
              <a:t>: </a:t>
            </a:r>
            <a:r>
              <a:rPr lang="en-GB" sz="1400" dirty="0" smtClean="0">
                <a:cs typeface="Arial" panose="020B0604020202020204" pitchFamily="34" charset="0"/>
              </a:rPr>
              <a:t>Syrians </a:t>
            </a:r>
            <a:r>
              <a:rPr lang="en-GB" sz="1400" dirty="0">
                <a:cs typeface="Arial" panose="020B0604020202020204" pitchFamily="34" charset="0"/>
              </a:rPr>
              <a:t>have been progressively downgrading their shelter types, moving from residential buildings to non-residential and non-permanent </a:t>
            </a:r>
            <a:r>
              <a:rPr lang="en-GB" sz="1400" dirty="0" smtClean="0">
                <a:cs typeface="Arial" panose="020B0604020202020204" pitchFamily="34" charset="0"/>
              </a:rPr>
              <a:t>structures. </a:t>
            </a:r>
          </a:p>
          <a:p>
            <a:pPr algn="just"/>
            <a:r>
              <a:rPr lang="en-GB" sz="1400" dirty="0" smtClean="0">
                <a:cs typeface="Arial" panose="020B0604020202020204" pitchFamily="34" charset="0"/>
              </a:rPr>
              <a:t>In </a:t>
            </a:r>
            <a:r>
              <a:rPr lang="en-GB" sz="1400" b="1" dirty="0" smtClean="0">
                <a:cs typeface="Arial" panose="020B0604020202020204" pitchFamily="34" charset="0"/>
              </a:rPr>
              <a:t>Akkar</a:t>
            </a:r>
            <a:r>
              <a:rPr lang="en-GB" sz="1400" dirty="0" smtClean="0">
                <a:cs typeface="Arial" panose="020B0604020202020204" pitchFamily="34" charset="0"/>
              </a:rPr>
              <a:t>, decrease in residential shelters </a:t>
            </a:r>
            <a:r>
              <a:rPr lang="en-GB" sz="1400" b="1" dirty="0" smtClean="0">
                <a:cs typeface="Arial" panose="020B0604020202020204" pitchFamily="34" charset="0"/>
              </a:rPr>
              <a:t>from 64%</a:t>
            </a:r>
            <a:r>
              <a:rPr lang="en-GB" sz="1400" dirty="0" smtClean="0">
                <a:cs typeface="Arial" panose="020B0604020202020204" pitchFamily="34" charset="0"/>
              </a:rPr>
              <a:t> in 2017 </a:t>
            </a:r>
            <a:r>
              <a:rPr lang="en-GB" sz="1400" b="1" dirty="0" smtClean="0">
                <a:cs typeface="Arial" panose="020B0604020202020204" pitchFamily="34" charset="0"/>
              </a:rPr>
              <a:t>to 48% </a:t>
            </a:r>
            <a:r>
              <a:rPr lang="en-GB" sz="1400" dirty="0" smtClean="0">
                <a:cs typeface="Arial" panose="020B0604020202020204" pitchFamily="34" charset="0"/>
              </a:rPr>
              <a:t>in 2018 and in </a:t>
            </a:r>
            <a:r>
              <a:rPr lang="en-GB" sz="1400" b="1" dirty="0" smtClean="0">
                <a:cs typeface="Arial" panose="020B0604020202020204" pitchFamily="34" charset="0"/>
              </a:rPr>
              <a:t>T5 </a:t>
            </a:r>
            <a:r>
              <a:rPr lang="en-GB" sz="1400" dirty="0" smtClean="0">
                <a:cs typeface="Arial" panose="020B0604020202020204" pitchFamily="34" charset="0"/>
              </a:rPr>
              <a:t>decrease </a:t>
            </a:r>
            <a:r>
              <a:rPr lang="en-GB" sz="1400" b="1" dirty="0" smtClean="0">
                <a:cs typeface="Arial" panose="020B0604020202020204" pitchFamily="34" charset="0"/>
              </a:rPr>
              <a:t>from 82% to 72%. </a:t>
            </a:r>
          </a:p>
          <a:p>
            <a:pPr algn="just"/>
            <a:endParaRPr lang="en-GB" sz="500" dirty="0" smtClean="0"/>
          </a:p>
          <a:p>
            <a:pPr algn="just"/>
            <a:r>
              <a:rPr lang="en-GB" sz="1400" dirty="0" smtClean="0"/>
              <a:t>Economic </a:t>
            </a:r>
            <a:r>
              <a:rPr lang="en-GB" sz="1400" dirty="0"/>
              <a:t>vulnerability and increased debt accumulation has forced </a:t>
            </a:r>
            <a:r>
              <a:rPr lang="en-GB" sz="1400" b="1" dirty="0"/>
              <a:t>55 </a:t>
            </a:r>
            <a:r>
              <a:rPr lang="en-GB" sz="1400" b="1" dirty="0" smtClean="0"/>
              <a:t>% </a:t>
            </a:r>
            <a:r>
              <a:rPr lang="en-GB" sz="1400" dirty="0" smtClean="0"/>
              <a:t>of </a:t>
            </a:r>
            <a:r>
              <a:rPr lang="en-GB" sz="1400" dirty="0"/>
              <a:t>the displaced population to reside in inadequate shelter </a:t>
            </a:r>
            <a:r>
              <a:rPr lang="en-GB" sz="1400" dirty="0" smtClean="0"/>
              <a:t>conditions.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843145" y="1302974"/>
            <a:ext cx="6168670" cy="6412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45" y="2306203"/>
            <a:ext cx="2724849" cy="15485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33" y="2310844"/>
            <a:ext cx="3067853" cy="1543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8135" y="1356428"/>
            <a:ext cx="59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Distribution of weatherproofing shelter materials, mainly plastic sheets and wooden support.</a:t>
            </a:r>
            <a:endParaRPr lang="en-US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220" y="1402583"/>
            <a:ext cx="342677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Distribution of Weatherproofing kits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07" y="3584273"/>
            <a:ext cx="5155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>
                <a:cs typeface="Arial" panose="020B0604020202020204" pitchFamily="34" charset="0"/>
              </a:rPr>
              <a:t>Winterization:</a:t>
            </a:r>
            <a:r>
              <a:rPr lang="en-US" sz="1400" dirty="0">
                <a:cs typeface="Arial" panose="020B0604020202020204" pitchFamily="34" charset="0"/>
              </a:rPr>
              <a:t> Yearly Harmonized Weatherproofing assessment to be conducted in all IS, prior to winter seasons. Distribution based on eligibility criteria. </a:t>
            </a:r>
            <a:endParaRPr lang="en-US" sz="1400" dirty="0" smtClean="0">
              <a:cs typeface="Arial" panose="020B0604020202020204" pitchFamily="34" charset="0"/>
            </a:endParaRPr>
          </a:p>
          <a:p>
            <a:pPr algn="just"/>
            <a:endParaRPr lang="en-US" sz="1400" dirty="0">
              <a:cs typeface="Arial" panose="020B0604020202020204" pitchFamily="34" charset="0"/>
            </a:endParaRPr>
          </a:p>
          <a:p>
            <a:pPr algn="just"/>
            <a:r>
              <a:rPr lang="en-US" sz="1400" i="1" dirty="0"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cs typeface="Arial" panose="020B0604020202020204" pitchFamily="34" charset="0"/>
              </a:rPr>
              <a:t>      In </a:t>
            </a:r>
            <a:r>
              <a:rPr lang="en-US" sz="1400" i="1" dirty="0">
                <a:cs typeface="Arial" panose="020B0604020202020204" pitchFamily="34" charset="0"/>
              </a:rPr>
              <a:t>2018: </a:t>
            </a:r>
            <a:r>
              <a:rPr lang="en-US" sz="1400" b="1" dirty="0">
                <a:cs typeface="Arial" panose="020B0604020202020204" pitchFamily="34" charset="0"/>
              </a:rPr>
              <a:t>9,222 </a:t>
            </a:r>
            <a:r>
              <a:rPr lang="en-US" sz="1400" dirty="0">
                <a:cs typeface="Arial" panose="020B0604020202020204" pitchFamily="34" charset="0"/>
              </a:rPr>
              <a:t>assessments conducted: </a:t>
            </a:r>
            <a:r>
              <a:rPr lang="en-US" sz="1400" b="1" dirty="0">
                <a:cs typeface="Arial" panose="020B0604020202020204" pitchFamily="34" charset="0"/>
              </a:rPr>
              <a:t>35% LRK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b="1" dirty="0">
                <a:cs typeface="Arial" panose="020B0604020202020204" pitchFamily="34" charset="0"/>
              </a:rPr>
              <a:t>42% MRK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b="1" dirty="0">
                <a:cs typeface="Arial" panose="020B0604020202020204" pitchFamily="34" charset="0"/>
              </a:rPr>
              <a:t>1% </a:t>
            </a:r>
            <a:endParaRPr lang="en-US" sz="1400" b="1" dirty="0" smtClean="0"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cs typeface="Arial" panose="020B0604020202020204" pitchFamily="34" charset="0"/>
              </a:rPr>
              <a:t>      NAK</a:t>
            </a:r>
            <a:r>
              <a:rPr lang="en-US" sz="1400" b="1" dirty="0">
                <a:cs typeface="Arial" panose="020B0604020202020204" pitchFamily="34" charset="0"/>
              </a:rPr>
              <a:t>,</a:t>
            </a:r>
            <a:r>
              <a:rPr lang="en-US" sz="1400" dirty="0">
                <a:cs typeface="Arial" panose="020B0604020202020204" pitchFamily="34" charset="0"/>
              </a:rPr>
              <a:t> 22% None. 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390" y="2215402"/>
            <a:ext cx="506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>
                <a:cs typeface="Arial" panose="020B0604020202020204" pitchFamily="34" charset="0"/>
              </a:rPr>
              <a:t>The Government of Lebanon’s official </a:t>
            </a:r>
            <a:r>
              <a:rPr lang="en-GB" sz="1400" b="1" dirty="0">
                <a:solidFill>
                  <a:srgbClr val="FF0000"/>
                </a:solidFill>
                <a:cs typeface="Arial" panose="020B0604020202020204" pitchFamily="34" charset="0"/>
              </a:rPr>
              <a:t>no-camp policy </a:t>
            </a:r>
            <a:r>
              <a:rPr lang="en-GB" sz="1400" dirty="0">
                <a:cs typeface="Arial" panose="020B0604020202020204" pitchFamily="34" charset="0"/>
              </a:rPr>
              <a:t>and associated </a:t>
            </a:r>
            <a:r>
              <a:rPr lang="en-GB" sz="1400" b="1" dirty="0">
                <a:solidFill>
                  <a:srgbClr val="FF0000"/>
                </a:solidFill>
                <a:cs typeface="Arial" panose="020B0604020202020204" pitchFamily="34" charset="0"/>
              </a:rPr>
              <a:t>restrictions on the durability </a:t>
            </a:r>
            <a:r>
              <a:rPr lang="en-GB" sz="1400" dirty="0">
                <a:cs typeface="Arial" panose="020B0604020202020204" pitchFamily="34" charset="0"/>
              </a:rPr>
              <a:t>of </a:t>
            </a:r>
            <a:r>
              <a:rPr lang="en-GB" sz="1400" b="1" dirty="0">
                <a:solidFill>
                  <a:srgbClr val="FF0000"/>
                </a:solidFill>
                <a:cs typeface="Arial" panose="020B0604020202020204" pitchFamily="34" charset="0"/>
              </a:rPr>
              <a:t>shelter materials </a:t>
            </a:r>
            <a:r>
              <a:rPr lang="en-GB" sz="1400" dirty="0">
                <a:cs typeface="Arial" panose="020B0604020202020204" pitchFamily="34" charset="0"/>
              </a:rPr>
              <a:t>allowed in informal settlements has meant that weatherproofing activities aimed at ensuring basic liveability need to be repeated regularly, generally on an annual basis.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449" y="5153431"/>
            <a:ext cx="5197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Arial" panose="020B0604020202020204" pitchFamily="34" charset="0"/>
              </a:rPr>
              <a:t>In 2019: Pilot of </a:t>
            </a:r>
            <a:r>
              <a:rPr lang="en-US" sz="1400" b="1" dirty="0" smtClean="0">
                <a:cs typeface="Arial" panose="020B0604020202020204" pitchFamily="34" charset="0"/>
              </a:rPr>
              <a:t>Cash for Weatherproofing </a:t>
            </a:r>
            <a:r>
              <a:rPr lang="en-US" sz="1400" dirty="0" smtClean="0">
                <a:cs typeface="Arial" panose="020B0604020202020204" pitchFamily="34" charset="0"/>
              </a:rPr>
              <a:t>in the North with CWW and SCI. </a:t>
            </a:r>
          </a:p>
          <a:p>
            <a:pPr algn="just"/>
            <a:endParaRPr lang="en-US" sz="14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b="1" dirty="0" smtClean="0">
                <a:cs typeface="Arial" panose="020B0604020202020204" pitchFamily="34" charset="0"/>
              </a:rPr>
              <a:t>Emergency Response:</a:t>
            </a:r>
            <a:r>
              <a:rPr lang="en-US" sz="1400" dirty="0" smtClean="0">
                <a:cs typeface="Arial" panose="020B0604020202020204" pitchFamily="34" charset="0"/>
              </a:rPr>
              <a:t> During events of Fire, Eviction and Extreme weather. </a:t>
            </a:r>
            <a:endParaRPr lang="en-US" sz="1400" dirty="0"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754" r="9959"/>
          <a:stretch/>
        </p:blipFill>
        <p:spPr>
          <a:xfrm>
            <a:off x="5856624" y="4149857"/>
            <a:ext cx="2711370" cy="1965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/>
          <a:stretch/>
        </p:blipFill>
        <p:spPr>
          <a:xfrm>
            <a:off x="8776131" y="4149857"/>
            <a:ext cx="3156360" cy="198322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5" y="1361455"/>
            <a:ext cx="401955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595887" y="373015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ASSISTANCE  | Informal Settlements 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5887" y="373015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ASSISTANCE  | Informal Settlements 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58083" y="1892007"/>
            <a:ext cx="6168670" cy="6412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3073" y="1942159"/>
            <a:ext cx="59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Provision of fire fighting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equipment, coupled with training and awareness- raising on fire risks and hazards. </a:t>
            </a:r>
            <a:endParaRPr lang="en-GB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7943" y="1905145"/>
            <a:ext cx="42364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Fire Prevention, Preparedness and Response 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3" y="1274866"/>
            <a:ext cx="1112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cs typeface="Arial" panose="020B0604020202020204" pitchFamily="34" charset="0"/>
              </a:rPr>
              <a:t>The ad-hoc nature of informal settlements, materials used and their often-remote location leaves them particularly exposed to </a:t>
            </a:r>
            <a:r>
              <a:rPr lang="en-GB" sz="1400" dirty="0" smtClean="0">
                <a:cs typeface="Arial" panose="020B0604020202020204" pitchFamily="34" charset="0"/>
              </a:rPr>
              <a:t>Fire </a:t>
            </a:r>
            <a:r>
              <a:rPr lang="en-GB" sz="1400" dirty="0">
                <a:cs typeface="Arial" panose="020B0604020202020204" pitchFamily="34" charset="0"/>
              </a:rPr>
              <a:t>and </a:t>
            </a:r>
            <a:r>
              <a:rPr lang="en-GB" sz="1400" dirty="0" smtClean="0">
                <a:cs typeface="Arial" panose="020B0604020202020204" pitchFamily="34" charset="0"/>
              </a:rPr>
              <a:t>Flood </a:t>
            </a:r>
            <a:r>
              <a:rPr lang="en-GB" sz="1400" dirty="0">
                <a:cs typeface="Arial" panose="020B0604020202020204" pitchFamily="34" charset="0"/>
              </a:rPr>
              <a:t>risks. </a:t>
            </a:r>
            <a:endParaRPr lang="en-US" sz="1400" b="1" dirty="0"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652753"/>
            <a:ext cx="2209800" cy="160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32" y="2652754"/>
            <a:ext cx="2134117" cy="16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7943" y="2639304"/>
            <a:ext cx="503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The Sector in the North has succeeded in covering all IS with more than 10 tents with FPPR activities. </a:t>
            </a:r>
          </a:p>
          <a:p>
            <a:pPr algn="just"/>
            <a:endParaRPr lang="en-US" sz="1600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In 2019: focus on IS with less than 10 tents and refilling of Fire Extinguishers.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943" y="4577381"/>
            <a:ext cx="181190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Site Improvement 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43816" y="4474709"/>
            <a:ext cx="8182937" cy="6412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62195" y="4546603"/>
            <a:ext cx="7797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Supporting communities through semi-permanent site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improvements to Informal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Settlements: improving access and accessibility to PWSN, mitigating flood/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innundation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/fire/environmental risks, etc.</a:t>
            </a:r>
            <a:endParaRPr lang="en-GB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400" dirty="0"/>
              <a:t>  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717433" y="5361296"/>
            <a:ext cx="503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rial" panose="020B0604020202020204" pitchFamily="34" charset="0"/>
              </a:rPr>
              <a:t>The Sector in the North is prioritizing sites for site improvement activities, based on previous instances of flooding and vulnerability to extreme weather conditions.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02"/>
          <a:stretch/>
        </p:blipFill>
        <p:spPr>
          <a:xfrm>
            <a:off x="6343650" y="5337357"/>
            <a:ext cx="2431231" cy="1368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3" b="45754"/>
          <a:stretch/>
        </p:blipFill>
        <p:spPr>
          <a:xfrm>
            <a:off x="9281165" y="5337357"/>
            <a:ext cx="2217847" cy="13608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72" y="1873236"/>
            <a:ext cx="402371" cy="40237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2" y="4535684"/>
            <a:ext cx="402371" cy="3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5887" y="373015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ASSISTANCE  | Residential and Non-Residential Buildings 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2746" y="1985415"/>
            <a:ext cx="4901141" cy="10131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344" y="2044446"/>
            <a:ext cx="4612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Upgrade of shelter conditions up to minimum standards. Ensure adequate access to water, sanitation, electricity and protection from the elements (weather, security, etc.) + security of tenure. 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023" y="1386596"/>
            <a:ext cx="29615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Upgrade of Occupied Shelters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1023" y="3403275"/>
            <a:ext cx="388875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Upgrade of Building Common Areas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2745" y="3943657"/>
            <a:ext cx="4901141" cy="7976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344" y="4002687"/>
            <a:ext cx="461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Rehabilitation works in the common areas of the buildings: staircase, roof, entrance, water supply, sewage collection, etc. </a:t>
            </a:r>
            <a:endParaRPr lang="en-GB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2745" y="5763226"/>
            <a:ext cx="4901141" cy="9541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1023" y="5252683"/>
            <a:ext cx="19830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Area-based Profiling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344" y="5763226"/>
            <a:ext cx="4612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Multi-sectorial needs assessments or profiling of poor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neighborgoods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used for geographical coordination and evidence-based programming of interventions by partners. 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741" y="1683534"/>
            <a:ext cx="2904794" cy="15887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850" y="1726043"/>
            <a:ext cx="2477055" cy="1503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53" y="3591910"/>
            <a:ext cx="2649569" cy="15975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79" y="3591910"/>
            <a:ext cx="2334956" cy="154516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" y="1333456"/>
            <a:ext cx="401955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6" y="3353036"/>
            <a:ext cx="416097" cy="40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" y="5205593"/>
            <a:ext cx="401955" cy="40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3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5887" y="373015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ASSISTANCE  | Residential and Non-Residential Buildings 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5921" y="3629040"/>
            <a:ext cx="4901141" cy="10978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960" y="3696058"/>
            <a:ext cx="475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SSUs are unfinished apartments, rehabilitated by shelter partners to accommodate the most vulnerable persons. SSU is a shared apartment - two or more families - sharing the toilets and kitchen.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1008" y="3163298"/>
            <a:ext cx="464631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Rehabilitation of Un-Occupied Shelters – Relocation to SSUs 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7903" y="3163297"/>
            <a:ext cx="347796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ONLY In Minnie-</a:t>
            </a:r>
            <a:r>
              <a:rPr lang="en-US" sz="1200" i="1" dirty="0" err="1" smtClean="0">
                <a:solidFill>
                  <a:srgbClr val="FF0000"/>
                </a:solidFill>
              </a:rPr>
              <a:t>Dennieh</a:t>
            </a:r>
            <a:r>
              <a:rPr lang="en-US" sz="1200" i="1" dirty="0" smtClean="0">
                <a:solidFill>
                  <a:srgbClr val="FF0000"/>
                </a:solidFill>
              </a:rPr>
              <a:t>, </a:t>
            </a:r>
            <a:r>
              <a:rPr lang="en-US" sz="1200" i="1" dirty="0" err="1" smtClean="0">
                <a:solidFill>
                  <a:srgbClr val="FF0000"/>
                </a:solidFill>
              </a:rPr>
              <a:t>Zgharta</a:t>
            </a:r>
            <a:r>
              <a:rPr lang="en-US" sz="1200" i="1" dirty="0" smtClean="0">
                <a:solidFill>
                  <a:srgbClr val="FF0000"/>
                </a:solidFill>
              </a:rPr>
              <a:t> and </a:t>
            </a:r>
            <a:r>
              <a:rPr lang="en-US" sz="1200" i="1" dirty="0" err="1" smtClean="0">
                <a:solidFill>
                  <a:srgbClr val="FF0000"/>
                </a:solidFill>
              </a:rPr>
              <a:t>Akkar</a:t>
            </a:r>
            <a:r>
              <a:rPr lang="en-US" sz="1200" i="1" dirty="0" smtClean="0">
                <a:solidFill>
                  <a:srgbClr val="FF0000"/>
                </a:solidFill>
              </a:rPr>
              <a:t> districts </a:t>
            </a:r>
            <a:endParaRPr lang="en-GB" sz="1200" i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53" y="2418168"/>
            <a:ext cx="2848150" cy="1956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53" y="4611286"/>
            <a:ext cx="2848150" cy="16750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914" y="4974789"/>
            <a:ext cx="4753154" cy="16358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Families are able to live in the SSU, free of rent for the hosting period, as mentioned in the lease agreement (around one year). </a:t>
            </a:r>
          </a:p>
          <a:p>
            <a:pPr marL="285750" indent="-285750" algn="just">
              <a:buFontTx/>
              <a:buChar char="-"/>
            </a:pP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Families are responsible for covering utilities cost (water, electricity). </a:t>
            </a:r>
            <a:endParaRPr lang="en-GB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180" y="3912847"/>
            <a:ext cx="22487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800" dirty="0" smtClean="0"/>
              <a:t>  Homeless</a:t>
            </a:r>
            <a:endParaRPr lang="ar-SY" sz="1800" dirty="0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5" y="3883248"/>
            <a:ext cx="401955" cy="401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487180" y="4542175"/>
            <a:ext cx="22487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800" dirty="0" smtClean="0"/>
              <a:t>  Evicted</a:t>
            </a:r>
            <a:endParaRPr lang="ar-SY" sz="1800" dirty="0"/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3" y="4529237"/>
            <a:ext cx="430237" cy="42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487180" y="5186979"/>
            <a:ext cx="22487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800" dirty="0" smtClean="0"/>
              <a:t>  At risk of eviction</a:t>
            </a:r>
            <a:endParaRPr lang="ar-SY" sz="1800" dirty="0"/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5" y="5193569"/>
            <a:ext cx="401955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4" y="5864990"/>
            <a:ext cx="401955" cy="4019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487180" y="5839558"/>
            <a:ext cx="22487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800" dirty="0" smtClean="0"/>
              <a:t> Specific needs</a:t>
            </a:r>
            <a:endParaRPr lang="ar-SY" sz="1800" dirty="0"/>
          </a:p>
        </p:txBody>
      </p:sp>
      <p:pic>
        <p:nvPicPr>
          <p:cNvPr id="27" name="Picture 2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53073" y="1320470"/>
            <a:ext cx="19830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CASH for Rent 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4376" y="1331328"/>
            <a:ext cx="1457235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ONLY IN AKKAR </a:t>
            </a:r>
            <a:endParaRPr lang="en-GB" dirty="0"/>
          </a:p>
        </p:txBody>
      </p:sp>
      <p:pic>
        <p:nvPicPr>
          <p:cNvPr id="26" name="Picture 2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6" y="1267026"/>
            <a:ext cx="401955" cy="401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76803" y="1843560"/>
            <a:ext cx="4612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rovision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of monthly conditional cash grants intended to cover the costs of rent and therefore reduce the risk of eviction and secondary displacement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Cash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Rent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is restricted to urgent, mainly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protection-based cases.   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1927" y="1780335"/>
            <a:ext cx="4901141" cy="10978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AE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" y="3100820"/>
            <a:ext cx="401955" cy="40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7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84262" y="410101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SECTOR INITIATIVES | Northern Lebanon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6734" y="1212399"/>
            <a:ext cx="35776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COSIMA – Collective Shelter Sites Mapping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332" y="1629665"/>
            <a:ext cx="1023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Collective Shelter: </a:t>
            </a:r>
            <a:r>
              <a:rPr lang="en-GB" sz="1600" dirty="0" smtClean="0"/>
              <a:t>Any </a:t>
            </a:r>
            <a:r>
              <a:rPr lang="en-GB" sz="1600" dirty="0"/>
              <a:t>structure or building containing six or more households of </a:t>
            </a:r>
            <a:r>
              <a:rPr lang="en-GB" sz="1600" dirty="0" err="1"/>
              <a:t>PoCs</a:t>
            </a:r>
            <a:r>
              <a:rPr lang="en-GB" sz="1600" dirty="0"/>
              <a:t>, with either shared or non-shared facilities. These are typically old abandoned factories, farms, resorts, hotels and schools</a:t>
            </a:r>
            <a:r>
              <a:rPr lang="en-GB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To date, 190 Collective Shelters are mapped in the North. 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1146734" y="4403771"/>
            <a:ext cx="35776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RAIS Shelter Sector Referral System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333" y="4810844"/>
            <a:ext cx="10239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The Shelter Sector in the North has launched the RAIS Referral tool in July 2018.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On average, 250 referrals are received per month, created by around 17 agencies. All the referrals are centralized and forwarded by UNHCR Shelter to corresponding Operational Shelter partners.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The tool </a:t>
            </a:r>
            <a:r>
              <a:rPr lang="en-GB" sz="1600" dirty="0" smtClean="0"/>
              <a:t>has </a:t>
            </a:r>
            <a:r>
              <a:rPr lang="en-GB" sz="1600" dirty="0"/>
              <a:t>substantially improved </a:t>
            </a:r>
            <a:r>
              <a:rPr lang="en-GB" sz="1600" dirty="0" smtClean="0"/>
              <a:t>the sector </a:t>
            </a:r>
            <a:r>
              <a:rPr lang="en-GB" sz="1600" dirty="0"/>
              <a:t>referral </a:t>
            </a:r>
            <a:r>
              <a:rPr lang="en-GB" sz="1600" dirty="0" smtClean="0"/>
              <a:t>pathway: handling, coordination, follow-up and feedback mechanisms.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146734" y="2888388"/>
            <a:ext cx="35776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Area-Based Task Force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3445" y="3184415"/>
            <a:ext cx="1023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/>
              <a:t>An area-based neighbourhood Task Force is set </a:t>
            </a:r>
            <a:r>
              <a:rPr lang="en-GB" sz="1600" dirty="0"/>
              <a:t>up in </a:t>
            </a:r>
            <a:r>
              <a:rPr lang="en-GB" sz="1600" dirty="0" smtClean="0"/>
              <a:t>Tripoli under the Shelter sector and co-lead with UN-HABITAT.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/>
              <a:t>It is </a:t>
            </a:r>
            <a:r>
              <a:rPr lang="en-GB" sz="1600" dirty="0"/>
              <a:t>linked into the union of </a:t>
            </a:r>
            <a:r>
              <a:rPr lang="en-GB" sz="1600" dirty="0" smtClean="0"/>
              <a:t>municipalities and is</a:t>
            </a:r>
            <a:r>
              <a:rPr lang="en-GB" sz="1600" dirty="0"/>
              <a:t> actively using neighbourhood data to organize </a:t>
            </a:r>
            <a:r>
              <a:rPr lang="en-GB" sz="1600" dirty="0" smtClean="0"/>
              <a:t>multi-partner</a:t>
            </a:r>
            <a:r>
              <a:rPr lang="en-GB" sz="1600" dirty="0"/>
              <a:t>, multi-sector interventions in an </a:t>
            </a:r>
            <a:r>
              <a:rPr lang="en-GB" sz="1600" dirty="0" smtClean="0"/>
              <a:t>evidence-led way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911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59959"/>
            <a:ext cx="931652" cy="983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84262" y="410101"/>
            <a:ext cx="990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SHELTER SECTOR REFERRALS | Northern Lebanon</a:t>
            </a:r>
            <a:endParaRPr lang="en-GB" sz="2400" dirty="0">
              <a:solidFill>
                <a:srgbClr val="00B0F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8"/>
          <a:stretch/>
        </p:blipFill>
        <p:spPr bwMode="auto">
          <a:xfrm>
            <a:off x="9947687" y="201412"/>
            <a:ext cx="2060283" cy="87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009" y="1289143"/>
            <a:ext cx="10239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/>
              <a:t>From January </a:t>
            </a:r>
            <a:r>
              <a:rPr lang="en-GB" sz="1600" dirty="0" smtClean="0"/>
              <a:t>– March 2019, </a:t>
            </a:r>
            <a:r>
              <a:rPr lang="en-GB" sz="1600" dirty="0"/>
              <a:t>in Akkar and T5, a total number of </a:t>
            </a:r>
            <a:r>
              <a:rPr lang="en-GB" sz="1600" dirty="0" smtClean="0"/>
              <a:t>774 </a:t>
            </a:r>
            <a:r>
              <a:rPr lang="en-GB" sz="1600" dirty="0"/>
              <a:t>shelter referrals were received </a:t>
            </a:r>
            <a:r>
              <a:rPr lang="en-GB" sz="1600" dirty="0" smtClean="0"/>
              <a:t>on the RAIS Tool.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/>
              <a:t>A similar number of referrals was received in 2018 over a period of seven months. It </a:t>
            </a:r>
            <a:r>
              <a:rPr lang="en-GB" sz="1600" dirty="0"/>
              <a:t>is assumed that the number in 2019 have increased, due to the emergency incidents (flood, fire, evictions).This can also be due to increased vulnerabilities of refugees and inability to pay rent.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018826"/>
              </p:ext>
            </p:extLst>
          </p:nvPr>
        </p:nvGraphicFramePr>
        <p:xfrm>
          <a:off x="6216205" y="2256806"/>
          <a:ext cx="5658393" cy="240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262017"/>
              </p:ext>
            </p:extLst>
          </p:nvPr>
        </p:nvGraphicFramePr>
        <p:xfrm>
          <a:off x="6276431" y="4556914"/>
          <a:ext cx="5601653" cy="333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716586"/>
              </p:ext>
            </p:extLst>
          </p:nvPr>
        </p:nvGraphicFramePr>
        <p:xfrm>
          <a:off x="739874" y="2874214"/>
          <a:ext cx="5076825" cy="313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1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1002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Kraitem</dc:creator>
  <cp:lastModifiedBy>Lea Kraitem</cp:lastModifiedBy>
  <cp:revision>52</cp:revision>
  <cp:lastPrinted>2019-05-13T12:47:32Z</cp:lastPrinted>
  <dcterms:created xsi:type="dcterms:W3CDTF">2018-05-11T07:28:53Z</dcterms:created>
  <dcterms:modified xsi:type="dcterms:W3CDTF">2019-05-13T13:32:39Z</dcterms:modified>
</cp:coreProperties>
</file>