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7" r:id="rId5"/>
    <p:sldId id="258" r:id="rId6"/>
    <p:sldId id="262" r:id="rId7"/>
    <p:sldId id="263" r:id="rId8"/>
    <p:sldId id="356" r:id="rId9"/>
    <p:sldId id="393" r:id="rId10"/>
    <p:sldId id="385" r:id="rId11"/>
    <p:sldId id="265" r:id="rId12"/>
    <p:sldId id="266" r:id="rId13"/>
    <p:sldId id="267" r:id="rId14"/>
    <p:sldId id="268" r:id="rId15"/>
    <p:sldId id="269" r:id="rId16"/>
    <p:sldId id="397" r:id="rId17"/>
    <p:sldId id="270" r:id="rId18"/>
    <p:sldId id="271" r:id="rId19"/>
    <p:sldId id="272" r:id="rId20"/>
    <p:sldId id="273" r:id="rId21"/>
    <p:sldId id="274" r:id="rId22"/>
    <p:sldId id="398" r:id="rId23"/>
    <p:sldId id="292" r:id="rId24"/>
    <p:sldId id="312" r:id="rId25"/>
    <p:sldId id="313" r:id="rId26"/>
    <p:sldId id="395" r:id="rId27"/>
    <p:sldId id="314" r:id="rId28"/>
    <p:sldId id="392" r:id="rId29"/>
    <p:sldId id="316" r:id="rId30"/>
    <p:sldId id="315" r:id="rId31"/>
    <p:sldId id="318" r:id="rId32"/>
    <p:sldId id="319" r:id="rId33"/>
    <p:sldId id="35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25" autoAdjust="0"/>
    <p:restoredTop sz="94660"/>
  </p:normalViewPr>
  <p:slideViewPr>
    <p:cSldViewPr snapToGrid="0">
      <p:cViewPr varScale="1">
        <p:scale>
          <a:sx n="70" d="100"/>
          <a:sy n="70" d="100"/>
        </p:scale>
        <p:origin x="9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1F6D8-6859-43DC-B102-19D6D543B98C}" type="datetimeFigureOut">
              <a:rPr lang="en-US" smtClean="0"/>
              <a:t>8/27/2019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65E75-FAB7-4DBB-9364-76121E9E626E}" type="slidenum">
              <a:rPr lang="en-US" smtClean="0"/>
              <a:t>‹#›</a:t>
            </a:fld>
            <a:endParaRPr lang="en-US"/>
          </a:p>
        </p:txBody>
      </p:sp>
    </p:spTree>
    <p:extLst>
      <p:ext uri="{BB962C8B-B14F-4D97-AF65-F5344CB8AC3E}">
        <p14:creationId xmlns:p14="http://schemas.microsoft.com/office/powerpoint/2010/main" val="4278876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25F81B-6ACB-443C-B3A6-4E57C013D65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2451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There is the term of ASRHR – so don’t get confused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47784-8768-4A7C-B7F2-DC447485F2F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97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47784-8768-4A7C-B7F2-DC447485F2F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011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a:latin typeface="Futura" pitchFamily="84" charset="0"/>
              <a:ea typeface="ＭＳ Ｐゴシック" pitchFamily="84" charset="-128"/>
            </a:endParaRPr>
          </a:p>
        </p:txBody>
      </p:sp>
    </p:spTree>
    <p:extLst>
      <p:ext uri="{BB962C8B-B14F-4D97-AF65-F5344CB8AC3E}">
        <p14:creationId xmlns:p14="http://schemas.microsoft.com/office/powerpoint/2010/main" val="1429460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a:t>
            </a:r>
            <a:r>
              <a:rPr lang="en-US" baseline="0" dirty="0"/>
              <a:t> Susan Warner / Save the Children </a:t>
            </a:r>
            <a:endParaRPr lang="en-US" dirty="0"/>
          </a:p>
        </p:txBody>
      </p:sp>
      <p:sp>
        <p:nvSpPr>
          <p:cNvPr id="4" name="Slide Number Placeholder 3"/>
          <p:cNvSpPr>
            <a:spLocks noGrp="1"/>
          </p:cNvSpPr>
          <p:nvPr>
            <p:ph type="sldNum" sz="quarter" idx="10"/>
          </p:nvPr>
        </p:nvSpPr>
        <p:spPr/>
        <p:txBody>
          <a:bodyPr/>
          <a:lstStyle/>
          <a:p>
            <a:fld id="{96C1DD6B-634D-4957-A6DE-36BCB331F943}" type="slidenum">
              <a:rPr lang="en-US" smtClean="0"/>
              <a:t>15</a:t>
            </a:fld>
            <a:endParaRPr lang="en-US"/>
          </a:p>
        </p:txBody>
      </p:sp>
    </p:spTree>
    <p:extLst>
      <p:ext uri="{BB962C8B-B14F-4D97-AF65-F5344CB8AC3E}">
        <p14:creationId xmlns:p14="http://schemas.microsoft.com/office/powerpoint/2010/main" val="2290283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Grp="1" noRot="1" noChangeAspect="1" noChangeArrowheads="1" noTextEdit="1"/>
          </p:cNvSpPr>
          <p:nvPr>
            <p:ph type="sldImg"/>
          </p:nvPr>
        </p:nvSpPr>
        <p:spPr>
          <a:solidFill>
            <a:srgbClr val="FFFFFF"/>
          </a:solidFill>
          <a:ln/>
        </p:spPr>
      </p:sp>
      <p:sp>
        <p:nvSpPr>
          <p:cNvPr id="104451" name="Rectangle 2"/>
          <p:cNvSpPr>
            <a:spLocks noGrp="1" noChangeArrowheads="1"/>
          </p:cNvSpPr>
          <p:nvPr>
            <p:ph type="body" idx="1"/>
          </p:nvPr>
        </p:nvSpPr>
        <p:spPr>
          <a:xfrm>
            <a:off x="701040" y="4415790"/>
            <a:ext cx="5608320" cy="4557818"/>
          </a:xfrm>
          <a:noFill/>
          <a:ln/>
        </p:spPr>
        <p:txBody>
          <a:bodyPr/>
          <a:lstStyle/>
          <a:p>
            <a:pPr marL="232940" marR="0" lvl="0" indent="-174708" algn="l" defTabSz="914400" rtl="0" eaLnBrk="1" fontAlgn="auto" latinLnBrk="0" hangingPunct="1">
              <a:lnSpc>
                <a:spcPct val="100000"/>
              </a:lnSpc>
              <a:spcBef>
                <a:spcPts val="0"/>
              </a:spcBef>
              <a:spcAft>
                <a:spcPts val="0"/>
              </a:spcAft>
              <a:buClrTx/>
              <a:buSzTx/>
              <a:buFontTx/>
              <a:buChar char="-"/>
              <a:tabLst/>
              <a:defRPr/>
            </a:pPr>
            <a:r>
              <a:rPr lang="en-US" sz="1100" dirty="0"/>
              <a:t>Photo:</a:t>
            </a:r>
            <a:r>
              <a:rPr lang="en-US" sz="1100" baseline="0" dirty="0"/>
              <a:t> UNFPA</a:t>
            </a:r>
            <a:endParaRPr lang="en-US" sz="1100" dirty="0"/>
          </a:p>
          <a:p>
            <a:pPr marL="232940" indent="-174708">
              <a:buFontTx/>
              <a:buChar char="-"/>
            </a:pPr>
            <a:endParaRPr lang="en-US" sz="1100" dirty="0">
              <a:solidFill>
                <a:srgbClr val="000000"/>
              </a:solidFill>
              <a:latin typeface="Calibri" pitchFamily="34" charset="0"/>
              <a:ea typeface="ＭＳ Ｐゴシック" pitchFamily="84" charset="-128"/>
              <a:sym typeface="Gill Sans" pitchFamily="84" charset="0"/>
            </a:endParaRPr>
          </a:p>
        </p:txBody>
      </p:sp>
    </p:spTree>
    <p:extLst>
      <p:ext uri="{BB962C8B-B14F-4D97-AF65-F5344CB8AC3E}">
        <p14:creationId xmlns:p14="http://schemas.microsoft.com/office/powerpoint/2010/main" val="156541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a:t>
            </a:r>
            <a:r>
              <a:rPr lang="en-US" baseline="0" dirty="0"/>
              <a:t> UNFPA</a:t>
            </a:r>
            <a:endParaRPr lang="en-US" dirty="0"/>
          </a:p>
          <a:p>
            <a:endParaRPr lang="en-US" dirty="0"/>
          </a:p>
        </p:txBody>
      </p:sp>
      <p:sp>
        <p:nvSpPr>
          <p:cNvPr id="4" name="Slide Number Placeholder 3"/>
          <p:cNvSpPr>
            <a:spLocks noGrp="1"/>
          </p:cNvSpPr>
          <p:nvPr>
            <p:ph type="sldNum" sz="quarter" idx="10"/>
          </p:nvPr>
        </p:nvSpPr>
        <p:spPr/>
        <p:txBody>
          <a:bodyPr/>
          <a:lstStyle/>
          <a:p>
            <a:fld id="{96C1DD6B-634D-4957-A6DE-36BCB331F943}" type="slidenum">
              <a:rPr lang="en-US" smtClean="0"/>
              <a:t>17</a:t>
            </a:fld>
            <a:endParaRPr lang="en-US"/>
          </a:p>
        </p:txBody>
      </p:sp>
    </p:spTree>
    <p:extLst>
      <p:ext uri="{BB962C8B-B14F-4D97-AF65-F5344CB8AC3E}">
        <p14:creationId xmlns:p14="http://schemas.microsoft.com/office/powerpoint/2010/main" val="2633398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
          <p:cNvSpPr>
            <a:spLocks noGrp="1" noRot="1" noChangeAspect="1" noChangeArrowheads="1" noTextEdit="1"/>
          </p:cNvSpPr>
          <p:nvPr>
            <p:ph type="sldImg"/>
          </p:nvPr>
        </p:nvSpPr>
        <p:spPr>
          <a:solidFill>
            <a:srgbClr val="FFFFFF"/>
          </a:solidFill>
          <a:ln/>
        </p:spPr>
      </p:sp>
      <p:sp>
        <p:nvSpPr>
          <p:cNvPr id="130051" name="Rectangle 2"/>
          <p:cNvSpPr>
            <a:spLocks noGrp="1" noChangeArrowheads="1"/>
          </p:cNvSpPr>
          <p:nvPr>
            <p:ph type="body" idx="1"/>
          </p:nvPr>
        </p:nvSpPr>
        <p:spPr>
          <a:noFill/>
          <a:ln/>
        </p:spPr>
        <p:txBody>
          <a:bodyPr/>
          <a:lstStyle/>
          <a:p>
            <a:pPr marL="57150" eaLnBrk="1" hangingPunct="1"/>
            <a:endParaRPr lang="en-US" sz="1600">
              <a:solidFill>
                <a:srgbClr val="000000"/>
              </a:solidFill>
              <a:latin typeface="Helvetica" pitchFamily="84" charset="0"/>
              <a:ea typeface="ＭＳ Ｐゴシック" pitchFamily="84" charset="-128"/>
              <a:cs typeface="Helvetica" pitchFamily="84" charset="0"/>
              <a:sym typeface="Helvetica" pitchFamily="84" charset="0"/>
            </a:endParaRPr>
          </a:p>
        </p:txBody>
      </p:sp>
    </p:spTree>
    <p:extLst>
      <p:ext uri="{BB962C8B-B14F-4D97-AF65-F5344CB8AC3E}">
        <p14:creationId xmlns:p14="http://schemas.microsoft.com/office/powerpoint/2010/main" val="3712169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
          <p:cNvSpPr>
            <a:spLocks noGrp="1" noRot="1" noChangeAspect="1" noChangeArrowheads="1" noTextEdit="1"/>
          </p:cNvSpPr>
          <p:nvPr>
            <p:ph type="sldImg"/>
          </p:nvPr>
        </p:nvSpPr>
        <p:spPr>
          <a:solidFill>
            <a:srgbClr val="FFFFFF"/>
          </a:solidFill>
          <a:ln/>
        </p:spPr>
      </p:sp>
      <p:sp>
        <p:nvSpPr>
          <p:cNvPr id="130051" name="Rectangle 2"/>
          <p:cNvSpPr>
            <a:spLocks noGrp="1" noChangeArrowheads="1"/>
          </p:cNvSpPr>
          <p:nvPr>
            <p:ph type="body" idx="1"/>
          </p:nvPr>
        </p:nvSpPr>
        <p:spPr>
          <a:noFill/>
          <a:ln/>
        </p:spPr>
        <p:txBody>
          <a:bodyPr/>
          <a:lstStyle/>
          <a:p>
            <a:pPr marL="57150" eaLnBrk="1" hangingPunct="1"/>
            <a:endParaRPr lang="en-US" sz="1600">
              <a:solidFill>
                <a:srgbClr val="000000"/>
              </a:solidFill>
              <a:latin typeface="Helvetica" pitchFamily="84" charset="0"/>
              <a:ea typeface="ＭＳ Ｐゴシック" pitchFamily="84" charset="-128"/>
              <a:cs typeface="Helvetica" pitchFamily="84" charset="0"/>
              <a:sym typeface="Helvetica" pitchFamily="84" charset="0"/>
            </a:endParaRPr>
          </a:p>
        </p:txBody>
      </p:sp>
    </p:spTree>
    <p:extLst>
      <p:ext uri="{BB962C8B-B14F-4D97-AF65-F5344CB8AC3E}">
        <p14:creationId xmlns:p14="http://schemas.microsoft.com/office/powerpoint/2010/main" val="2599111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a:t>
            </a:r>
            <a:r>
              <a:rPr lang="en-US" baseline="0" dirty="0"/>
              <a:t> Susan Warner / Save the Children </a:t>
            </a:r>
            <a:endParaRPr lang="en-US" dirty="0"/>
          </a:p>
        </p:txBody>
      </p:sp>
      <p:sp>
        <p:nvSpPr>
          <p:cNvPr id="4" name="Slide Number Placeholder 3"/>
          <p:cNvSpPr>
            <a:spLocks noGrp="1"/>
          </p:cNvSpPr>
          <p:nvPr>
            <p:ph type="sldNum" sz="quarter" idx="10"/>
          </p:nvPr>
        </p:nvSpPr>
        <p:spPr/>
        <p:txBody>
          <a:bodyPr/>
          <a:lstStyle/>
          <a:p>
            <a:fld id="{96C1DD6B-634D-4957-A6DE-36BCB331F943}" type="slidenum">
              <a:rPr lang="en-US" smtClean="0"/>
              <a:t>24</a:t>
            </a:fld>
            <a:endParaRPr lang="en-US"/>
          </a:p>
        </p:txBody>
      </p:sp>
    </p:spTree>
    <p:extLst>
      <p:ext uri="{BB962C8B-B14F-4D97-AF65-F5344CB8AC3E}">
        <p14:creationId xmlns:p14="http://schemas.microsoft.com/office/powerpoint/2010/main" val="1098252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
          <p:cNvSpPr>
            <a:spLocks noGrp="1" noRot="1" noChangeAspect="1" noChangeArrowheads="1" noTextEdit="1"/>
          </p:cNvSpPr>
          <p:nvPr>
            <p:ph type="sldImg"/>
          </p:nvPr>
        </p:nvSpPr>
        <p:spPr>
          <a:solidFill>
            <a:srgbClr val="FFFFFF"/>
          </a:solidFill>
          <a:ln/>
        </p:spPr>
      </p:sp>
      <p:sp>
        <p:nvSpPr>
          <p:cNvPr id="133123" name="Rectangle 2"/>
          <p:cNvSpPr>
            <a:spLocks noGrp="1" noChangeArrowheads="1"/>
          </p:cNvSpPr>
          <p:nvPr>
            <p:ph type="body" idx="1"/>
          </p:nvPr>
        </p:nvSpPr>
        <p:spPr>
          <a:noFill/>
          <a:ln/>
        </p:spPr>
        <p:txBody>
          <a:bodyPr/>
          <a:lstStyle/>
          <a:p>
            <a:pPr marL="57150" eaLnBrk="1" hangingPunct="1"/>
            <a:endParaRPr lang="en-US" sz="1600">
              <a:solidFill>
                <a:srgbClr val="000000"/>
              </a:solidFill>
              <a:latin typeface="Helvetica" pitchFamily="84" charset="0"/>
              <a:ea typeface="ＭＳ Ｐゴシック" pitchFamily="84" charset="-128"/>
              <a:cs typeface="Helvetica" pitchFamily="84" charset="0"/>
              <a:sym typeface="Helvetica" pitchFamily="84" charset="0"/>
            </a:endParaRPr>
          </a:p>
        </p:txBody>
      </p:sp>
    </p:spTree>
    <p:extLst>
      <p:ext uri="{BB962C8B-B14F-4D97-AF65-F5344CB8AC3E}">
        <p14:creationId xmlns:p14="http://schemas.microsoft.com/office/powerpoint/2010/main" val="313808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1DD6B-634D-4957-A6DE-36BCB331F9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035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
          <p:cNvSpPr>
            <a:spLocks noGrp="1" noRot="1" noChangeAspect="1" noChangeArrowheads="1" noTextEdit="1"/>
          </p:cNvSpPr>
          <p:nvPr>
            <p:ph type="sldImg"/>
          </p:nvPr>
        </p:nvSpPr>
        <p:spPr>
          <a:solidFill>
            <a:srgbClr val="FFFFFF"/>
          </a:solidFill>
          <a:ln/>
        </p:spPr>
      </p:sp>
      <p:sp>
        <p:nvSpPr>
          <p:cNvPr id="133123" name="Rectangle 2"/>
          <p:cNvSpPr>
            <a:spLocks noGrp="1" noChangeArrowheads="1"/>
          </p:cNvSpPr>
          <p:nvPr>
            <p:ph type="body" idx="1"/>
          </p:nvPr>
        </p:nvSpPr>
        <p:spPr>
          <a:noFill/>
          <a:ln/>
        </p:spPr>
        <p:txBody>
          <a:bodyPr/>
          <a:lstStyle/>
          <a:p>
            <a:pPr marL="57150" eaLnBrk="1" hangingPunct="1"/>
            <a:endParaRPr lang="en-US" sz="1600">
              <a:solidFill>
                <a:srgbClr val="000000"/>
              </a:solidFill>
              <a:latin typeface="Helvetica" pitchFamily="84" charset="0"/>
              <a:ea typeface="ＭＳ Ｐゴシック" pitchFamily="84" charset="-128"/>
              <a:cs typeface="Helvetica" pitchFamily="84" charset="0"/>
              <a:sym typeface="Helvetica" pitchFamily="84" charset="0"/>
            </a:endParaRPr>
          </a:p>
        </p:txBody>
      </p:sp>
    </p:spTree>
    <p:extLst>
      <p:ext uri="{BB962C8B-B14F-4D97-AF65-F5344CB8AC3E}">
        <p14:creationId xmlns:p14="http://schemas.microsoft.com/office/powerpoint/2010/main" val="300064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47784-8768-4A7C-B7F2-DC447485F2F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6306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Photo:</a:t>
            </a:r>
            <a:r>
              <a:rPr lang="en-US" baseline="0" dirty="0"/>
              <a:t> UNFPA</a:t>
            </a:r>
            <a:endParaRPr 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47784-8768-4A7C-B7F2-DC447485F2F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0597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Photo:</a:t>
            </a:r>
            <a:r>
              <a:rPr lang="en-US" baseline="0" dirty="0"/>
              <a:t> UNFPA</a:t>
            </a:r>
            <a:endParaRPr 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47784-8768-4A7C-B7F2-DC447485F2F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638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a:t>
            </a:r>
            <a:r>
              <a:rPr lang="en-US" baseline="0" dirty="0"/>
              <a:t> UNFPA</a:t>
            </a:r>
            <a:endParaRPr lang="en-US" dirty="0"/>
          </a:p>
          <a:p>
            <a:endParaRPr lang="en-US" dirty="0"/>
          </a:p>
        </p:txBody>
      </p:sp>
      <p:sp>
        <p:nvSpPr>
          <p:cNvPr id="4" name="Slide Number Placeholder 3"/>
          <p:cNvSpPr>
            <a:spLocks noGrp="1"/>
          </p:cNvSpPr>
          <p:nvPr>
            <p:ph type="sldNum" sz="quarter" idx="10"/>
          </p:nvPr>
        </p:nvSpPr>
        <p:spPr/>
        <p:txBody>
          <a:bodyPr/>
          <a:lstStyle/>
          <a:p>
            <a:fld id="{96C1DD6B-634D-4957-A6DE-36BCB331F943}" type="slidenum">
              <a:rPr lang="en-US" smtClean="0"/>
              <a:t>6</a:t>
            </a:fld>
            <a:endParaRPr lang="en-US"/>
          </a:p>
        </p:txBody>
      </p:sp>
    </p:spTree>
    <p:extLst>
      <p:ext uri="{BB962C8B-B14F-4D97-AF65-F5344CB8AC3E}">
        <p14:creationId xmlns:p14="http://schemas.microsoft.com/office/powerpoint/2010/main" val="2836593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defTabSz="928688" eaLnBrk="0" hangingPunct="0">
              <a:defRPr>
                <a:solidFill>
                  <a:schemeClr val="tx1"/>
                </a:solidFill>
                <a:latin typeface="Arial" panose="020B0604020202020204" pitchFamily="34" charset="0"/>
                <a:cs typeface="Arial" panose="020B0604020202020204" pitchFamily="34" charset="0"/>
              </a:defRPr>
            </a:lvl1pPr>
            <a:lvl2pPr marL="742950" indent="-285750" defTabSz="928688" eaLnBrk="0" hangingPunct="0">
              <a:defRPr>
                <a:solidFill>
                  <a:schemeClr val="tx1"/>
                </a:solidFill>
                <a:latin typeface="Arial" panose="020B0604020202020204" pitchFamily="34" charset="0"/>
                <a:cs typeface="Arial" panose="020B0604020202020204" pitchFamily="34" charset="0"/>
              </a:defRPr>
            </a:lvl2pPr>
            <a:lvl3pPr marL="1143000" indent="-228600" defTabSz="928688" eaLnBrk="0" hangingPunct="0">
              <a:defRPr>
                <a:solidFill>
                  <a:schemeClr val="tx1"/>
                </a:solidFill>
                <a:latin typeface="Arial" panose="020B0604020202020204" pitchFamily="34" charset="0"/>
                <a:cs typeface="Arial" panose="020B0604020202020204" pitchFamily="34" charset="0"/>
              </a:defRPr>
            </a:lvl3pPr>
            <a:lvl4pPr marL="1600200" indent="-228600" defTabSz="928688" eaLnBrk="0" hangingPunct="0">
              <a:defRPr>
                <a:solidFill>
                  <a:schemeClr val="tx1"/>
                </a:solidFill>
                <a:latin typeface="Arial" panose="020B0604020202020204" pitchFamily="34" charset="0"/>
                <a:cs typeface="Arial" panose="020B0604020202020204" pitchFamily="34" charset="0"/>
              </a:defRPr>
            </a:lvl4pPr>
            <a:lvl5pPr marL="2057400" indent="-228600" defTabSz="928688" eaLnBrk="0" hangingPunct="0">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3E2D9C-56B9-415E-938C-091408395B96}" type="slidenum">
              <a:rPr lang="en-GB" altLang="en-US">
                <a:latin typeface="Times New Roman" panose="02020603050405020304" pitchFamily="18" charset="0"/>
              </a:rPr>
              <a:pPr/>
              <a:t>7</a:t>
            </a:fld>
            <a:endParaRPr lang="en-GB" altLang="en-US">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dirty="0">
                <a:latin typeface="Arial" panose="020B0604020202020204" pitchFamily="34" charset="0"/>
                <a:cs typeface="Arial" panose="020B0604020202020204" pitchFamily="34" charset="0"/>
              </a:rPr>
              <a:t>Sierra Leone: 63% of the pop </a:t>
            </a:r>
            <a:r>
              <a:rPr lang="fr-FR" altLang="en-US" dirty="0" err="1">
                <a:latin typeface="Arial" panose="020B0604020202020204" pitchFamily="34" charset="0"/>
                <a:cs typeface="Arial" panose="020B0604020202020204" pitchFamily="34" charset="0"/>
              </a:rPr>
              <a:t>was</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under</a:t>
            </a:r>
            <a:r>
              <a:rPr lang="fr-FR" altLang="en-US" dirty="0">
                <a:latin typeface="Arial" panose="020B0604020202020204" pitchFamily="34" charset="0"/>
                <a:cs typeface="Arial" panose="020B0604020202020204" pitchFamily="34" charset="0"/>
              </a:rPr>
              <a:t> 25 in 2002</a:t>
            </a:r>
          </a:p>
          <a:p>
            <a:pPr eaLnBrk="1" hangingPunct="1"/>
            <a:r>
              <a:rPr lang="fr-FR" altLang="en-US" dirty="0" err="1">
                <a:latin typeface="Arial" panose="020B0604020202020204" pitchFamily="34" charset="0"/>
                <a:cs typeface="Arial" panose="020B0604020202020204" pitchFamily="34" charset="0"/>
              </a:rPr>
              <a:t>Northern</a:t>
            </a:r>
            <a:r>
              <a:rPr lang="fr-FR" altLang="en-US" dirty="0">
                <a:latin typeface="Arial" panose="020B0604020202020204" pitchFamily="34" charset="0"/>
                <a:cs typeface="Arial" panose="020B0604020202020204" pitchFamily="34" charset="0"/>
              </a:rPr>
              <a:t> Uganda: 70% of the population is </a:t>
            </a:r>
            <a:r>
              <a:rPr lang="fr-FR" altLang="en-US" dirty="0" err="1">
                <a:latin typeface="Arial" panose="020B0604020202020204" pitchFamily="34" charset="0"/>
                <a:cs typeface="Arial" panose="020B0604020202020204" pitchFamily="34" charset="0"/>
              </a:rPr>
              <a:t>under</a:t>
            </a:r>
            <a:r>
              <a:rPr lang="fr-FR" altLang="en-US" dirty="0">
                <a:latin typeface="Arial" panose="020B0604020202020204" pitchFamily="34" charset="0"/>
                <a:cs typeface="Arial" panose="020B0604020202020204" pitchFamily="34" charset="0"/>
              </a:rPr>
              <a:t> 25</a:t>
            </a:r>
          </a:p>
          <a:p>
            <a:pPr eaLnBrk="1" hangingPunct="1"/>
            <a:r>
              <a:rPr lang="fr-FR" altLang="en-US" dirty="0">
                <a:latin typeface="Arial" panose="020B0604020202020204" pitchFamily="34" charset="0"/>
                <a:cs typeface="Arial" panose="020B0604020202020204" pitchFamily="34" charset="0"/>
              </a:rPr>
              <a:t>65% of </a:t>
            </a:r>
            <a:r>
              <a:rPr lang="fr-FR" altLang="en-US" dirty="0" err="1">
                <a:latin typeface="Arial" panose="020B0604020202020204" pitchFamily="34" charset="0"/>
                <a:cs typeface="Arial" panose="020B0604020202020204" pitchFamily="34" charset="0"/>
              </a:rPr>
              <a:t>Sudanese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refugees</a:t>
            </a:r>
            <a:r>
              <a:rPr lang="fr-FR" altLang="en-US" dirty="0">
                <a:latin typeface="Arial" panose="020B0604020202020204" pitchFamily="34" charset="0"/>
                <a:cs typeface="Arial" panose="020B0604020202020204" pitchFamily="34" charset="0"/>
              </a:rPr>
              <a:t> in </a:t>
            </a:r>
            <a:r>
              <a:rPr lang="fr-FR" altLang="en-US" dirty="0" err="1">
                <a:latin typeface="Arial" panose="020B0604020202020204" pitchFamily="34" charset="0"/>
                <a:cs typeface="Arial" panose="020B0604020202020204" pitchFamily="34" charset="0"/>
              </a:rPr>
              <a:t>Northern</a:t>
            </a:r>
            <a:r>
              <a:rPr lang="fr-FR" altLang="en-US" dirty="0">
                <a:latin typeface="Arial" panose="020B0604020202020204" pitchFamily="34" charset="0"/>
                <a:cs typeface="Arial" panose="020B0604020202020204" pitchFamily="34" charset="0"/>
              </a:rPr>
              <a:t> Uganda </a:t>
            </a:r>
            <a:r>
              <a:rPr lang="fr-FR" altLang="en-US" dirty="0" err="1">
                <a:latin typeface="Arial" panose="020B0604020202020204" pitchFamily="34" charset="0"/>
                <a:cs typeface="Arial" panose="020B0604020202020204" pitchFamily="34" charset="0"/>
              </a:rPr>
              <a:t>were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under</a:t>
            </a:r>
            <a:r>
              <a:rPr lang="fr-FR" altLang="en-US" dirty="0">
                <a:latin typeface="Arial" panose="020B0604020202020204" pitchFamily="34" charset="0"/>
                <a:cs typeface="Arial" panose="020B0604020202020204" pitchFamily="34" charset="0"/>
              </a:rPr>
              <a:t> 25 in 2005</a:t>
            </a:r>
          </a:p>
          <a:p>
            <a:pPr eaLnBrk="1" hangingPunct="1"/>
            <a:endParaRPr lang="fr-FR"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http://www.unhcr.org/child-and-youth-protection.html</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606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47784-8768-4A7C-B7F2-DC447485F2F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0972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47784-8768-4A7C-B7F2-DC447485F2F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21783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A9AE542E-1EF1-4D6F-85A9-4444787C7751}" type="slidenum">
              <a:rPr lang="en-US" smtClean="0"/>
              <a:t>‹#›</a:t>
            </a:fld>
            <a:endParaRPr lang="en-US"/>
          </a:p>
        </p:txBody>
      </p:sp>
      <p:pic>
        <p:nvPicPr>
          <p:cNvPr id="7" name="Picture 4" descr="I:\Logos\IAWG Logos\illustrations_pregnant_orange.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677400" y="5867401"/>
            <a:ext cx="304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Logos\IAWG Logos\horizontal_orange.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97736" y="5791200"/>
            <a:ext cx="28956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Logos\IAWG Logos\illustrations_motherchild_orange.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915400" y="5943600"/>
            <a:ext cx="5603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mage result for unfpa logo">
            <a:extLst>
              <a:ext uri="{FF2B5EF4-FFF2-40B4-BE49-F238E27FC236}">
                <a16:creationId xmlns:a16="http://schemas.microsoft.com/office/drawing/2014/main" xmlns="" id="{5C258864-FD88-4BDD-97F8-D33A6258F834}"/>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60823" y="432894"/>
            <a:ext cx="1511877" cy="6753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153400" y="295196"/>
            <a:ext cx="3657600" cy="916923"/>
          </a:xfrm>
          <a:prstGeom prst="rect">
            <a:avLst/>
          </a:prstGeom>
        </p:spPr>
      </p:pic>
    </p:spTree>
    <p:extLst>
      <p:ext uri="{BB962C8B-B14F-4D97-AF65-F5344CB8AC3E}">
        <p14:creationId xmlns:p14="http://schemas.microsoft.com/office/powerpoint/2010/main" val="206172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DFACCC-F2D8-405D-B1BC-311FFDD1F77F}" type="datetime1">
              <a:rPr lang="en-US" smtClean="0"/>
              <a:t>8/27/2019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9AE542E-1EF1-4D6F-85A9-4444787C7751}" type="slidenum">
              <a:rPr lang="en-US" smtClean="0"/>
              <a:t>‹#›</a:t>
            </a:fld>
            <a:endParaRPr lang="en-US"/>
          </a:p>
        </p:txBody>
      </p:sp>
    </p:spTree>
    <p:extLst>
      <p:ext uri="{BB962C8B-B14F-4D97-AF65-F5344CB8AC3E}">
        <p14:creationId xmlns:p14="http://schemas.microsoft.com/office/powerpoint/2010/main" val="167569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C3C85D-72A1-4CE7-9B8C-6DB8C25B2D5C}" type="datetime1">
              <a:rPr lang="en-US" smtClean="0"/>
              <a:t>8/27/2019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9AE542E-1EF1-4D6F-85A9-4444787C7751}" type="slidenum">
              <a:rPr lang="en-US" smtClean="0"/>
              <a:t>‹#›</a:t>
            </a:fld>
            <a:endParaRPr lang="en-US"/>
          </a:p>
        </p:txBody>
      </p:sp>
    </p:spTree>
    <p:extLst>
      <p:ext uri="{BB962C8B-B14F-4D97-AF65-F5344CB8AC3E}">
        <p14:creationId xmlns:p14="http://schemas.microsoft.com/office/powerpoint/2010/main" val="344754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Divider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12699" y="6070601"/>
            <a:ext cx="3060700"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3162301" y="6070600"/>
            <a:ext cx="9046633"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3" descr="485&amp;k-[Converted].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945033" y="6208714"/>
            <a:ext cx="26162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1172253" y="2311400"/>
            <a:ext cx="10464800" cy="2717800"/>
          </a:xfrm>
        </p:spPr>
        <p:txBody>
          <a:bodyPr rtlCol="0"/>
          <a:lstStyle>
            <a:lvl1pPr algn="r">
              <a:defRPr sz="3600" b="0" i="0" cap="all" spc="600" baseline="0">
                <a:solidFill>
                  <a:schemeClr val="bg1"/>
                </a:solidFill>
                <a:latin typeface="Gill Sans MT"/>
                <a:cs typeface="Gill Sans MT"/>
              </a:defRPr>
            </a:lvl1pPr>
            <a:extLst/>
          </a:lstStyle>
          <a:p>
            <a:r>
              <a:rPr lang="en-US"/>
              <a:t>Click to edit Master title style</a:t>
            </a:r>
            <a:endParaRPr lang="en-US" dirty="0"/>
          </a:p>
        </p:txBody>
      </p:sp>
      <p:sp>
        <p:nvSpPr>
          <p:cNvPr id="13" name="Text Placeholder 19"/>
          <p:cNvSpPr>
            <a:spLocks noGrp="1"/>
          </p:cNvSpPr>
          <p:nvPr>
            <p:ph type="body" sz="quarter" idx="10"/>
          </p:nvPr>
        </p:nvSpPr>
        <p:spPr>
          <a:xfrm>
            <a:off x="1068271" y="5054600"/>
            <a:ext cx="10464800" cy="711200"/>
          </a:xfrm>
        </p:spPr>
        <p:txBody>
          <a:bodyPr>
            <a:normAutofit/>
          </a:bodyPr>
          <a:lstStyle>
            <a:lvl1pPr algn="r">
              <a:buNone/>
              <a:defRPr sz="1400" b="0" i="1">
                <a:solidFill>
                  <a:schemeClr val="bg1"/>
                </a:solidFill>
              </a:defRPr>
            </a:lvl1pPr>
            <a:lvl2pPr algn="r">
              <a:buNone/>
              <a:defRPr/>
            </a:lvl2pPr>
            <a:lvl3pPr algn="r">
              <a:buNone/>
              <a:defRPr/>
            </a:lvl3pPr>
            <a:lvl4pPr algn="r">
              <a:buNone/>
              <a:defRPr/>
            </a:lvl4pPr>
            <a:lvl5pPr algn="r">
              <a:buNone/>
              <a:defRPr/>
            </a:lvl5pPr>
          </a:lstStyle>
          <a:p>
            <a:pPr lvl="0"/>
            <a:r>
              <a:rPr lang="en-US"/>
              <a:t>Click to edit Master text styles</a:t>
            </a:r>
          </a:p>
        </p:txBody>
      </p:sp>
    </p:spTree>
    <p:extLst>
      <p:ext uri="{BB962C8B-B14F-4D97-AF65-F5344CB8AC3E}">
        <p14:creationId xmlns:p14="http://schemas.microsoft.com/office/powerpoint/2010/main" val="193270714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Col_wSubtitl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47531" y="2621280"/>
            <a:ext cx="10765536" cy="3218688"/>
          </a:xfrm>
        </p:spPr>
        <p:txBody>
          <a:bodyPr numCol="2"/>
          <a:lstStyle>
            <a:lvl1pPr marL="320040" indent="-320040" algn="l" rtl="0" eaLnBrk="1" latinLnBrk="0" hangingPunct="1">
              <a:spcBef>
                <a:spcPts val="500"/>
              </a:spcBef>
              <a:buClr>
                <a:srgbClr val="8D9EB2"/>
              </a:buClr>
              <a:buSzPct val="75000"/>
              <a:buFont typeface="Wingdings"/>
              <a:buChar char=""/>
              <a:defRPr/>
            </a:lvl1pPr>
            <a:lvl2pPr marL="640080" indent="-228600" algn="l" rtl="0" eaLnBrk="1" latinLnBrk="0" hangingPunct="1">
              <a:spcBef>
                <a:spcPts val="500"/>
              </a:spcBef>
              <a:buClr>
                <a:srgbClr val="D80021"/>
              </a:buClr>
              <a:buSzPct val="60000"/>
              <a:buFont typeface="Wingdings"/>
              <a:buChar char=""/>
              <a:defRPr lang="en-US" sz="1600" kern="1200" dirty="0" smtClean="0">
                <a:solidFill>
                  <a:schemeClr val="tx1"/>
                </a:solidFill>
                <a:latin typeface="+mn-lt"/>
                <a:ea typeface="+mn-ea"/>
                <a:cs typeface="+mn-cs"/>
              </a:defRPr>
            </a:lvl2pPr>
            <a:lvl3pP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
          <p:cNvSpPr>
            <a:spLocks noGrp="1"/>
          </p:cNvSpPr>
          <p:nvPr>
            <p:ph type="title"/>
          </p:nvPr>
        </p:nvSpPr>
        <p:spPr>
          <a:xfrm>
            <a:off x="643467" y="373654"/>
            <a:ext cx="10769600" cy="820147"/>
          </a:xfrm>
        </p:spPr>
        <p:txBody>
          <a:bodyPr>
            <a:noAutofit/>
          </a:bodyPr>
          <a:lstStyle>
            <a:lvl1pPr>
              <a:defRPr sz="3200"/>
            </a:lvl1pPr>
            <a:extLst/>
          </a:lstStyle>
          <a:p>
            <a:r>
              <a:rPr lang="en-US"/>
              <a:t>Click to edit Master title style</a:t>
            </a:r>
            <a:endParaRPr lang="en-US" dirty="0"/>
          </a:p>
        </p:txBody>
      </p:sp>
      <p:sp>
        <p:nvSpPr>
          <p:cNvPr id="7" name="Text Placeholder 6"/>
          <p:cNvSpPr>
            <a:spLocks noGrp="1"/>
          </p:cNvSpPr>
          <p:nvPr>
            <p:ph type="body" sz="quarter" idx="11"/>
          </p:nvPr>
        </p:nvSpPr>
        <p:spPr>
          <a:xfrm>
            <a:off x="664464" y="1865376"/>
            <a:ext cx="10748603" cy="487680"/>
          </a:xfrm>
        </p:spPr>
        <p:txBody>
          <a:bodyPr/>
          <a:lstStyle>
            <a:lvl1pPr>
              <a:buNone/>
              <a:defRPr b="1" baseline="0">
                <a:solidFill>
                  <a:schemeClr val="accent1"/>
                </a:solidFill>
              </a:defRPr>
            </a:lvl1pPr>
            <a:lvl5pPr>
              <a:defRPr/>
            </a:lvl5pPr>
          </a:lstStyle>
          <a:p>
            <a:pPr lvl="0"/>
            <a:r>
              <a:rPr lang="en-US"/>
              <a:t>Click to edit Master text styles</a:t>
            </a:r>
          </a:p>
        </p:txBody>
      </p:sp>
      <p:pic>
        <p:nvPicPr>
          <p:cNvPr id="5" name="Picture 2" descr="I:\Logos\IAWG Logos\horizontal_orange.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52225" y="6187418"/>
            <a:ext cx="2044718" cy="63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 result for unfpa logo">
            <a:extLst>
              <a:ext uri="{FF2B5EF4-FFF2-40B4-BE49-F238E27FC236}">
                <a16:creationId xmlns:a16="http://schemas.microsoft.com/office/drawing/2014/main" xmlns="" id="{E384788F-7D17-4E10-86C6-8051466E4B4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16922" y="6272928"/>
            <a:ext cx="1150997" cy="514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06483" y="6187418"/>
            <a:ext cx="2781763" cy="697359"/>
          </a:xfrm>
          <a:prstGeom prst="rect">
            <a:avLst/>
          </a:prstGeom>
        </p:spPr>
      </p:pic>
    </p:spTree>
    <p:extLst>
      <p:ext uri="{BB962C8B-B14F-4D97-AF65-F5344CB8AC3E}">
        <p14:creationId xmlns:p14="http://schemas.microsoft.com/office/powerpoint/2010/main" val="4154387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Column_Subtitle">
    <p:spTree>
      <p:nvGrpSpPr>
        <p:cNvPr id="1" name=""/>
        <p:cNvGrpSpPr/>
        <p:nvPr/>
      </p:nvGrpSpPr>
      <p:grpSpPr>
        <a:xfrm>
          <a:off x="0" y="0"/>
          <a:ext cx="0" cy="0"/>
          <a:chOff x="0" y="0"/>
          <a:chExt cx="0" cy="0"/>
        </a:xfrm>
      </p:grpSpPr>
      <p:sp>
        <p:nvSpPr>
          <p:cNvPr id="2" name="Rectangle 1"/>
          <p:cNvSpPr>
            <a:spLocks noGrp="1"/>
          </p:cNvSpPr>
          <p:nvPr>
            <p:ph type="title"/>
          </p:nvPr>
        </p:nvSpPr>
        <p:spPr>
          <a:xfrm>
            <a:off x="643467" y="373654"/>
            <a:ext cx="10769600" cy="820147"/>
          </a:xfrm>
        </p:spPr>
        <p:txBody>
          <a:bodyPr>
            <a:noAutofit/>
          </a:bodyPr>
          <a:lstStyle>
            <a:lvl1pPr>
              <a:defRPr sz="3200">
                <a:solidFill>
                  <a:schemeClr val="tx1"/>
                </a:solidFill>
              </a:defRPr>
            </a:lvl1pPr>
            <a:extLst/>
          </a:lstStyle>
          <a:p>
            <a:r>
              <a:rPr lang="en-US"/>
              <a:t>Click to edit Master title style</a:t>
            </a:r>
            <a:endParaRPr lang="en-US" dirty="0"/>
          </a:p>
        </p:txBody>
      </p:sp>
      <p:sp>
        <p:nvSpPr>
          <p:cNvPr id="7" name="Rectangle 6"/>
          <p:cNvSpPr>
            <a:spLocks noGrp="1"/>
          </p:cNvSpPr>
          <p:nvPr>
            <p:ph sz="quarter" idx="13"/>
          </p:nvPr>
        </p:nvSpPr>
        <p:spPr>
          <a:xfrm>
            <a:off x="660400" y="2621280"/>
            <a:ext cx="10752667"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660400" y="1865376"/>
            <a:ext cx="10752667" cy="487680"/>
          </a:xfrm>
        </p:spPr>
        <p:txBody>
          <a:bodyPr/>
          <a:lstStyle>
            <a:lvl1pPr>
              <a:buNone/>
              <a:defRPr b="1" baseline="0">
                <a:solidFill>
                  <a:srgbClr val="D50B26"/>
                </a:solidFill>
              </a:defRPr>
            </a:lvl1pPr>
            <a:lvl5pPr>
              <a:defRPr/>
            </a:lvl5pPr>
          </a:lstStyle>
          <a:p>
            <a:pPr lvl="0"/>
            <a:r>
              <a:rPr lang="en-US"/>
              <a:t>Click to edit Master text styles</a:t>
            </a:r>
          </a:p>
        </p:txBody>
      </p:sp>
      <p:pic>
        <p:nvPicPr>
          <p:cNvPr id="5" name="Picture 2" descr="I:\Logos\IAWG Logos\horizontal_orange.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52225" y="6187418"/>
            <a:ext cx="2044718" cy="63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 result for unfpa logo">
            <a:extLst>
              <a:ext uri="{FF2B5EF4-FFF2-40B4-BE49-F238E27FC236}">
                <a16:creationId xmlns:a16="http://schemas.microsoft.com/office/drawing/2014/main" xmlns="" id="{E384788F-7D17-4E10-86C6-8051466E4B4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16922" y="6272928"/>
            <a:ext cx="1150997" cy="514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06483" y="6187418"/>
            <a:ext cx="2781763" cy="697359"/>
          </a:xfrm>
          <a:prstGeom prst="rect">
            <a:avLst/>
          </a:prstGeom>
        </p:spPr>
      </p:pic>
    </p:spTree>
    <p:extLst>
      <p:ext uri="{BB962C8B-B14F-4D97-AF65-F5344CB8AC3E}">
        <p14:creationId xmlns:p14="http://schemas.microsoft.com/office/powerpoint/2010/main" val="205329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5687" y="32143"/>
            <a:ext cx="10515600" cy="1325563"/>
          </a:xfrm>
        </p:spPr>
        <p:txBody>
          <a:bodyPr/>
          <a:lstStyle/>
          <a:p>
            <a:r>
              <a:rPr lang="en-US"/>
              <a:t>Click to edit Master title style</a:t>
            </a:r>
          </a:p>
        </p:txBody>
      </p:sp>
      <p:sp>
        <p:nvSpPr>
          <p:cNvPr id="3" name="Content Placeholder 2"/>
          <p:cNvSpPr>
            <a:spLocks noGrp="1"/>
          </p:cNvSpPr>
          <p:nvPr>
            <p:ph idx="1"/>
          </p:nvPr>
        </p:nvSpPr>
        <p:spPr>
          <a:xfrm>
            <a:off x="810321" y="132913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A1C91-E2FA-4926-9FF9-74C9B7D6C184}" type="datetime1">
              <a:rPr lang="en-US" smtClean="0"/>
              <a:t>8/27/2019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9AE542E-1EF1-4D6F-85A9-4444787C7751}" type="slidenum">
              <a:rPr lang="en-US" smtClean="0"/>
              <a:t>‹#›</a:t>
            </a:fld>
            <a:endParaRPr lang="en-US"/>
          </a:p>
        </p:txBody>
      </p:sp>
      <p:pic>
        <p:nvPicPr>
          <p:cNvPr id="7" name="Picture 2" descr="I:\Logos\IAWG Logos\horizontal_orange.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48173" y="6186530"/>
            <a:ext cx="2044718" cy="63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age result for unfpa logo">
            <a:extLst>
              <a:ext uri="{FF2B5EF4-FFF2-40B4-BE49-F238E27FC236}">
                <a16:creationId xmlns:a16="http://schemas.microsoft.com/office/drawing/2014/main" xmlns="" id="{E384788F-7D17-4E10-86C6-8051466E4B4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97278" y="6257972"/>
            <a:ext cx="1150997" cy="514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57179" y="6158394"/>
            <a:ext cx="2781763" cy="697359"/>
          </a:xfrm>
          <a:prstGeom prst="rect">
            <a:avLst/>
          </a:prstGeom>
        </p:spPr>
      </p:pic>
    </p:spTree>
    <p:extLst>
      <p:ext uri="{BB962C8B-B14F-4D97-AF65-F5344CB8AC3E}">
        <p14:creationId xmlns:p14="http://schemas.microsoft.com/office/powerpoint/2010/main" val="22439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090759"/>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3946891"/>
            <a:ext cx="10515600" cy="1500187"/>
          </a:xfrm>
        </p:spPr>
        <p:txBody>
          <a:bodyPr>
            <a:normAutofit/>
          </a:bodyPr>
          <a:lstStyle>
            <a:lvl1pPr marL="0" indent="0">
              <a:buNone/>
              <a:defRPr sz="4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22F7EDC4-23AA-4D68-870B-A5FA727549A6}" type="datetime1">
              <a:rPr lang="en-US" smtClean="0"/>
              <a:t>8/27/2019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9AE542E-1EF1-4D6F-85A9-4444787C7751}" type="slidenum">
              <a:rPr lang="en-US" smtClean="0"/>
              <a:t>‹#›</a:t>
            </a:fld>
            <a:endParaRPr lang="en-US"/>
          </a:p>
        </p:txBody>
      </p:sp>
      <p:pic>
        <p:nvPicPr>
          <p:cNvPr id="8" name="Picture 4" descr="I:\Logos\IAWG Logos\illustrations_pregnant_orange.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677400" y="5867401"/>
            <a:ext cx="304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Logos\IAWG Logos\horizontal_orange.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97736" y="5791200"/>
            <a:ext cx="28956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I:\Logos\IAWG Logos\illustrations_motherchild_orange.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915400" y="5943600"/>
            <a:ext cx="5603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Image result for unfpa logo">
            <a:extLst>
              <a:ext uri="{FF2B5EF4-FFF2-40B4-BE49-F238E27FC236}">
                <a16:creationId xmlns:a16="http://schemas.microsoft.com/office/drawing/2014/main" xmlns="" id="{5C258864-FD88-4BDD-97F8-D33A6258F834}"/>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60823" y="432894"/>
            <a:ext cx="1511877" cy="6753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153400" y="295196"/>
            <a:ext cx="3657600" cy="916923"/>
          </a:xfrm>
          <a:prstGeom prst="rect">
            <a:avLst/>
          </a:prstGeom>
        </p:spPr>
      </p:pic>
    </p:spTree>
    <p:extLst>
      <p:ext uri="{BB962C8B-B14F-4D97-AF65-F5344CB8AC3E}">
        <p14:creationId xmlns:p14="http://schemas.microsoft.com/office/powerpoint/2010/main" val="52913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34721"/>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34721"/>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EF1662-4DB2-4AF2-B7C2-50A39B3366F8}" type="datetime1">
              <a:rPr lang="en-US" smtClean="0"/>
              <a:t>8/27/2019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9AE542E-1EF1-4D6F-85A9-4444787C7751}" type="slidenum">
              <a:rPr lang="en-US" smtClean="0"/>
              <a:t>‹#›</a:t>
            </a:fld>
            <a:endParaRPr lang="en-US"/>
          </a:p>
        </p:txBody>
      </p:sp>
      <p:pic>
        <p:nvPicPr>
          <p:cNvPr id="14" name="Picture 2" descr="I:\Logos\IAWG Logos\horizontal_orange.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48173" y="6186530"/>
            <a:ext cx="2044718" cy="63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Image result for unfpa logo">
            <a:extLst>
              <a:ext uri="{FF2B5EF4-FFF2-40B4-BE49-F238E27FC236}">
                <a16:creationId xmlns:a16="http://schemas.microsoft.com/office/drawing/2014/main" xmlns="" id="{E384788F-7D17-4E10-86C6-8051466E4B4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97278" y="6257972"/>
            <a:ext cx="1150997" cy="5141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57179" y="6158394"/>
            <a:ext cx="2781763" cy="697359"/>
          </a:xfrm>
          <a:prstGeom prst="rect">
            <a:avLst/>
          </a:prstGeom>
        </p:spPr>
      </p:pic>
    </p:spTree>
    <p:extLst>
      <p:ext uri="{BB962C8B-B14F-4D97-AF65-F5344CB8AC3E}">
        <p14:creationId xmlns:p14="http://schemas.microsoft.com/office/powerpoint/2010/main" val="228351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9108E0-D161-4BCF-A109-93C593FE31CC}" type="datetime1">
              <a:rPr lang="en-US" smtClean="0"/>
              <a:t>8/27/2019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9AE542E-1EF1-4D6F-85A9-4444787C7751}" type="slidenum">
              <a:rPr lang="en-US" smtClean="0"/>
              <a:t>‹#›</a:t>
            </a:fld>
            <a:endParaRPr lang="en-US"/>
          </a:p>
        </p:txBody>
      </p:sp>
      <p:pic>
        <p:nvPicPr>
          <p:cNvPr id="13" name="Picture 2" descr="I:\Logos\IAWG Logos\horizontal_orange.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48173" y="6186530"/>
            <a:ext cx="2044718" cy="63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Image result for unfpa logo">
            <a:extLst>
              <a:ext uri="{FF2B5EF4-FFF2-40B4-BE49-F238E27FC236}">
                <a16:creationId xmlns:a16="http://schemas.microsoft.com/office/drawing/2014/main" xmlns="" id="{E384788F-7D17-4E10-86C6-8051466E4B4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97278" y="6257972"/>
            <a:ext cx="1150997" cy="5141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57179" y="6158394"/>
            <a:ext cx="2781763" cy="697359"/>
          </a:xfrm>
          <a:prstGeom prst="rect">
            <a:avLst/>
          </a:prstGeom>
        </p:spPr>
      </p:pic>
    </p:spTree>
    <p:extLst>
      <p:ext uri="{BB962C8B-B14F-4D97-AF65-F5344CB8AC3E}">
        <p14:creationId xmlns:p14="http://schemas.microsoft.com/office/powerpoint/2010/main" val="358183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9AE542E-1EF1-4D6F-85A9-4444787C7751}" type="slidenum">
              <a:rPr lang="en-US" smtClean="0"/>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3068" y="320897"/>
            <a:ext cx="3000732" cy="752253"/>
          </a:xfrm>
          <a:prstGeom prst="rect">
            <a:avLst/>
          </a:prstGeom>
        </p:spPr>
      </p:pic>
      <p:pic>
        <p:nvPicPr>
          <p:cNvPr id="10" name="Picture 2" descr="I:\Logos\IAWG Logos\horizontal_orange.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748173" y="6186530"/>
            <a:ext cx="2044718" cy="63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Image result for unfpa logo">
            <a:extLst>
              <a:ext uri="{FF2B5EF4-FFF2-40B4-BE49-F238E27FC236}">
                <a16:creationId xmlns:a16="http://schemas.microsoft.com/office/drawing/2014/main" xmlns="" id="{E384788F-7D17-4E10-86C6-8051466E4B48}"/>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097278" y="6257972"/>
            <a:ext cx="1150997" cy="5141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57179" y="6158394"/>
            <a:ext cx="2781763" cy="697359"/>
          </a:xfrm>
          <a:prstGeom prst="rect">
            <a:avLst/>
          </a:prstGeom>
        </p:spPr>
      </p:pic>
    </p:spTree>
    <p:extLst>
      <p:ext uri="{BB962C8B-B14F-4D97-AF65-F5344CB8AC3E}">
        <p14:creationId xmlns:p14="http://schemas.microsoft.com/office/powerpoint/2010/main" val="150131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E91F8-819F-4808-A66D-903571633FA1}" type="datetime1">
              <a:rPr lang="en-US" smtClean="0"/>
              <a:t>8/27/2019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9AE542E-1EF1-4D6F-85A9-4444787C7751}" type="slidenum">
              <a:rPr lang="en-US" smtClean="0"/>
              <a:t>‹#›</a:t>
            </a:fld>
            <a:endParaRPr lang="en-US"/>
          </a:p>
        </p:txBody>
      </p:sp>
      <p:pic>
        <p:nvPicPr>
          <p:cNvPr id="5" name="Picture 2" descr="I:\Logos\IAWG Logos\horizontal_orange.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48173" y="6186530"/>
            <a:ext cx="2044718" cy="63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 result for unfpa logo">
            <a:extLst>
              <a:ext uri="{FF2B5EF4-FFF2-40B4-BE49-F238E27FC236}">
                <a16:creationId xmlns:a16="http://schemas.microsoft.com/office/drawing/2014/main" xmlns="" id="{E384788F-7D17-4E10-86C6-8051466E4B4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97278" y="6257972"/>
            <a:ext cx="1150997" cy="5141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57179" y="6158394"/>
            <a:ext cx="2781763" cy="697359"/>
          </a:xfrm>
          <a:prstGeom prst="rect">
            <a:avLst/>
          </a:prstGeom>
        </p:spPr>
      </p:pic>
    </p:spTree>
    <p:extLst>
      <p:ext uri="{BB962C8B-B14F-4D97-AF65-F5344CB8AC3E}">
        <p14:creationId xmlns:p14="http://schemas.microsoft.com/office/powerpoint/2010/main" val="117103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656F53-1AD9-47EA-9823-C13470D4C71A}" type="datetime1">
              <a:rPr lang="en-US" smtClean="0"/>
              <a:t>8/27/2019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9AE542E-1EF1-4D6F-85A9-4444787C7751}" type="slidenum">
              <a:rPr lang="en-US" smtClean="0"/>
              <a:t>‹#›</a:t>
            </a:fld>
            <a:endParaRPr lang="en-US"/>
          </a:p>
        </p:txBody>
      </p:sp>
      <p:pic>
        <p:nvPicPr>
          <p:cNvPr id="11" name="Picture 2" descr="I:\Logos\IAWG Logos\horizontal_orange.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48173" y="6186530"/>
            <a:ext cx="2044718" cy="63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Image result for unfpa logo">
            <a:extLst>
              <a:ext uri="{FF2B5EF4-FFF2-40B4-BE49-F238E27FC236}">
                <a16:creationId xmlns:a16="http://schemas.microsoft.com/office/drawing/2014/main" xmlns="" id="{E384788F-7D17-4E10-86C6-8051466E4B4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97278" y="6257972"/>
            <a:ext cx="1150997" cy="5141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57179" y="6158394"/>
            <a:ext cx="2781763" cy="697359"/>
          </a:xfrm>
          <a:prstGeom prst="rect">
            <a:avLst/>
          </a:prstGeom>
        </p:spPr>
      </p:pic>
    </p:spTree>
    <p:extLst>
      <p:ext uri="{BB962C8B-B14F-4D97-AF65-F5344CB8AC3E}">
        <p14:creationId xmlns:p14="http://schemas.microsoft.com/office/powerpoint/2010/main" val="49981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8D39AA-4C33-4E8A-B3AC-9A565A3C9871}" type="datetime1">
              <a:rPr lang="en-US" smtClean="0"/>
              <a:t>8/27/2019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9AE542E-1EF1-4D6F-85A9-4444787C7751}" type="slidenum">
              <a:rPr lang="en-US" smtClean="0"/>
              <a:t>‹#›</a:t>
            </a:fld>
            <a:endParaRPr lang="en-US"/>
          </a:p>
        </p:txBody>
      </p:sp>
      <p:pic>
        <p:nvPicPr>
          <p:cNvPr id="11" name="Picture 2" descr="I:\Logos\IAWG Logos\horizontal_orange.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48173" y="6186530"/>
            <a:ext cx="2044718" cy="63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Image result for unfpa logo">
            <a:extLst>
              <a:ext uri="{FF2B5EF4-FFF2-40B4-BE49-F238E27FC236}">
                <a16:creationId xmlns:a16="http://schemas.microsoft.com/office/drawing/2014/main" xmlns="" id="{E384788F-7D17-4E10-86C6-8051466E4B4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97278" y="6257972"/>
            <a:ext cx="1150997" cy="5141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57179" y="6158394"/>
            <a:ext cx="2781763" cy="697359"/>
          </a:xfrm>
          <a:prstGeom prst="rect">
            <a:avLst/>
          </a:prstGeom>
        </p:spPr>
      </p:pic>
    </p:spTree>
    <p:extLst>
      <p:ext uri="{BB962C8B-B14F-4D97-AF65-F5344CB8AC3E}">
        <p14:creationId xmlns:p14="http://schemas.microsoft.com/office/powerpoint/2010/main" val="78131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687" y="10731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10321" y="2370137"/>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34A1D-9247-4474-9316-B754323F39B4}" type="datetime1">
              <a:rPr lang="en-US" smtClean="0"/>
              <a:t>8/27/2019</a:t>
            </a:fld>
            <a:endParaRPr lang="en-US"/>
          </a:p>
        </p:txBody>
      </p:sp>
      <p:sp>
        <p:nvSpPr>
          <p:cNvPr id="6" name="Slide Number Placeholder 5"/>
          <p:cNvSpPr>
            <a:spLocks noGrp="1"/>
          </p:cNvSpPr>
          <p:nvPr>
            <p:ph type="sldNum" sz="quarter" idx="4"/>
          </p:nvPr>
        </p:nvSpPr>
        <p:spPr>
          <a:xfrm>
            <a:off x="9353596" y="636342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E542E-1EF1-4D6F-85A9-4444787C7751}" type="slidenum">
              <a:rPr lang="en-US" smtClean="0"/>
              <a:t>‹#›</a:t>
            </a:fld>
            <a:endParaRPr lang="en-US"/>
          </a:p>
        </p:txBody>
      </p:sp>
    </p:spTree>
    <p:extLst>
      <p:ext uri="{BB962C8B-B14F-4D97-AF65-F5344CB8AC3E}">
        <p14:creationId xmlns:p14="http://schemas.microsoft.com/office/powerpoint/2010/main" val="3653519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b="1" kern="1200">
          <a:solidFill>
            <a:srgbClr val="E1592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651379" y="3246649"/>
            <a:ext cx="8534400" cy="2743200"/>
          </a:xfrm>
        </p:spPr>
        <p:txBody>
          <a:bodyPr>
            <a:normAutofit fontScale="90000"/>
          </a:bodyPr>
          <a:lstStyle/>
          <a:p>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b="1" dirty="0"/>
              <a:t>Adolescent Sexual &amp; Reproductive Health </a:t>
            </a:r>
            <a:r>
              <a:rPr lang="en-US" sz="3600" b="1" dirty="0" smtClean="0"/>
              <a:t>in </a:t>
            </a:r>
            <a:r>
              <a:rPr lang="en-US" sz="3600" b="1" dirty="0"/>
              <a:t>Humanitarian </a:t>
            </a:r>
            <a:r>
              <a:rPr lang="en-US" sz="3600" b="1" dirty="0" smtClean="0"/>
              <a:t>Settings</a:t>
            </a:r>
            <a:br>
              <a:rPr lang="en-US" sz="3600" b="1" dirty="0" smtClean="0"/>
            </a:br>
            <a:r>
              <a:rPr lang="en-US" sz="3600" dirty="0" err="1"/>
              <a:t>Zaatari</a:t>
            </a:r>
            <a:r>
              <a:rPr lang="en-US" sz="3600" dirty="0"/>
              <a:t> </a:t>
            </a:r>
            <a:r>
              <a:rPr lang="en-US" sz="3600" dirty="0" smtClean="0"/>
              <a:t>Youth Task Force</a:t>
            </a:r>
            <a:br>
              <a:rPr lang="en-US" sz="3600" dirty="0" smtClean="0"/>
            </a:br>
            <a:r>
              <a:rPr lang="en-US" sz="3600" dirty="0" smtClean="0"/>
              <a:t>27/08/2019</a:t>
            </a:r>
            <a:br>
              <a:rPr lang="en-US" sz="3600" dirty="0" smtClean="0"/>
            </a:br>
            <a:r>
              <a:rPr lang="en-US" sz="3600" dirty="0" smtClean="0"/>
              <a:t>by: Ali Al-Gharabli </a:t>
            </a:r>
            <a:r>
              <a:rPr lang="en-US" sz="3600" b="1" dirty="0"/>
              <a:t/>
            </a:r>
            <a:br>
              <a:rPr lang="en-US" sz="3600" b="1" dirty="0"/>
            </a:br>
            <a:endParaRPr lang="en-US" altLang="en-US" sz="3600" b="1" dirty="0"/>
          </a:p>
        </p:txBody>
      </p:sp>
      <p:sp>
        <p:nvSpPr>
          <p:cNvPr id="4099" name="Title 1"/>
          <p:cNvSpPr txBox="1">
            <a:spLocks/>
          </p:cNvSpPr>
          <p:nvPr/>
        </p:nvSpPr>
        <p:spPr bwMode="auto">
          <a:xfrm>
            <a:off x="2600326" y="228601"/>
            <a:ext cx="78390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400" b="0" i="0" u="none" strike="noStrike" kern="1200" cap="none" spc="0" normalizeH="0" baseline="0" noProof="0" dirty="0">
              <a:ln>
                <a:noFill/>
              </a:ln>
              <a:solidFill>
                <a:prstClr val="black"/>
              </a:solidFill>
              <a:effectLst/>
              <a:uLnTx/>
              <a:uFillTx/>
              <a:latin typeface="Akzidenz Grotesk BE" pitchFamily="34" charset="0"/>
              <a:ea typeface="+mn-ea"/>
              <a:cs typeface="+mn-cs"/>
            </a:endParaRPr>
          </a:p>
        </p:txBody>
      </p:sp>
      <p:pic>
        <p:nvPicPr>
          <p:cNvPr id="4101" name="Picture 2" descr="I:\Logos\IAWG Logos\vertical_orang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3655" y="258978"/>
            <a:ext cx="28702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E542E-1EF1-4D6F-85A9-4444787C77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195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1C9591CA-0ECF-4C62-8028-202009CA2C2F}"/>
              </a:ext>
            </a:extLst>
          </p:cNvPr>
          <p:cNvSpPr txBox="1">
            <a:spLocks/>
          </p:cNvSpPr>
          <p:nvPr/>
        </p:nvSpPr>
        <p:spPr>
          <a:xfrm>
            <a:off x="940272" y="2229024"/>
            <a:ext cx="9951720" cy="329184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altLang="en-US" sz="4800" b="1" dirty="0">
                <a:solidFill>
                  <a:srgbClr val="FF0000"/>
                </a:solidFill>
                <a:latin typeface="Trade Gothic LT Com Cn" panose="020B0806040303020004" pitchFamily="34" charset="0"/>
              </a:rPr>
              <a:t/>
            </a:r>
            <a:br>
              <a:rPr lang="en-GB" altLang="en-US" sz="4800" b="1" dirty="0">
                <a:solidFill>
                  <a:srgbClr val="FF0000"/>
                </a:solidFill>
                <a:latin typeface="Trade Gothic LT Com Cn" panose="020B0806040303020004" pitchFamily="34" charset="0"/>
              </a:rPr>
            </a:br>
            <a:r>
              <a:rPr lang="en-GB" altLang="en-US" b="1" dirty="0">
                <a:solidFill>
                  <a:srgbClr val="FF0000"/>
                </a:solidFill>
                <a:latin typeface="Trade Gothic LT Com Cn" panose="020B0806040303020004" pitchFamily="34" charset="0"/>
              </a:rPr>
              <a:t/>
            </a:r>
            <a:br>
              <a:rPr lang="en-GB" altLang="en-US" b="1" dirty="0">
                <a:solidFill>
                  <a:srgbClr val="FF0000"/>
                </a:solidFill>
                <a:latin typeface="Trade Gothic LT Com Cn" panose="020B0806040303020004" pitchFamily="34" charset="0"/>
              </a:rPr>
            </a:br>
            <a:endParaRPr lang="en-US" b="1" dirty="0">
              <a:solidFill>
                <a:srgbClr val="FF0000"/>
              </a:solidFill>
            </a:endParaRPr>
          </a:p>
        </p:txBody>
      </p:sp>
      <p:sp>
        <p:nvSpPr>
          <p:cNvPr id="3" name="Title 2">
            <a:extLst>
              <a:ext uri="{FF2B5EF4-FFF2-40B4-BE49-F238E27FC236}">
                <a16:creationId xmlns:a16="http://schemas.microsoft.com/office/drawing/2014/main" xmlns="" id="{1832EEB6-0544-41A1-B11A-064A8A3AF211}"/>
              </a:ext>
            </a:extLst>
          </p:cNvPr>
          <p:cNvSpPr>
            <a:spLocks noGrp="1"/>
          </p:cNvSpPr>
          <p:nvPr>
            <p:ph type="title"/>
          </p:nvPr>
        </p:nvSpPr>
        <p:spPr>
          <a:xfrm>
            <a:off x="810321" y="-110308"/>
            <a:ext cx="10515600" cy="1325563"/>
          </a:xfrm>
        </p:spPr>
        <p:txBody>
          <a:bodyPr/>
          <a:lstStyle/>
          <a:p>
            <a:pPr algn="ctr"/>
            <a:r>
              <a:rPr lang="en-US" dirty="0"/>
              <a:t>Why is ASRH important? </a:t>
            </a:r>
          </a:p>
        </p:txBody>
      </p:sp>
      <p:sp>
        <p:nvSpPr>
          <p:cNvPr id="9" name="Text Placeholder 3">
            <a:extLst>
              <a:ext uri="{FF2B5EF4-FFF2-40B4-BE49-F238E27FC236}">
                <a16:creationId xmlns:a16="http://schemas.microsoft.com/office/drawing/2014/main" xmlns="" id="{810444D1-02FC-4683-B1CD-6F96B224A371}"/>
              </a:ext>
            </a:extLst>
          </p:cNvPr>
          <p:cNvSpPr>
            <a:spLocks noGrp="1"/>
          </p:cNvSpPr>
          <p:nvPr>
            <p:ph idx="1"/>
          </p:nvPr>
        </p:nvSpPr>
        <p:spPr/>
        <p:txBody>
          <a:bodyPr/>
          <a:lstStyle/>
          <a:p>
            <a:pPr lvl="1"/>
            <a:endParaRPr lang="en-CA"/>
          </a:p>
          <a:p>
            <a:endParaRPr lang="en-US" altLang="en-US" dirty="0"/>
          </a:p>
        </p:txBody>
      </p:sp>
      <p:sp>
        <p:nvSpPr>
          <p:cNvPr id="5" name="Slide Number Placeholder 4"/>
          <p:cNvSpPr>
            <a:spLocks noGrp="1"/>
          </p:cNvSpPr>
          <p:nvPr>
            <p:ph type="sldNum" sz="quarter" idx="12"/>
          </p:nvPr>
        </p:nvSpPr>
        <p:spPr/>
        <p:txBody>
          <a:bodyPr/>
          <a:lstStyle/>
          <a:p>
            <a:fld id="{A9AE542E-1EF1-4D6F-85A9-4444787C7751}" type="slidenum">
              <a:rPr lang="en-US" smtClean="0"/>
              <a:pPr/>
              <a:t>10</a:t>
            </a:fld>
            <a:endParaRPr lang="en-US" dirty="0"/>
          </a:p>
        </p:txBody>
      </p:sp>
      <p:sp>
        <p:nvSpPr>
          <p:cNvPr id="12" name="Rectangle 11">
            <a:extLst>
              <a:ext uri="{FF2B5EF4-FFF2-40B4-BE49-F238E27FC236}">
                <a16:creationId xmlns:a16="http://schemas.microsoft.com/office/drawing/2014/main" xmlns="" id="{7331085A-A021-4CB8-8954-0B0B4CDA0DB2}"/>
              </a:ext>
            </a:extLst>
          </p:cNvPr>
          <p:cNvSpPr/>
          <p:nvPr/>
        </p:nvSpPr>
        <p:spPr>
          <a:xfrm>
            <a:off x="386105" y="688643"/>
            <a:ext cx="11060054" cy="5355312"/>
          </a:xfrm>
          <a:prstGeom prst="rect">
            <a:avLst/>
          </a:prstGeom>
        </p:spPr>
        <p:txBody>
          <a:bodyPr wrap="square">
            <a:spAutoFit/>
          </a:bodyPr>
          <a:lstStyle/>
          <a:p>
            <a:pPr lvl="0"/>
            <a:endParaRPr lang="en-US" dirty="0"/>
          </a:p>
          <a:p>
            <a:pPr marL="285750" indent="-285750">
              <a:buFont typeface="Arial" panose="020B0604020202020204" pitchFamily="34" charset="0"/>
              <a:buChar char="•"/>
            </a:pPr>
            <a:r>
              <a:rPr lang="en-US" dirty="0"/>
              <a:t>Every year, estimated 21 million girls ages 15-19 years and 2 million girls under 15 years become pregnant in low income countries. (UNFPA, 2015)</a:t>
            </a:r>
          </a:p>
          <a:p>
            <a:endParaRPr lang="en-US" dirty="0"/>
          </a:p>
          <a:p>
            <a:pPr marL="285750" lvl="0" indent="-285750">
              <a:buFont typeface="Arial" panose="020B0604020202020204" pitchFamily="34" charset="0"/>
              <a:buChar char="•"/>
            </a:pPr>
            <a:r>
              <a:rPr lang="en-US" dirty="0"/>
              <a:t>It is projected that adolescent pregnancies will increase globally by 2030 with the greatest proportional increases in West &amp; Central Africa. (UNFPA, 2013)</a:t>
            </a:r>
          </a:p>
          <a:p>
            <a:pPr lvl="0"/>
            <a:endParaRPr lang="en-US" dirty="0"/>
          </a:p>
          <a:p>
            <a:pPr marL="285750" lvl="0" indent="-285750">
              <a:buFont typeface="Arial" panose="020B0604020202020204" pitchFamily="34" charset="0"/>
              <a:buChar char="•"/>
            </a:pPr>
            <a:r>
              <a:rPr lang="en-US" dirty="0"/>
              <a:t>Complications during pregnancy and childbirth is the leading cause of death for 15-19 years old girls globally. (WHO, 2016) </a:t>
            </a:r>
          </a:p>
          <a:p>
            <a:pPr lvl="0"/>
            <a:endParaRPr lang="en-US" dirty="0"/>
          </a:p>
          <a:p>
            <a:pPr marL="285750" lvl="0" indent="-285750">
              <a:buFont typeface="Arial" panose="020B0604020202020204" pitchFamily="34" charset="0"/>
              <a:buChar char="•"/>
            </a:pPr>
            <a:r>
              <a:rPr lang="en-US" dirty="0"/>
              <a:t>The risk of pregnancy-related death is still twice as high for girls aged 15-19, and five times higher for girls aged 10-14, compared to women in their twenties. (UNFPA) </a:t>
            </a:r>
          </a:p>
          <a:p>
            <a:pPr lvl="0"/>
            <a:endParaRPr lang="en-US" dirty="0"/>
          </a:p>
          <a:p>
            <a:pPr marL="285750" lvl="0" indent="-285750">
              <a:buFont typeface="Arial" panose="020B0604020202020204" pitchFamily="34" charset="0"/>
              <a:buChar char="•"/>
            </a:pPr>
            <a:r>
              <a:rPr lang="en-US" dirty="0"/>
              <a:t>Unmet need for family planning is highest amongst 15-19 year-olds, and youth aged 15-24 account for just under half of all unsafe abortions worldwide (UNFPA, 2012) </a:t>
            </a:r>
          </a:p>
          <a:p>
            <a:pPr lvl="0"/>
            <a:endParaRPr lang="en-US" dirty="0"/>
          </a:p>
          <a:p>
            <a:pPr marL="285750" lvl="0" indent="-285750">
              <a:buFont typeface="Arial" panose="020B0604020202020204" pitchFamily="34" charset="0"/>
              <a:buChar char="•"/>
            </a:pPr>
            <a:r>
              <a:rPr lang="en-US" dirty="0"/>
              <a:t>Babies born to adolescent mothers face a much higher risk of dying than those born to women ages 20-24 years, including 50%  higher risk of being still born. Newborns of adolescent mothers also have high risk of low-birth weight (WHO, 2014)</a:t>
            </a:r>
          </a:p>
        </p:txBody>
      </p:sp>
    </p:spTree>
    <p:extLst>
      <p:ext uri="{BB962C8B-B14F-4D97-AF65-F5344CB8AC3E}">
        <p14:creationId xmlns:p14="http://schemas.microsoft.com/office/powerpoint/2010/main" val="78409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5399113-3640-4B4A-8878-266175130901}"/>
              </a:ext>
            </a:extLst>
          </p:cNvPr>
          <p:cNvSpPr>
            <a:spLocks noGrp="1"/>
          </p:cNvSpPr>
          <p:nvPr>
            <p:ph type="title"/>
          </p:nvPr>
        </p:nvSpPr>
        <p:spPr/>
        <p:txBody>
          <a:bodyPr>
            <a:normAutofit/>
          </a:bodyPr>
          <a:lstStyle/>
          <a:p>
            <a:pPr algn="ctr"/>
            <a:r>
              <a:rPr lang="en-US" b="1" dirty="0">
                <a:solidFill>
                  <a:schemeClr val="accent2"/>
                </a:solidFill>
              </a:rPr>
              <a:t>ASRH Rights are Human Rights </a:t>
            </a:r>
          </a:p>
        </p:txBody>
      </p:sp>
      <p:sp>
        <p:nvSpPr>
          <p:cNvPr id="4" name="TextBox 3">
            <a:extLst>
              <a:ext uri="{FF2B5EF4-FFF2-40B4-BE49-F238E27FC236}">
                <a16:creationId xmlns:a16="http://schemas.microsoft.com/office/drawing/2014/main" xmlns="" id="{F30A7552-D0F5-41E5-AA69-4CA4CB451790}"/>
              </a:ext>
            </a:extLst>
          </p:cNvPr>
          <p:cNvSpPr txBox="1"/>
          <p:nvPr/>
        </p:nvSpPr>
        <p:spPr>
          <a:xfrm>
            <a:off x="4380408" y="2608025"/>
            <a:ext cx="2930814" cy="923330"/>
          </a:xfrm>
          <a:prstGeom prst="rect">
            <a:avLst/>
          </a:prstGeom>
          <a:solidFill>
            <a:srgbClr val="DA291C"/>
          </a:solidFill>
          <a:ln>
            <a:solidFill>
              <a:srgbClr val="DA291C"/>
            </a:solidFill>
          </a:ln>
        </p:spPr>
        <p:txBody>
          <a:bodyPr wrap="square" rtlCol="0">
            <a:spAutoFit/>
          </a:bodyPr>
          <a:lstStyle/>
          <a:p>
            <a:pPr algn="ctr"/>
            <a:r>
              <a:rPr lang="en-US" dirty="0">
                <a:solidFill>
                  <a:schemeClr val="bg1"/>
                </a:solidFill>
              </a:rPr>
              <a:t>Adolescent </a:t>
            </a:r>
          </a:p>
          <a:p>
            <a:pPr algn="ctr"/>
            <a:r>
              <a:rPr lang="en-US" dirty="0">
                <a:solidFill>
                  <a:schemeClr val="bg1"/>
                </a:solidFill>
              </a:rPr>
              <a:t>Sexual &amp; Reproductive </a:t>
            </a:r>
          </a:p>
          <a:p>
            <a:pPr algn="ctr"/>
            <a:r>
              <a:rPr lang="en-US" dirty="0">
                <a:solidFill>
                  <a:schemeClr val="bg1"/>
                </a:solidFill>
              </a:rPr>
              <a:t>Health </a:t>
            </a:r>
          </a:p>
        </p:txBody>
      </p:sp>
      <p:sp>
        <p:nvSpPr>
          <p:cNvPr id="6" name="TextBox 5">
            <a:extLst>
              <a:ext uri="{FF2B5EF4-FFF2-40B4-BE49-F238E27FC236}">
                <a16:creationId xmlns:a16="http://schemas.microsoft.com/office/drawing/2014/main" xmlns="" id="{5ED29CE2-520D-421E-B6C2-32440D754EE4}"/>
              </a:ext>
            </a:extLst>
          </p:cNvPr>
          <p:cNvSpPr txBox="1"/>
          <p:nvPr/>
        </p:nvSpPr>
        <p:spPr>
          <a:xfrm>
            <a:off x="2324564" y="1469087"/>
            <a:ext cx="1836080" cy="646331"/>
          </a:xfrm>
          <a:prstGeom prst="rect">
            <a:avLst/>
          </a:prstGeom>
          <a:solidFill>
            <a:srgbClr val="5B92E5"/>
          </a:solidFill>
          <a:ln>
            <a:noFill/>
          </a:ln>
        </p:spPr>
        <p:txBody>
          <a:bodyPr wrap="none" rtlCol="0">
            <a:spAutoFit/>
          </a:bodyPr>
          <a:lstStyle/>
          <a:p>
            <a:pPr algn="ctr"/>
            <a:r>
              <a:rPr lang="en-US" dirty="0">
                <a:solidFill>
                  <a:schemeClr val="bg1"/>
                </a:solidFill>
              </a:rPr>
              <a:t>Freedom from </a:t>
            </a:r>
          </a:p>
          <a:p>
            <a:pPr algn="ctr"/>
            <a:r>
              <a:rPr lang="en-US" dirty="0">
                <a:solidFill>
                  <a:schemeClr val="bg1"/>
                </a:solidFill>
              </a:rPr>
              <a:t>Harmful Practices</a:t>
            </a:r>
          </a:p>
        </p:txBody>
      </p:sp>
      <p:sp>
        <p:nvSpPr>
          <p:cNvPr id="27" name="TextBox 26">
            <a:extLst>
              <a:ext uri="{FF2B5EF4-FFF2-40B4-BE49-F238E27FC236}">
                <a16:creationId xmlns:a16="http://schemas.microsoft.com/office/drawing/2014/main" xmlns="" id="{C645DE03-E68C-4AC8-9F20-6E3D5A400A57}"/>
              </a:ext>
            </a:extLst>
          </p:cNvPr>
          <p:cNvSpPr txBox="1"/>
          <p:nvPr/>
        </p:nvSpPr>
        <p:spPr>
          <a:xfrm>
            <a:off x="1669689" y="2555434"/>
            <a:ext cx="1836079" cy="646331"/>
          </a:xfrm>
          <a:prstGeom prst="rect">
            <a:avLst/>
          </a:prstGeom>
          <a:solidFill>
            <a:srgbClr val="5B92E5"/>
          </a:solidFill>
          <a:ln>
            <a:noFill/>
          </a:ln>
        </p:spPr>
        <p:txBody>
          <a:bodyPr wrap="square" rtlCol="0">
            <a:spAutoFit/>
          </a:bodyPr>
          <a:lstStyle/>
          <a:p>
            <a:pPr algn="ctr"/>
            <a:r>
              <a:rPr lang="en-US" dirty="0">
                <a:solidFill>
                  <a:schemeClr val="bg1"/>
                </a:solidFill>
              </a:rPr>
              <a:t>Equality in </a:t>
            </a:r>
          </a:p>
          <a:p>
            <a:pPr algn="ctr"/>
            <a:r>
              <a:rPr lang="en-US" dirty="0">
                <a:solidFill>
                  <a:schemeClr val="bg1"/>
                </a:solidFill>
              </a:rPr>
              <a:t>Marriage</a:t>
            </a:r>
          </a:p>
        </p:txBody>
      </p:sp>
      <p:sp>
        <p:nvSpPr>
          <p:cNvPr id="28" name="TextBox 27">
            <a:extLst>
              <a:ext uri="{FF2B5EF4-FFF2-40B4-BE49-F238E27FC236}">
                <a16:creationId xmlns:a16="http://schemas.microsoft.com/office/drawing/2014/main" xmlns="" id="{4B1891F8-F173-49C5-87D4-CFC81B727F1F}"/>
              </a:ext>
            </a:extLst>
          </p:cNvPr>
          <p:cNvSpPr txBox="1"/>
          <p:nvPr/>
        </p:nvSpPr>
        <p:spPr>
          <a:xfrm>
            <a:off x="1669688" y="3743028"/>
            <a:ext cx="1836079" cy="646331"/>
          </a:xfrm>
          <a:prstGeom prst="rect">
            <a:avLst/>
          </a:prstGeom>
          <a:solidFill>
            <a:srgbClr val="5B92E5"/>
          </a:solidFill>
          <a:ln>
            <a:noFill/>
          </a:ln>
        </p:spPr>
        <p:txBody>
          <a:bodyPr wrap="square" rtlCol="0">
            <a:spAutoFit/>
          </a:bodyPr>
          <a:lstStyle/>
          <a:p>
            <a:pPr algn="ctr"/>
            <a:r>
              <a:rPr lang="en-US" dirty="0">
                <a:solidFill>
                  <a:schemeClr val="bg1"/>
                </a:solidFill>
              </a:rPr>
              <a:t>Consent to  </a:t>
            </a:r>
          </a:p>
          <a:p>
            <a:pPr algn="ctr"/>
            <a:r>
              <a:rPr lang="en-US" dirty="0">
                <a:solidFill>
                  <a:schemeClr val="bg1"/>
                </a:solidFill>
              </a:rPr>
              <a:t>Marriage</a:t>
            </a:r>
          </a:p>
        </p:txBody>
      </p:sp>
      <p:sp>
        <p:nvSpPr>
          <p:cNvPr id="29" name="TextBox 28">
            <a:extLst>
              <a:ext uri="{FF2B5EF4-FFF2-40B4-BE49-F238E27FC236}">
                <a16:creationId xmlns:a16="http://schemas.microsoft.com/office/drawing/2014/main" xmlns="" id="{69F64CCA-3151-4DD0-BD25-9F368030D647}"/>
              </a:ext>
            </a:extLst>
          </p:cNvPr>
          <p:cNvSpPr txBox="1"/>
          <p:nvPr/>
        </p:nvSpPr>
        <p:spPr>
          <a:xfrm>
            <a:off x="3927363" y="4144364"/>
            <a:ext cx="1836079" cy="923330"/>
          </a:xfrm>
          <a:prstGeom prst="rect">
            <a:avLst/>
          </a:prstGeom>
          <a:solidFill>
            <a:srgbClr val="5B92E5"/>
          </a:solidFill>
          <a:ln>
            <a:noFill/>
          </a:ln>
        </p:spPr>
        <p:txBody>
          <a:bodyPr wrap="square" rtlCol="0">
            <a:spAutoFit/>
          </a:bodyPr>
          <a:lstStyle/>
          <a:p>
            <a:pPr algn="ctr"/>
            <a:r>
              <a:rPr lang="en-US" dirty="0">
                <a:solidFill>
                  <a:schemeClr val="bg1"/>
                </a:solidFill>
              </a:rPr>
              <a:t>Decide Number &amp; Spacing of Children </a:t>
            </a:r>
          </a:p>
        </p:txBody>
      </p:sp>
      <p:sp>
        <p:nvSpPr>
          <p:cNvPr id="30" name="TextBox 29">
            <a:extLst>
              <a:ext uri="{FF2B5EF4-FFF2-40B4-BE49-F238E27FC236}">
                <a16:creationId xmlns:a16="http://schemas.microsoft.com/office/drawing/2014/main" xmlns="" id="{5DB69E10-4969-4C13-8A8F-46B19897ED24}"/>
              </a:ext>
            </a:extLst>
          </p:cNvPr>
          <p:cNvSpPr txBox="1"/>
          <p:nvPr/>
        </p:nvSpPr>
        <p:spPr>
          <a:xfrm>
            <a:off x="6059922" y="4166091"/>
            <a:ext cx="1836079" cy="646331"/>
          </a:xfrm>
          <a:prstGeom prst="rect">
            <a:avLst/>
          </a:prstGeom>
          <a:solidFill>
            <a:srgbClr val="5B92E5"/>
          </a:solidFill>
          <a:ln>
            <a:noFill/>
          </a:ln>
        </p:spPr>
        <p:txBody>
          <a:bodyPr wrap="square" rtlCol="0">
            <a:spAutoFit/>
          </a:bodyPr>
          <a:lstStyle/>
          <a:p>
            <a:pPr algn="ctr"/>
            <a:r>
              <a:rPr lang="en-US" dirty="0">
                <a:solidFill>
                  <a:schemeClr val="bg1"/>
                </a:solidFill>
              </a:rPr>
              <a:t>Freedom from </a:t>
            </a:r>
          </a:p>
          <a:p>
            <a:pPr algn="ctr"/>
            <a:r>
              <a:rPr lang="en-US" dirty="0">
                <a:solidFill>
                  <a:schemeClr val="bg1"/>
                </a:solidFill>
              </a:rPr>
              <a:t>Discrimination </a:t>
            </a:r>
          </a:p>
        </p:txBody>
      </p:sp>
      <p:sp>
        <p:nvSpPr>
          <p:cNvPr id="31" name="TextBox 30">
            <a:extLst>
              <a:ext uri="{FF2B5EF4-FFF2-40B4-BE49-F238E27FC236}">
                <a16:creationId xmlns:a16="http://schemas.microsoft.com/office/drawing/2014/main" xmlns="" id="{40700D90-4682-4666-9B09-4151B3F0EB37}"/>
              </a:ext>
            </a:extLst>
          </p:cNvPr>
          <p:cNvSpPr txBox="1"/>
          <p:nvPr/>
        </p:nvSpPr>
        <p:spPr>
          <a:xfrm>
            <a:off x="8035924" y="3569748"/>
            <a:ext cx="1836079" cy="369332"/>
          </a:xfrm>
          <a:prstGeom prst="rect">
            <a:avLst/>
          </a:prstGeom>
          <a:solidFill>
            <a:srgbClr val="5B92E5"/>
          </a:solidFill>
          <a:ln>
            <a:noFill/>
          </a:ln>
        </p:spPr>
        <p:txBody>
          <a:bodyPr wrap="square" rtlCol="0" anchor="ctr">
            <a:spAutoFit/>
          </a:bodyPr>
          <a:lstStyle/>
          <a:p>
            <a:pPr algn="ctr"/>
            <a:r>
              <a:rPr lang="en-US" dirty="0">
                <a:solidFill>
                  <a:schemeClr val="bg1"/>
                </a:solidFill>
              </a:rPr>
              <a:t>Privacy </a:t>
            </a:r>
          </a:p>
        </p:txBody>
      </p:sp>
      <p:sp>
        <p:nvSpPr>
          <p:cNvPr id="32" name="TextBox 31">
            <a:extLst>
              <a:ext uri="{FF2B5EF4-FFF2-40B4-BE49-F238E27FC236}">
                <a16:creationId xmlns:a16="http://schemas.microsoft.com/office/drawing/2014/main" xmlns="" id="{C31056EE-0EE9-403A-ACA8-B1219ACC25B8}"/>
              </a:ext>
            </a:extLst>
          </p:cNvPr>
          <p:cNvSpPr txBox="1"/>
          <p:nvPr/>
        </p:nvSpPr>
        <p:spPr>
          <a:xfrm>
            <a:off x="7401719" y="1524130"/>
            <a:ext cx="1836079" cy="646331"/>
          </a:xfrm>
          <a:prstGeom prst="rect">
            <a:avLst/>
          </a:prstGeom>
          <a:solidFill>
            <a:srgbClr val="5B92E5"/>
          </a:solidFill>
          <a:ln>
            <a:noFill/>
          </a:ln>
        </p:spPr>
        <p:txBody>
          <a:bodyPr wrap="square" rtlCol="0">
            <a:spAutoFit/>
          </a:bodyPr>
          <a:lstStyle/>
          <a:p>
            <a:pPr algn="ctr"/>
            <a:r>
              <a:rPr lang="en-US" dirty="0">
                <a:solidFill>
                  <a:schemeClr val="bg1"/>
                </a:solidFill>
              </a:rPr>
              <a:t>Education &amp; Information</a:t>
            </a:r>
          </a:p>
        </p:txBody>
      </p:sp>
      <p:sp>
        <p:nvSpPr>
          <p:cNvPr id="33" name="TextBox 32">
            <a:extLst>
              <a:ext uri="{FF2B5EF4-FFF2-40B4-BE49-F238E27FC236}">
                <a16:creationId xmlns:a16="http://schemas.microsoft.com/office/drawing/2014/main" xmlns="" id="{EDBAAA7F-34A2-408E-9A8B-9D8D3ACE7FE6}"/>
              </a:ext>
            </a:extLst>
          </p:cNvPr>
          <p:cNvSpPr txBox="1"/>
          <p:nvPr/>
        </p:nvSpPr>
        <p:spPr>
          <a:xfrm>
            <a:off x="8035924" y="2546939"/>
            <a:ext cx="1836079" cy="646331"/>
          </a:xfrm>
          <a:prstGeom prst="rect">
            <a:avLst/>
          </a:prstGeom>
          <a:solidFill>
            <a:srgbClr val="5B92E5"/>
          </a:solidFill>
          <a:ln>
            <a:noFill/>
          </a:ln>
        </p:spPr>
        <p:txBody>
          <a:bodyPr wrap="square" rtlCol="0">
            <a:spAutoFit/>
          </a:bodyPr>
          <a:lstStyle/>
          <a:p>
            <a:pPr algn="ctr"/>
            <a:r>
              <a:rPr lang="en-US" dirty="0">
                <a:solidFill>
                  <a:schemeClr val="bg1"/>
                </a:solidFill>
              </a:rPr>
              <a:t>Freedom from </a:t>
            </a:r>
          </a:p>
          <a:p>
            <a:pPr algn="ctr"/>
            <a:r>
              <a:rPr lang="en-US" dirty="0">
                <a:solidFill>
                  <a:schemeClr val="bg1"/>
                </a:solidFill>
              </a:rPr>
              <a:t>violence</a:t>
            </a:r>
          </a:p>
        </p:txBody>
      </p:sp>
      <p:sp>
        <p:nvSpPr>
          <p:cNvPr id="34" name="TextBox 33">
            <a:extLst>
              <a:ext uri="{FF2B5EF4-FFF2-40B4-BE49-F238E27FC236}">
                <a16:creationId xmlns:a16="http://schemas.microsoft.com/office/drawing/2014/main" xmlns="" id="{B989BBC6-8343-4C7F-B041-4EF43F869A1D}"/>
              </a:ext>
            </a:extLst>
          </p:cNvPr>
          <p:cNvSpPr txBox="1"/>
          <p:nvPr/>
        </p:nvSpPr>
        <p:spPr>
          <a:xfrm>
            <a:off x="4845402" y="1662630"/>
            <a:ext cx="1836079" cy="369332"/>
          </a:xfrm>
          <a:prstGeom prst="rect">
            <a:avLst/>
          </a:prstGeom>
          <a:solidFill>
            <a:srgbClr val="5B92E5"/>
          </a:solidFill>
          <a:ln>
            <a:noFill/>
          </a:ln>
        </p:spPr>
        <p:txBody>
          <a:bodyPr wrap="square" rtlCol="0">
            <a:spAutoFit/>
          </a:bodyPr>
          <a:lstStyle/>
          <a:p>
            <a:pPr algn="ctr"/>
            <a:r>
              <a:rPr lang="en-US" dirty="0">
                <a:solidFill>
                  <a:schemeClr val="bg1"/>
                </a:solidFill>
              </a:rPr>
              <a:t>Health </a:t>
            </a:r>
          </a:p>
        </p:txBody>
      </p:sp>
      <p:cxnSp>
        <p:nvCxnSpPr>
          <p:cNvPr id="15" name="Straight Arrow Connector 14">
            <a:extLst>
              <a:ext uri="{FF2B5EF4-FFF2-40B4-BE49-F238E27FC236}">
                <a16:creationId xmlns:a16="http://schemas.microsoft.com/office/drawing/2014/main" xmlns="" id="{3612A11E-CF31-44FD-BC80-1FFC49651CF2}"/>
              </a:ext>
            </a:extLst>
          </p:cNvPr>
          <p:cNvCxnSpPr>
            <a:cxnSpLocks/>
          </p:cNvCxnSpPr>
          <p:nvPr/>
        </p:nvCxnSpPr>
        <p:spPr>
          <a:xfrm flipV="1">
            <a:off x="5763441" y="2170461"/>
            <a:ext cx="0" cy="384973"/>
          </a:xfrm>
          <a:prstGeom prst="straightConnector1">
            <a:avLst/>
          </a:prstGeom>
          <a:ln>
            <a:solidFill>
              <a:srgbClr val="DA291C"/>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3567CB3C-936E-4D45-BCA7-C59318ECFB0F}"/>
              </a:ext>
            </a:extLst>
          </p:cNvPr>
          <p:cNvCxnSpPr>
            <a:cxnSpLocks/>
          </p:cNvCxnSpPr>
          <p:nvPr/>
        </p:nvCxnSpPr>
        <p:spPr>
          <a:xfrm flipH="1" flipV="1">
            <a:off x="4160644" y="2263763"/>
            <a:ext cx="529760" cy="334228"/>
          </a:xfrm>
          <a:prstGeom prst="straightConnector1">
            <a:avLst/>
          </a:prstGeom>
          <a:ln>
            <a:solidFill>
              <a:srgbClr val="DA291C"/>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B21B4637-7354-4988-83A4-B1626FDC047D}"/>
              </a:ext>
            </a:extLst>
          </p:cNvPr>
          <p:cNvCxnSpPr>
            <a:cxnSpLocks/>
          </p:cNvCxnSpPr>
          <p:nvPr/>
        </p:nvCxnSpPr>
        <p:spPr>
          <a:xfrm flipV="1">
            <a:off x="6791627" y="2253727"/>
            <a:ext cx="519595" cy="344264"/>
          </a:xfrm>
          <a:prstGeom prst="straightConnector1">
            <a:avLst/>
          </a:prstGeom>
          <a:ln>
            <a:solidFill>
              <a:srgbClr val="DA291C"/>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54B936DD-AA64-4B4A-B97B-A98025FCA3A2}"/>
              </a:ext>
            </a:extLst>
          </p:cNvPr>
          <p:cNvCxnSpPr>
            <a:cxnSpLocks/>
          </p:cNvCxnSpPr>
          <p:nvPr/>
        </p:nvCxnSpPr>
        <p:spPr>
          <a:xfrm flipH="1">
            <a:off x="4002936" y="2929222"/>
            <a:ext cx="358021" cy="1"/>
          </a:xfrm>
          <a:prstGeom prst="straightConnector1">
            <a:avLst/>
          </a:prstGeom>
          <a:ln>
            <a:solidFill>
              <a:srgbClr val="DA291C"/>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D85243AB-BC6E-414C-B8C9-BCE7D7314B08}"/>
              </a:ext>
            </a:extLst>
          </p:cNvPr>
          <p:cNvCxnSpPr>
            <a:cxnSpLocks/>
          </p:cNvCxnSpPr>
          <p:nvPr/>
        </p:nvCxnSpPr>
        <p:spPr>
          <a:xfrm flipV="1">
            <a:off x="7311222" y="2870104"/>
            <a:ext cx="417503" cy="1"/>
          </a:xfrm>
          <a:prstGeom prst="straightConnector1">
            <a:avLst/>
          </a:prstGeom>
          <a:ln>
            <a:solidFill>
              <a:srgbClr val="DA291C"/>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8E29471C-A9E9-4DC7-882F-A21DCB8E3B3A}"/>
              </a:ext>
            </a:extLst>
          </p:cNvPr>
          <p:cNvCxnSpPr>
            <a:cxnSpLocks/>
          </p:cNvCxnSpPr>
          <p:nvPr/>
        </p:nvCxnSpPr>
        <p:spPr>
          <a:xfrm flipH="1">
            <a:off x="3902803" y="3422230"/>
            <a:ext cx="467880" cy="313975"/>
          </a:xfrm>
          <a:prstGeom prst="straightConnector1">
            <a:avLst/>
          </a:prstGeom>
          <a:ln>
            <a:solidFill>
              <a:srgbClr val="DA291C"/>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809DE737-B84D-424C-B0C1-CFB4CFA46428}"/>
              </a:ext>
            </a:extLst>
          </p:cNvPr>
          <p:cNvCxnSpPr>
            <a:cxnSpLocks/>
          </p:cNvCxnSpPr>
          <p:nvPr/>
        </p:nvCxnSpPr>
        <p:spPr>
          <a:xfrm>
            <a:off x="7330673" y="3422230"/>
            <a:ext cx="565328" cy="269506"/>
          </a:xfrm>
          <a:prstGeom prst="straightConnector1">
            <a:avLst/>
          </a:prstGeom>
          <a:ln>
            <a:solidFill>
              <a:srgbClr val="DA291C"/>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980146AD-93F8-4120-9253-D3653C7E8E56}"/>
              </a:ext>
            </a:extLst>
          </p:cNvPr>
          <p:cNvCxnSpPr>
            <a:cxnSpLocks/>
          </p:cNvCxnSpPr>
          <p:nvPr/>
        </p:nvCxnSpPr>
        <p:spPr>
          <a:xfrm>
            <a:off x="5067454" y="3604794"/>
            <a:ext cx="1" cy="461399"/>
          </a:xfrm>
          <a:prstGeom prst="straightConnector1">
            <a:avLst/>
          </a:prstGeom>
          <a:ln>
            <a:solidFill>
              <a:srgbClr val="DA291C"/>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xmlns="" id="{156B3EBD-F67C-4EEE-B10A-E77ABF1B07F4}"/>
              </a:ext>
            </a:extLst>
          </p:cNvPr>
          <p:cNvCxnSpPr>
            <a:cxnSpLocks/>
          </p:cNvCxnSpPr>
          <p:nvPr/>
        </p:nvCxnSpPr>
        <p:spPr>
          <a:xfrm>
            <a:off x="6647970" y="3600931"/>
            <a:ext cx="1" cy="461399"/>
          </a:xfrm>
          <a:prstGeom prst="straightConnector1">
            <a:avLst/>
          </a:prstGeom>
          <a:ln>
            <a:solidFill>
              <a:srgbClr val="DA291C"/>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A9AE542E-1EF1-4D6F-85A9-4444787C7751}" type="slidenum">
              <a:rPr lang="en-US" smtClean="0"/>
              <a:t>11</a:t>
            </a:fld>
            <a:endParaRPr lang="en-US"/>
          </a:p>
        </p:txBody>
      </p:sp>
    </p:spTree>
    <p:extLst>
      <p:ext uri="{BB962C8B-B14F-4D97-AF65-F5344CB8AC3E}">
        <p14:creationId xmlns:p14="http://schemas.microsoft.com/office/powerpoint/2010/main" val="142727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p:cNvSpPr>
          <p:nvPr/>
        </p:nvSpPr>
        <p:spPr bwMode="auto">
          <a:xfrm>
            <a:off x="1525589" y="147639"/>
            <a:ext cx="8885237" cy="936625"/>
          </a:xfrm>
          <a:prstGeom prst="rect">
            <a:avLst/>
          </a:prstGeom>
          <a:noFill/>
          <a:ln w="12700">
            <a:noFill/>
            <a:miter lim="800000"/>
            <a:headEnd/>
            <a:tailEnd/>
          </a:ln>
        </p:spPr>
        <p:txBody>
          <a:bodyPr lIns="0" tIns="0" rIns="0" bIns="0" anchor="ctr"/>
          <a:lstStyle/>
          <a:p>
            <a:r>
              <a:rPr lang="en-US" b="1">
                <a:solidFill>
                  <a:srgbClr val="FFFFFF"/>
                </a:solidFill>
                <a:latin typeface="Optima" pitchFamily="84" charset="0"/>
                <a:ea typeface="ヒラギノ角ゴ ProN W6" charset="-128"/>
                <a:sym typeface="Optima" pitchFamily="84" charset="0"/>
              </a:rPr>
              <a:t>Adolescents’ Human Rights are Protected by International Law</a:t>
            </a:r>
          </a:p>
        </p:txBody>
      </p:sp>
      <p:sp>
        <p:nvSpPr>
          <p:cNvPr id="3" name="Title 2">
            <a:extLst>
              <a:ext uri="{FF2B5EF4-FFF2-40B4-BE49-F238E27FC236}">
                <a16:creationId xmlns:a16="http://schemas.microsoft.com/office/drawing/2014/main" xmlns="" id="{53C1C187-5B65-4412-88DD-F499F451F520}"/>
              </a:ext>
            </a:extLst>
          </p:cNvPr>
          <p:cNvSpPr>
            <a:spLocks noGrp="1"/>
          </p:cNvSpPr>
          <p:nvPr>
            <p:ph type="title"/>
          </p:nvPr>
        </p:nvSpPr>
        <p:spPr/>
        <p:txBody>
          <a:bodyPr/>
          <a:lstStyle/>
          <a:p>
            <a:r>
              <a:rPr lang="en-US" dirty="0"/>
              <a:t>ASRH rights are protected by international law </a:t>
            </a:r>
          </a:p>
        </p:txBody>
      </p:sp>
      <p:sp>
        <p:nvSpPr>
          <p:cNvPr id="19459" name="Rectangle 2"/>
          <p:cNvSpPr>
            <a:spLocks noGrp="1" noChangeArrowheads="1"/>
          </p:cNvSpPr>
          <p:nvPr>
            <p:ph idx="1"/>
          </p:nvPr>
        </p:nvSpPr>
        <p:spPr/>
        <p:txBody>
          <a:bodyPr>
            <a:normAutofit fontScale="92500" lnSpcReduction="20000"/>
          </a:bodyPr>
          <a:lstStyle/>
          <a:p>
            <a:r>
              <a:rPr lang="en-US" dirty="0"/>
              <a:t>Universal Declaration of Human Rights </a:t>
            </a:r>
          </a:p>
          <a:p>
            <a:r>
              <a:rPr lang="en-US" dirty="0"/>
              <a:t>Constitution of the World Health Organization </a:t>
            </a:r>
          </a:p>
          <a:p>
            <a:r>
              <a:rPr lang="en-US" dirty="0"/>
              <a:t>1994 Cairo International Conference on Population and Development</a:t>
            </a:r>
          </a:p>
          <a:p>
            <a:r>
              <a:rPr lang="en-US" dirty="0"/>
              <a:t>1995 Beijing Conference</a:t>
            </a:r>
          </a:p>
          <a:p>
            <a:r>
              <a:rPr lang="en-US" dirty="0"/>
              <a:t>UN Convention on the Rights of the Child</a:t>
            </a:r>
          </a:p>
          <a:p>
            <a:r>
              <a:rPr lang="en-US" dirty="0"/>
              <a:t>UN Convention on the Rights of Persons with Disabilities</a:t>
            </a:r>
          </a:p>
          <a:p>
            <a:endParaRPr lang="en-US" dirty="0"/>
          </a:p>
          <a:p>
            <a:pPr marL="0" indent="0">
              <a:buNone/>
            </a:pPr>
            <a:r>
              <a:rPr lang="en-US" dirty="0"/>
              <a:t>During the 2016 Word Humanitarian summit, UN member states signed on to the 2030 Agenda for Sustainable Development and the Youth Compact, pledging to reach first those who are furthest behind. (Source: </a:t>
            </a:r>
            <a:r>
              <a:rPr lang="en-GB" dirty="0"/>
              <a:t>World Humanitarian Summit. Compact for Young People in Humanitarian Action. 2016.) </a:t>
            </a:r>
            <a:endParaRPr lang="en-US" dirty="0"/>
          </a:p>
          <a:p>
            <a:endParaRPr lang="en-US" dirty="0"/>
          </a:p>
          <a:p>
            <a:endParaRPr lang="en-US" dirty="0"/>
          </a:p>
          <a:p>
            <a:endParaRPr lang="en-US" dirty="0"/>
          </a:p>
        </p:txBody>
      </p:sp>
      <p:sp>
        <p:nvSpPr>
          <p:cNvPr id="19460" name="Rectangle 3"/>
          <p:cNvSpPr>
            <a:spLocks/>
          </p:cNvSpPr>
          <p:nvPr/>
        </p:nvSpPr>
        <p:spPr bwMode="auto">
          <a:xfrm>
            <a:off x="915987" y="1295400"/>
            <a:ext cx="4670426" cy="293688"/>
          </a:xfrm>
          <a:prstGeom prst="rect">
            <a:avLst/>
          </a:prstGeom>
          <a:noFill/>
          <a:ln w="9525">
            <a:noFill/>
            <a:miter lim="800000"/>
            <a:headEnd/>
            <a:tailEnd/>
          </a:ln>
        </p:spPr>
        <p:txBody>
          <a:bodyPr lIns="26788" tIns="26788" rIns="26788" bIns="26788" anchor="ctr"/>
          <a:lstStyle/>
          <a:p>
            <a:pPr algn="l"/>
            <a:r>
              <a:rPr lang="en-US" sz="1500">
                <a:solidFill>
                  <a:srgbClr val="000000"/>
                </a:solidFill>
                <a:latin typeface="Calibri" pitchFamily="34" charset="0"/>
                <a:ea typeface="ヒラギノ角ゴ ProN W6" charset="-128"/>
                <a:sym typeface="Calibri" pitchFamily="34" charset="0"/>
              </a:rPr>
              <a:t> </a:t>
            </a:r>
          </a:p>
        </p:txBody>
      </p:sp>
      <p:sp>
        <p:nvSpPr>
          <p:cNvPr id="5" name="Slide Number Placeholder 4"/>
          <p:cNvSpPr>
            <a:spLocks noGrp="1"/>
          </p:cNvSpPr>
          <p:nvPr>
            <p:ph type="sldNum" sz="quarter" idx="12"/>
          </p:nvPr>
        </p:nvSpPr>
        <p:spPr/>
        <p:txBody>
          <a:bodyPr/>
          <a:lstStyle/>
          <a:p>
            <a:fld id="{A9AE542E-1EF1-4D6F-85A9-4444787C7751}" type="slidenum">
              <a:rPr lang="en-US" smtClean="0"/>
              <a:t>12</a:t>
            </a:fld>
            <a:endParaRPr lang="en-US"/>
          </a:p>
        </p:txBody>
      </p:sp>
    </p:spTree>
    <p:extLst>
      <p:ext uri="{BB962C8B-B14F-4D97-AF65-F5344CB8AC3E}">
        <p14:creationId xmlns:p14="http://schemas.microsoft.com/office/powerpoint/2010/main" val="377341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02A5CEF-8539-4F5E-B859-5602AED8D3CE}"/>
              </a:ext>
            </a:extLst>
          </p:cNvPr>
          <p:cNvSpPr>
            <a:spLocks noGrp="1"/>
          </p:cNvSpPr>
          <p:nvPr>
            <p:ph type="title"/>
          </p:nvPr>
        </p:nvSpPr>
        <p:spPr/>
        <p:txBody>
          <a:bodyPr/>
          <a:lstStyle/>
          <a:p>
            <a:r>
              <a:rPr lang="en-US" dirty="0"/>
              <a:t>Questions/Comments</a:t>
            </a:r>
          </a:p>
        </p:txBody>
      </p:sp>
    </p:spTree>
    <p:extLst>
      <p:ext uri="{BB962C8B-B14F-4D97-AF65-F5344CB8AC3E}">
        <p14:creationId xmlns:p14="http://schemas.microsoft.com/office/powerpoint/2010/main" val="291164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EDC102-F4AB-4A12-8DA8-C7F977D2FAEE}"/>
              </a:ext>
            </a:extLst>
          </p:cNvPr>
          <p:cNvSpPr>
            <a:spLocks noGrp="1"/>
          </p:cNvSpPr>
          <p:nvPr>
            <p:ph type="title"/>
          </p:nvPr>
        </p:nvSpPr>
        <p:spPr/>
        <p:txBody>
          <a:bodyPr>
            <a:normAutofit/>
          </a:bodyPr>
          <a:lstStyle/>
          <a:p>
            <a:r>
              <a:rPr lang="en-US" dirty="0"/>
              <a:t>Session TWO</a:t>
            </a:r>
          </a:p>
        </p:txBody>
      </p:sp>
      <p:sp>
        <p:nvSpPr>
          <p:cNvPr id="5" name="Text Placeholder 4"/>
          <p:cNvSpPr>
            <a:spLocks noGrp="1"/>
          </p:cNvSpPr>
          <p:nvPr>
            <p:ph type="body" idx="1"/>
          </p:nvPr>
        </p:nvSpPr>
        <p:spPr/>
        <p:txBody>
          <a:bodyPr/>
          <a:lstStyle/>
          <a:p>
            <a:r>
              <a:rPr lang="en-US" dirty="0"/>
              <a:t>Meeting ASRH Needs in Humanitarian Settings</a:t>
            </a:r>
            <a:br>
              <a:rPr lang="en-US" dirty="0"/>
            </a:br>
            <a:endParaRPr lang="en-US" dirty="0"/>
          </a:p>
        </p:txBody>
      </p:sp>
      <p:sp>
        <p:nvSpPr>
          <p:cNvPr id="6" name="Slide Number Placeholder 5"/>
          <p:cNvSpPr>
            <a:spLocks noGrp="1"/>
          </p:cNvSpPr>
          <p:nvPr>
            <p:ph type="sldNum" sz="quarter" idx="12"/>
          </p:nvPr>
        </p:nvSpPr>
        <p:spPr/>
        <p:txBody>
          <a:bodyPr/>
          <a:lstStyle/>
          <a:p>
            <a:fld id="{A9AE542E-1EF1-4D6F-85A9-4444787C7751}" type="slidenum">
              <a:rPr lang="en-US" smtClean="0"/>
              <a:t>14</a:t>
            </a:fld>
            <a:endParaRPr lang="en-US"/>
          </a:p>
        </p:txBody>
      </p:sp>
    </p:spTree>
    <p:extLst>
      <p:ext uri="{BB962C8B-B14F-4D97-AF65-F5344CB8AC3E}">
        <p14:creationId xmlns:p14="http://schemas.microsoft.com/office/powerpoint/2010/main" val="4055151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5687" y="32143"/>
            <a:ext cx="10649482" cy="1325563"/>
          </a:xfrm>
        </p:spPr>
        <p:txBody>
          <a:bodyPr/>
          <a:lstStyle/>
          <a:p>
            <a:r>
              <a:rPr lang="en-US" dirty="0"/>
              <a:t>Why focus on ASRH in humanitarian situations?  </a:t>
            </a:r>
          </a:p>
        </p:txBody>
      </p:sp>
      <p:sp>
        <p:nvSpPr>
          <p:cNvPr id="7" name="Content Placeholder 6"/>
          <p:cNvSpPr>
            <a:spLocks noGrp="1"/>
          </p:cNvSpPr>
          <p:nvPr>
            <p:ph idx="1"/>
          </p:nvPr>
        </p:nvSpPr>
        <p:spPr>
          <a:xfrm>
            <a:off x="726831" y="1357706"/>
            <a:ext cx="4450996" cy="4351338"/>
          </a:xfrm>
        </p:spPr>
        <p:txBody>
          <a:bodyPr>
            <a:normAutofit fontScale="85000" lnSpcReduction="10000"/>
          </a:bodyPr>
          <a:lstStyle/>
          <a:p>
            <a:pPr marL="0" lvl="0" indent="0">
              <a:buNone/>
            </a:pPr>
            <a:r>
              <a:rPr lang="en-US" dirty="0"/>
              <a:t>In humanitarian emergencies adolescents face:  </a:t>
            </a:r>
          </a:p>
          <a:p>
            <a:pPr lvl="0"/>
            <a:r>
              <a:rPr lang="en-US" dirty="0"/>
              <a:t>losing family, social, educational and religious structures </a:t>
            </a:r>
          </a:p>
          <a:p>
            <a:pPr lvl="0"/>
            <a:r>
              <a:rPr lang="en-US" dirty="0"/>
              <a:t>high risk of child-marriage </a:t>
            </a:r>
          </a:p>
          <a:p>
            <a:pPr lvl="0"/>
            <a:r>
              <a:rPr lang="en-US" dirty="0"/>
              <a:t>high risk for sexual violence </a:t>
            </a:r>
          </a:p>
          <a:p>
            <a:pPr lvl="0"/>
            <a:r>
              <a:rPr lang="en-US" dirty="0"/>
              <a:t>increased consensual or coerced sexual activity </a:t>
            </a:r>
          </a:p>
          <a:p>
            <a:pPr lvl="0"/>
            <a:r>
              <a:rPr lang="en-US" dirty="0"/>
              <a:t>high risk for forced recruitment to armed groups </a:t>
            </a:r>
          </a:p>
          <a:p>
            <a:pPr lvl="0"/>
            <a:r>
              <a:rPr lang="en-US" dirty="0"/>
              <a:t>limited access to health services</a:t>
            </a:r>
          </a:p>
          <a:p>
            <a:endParaRPr lang="en-US" dirty="0"/>
          </a:p>
        </p:txBody>
      </p:sp>
      <p:sp>
        <p:nvSpPr>
          <p:cNvPr id="2" name="Rectangle 1">
            <a:extLst>
              <a:ext uri="{FF2B5EF4-FFF2-40B4-BE49-F238E27FC236}">
                <a16:creationId xmlns:a16="http://schemas.microsoft.com/office/drawing/2014/main" xmlns="" id="{5A5264CE-7819-4721-BB8E-D6DB54CDB56E}"/>
              </a:ext>
            </a:extLst>
          </p:cNvPr>
          <p:cNvSpPr/>
          <p:nvPr/>
        </p:nvSpPr>
        <p:spPr>
          <a:xfrm>
            <a:off x="2849733" y="5015725"/>
            <a:ext cx="11387579" cy="2154436"/>
          </a:xfrm>
          <a:prstGeom prst="rect">
            <a:avLst/>
          </a:prstGeom>
        </p:spPr>
        <p:txBody>
          <a:bodyPr wrap="square">
            <a:spAutoFit/>
          </a:bodyPr>
          <a:lstStyle/>
          <a:p>
            <a:pPr lvl="0"/>
            <a:endParaRPr lang="en-US" sz="2000" dirty="0">
              <a:latin typeface="Optima"/>
            </a:endParaRPr>
          </a:p>
          <a:p>
            <a:pPr lvl="0"/>
            <a:endParaRPr lang="en-US" sz="2400" dirty="0">
              <a:solidFill>
                <a:srgbClr val="FF0000"/>
              </a:solidFill>
              <a:latin typeface="Optima"/>
            </a:endParaRPr>
          </a:p>
          <a:p>
            <a:pPr marL="342900" lvl="0" indent="-342900">
              <a:buFont typeface="Wingdings" panose="05000000000000000000" pitchFamily="2" charset="2"/>
              <a:buChar char="v"/>
            </a:pPr>
            <a:endParaRPr lang="en-US" sz="2400" dirty="0">
              <a:latin typeface="Optima"/>
            </a:endParaRPr>
          </a:p>
          <a:p>
            <a:pPr lvl="0"/>
            <a:endParaRPr lang="en-US" sz="2400" b="1" u="sng" dirty="0">
              <a:latin typeface="Optima"/>
            </a:endParaRPr>
          </a:p>
          <a:p>
            <a:pPr lvl="0"/>
            <a:endParaRPr lang="en-US" sz="2400" b="1" u="sng" dirty="0">
              <a:latin typeface="Optima"/>
            </a:endParaRPr>
          </a:p>
          <a:p>
            <a:pPr lvl="0"/>
            <a:endParaRPr lang="en-US" b="1" dirty="0">
              <a:latin typeface="Optima"/>
            </a:endParaRPr>
          </a:p>
        </p:txBody>
      </p:sp>
      <p:sp>
        <p:nvSpPr>
          <p:cNvPr id="11" name="Slide Number Placeholder 10"/>
          <p:cNvSpPr>
            <a:spLocks noGrp="1"/>
          </p:cNvSpPr>
          <p:nvPr>
            <p:ph type="sldNum" sz="quarter" idx="12"/>
          </p:nvPr>
        </p:nvSpPr>
        <p:spPr/>
        <p:txBody>
          <a:bodyPr/>
          <a:lstStyle/>
          <a:p>
            <a:fld id="{A9AE542E-1EF1-4D6F-85A9-4444787C7751}" type="slidenum">
              <a:rPr lang="en-US" smtClean="0"/>
              <a:t>15</a:t>
            </a:fld>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4875" y="1357706"/>
            <a:ext cx="6000294" cy="4000196"/>
          </a:xfrm>
          <a:prstGeom prst="rect">
            <a:avLst/>
          </a:prstGeom>
        </p:spPr>
      </p:pic>
    </p:spTree>
    <p:extLst>
      <p:ext uri="{BB962C8B-B14F-4D97-AF65-F5344CB8AC3E}">
        <p14:creationId xmlns:p14="http://schemas.microsoft.com/office/powerpoint/2010/main" val="667167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gn="ctr"/>
            <a:r>
              <a:rPr lang="en-US" dirty="0"/>
              <a:t>ASRH is seldom addressed in emergencies</a:t>
            </a:r>
          </a:p>
        </p:txBody>
      </p:sp>
      <p:sp>
        <p:nvSpPr>
          <p:cNvPr id="14" name="Content Placeholder 13"/>
          <p:cNvSpPr>
            <a:spLocks noGrp="1"/>
          </p:cNvSpPr>
          <p:nvPr>
            <p:ph idx="1"/>
          </p:nvPr>
        </p:nvSpPr>
        <p:spPr>
          <a:xfrm>
            <a:off x="815687" y="1442244"/>
            <a:ext cx="4282184" cy="4351338"/>
          </a:xfrm>
        </p:spPr>
        <p:txBody>
          <a:bodyPr/>
          <a:lstStyle/>
          <a:p>
            <a:pPr marL="0" indent="0">
              <a:buNone/>
            </a:pPr>
            <a:r>
              <a:rPr lang="en-US" dirty="0"/>
              <a:t>Even in “normal” settings, adolescents face barriers that prevent them from accessing health services:</a:t>
            </a:r>
          </a:p>
          <a:p>
            <a:endParaRPr lang="en-US" dirty="0"/>
          </a:p>
          <a:p>
            <a:pPr lvl="1"/>
            <a:r>
              <a:rPr lang="en-US" dirty="0"/>
              <a:t>Individual</a:t>
            </a:r>
          </a:p>
          <a:p>
            <a:pPr lvl="1"/>
            <a:r>
              <a:rPr lang="en-US" dirty="0"/>
              <a:t>Socio-cultural</a:t>
            </a:r>
          </a:p>
          <a:p>
            <a:pPr lvl="1"/>
            <a:r>
              <a:rPr lang="en-US" dirty="0"/>
              <a:t>Structural</a:t>
            </a:r>
          </a:p>
          <a:p>
            <a:endParaRPr lang="en-US" dirty="0"/>
          </a:p>
        </p:txBody>
      </p:sp>
      <p:sp>
        <p:nvSpPr>
          <p:cNvPr id="21510" name="Slide Number Placeholder 6"/>
          <p:cNvSpPr>
            <a:spLocks noGrp="1"/>
          </p:cNvSpPr>
          <p:nvPr>
            <p:ph type="sldNum" sz="quarter" idx="12"/>
          </p:nvPr>
        </p:nvSpPr>
        <p:spPr/>
        <p:txBody>
          <a:bodyPr/>
          <a:lstStyle/>
          <a:p>
            <a:endParaRPr lang="en-US"/>
          </a:p>
          <a:p>
            <a:endParaRPr lang="en-US" dirty="0"/>
          </a:p>
        </p:txBody>
      </p:sp>
      <p:sp>
        <p:nvSpPr>
          <p:cNvPr id="21508" name="Rectangle 3"/>
          <p:cNvSpPr>
            <a:spLocks/>
          </p:cNvSpPr>
          <p:nvPr/>
        </p:nvSpPr>
        <p:spPr bwMode="auto">
          <a:xfrm>
            <a:off x="915987" y="1295400"/>
            <a:ext cx="4670426" cy="293688"/>
          </a:xfrm>
          <a:prstGeom prst="rect">
            <a:avLst/>
          </a:prstGeom>
          <a:noFill/>
          <a:ln w="9525">
            <a:noFill/>
            <a:miter lim="800000"/>
            <a:headEnd/>
            <a:tailEnd/>
          </a:ln>
        </p:spPr>
        <p:txBody>
          <a:bodyPr lIns="26788" tIns="26788" rIns="26788" bIns="26788" anchor="ctr"/>
          <a:lstStyle/>
          <a:p>
            <a:pPr fontAlgn="base">
              <a:spcBef>
                <a:spcPct val="0"/>
              </a:spcBef>
              <a:spcAft>
                <a:spcPct val="0"/>
              </a:spcAft>
            </a:pPr>
            <a:r>
              <a:rPr lang="en-US" sz="1500">
                <a:solidFill>
                  <a:srgbClr val="000000"/>
                </a:solidFill>
                <a:latin typeface="Calibri" pitchFamily="34" charset="0"/>
                <a:sym typeface="Calibri" pitchFamily="34" charset="0"/>
              </a:rPr>
              <a:t>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6413" y="1357706"/>
            <a:ext cx="6101224" cy="4067480"/>
          </a:xfrm>
          <a:prstGeom prst="rect">
            <a:avLst/>
          </a:prstGeom>
        </p:spPr>
      </p:pic>
    </p:spTree>
    <p:extLst>
      <p:ext uri="{BB962C8B-B14F-4D97-AF65-F5344CB8AC3E}">
        <p14:creationId xmlns:p14="http://schemas.microsoft.com/office/powerpoint/2010/main" val="855408975"/>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5686" y="32143"/>
            <a:ext cx="11184055" cy="1325563"/>
          </a:xfrm>
        </p:spPr>
        <p:txBody>
          <a:bodyPr/>
          <a:lstStyle/>
          <a:p>
            <a:pPr algn="ctr"/>
            <a:r>
              <a:rPr lang="en-US" dirty="0"/>
              <a:t>Vulnerable adolescents in humanitarian situations  </a:t>
            </a:r>
          </a:p>
        </p:txBody>
      </p:sp>
      <p:sp>
        <p:nvSpPr>
          <p:cNvPr id="8" name="Content Placeholder 7"/>
          <p:cNvSpPr>
            <a:spLocks noGrp="1"/>
          </p:cNvSpPr>
          <p:nvPr>
            <p:ph idx="1"/>
          </p:nvPr>
        </p:nvSpPr>
        <p:spPr>
          <a:xfrm>
            <a:off x="957263" y="1200149"/>
            <a:ext cx="5672137" cy="4829175"/>
          </a:xfrm>
        </p:spPr>
        <p:txBody>
          <a:bodyPr>
            <a:normAutofit fontScale="92500" lnSpcReduction="10000"/>
          </a:bodyPr>
          <a:lstStyle/>
          <a:p>
            <a:pPr marL="0" lvl="0" indent="0">
              <a:buNone/>
            </a:pPr>
            <a:r>
              <a:rPr lang="en-US" dirty="0"/>
              <a:t>Certain adolescents are always at high risk, regardless of the situation:</a:t>
            </a:r>
          </a:p>
          <a:p>
            <a:r>
              <a:rPr lang="en-US" sz="2600" dirty="0"/>
              <a:t>Very Young Adolescents (VYAs)</a:t>
            </a:r>
          </a:p>
          <a:p>
            <a:r>
              <a:rPr lang="en-US" sz="2600" dirty="0"/>
              <a:t>Pregnant adolescents </a:t>
            </a:r>
          </a:p>
          <a:p>
            <a:r>
              <a:rPr lang="en-US" sz="2600" dirty="0"/>
              <a:t>Orphaned adolescents </a:t>
            </a:r>
          </a:p>
          <a:p>
            <a:r>
              <a:rPr lang="en-US" sz="2600" dirty="0"/>
              <a:t>Adolescent heads of household </a:t>
            </a:r>
          </a:p>
          <a:p>
            <a:r>
              <a:rPr lang="en-US" sz="2600" dirty="0"/>
              <a:t>Marginalized adolescents:</a:t>
            </a:r>
          </a:p>
          <a:p>
            <a:pPr lvl="1"/>
            <a:r>
              <a:rPr lang="en-US" sz="2600" dirty="0"/>
              <a:t>Adolescents living with HIV</a:t>
            </a:r>
          </a:p>
          <a:p>
            <a:pPr lvl="1"/>
            <a:r>
              <a:rPr lang="en-US" sz="2600" dirty="0"/>
              <a:t>Adolescents with disabilities </a:t>
            </a:r>
          </a:p>
          <a:p>
            <a:pPr lvl="1"/>
            <a:r>
              <a:rPr lang="en-US" sz="2600" dirty="0"/>
              <a:t>Adolescents who identify as LGBTI</a:t>
            </a:r>
          </a:p>
          <a:p>
            <a:pPr lvl="1"/>
            <a:r>
              <a:rPr lang="en-US" sz="2600" dirty="0"/>
              <a:t>Adolescents belonging to indigenous or migrant groups </a:t>
            </a:r>
          </a:p>
          <a:p>
            <a:endParaRPr lang="en-US" dirty="0"/>
          </a:p>
        </p:txBody>
      </p:sp>
      <p:sp>
        <p:nvSpPr>
          <p:cNvPr id="9" name="Slide Number Placeholder 8"/>
          <p:cNvSpPr>
            <a:spLocks noGrp="1"/>
          </p:cNvSpPr>
          <p:nvPr>
            <p:ph type="sldNum" sz="quarter" idx="12"/>
          </p:nvPr>
        </p:nvSpPr>
        <p:spPr/>
        <p:txBody>
          <a:bodyPr/>
          <a:lstStyle/>
          <a:p>
            <a:fld id="{A9AE542E-1EF1-4D6F-85A9-4444787C7751}" type="slidenum">
              <a:rPr lang="en-US" smtClean="0"/>
              <a:t>17</a:t>
            </a:fld>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84643" y="1357706"/>
            <a:ext cx="4231020" cy="4393411"/>
          </a:xfrm>
          <a:prstGeom prst="rect">
            <a:avLst/>
          </a:prstGeom>
        </p:spPr>
      </p:pic>
    </p:spTree>
    <p:extLst>
      <p:ext uri="{BB962C8B-B14F-4D97-AF65-F5344CB8AC3E}">
        <p14:creationId xmlns:p14="http://schemas.microsoft.com/office/powerpoint/2010/main" val="222277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A0C3FB7-D12A-45FB-94BA-75BE16E35D34}"/>
              </a:ext>
            </a:extLst>
          </p:cNvPr>
          <p:cNvSpPr>
            <a:spLocks noGrp="1"/>
          </p:cNvSpPr>
          <p:nvPr>
            <p:ph type="title"/>
          </p:nvPr>
        </p:nvSpPr>
        <p:spPr/>
        <p:txBody>
          <a:bodyPr/>
          <a:lstStyle/>
          <a:p>
            <a:r>
              <a:rPr lang="en-US" dirty="0"/>
              <a:t>Operational research on gaps in ASRH funding &amp; programming in humanitarian settings </a:t>
            </a:r>
          </a:p>
        </p:txBody>
      </p:sp>
      <p:sp>
        <p:nvSpPr>
          <p:cNvPr id="4" name="Content Placeholder 3"/>
          <p:cNvSpPr>
            <a:spLocks noGrp="1"/>
          </p:cNvSpPr>
          <p:nvPr>
            <p:ph idx="1"/>
          </p:nvPr>
        </p:nvSpPr>
        <p:spPr>
          <a:xfrm>
            <a:off x="615662" y="1567256"/>
            <a:ext cx="7883513" cy="4624259"/>
          </a:xfrm>
        </p:spPr>
        <p:txBody>
          <a:bodyPr>
            <a:normAutofit fontScale="77500" lnSpcReduction="20000"/>
          </a:bodyPr>
          <a:lstStyle/>
          <a:p>
            <a:r>
              <a:rPr lang="en-US" dirty="0"/>
              <a:t>Conducted in 2011-2012, published in December 2012 </a:t>
            </a:r>
          </a:p>
          <a:p>
            <a:r>
              <a:rPr lang="en-US" dirty="0"/>
              <a:t>1)  Program Mapping </a:t>
            </a:r>
          </a:p>
          <a:p>
            <a:pPr lvl="1"/>
            <a:r>
              <a:rPr lang="en-US" dirty="0"/>
              <a:t>Based on &gt;200 responses,  37 programs focused on the SRH needs of 10-19 year-olds in humanitarian settings since 2009</a:t>
            </a:r>
          </a:p>
          <a:p>
            <a:pPr lvl="1"/>
            <a:r>
              <a:rPr lang="en-US" dirty="0"/>
              <a:t>Among the 37, only 21 offered at least two methods of contraception. None were from acute emergency settings. </a:t>
            </a:r>
          </a:p>
          <a:p>
            <a:pPr marL="457200" lvl="1" indent="0">
              <a:buNone/>
            </a:pPr>
            <a:endParaRPr lang="en-US" dirty="0"/>
          </a:p>
          <a:p>
            <a:r>
              <a:rPr lang="en-US" dirty="0"/>
              <a:t>2) Funding Analysis </a:t>
            </a:r>
          </a:p>
          <a:p>
            <a:pPr lvl="1"/>
            <a:r>
              <a:rPr lang="en-US" dirty="0"/>
              <a:t>Between January 2009 – October 2012</a:t>
            </a:r>
          </a:p>
          <a:p>
            <a:pPr lvl="1"/>
            <a:r>
              <a:rPr lang="en-US" dirty="0"/>
              <a:t>Among a total of 2,638 health only 37 included some element of ASRH</a:t>
            </a:r>
          </a:p>
          <a:p>
            <a:pPr lvl="1"/>
            <a:r>
              <a:rPr lang="en-US" dirty="0"/>
              <a:t>Proposals for ASRH through humanitarian funding streams constituted less than 3.5% of all health proposals per year</a:t>
            </a:r>
          </a:p>
          <a:p>
            <a:pPr lvl="1"/>
            <a:r>
              <a:rPr lang="en-US" dirty="0"/>
              <a:t>Among the 37 programs, only 32% received any funding:  7 programs were fully funded and five were partially funded.</a:t>
            </a:r>
          </a:p>
          <a:p>
            <a:pPr marL="457200" lvl="1" indent="0">
              <a:buNone/>
            </a:pPr>
            <a:endParaRPr lang="en-US" dirty="0"/>
          </a:p>
          <a:p>
            <a:r>
              <a:rPr lang="en-US" dirty="0"/>
              <a:t>Report further shared good practices and recommendations for donors/governments, organizations and the cluster system.</a:t>
            </a:r>
          </a:p>
        </p:txBody>
      </p:sp>
      <p:pic>
        <p:nvPicPr>
          <p:cNvPr id="5" name="Picture 4">
            <a:extLst>
              <a:ext uri="{FF2B5EF4-FFF2-40B4-BE49-F238E27FC236}">
                <a16:creationId xmlns:a16="http://schemas.microsoft.com/office/drawing/2014/main" xmlns="" id="{F8974E5F-148D-451B-894D-DF90F16C73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18838" y="1581150"/>
            <a:ext cx="2857500" cy="3695700"/>
          </a:xfrm>
          <a:prstGeom prst="rect">
            <a:avLst/>
          </a:prstGeom>
          <a:ln>
            <a:solidFill>
              <a:schemeClr val="tx1"/>
            </a:solidFill>
          </a:ln>
        </p:spPr>
      </p:pic>
      <p:sp>
        <p:nvSpPr>
          <p:cNvPr id="8" name="Slide Number Placeholder 7"/>
          <p:cNvSpPr>
            <a:spLocks noGrp="1"/>
          </p:cNvSpPr>
          <p:nvPr>
            <p:ph type="sldNum" sz="quarter" idx="12"/>
          </p:nvPr>
        </p:nvSpPr>
        <p:spPr/>
        <p:txBody>
          <a:bodyPr/>
          <a:lstStyle/>
          <a:p>
            <a:fld id="{A9AE542E-1EF1-4D6F-85A9-4444787C7751}" type="slidenum">
              <a:rPr lang="en-US" smtClean="0"/>
              <a:t>18</a:t>
            </a:fld>
            <a:endParaRPr lang="en-US"/>
          </a:p>
        </p:txBody>
      </p:sp>
    </p:spTree>
    <p:extLst>
      <p:ext uri="{BB962C8B-B14F-4D97-AF65-F5344CB8AC3E}">
        <p14:creationId xmlns:p14="http://schemas.microsoft.com/office/powerpoint/2010/main" val="930477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02A5CEF-8539-4F5E-B859-5602AED8D3CE}"/>
              </a:ext>
            </a:extLst>
          </p:cNvPr>
          <p:cNvSpPr>
            <a:spLocks noGrp="1"/>
          </p:cNvSpPr>
          <p:nvPr>
            <p:ph type="title"/>
          </p:nvPr>
        </p:nvSpPr>
        <p:spPr/>
        <p:txBody>
          <a:bodyPr/>
          <a:lstStyle/>
          <a:p>
            <a:r>
              <a:rPr lang="en-US" dirty="0"/>
              <a:t>Questions/Comments</a:t>
            </a:r>
          </a:p>
        </p:txBody>
      </p:sp>
    </p:spTree>
    <p:extLst>
      <p:ext uri="{BB962C8B-B14F-4D97-AF65-F5344CB8AC3E}">
        <p14:creationId xmlns:p14="http://schemas.microsoft.com/office/powerpoint/2010/main" val="2623140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29452"/>
            <a:ext cx="10515600" cy="1325563"/>
          </a:xfrm>
        </p:spPr>
        <p:txBody>
          <a:bodyPr>
            <a:normAutofit/>
          </a:bodyPr>
          <a:lstStyle/>
          <a:p>
            <a:pPr algn="ctr">
              <a:defRPr/>
            </a:pPr>
            <a:endParaRPr lang="en-US" dirty="0"/>
          </a:p>
        </p:txBody>
      </p:sp>
      <p:grpSp>
        <p:nvGrpSpPr>
          <p:cNvPr id="3" name="Group 2"/>
          <p:cNvGrpSpPr/>
          <p:nvPr/>
        </p:nvGrpSpPr>
        <p:grpSpPr>
          <a:xfrm>
            <a:off x="1228725" y="911682"/>
            <a:ext cx="9996241" cy="5274806"/>
            <a:chOff x="1357458" y="936891"/>
            <a:chExt cx="9030879" cy="5012546"/>
          </a:xfrm>
        </p:grpSpPr>
        <p:pic>
          <p:nvPicPr>
            <p:cNvPr id="6" name="Picture 5">
              <a:extLst>
                <a:ext uri="{FF2B5EF4-FFF2-40B4-BE49-F238E27FC236}">
                  <a16:creationId xmlns:a16="http://schemas.microsoft.com/office/drawing/2014/main" xmlns="" id="{E315AFA9-0544-4F2F-84E2-599329A32D8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57458" y="936891"/>
              <a:ext cx="8964891" cy="4755022"/>
            </a:xfrm>
            <a:prstGeom prst="rect">
              <a:avLst/>
            </a:prstGeom>
          </p:spPr>
        </p:pic>
        <p:sp>
          <p:nvSpPr>
            <p:cNvPr id="7" name="TextBox 6">
              <a:extLst>
                <a:ext uri="{FF2B5EF4-FFF2-40B4-BE49-F238E27FC236}">
                  <a16:creationId xmlns:a16="http://schemas.microsoft.com/office/drawing/2014/main" xmlns="" id="{D44E5A4E-F190-43B0-A75E-AB7C7F318AB7}"/>
                </a:ext>
              </a:extLst>
            </p:cNvPr>
            <p:cNvSpPr txBox="1"/>
            <p:nvPr/>
          </p:nvSpPr>
          <p:spPr>
            <a:xfrm>
              <a:off x="6966408" y="5703216"/>
              <a:ext cx="3421929"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Photo Credit: Mercy Corps </a:t>
              </a:r>
            </a:p>
          </p:txBody>
        </p:sp>
      </p:gr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E542E-1EF1-4D6F-85A9-4444787C77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941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EDC102-F4AB-4A12-8DA8-C7F977D2FAEE}"/>
              </a:ext>
            </a:extLst>
          </p:cNvPr>
          <p:cNvSpPr>
            <a:spLocks noGrp="1"/>
          </p:cNvSpPr>
          <p:nvPr>
            <p:ph type="title"/>
          </p:nvPr>
        </p:nvSpPr>
        <p:spPr/>
        <p:txBody>
          <a:bodyPr>
            <a:normAutofit/>
          </a:bodyPr>
          <a:lstStyle/>
          <a:p>
            <a:r>
              <a:rPr lang="en-US" dirty="0"/>
              <a:t>Session </a:t>
            </a:r>
            <a:r>
              <a:rPr lang="en-US" dirty="0" smtClean="0"/>
              <a:t>THREE</a:t>
            </a:r>
            <a:endParaRPr lang="en-US" dirty="0"/>
          </a:p>
        </p:txBody>
      </p:sp>
      <p:sp>
        <p:nvSpPr>
          <p:cNvPr id="6" name="Text Placeholder 5"/>
          <p:cNvSpPr>
            <a:spLocks noGrp="1"/>
          </p:cNvSpPr>
          <p:nvPr>
            <p:ph type="body" idx="1"/>
          </p:nvPr>
        </p:nvSpPr>
        <p:spPr/>
        <p:txBody>
          <a:bodyPr/>
          <a:lstStyle/>
          <a:p>
            <a:r>
              <a:rPr lang="en-US" dirty="0"/>
              <a:t>Participation Tools</a:t>
            </a:r>
          </a:p>
        </p:txBody>
      </p:sp>
    </p:spTree>
    <p:extLst>
      <p:ext uri="{BB962C8B-B14F-4D97-AF65-F5344CB8AC3E}">
        <p14:creationId xmlns:p14="http://schemas.microsoft.com/office/powerpoint/2010/main" val="1604765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Participation Tools</a:t>
            </a:r>
          </a:p>
        </p:txBody>
      </p:sp>
      <p:sp>
        <p:nvSpPr>
          <p:cNvPr id="23555" name="Text Placeholder 3"/>
          <p:cNvSpPr>
            <a:spLocks noGrp="1"/>
          </p:cNvSpPr>
          <p:nvPr>
            <p:ph type="body" sz="quarter" idx="1"/>
          </p:nvPr>
        </p:nvSpPr>
        <p:spPr>
          <a:xfrm>
            <a:off x="672025" y="1370267"/>
            <a:ext cx="3814767" cy="4351338"/>
          </a:xfrm>
        </p:spPr>
        <p:txBody>
          <a:bodyPr/>
          <a:lstStyle/>
          <a:p>
            <a:r>
              <a:rPr lang="en-US" sz="2400" dirty="0">
                <a:latin typeface="Optima"/>
              </a:rPr>
              <a:t>Meaningful participation of adolescents is key to ensure services are accessible and acceptable to them </a:t>
            </a:r>
          </a:p>
          <a:p>
            <a:endParaRPr lang="en-US" sz="2400" dirty="0">
              <a:latin typeface="Optima"/>
            </a:endParaRPr>
          </a:p>
          <a:p>
            <a:r>
              <a:rPr lang="en-US" sz="2400" dirty="0">
                <a:latin typeface="Optima"/>
              </a:rPr>
              <a:t>Consulting and involving parents and communities from the design phase of ASRH programs can lead to long-lasting impact </a:t>
            </a:r>
            <a:endParaRPr lang="en-US" sz="2400" dirty="0">
              <a:solidFill>
                <a:srgbClr val="9A4D19"/>
              </a:solidFill>
              <a:latin typeface="Optima"/>
            </a:endParaRPr>
          </a:p>
          <a:p>
            <a:pPr marL="457200" lvl="1" indent="0">
              <a:buNone/>
            </a:pPr>
            <a:endParaRPr lang="en-CA" dirty="0"/>
          </a:p>
          <a:p>
            <a:pPr marL="0" indent="0">
              <a:buNone/>
            </a:pPr>
            <a:endParaRPr lang="en-US" altLang="en-US" dirty="0"/>
          </a:p>
        </p:txBody>
      </p:sp>
      <p:sp>
        <p:nvSpPr>
          <p:cNvPr id="6" name="Rectangle 2">
            <a:extLst>
              <a:ext uri="{FF2B5EF4-FFF2-40B4-BE49-F238E27FC236}">
                <a16:creationId xmlns:a16="http://schemas.microsoft.com/office/drawing/2014/main" xmlns="" id="{3B21B07C-5B04-4C92-A018-39F7CD5EFCD3}"/>
              </a:ext>
            </a:extLst>
          </p:cNvPr>
          <p:cNvSpPr>
            <a:spLocks/>
          </p:cNvSpPr>
          <p:nvPr/>
        </p:nvSpPr>
        <p:spPr bwMode="auto">
          <a:xfrm>
            <a:off x="228600" y="1556792"/>
            <a:ext cx="4701619" cy="4514070"/>
          </a:xfrm>
          <a:prstGeom prst="rect">
            <a:avLst/>
          </a:prstGeom>
          <a:noFill/>
          <a:ln w="9525">
            <a:noFill/>
            <a:miter lim="800000"/>
            <a:headEnd/>
            <a:tailEnd/>
          </a:ln>
        </p:spPr>
        <p:txBody>
          <a:bodyPr lIns="0" tIns="0" rIns="0" bIns="0" anchor="ctr"/>
          <a:lstStyle/>
          <a:p>
            <a:pPr marL="239713" indent="-239713" fontAlgn="base">
              <a:spcBef>
                <a:spcPct val="0"/>
              </a:spcBef>
              <a:spcAft>
                <a:spcPct val="0"/>
              </a:spcAft>
              <a:buSzPct val="100000"/>
              <a:buFont typeface="Wingdings" pitchFamily="2" charset="2"/>
              <a:buChar char="ü"/>
            </a:pPr>
            <a:endParaRPr lang="en-US" sz="2000" dirty="0">
              <a:solidFill>
                <a:srgbClr val="000000"/>
              </a:solidFill>
              <a:latin typeface="Optima"/>
              <a:sym typeface="Calibri Bold" charset="0"/>
            </a:endParaRPr>
          </a:p>
        </p:txBody>
      </p:sp>
      <p:sp>
        <p:nvSpPr>
          <p:cNvPr id="8" name="TextBox 7">
            <a:extLst>
              <a:ext uri="{FF2B5EF4-FFF2-40B4-BE49-F238E27FC236}">
                <a16:creationId xmlns:a16="http://schemas.microsoft.com/office/drawing/2014/main" xmlns="" id="{884664BF-11CA-4CE0-A407-2489C7ED7534}"/>
              </a:ext>
            </a:extLst>
          </p:cNvPr>
          <p:cNvSpPr txBox="1"/>
          <p:nvPr/>
        </p:nvSpPr>
        <p:spPr>
          <a:xfrm>
            <a:off x="10719761" y="5608653"/>
            <a:ext cx="1226618" cy="230832"/>
          </a:xfrm>
          <a:prstGeom prst="rect">
            <a:avLst/>
          </a:prstGeom>
          <a:noFill/>
        </p:spPr>
        <p:txBody>
          <a:bodyPr wrap="none" rtlCol="0">
            <a:spAutoFit/>
          </a:bodyPr>
          <a:lstStyle/>
          <a:p>
            <a:r>
              <a:rPr lang="en-US" sz="900" dirty="0"/>
              <a:t>Photo Credit: UNFPA</a:t>
            </a:r>
          </a:p>
        </p:txBody>
      </p:sp>
      <p:pic>
        <p:nvPicPr>
          <p:cNvPr id="10" name="Picture 9">
            <a:extLst>
              <a:ext uri="{FF2B5EF4-FFF2-40B4-BE49-F238E27FC236}">
                <a16:creationId xmlns:a16="http://schemas.microsoft.com/office/drawing/2014/main" xmlns="" id="{C3374EFD-FA96-45E2-9E85-AC756709EB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9970" y="1343937"/>
            <a:ext cx="7321291" cy="4431497"/>
          </a:xfrm>
          <a:prstGeom prst="rect">
            <a:avLst/>
          </a:prstGeom>
        </p:spPr>
      </p:pic>
    </p:spTree>
    <p:extLst>
      <p:ext uri="{BB962C8B-B14F-4D97-AF65-F5344CB8AC3E}">
        <p14:creationId xmlns:p14="http://schemas.microsoft.com/office/powerpoint/2010/main" val="3759106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p:cNvSpPr>
          <p:nvPr/>
        </p:nvSpPr>
        <p:spPr bwMode="auto">
          <a:xfrm>
            <a:off x="4057651" y="323564"/>
            <a:ext cx="2336473" cy="584775"/>
          </a:xfrm>
          <a:prstGeom prst="rect">
            <a:avLst/>
          </a:prstGeom>
          <a:noFill/>
          <a:ln w="12700">
            <a:noFill/>
            <a:miter lim="800000"/>
            <a:headEnd/>
            <a:tailEnd/>
          </a:ln>
        </p:spPr>
        <p:txBody>
          <a:bodyPr wrap="none" lIns="0" tIns="0" rIns="0" bIns="0" anchor="ctr">
            <a:spAutoFit/>
          </a:bodyPr>
          <a:lstStyle/>
          <a:p>
            <a:r>
              <a:rPr lang="en-US" b="1">
                <a:solidFill>
                  <a:srgbClr val="FFFFFF"/>
                </a:solidFill>
                <a:latin typeface="Optima" pitchFamily="84" charset="0"/>
                <a:ea typeface="ヒラギノ角ゴ ProN W6" charset="-128"/>
                <a:sym typeface="Optima" pitchFamily="84" charset="0"/>
              </a:rPr>
              <a:t>Adolescent Participation</a:t>
            </a:r>
          </a:p>
          <a:p>
            <a:r>
              <a:rPr lang="en-US" sz="2000" b="1">
                <a:solidFill>
                  <a:srgbClr val="FFFFFF"/>
                </a:solidFill>
                <a:latin typeface="Optima" pitchFamily="84" charset="0"/>
                <a:ea typeface="ヒラギノ角ゴ ProN W6" charset="-128"/>
                <a:sym typeface="Optima" pitchFamily="84" charset="0"/>
              </a:rPr>
              <a:t>(p. 45)</a:t>
            </a:r>
          </a:p>
        </p:txBody>
      </p:sp>
      <p:sp>
        <p:nvSpPr>
          <p:cNvPr id="47107" name="Rectangle 2"/>
          <p:cNvSpPr>
            <a:spLocks/>
          </p:cNvSpPr>
          <p:nvPr/>
        </p:nvSpPr>
        <p:spPr bwMode="auto">
          <a:xfrm>
            <a:off x="915987" y="1295400"/>
            <a:ext cx="4670426" cy="293688"/>
          </a:xfrm>
          <a:prstGeom prst="rect">
            <a:avLst/>
          </a:prstGeom>
          <a:noFill/>
          <a:ln w="9525">
            <a:noFill/>
            <a:miter lim="800000"/>
            <a:headEnd/>
            <a:tailEnd/>
          </a:ln>
        </p:spPr>
        <p:txBody>
          <a:bodyPr lIns="26788" tIns="26788" rIns="26788" bIns="26788" anchor="ctr"/>
          <a:lstStyle/>
          <a:p>
            <a:pPr algn="l"/>
            <a:r>
              <a:rPr lang="en-US" sz="1500">
                <a:solidFill>
                  <a:srgbClr val="000000"/>
                </a:solidFill>
                <a:latin typeface="Calibri" pitchFamily="34" charset="0"/>
                <a:ea typeface="ヒラギノ角ゴ ProN W6" charset="-128"/>
                <a:sym typeface="Calibri" pitchFamily="34" charset="0"/>
              </a:rPr>
              <a:t> </a:t>
            </a:r>
          </a:p>
        </p:txBody>
      </p:sp>
      <p:sp>
        <p:nvSpPr>
          <p:cNvPr id="2" name="Title 1">
            <a:extLst>
              <a:ext uri="{FF2B5EF4-FFF2-40B4-BE49-F238E27FC236}">
                <a16:creationId xmlns:a16="http://schemas.microsoft.com/office/drawing/2014/main" xmlns="" id="{5DF7DD4A-FC4B-46A5-BC50-BF42C825B164}"/>
              </a:ext>
            </a:extLst>
          </p:cNvPr>
          <p:cNvSpPr>
            <a:spLocks noGrp="1"/>
          </p:cNvSpPr>
          <p:nvPr>
            <p:ph type="title"/>
          </p:nvPr>
        </p:nvSpPr>
        <p:spPr>
          <a:xfrm>
            <a:off x="838200" y="323564"/>
            <a:ext cx="10515600" cy="1325563"/>
          </a:xfrm>
        </p:spPr>
        <p:txBody>
          <a:bodyPr/>
          <a:lstStyle/>
          <a:p>
            <a:pPr algn="ctr"/>
            <a:r>
              <a:rPr lang="en-US" dirty="0"/>
              <a:t> Levels of Participation </a:t>
            </a:r>
          </a:p>
        </p:txBody>
      </p:sp>
      <p:sp>
        <p:nvSpPr>
          <p:cNvPr id="3" name="Slide Number Placeholder 2"/>
          <p:cNvSpPr>
            <a:spLocks noGrp="1"/>
          </p:cNvSpPr>
          <p:nvPr>
            <p:ph type="sldNum" sz="quarter" idx="12"/>
          </p:nvPr>
        </p:nvSpPr>
        <p:spPr/>
        <p:txBody>
          <a:bodyPr/>
          <a:lstStyle/>
          <a:p>
            <a:fld id="{A9AE542E-1EF1-4D6F-85A9-4444787C7751}" type="slidenum">
              <a:rPr lang="en-US" smtClean="0"/>
              <a:pPr/>
              <a:t>22</a:t>
            </a:fld>
            <a:endParaRPr lang="en-US"/>
          </a:p>
        </p:txBody>
      </p:sp>
      <p:pic>
        <p:nvPicPr>
          <p:cNvPr id="7" name="Content Placeholder 5" descr="A screenshot of a cell phone&#10;&#10;Description generated with very high confidence">
            <a:extLst>
              <a:ext uri="{FF2B5EF4-FFF2-40B4-BE49-F238E27FC236}">
                <a16:creationId xmlns:a16="http://schemas.microsoft.com/office/drawing/2014/main" xmlns="" id="{468B752C-7B4A-46C4-AEF5-5D75D1BEB9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8757" y="1357705"/>
            <a:ext cx="9808102" cy="4214419"/>
          </a:xfrm>
        </p:spPr>
      </p:pic>
    </p:spTree>
    <p:extLst>
      <p:ext uri="{BB962C8B-B14F-4D97-AF65-F5344CB8AC3E}">
        <p14:creationId xmlns:p14="http://schemas.microsoft.com/office/powerpoint/2010/main" val="2182812914"/>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p:cNvSpPr>
          <p:nvPr/>
        </p:nvSpPr>
        <p:spPr bwMode="auto">
          <a:xfrm>
            <a:off x="4057651" y="323564"/>
            <a:ext cx="2336473" cy="584775"/>
          </a:xfrm>
          <a:prstGeom prst="rect">
            <a:avLst/>
          </a:prstGeom>
          <a:noFill/>
          <a:ln w="12700">
            <a:noFill/>
            <a:miter lim="800000"/>
            <a:headEnd/>
            <a:tailEnd/>
          </a:ln>
        </p:spPr>
        <p:txBody>
          <a:bodyPr wrap="none" lIns="0" tIns="0" rIns="0" bIns="0" anchor="ctr">
            <a:spAutoFit/>
          </a:bodyPr>
          <a:lstStyle/>
          <a:p>
            <a:r>
              <a:rPr lang="en-US" b="1">
                <a:solidFill>
                  <a:srgbClr val="FFFFFF"/>
                </a:solidFill>
                <a:latin typeface="Optima" pitchFamily="84" charset="0"/>
                <a:ea typeface="ヒラギノ角ゴ ProN W6" charset="-128"/>
                <a:sym typeface="Optima" pitchFamily="84" charset="0"/>
              </a:rPr>
              <a:t>Adolescent Participation</a:t>
            </a:r>
          </a:p>
          <a:p>
            <a:r>
              <a:rPr lang="en-US" sz="2000" b="1">
                <a:solidFill>
                  <a:srgbClr val="FFFFFF"/>
                </a:solidFill>
                <a:latin typeface="Optima" pitchFamily="84" charset="0"/>
                <a:ea typeface="ヒラギノ角ゴ ProN W6" charset="-128"/>
                <a:sym typeface="Optima" pitchFamily="84" charset="0"/>
              </a:rPr>
              <a:t>(p. 45)</a:t>
            </a:r>
          </a:p>
        </p:txBody>
      </p:sp>
      <p:sp>
        <p:nvSpPr>
          <p:cNvPr id="47107" name="Rectangle 2"/>
          <p:cNvSpPr>
            <a:spLocks/>
          </p:cNvSpPr>
          <p:nvPr/>
        </p:nvSpPr>
        <p:spPr bwMode="auto">
          <a:xfrm>
            <a:off x="915987" y="1295400"/>
            <a:ext cx="4670426" cy="293688"/>
          </a:xfrm>
          <a:prstGeom prst="rect">
            <a:avLst/>
          </a:prstGeom>
          <a:noFill/>
          <a:ln w="9525">
            <a:noFill/>
            <a:miter lim="800000"/>
            <a:headEnd/>
            <a:tailEnd/>
          </a:ln>
        </p:spPr>
        <p:txBody>
          <a:bodyPr lIns="26788" tIns="26788" rIns="26788" bIns="26788" anchor="ctr"/>
          <a:lstStyle/>
          <a:p>
            <a:pPr algn="l"/>
            <a:r>
              <a:rPr lang="en-US" sz="1500">
                <a:solidFill>
                  <a:srgbClr val="000000"/>
                </a:solidFill>
                <a:latin typeface="Calibri" pitchFamily="34" charset="0"/>
                <a:ea typeface="ヒラギノ角ゴ ProN W6" charset="-128"/>
                <a:sym typeface="Calibri" pitchFamily="34" charset="0"/>
              </a:rPr>
              <a:t> </a:t>
            </a: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92351" y="1372792"/>
            <a:ext cx="7527925" cy="4506912"/>
          </a:xfrm>
          <a:prstGeom prst="rect">
            <a:avLst/>
          </a:prstGeom>
          <a:noFill/>
          <a:ln w="12700">
            <a:noFill/>
            <a:miter lim="800000"/>
            <a:headEnd/>
            <a:tailEnd/>
          </a:ln>
        </p:spPr>
      </p:pic>
      <p:sp>
        <p:nvSpPr>
          <p:cNvPr id="2" name="Title 1">
            <a:extLst>
              <a:ext uri="{FF2B5EF4-FFF2-40B4-BE49-F238E27FC236}">
                <a16:creationId xmlns:a16="http://schemas.microsoft.com/office/drawing/2014/main" xmlns="" id="{5DF7DD4A-FC4B-46A5-BC50-BF42C825B164}"/>
              </a:ext>
            </a:extLst>
          </p:cNvPr>
          <p:cNvSpPr>
            <a:spLocks noGrp="1"/>
          </p:cNvSpPr>
          <p:nvPr>
            <p:ph type="title"/>
          </p:nvPr>
        </p:nvSpPr>
        <p:spPr/>
        <p:txBody>
          <a:bodyPr/>
          <a:lstStyle/>
          <a:p>
            <a:pPr algn="ctr"/>
            <a:r>
              <a:rPr lang="en-US" dirty="0"/>
              <a:t> Adolescent Participation (pg. 45) </a:t>
            </a:r>
          </a:p>
        </p:txBody>
      </p:sp>
      <p:sp>
        <p:nvSpPr>
          <p:cNvPr id="3" name="Slide Number Placeholder 2"/>
          <p:cNvSpPr>
            <a:spLocks noGrp="1"/>
          </p:cNvSpPr>
          <p:nvPr>
            <p:ph type="sldNum" sz="quarter" idx="12"/>
          </p:nvPr>
        </p:nvSpPr>
        <p:spPr/>
        <p:txBody>
          <a:bodyPr/>
          <a:lstStyle/>
          <a:p>
            <a:fld id="{A9AE542E-1EF1-4D6F-85A9-4444787C7751}" type="slidenum">
              <a:rPr lang="en-US" smtClean="0"/>
              <a:pPr/>
              <a:t>23</a:t>
            </a:fld>
            <a:endParaRPr lang="en-US"/>
          </a:p>
        </p:txBody>
      </p:sp>
    </p:spTree>
    <p:extLst>
      <p:ext uri="{BB962C8B-B14F-4D97-AF65-F5344CB8AC3E}">
        <p14:creationId xmlns:p14="http://schemas.microsoft.com/office/powerpoint/2010/main" val="1219765171"/>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Youth Adult Partnership</a:t>
            </a:r>
          </a:p>
        </p:txBody>
      </p:sp>
      <p:sp>
        <p:nvSpPr>
          <p:cNvPr id="23555" name="Text Placeholder 3"/>
          <p:cNvSpPr>
            <a:spLocks noGrp="1"/>
          </p:cNvSpPr>
          <p:nvPr>
            <p:ph type="body" sz="quarter" idx="1"/>
          </p:nvPr>
        </p:nvSpPr>
        <p:spPr>
          <a:xfrm>
            <a:off x="558861" y="1458110"/>
            <a:ext cx="4242446" cy="4351338"/>
          </a:xfrm>
        </p:spPr>
        <p:txBody>
          <a:bodyPr/>
          <a:lstStyle/>
          <a:p>
            <a:pPr marL="0" indent="0">
              <a:buNone/>
            </a:pPr>
            <a:r>
              <a:rPr lang="en-US" dirty="0"/>
              <a:t>Integrates creativity and insights of adolescents with experience and knowledge of professional adults </a:t>
            </a:r>
          </a:p>
          <a:p>
            <a:pPr lvl="1"/>
            <a:r>
              <a:rPr lang="en-US" dirty="0"/>
              <a:t>Equal partnership</a:t>
            </a:r>
          </a:p>
          <a:p>
            <a:pPr lvl="1"/>
            <a:r>
              <a:rPr lang="en-US" dirty="0"/>
              <a:t>Both groups contribute</a:t>
            </a:r>
          </a:p>
          <a:p>
            <a:pPr lvl="1"/>
            <a:r>
              <a:rPr lang="en-US" dirty="0"/>
              <a:t>Mutual respect!</a:t>
            </a:r>
          </a:p>
          <a:p>
            <a:pPr lvl="1"/>
            <a:endParaRPr lang="en-CA"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2767" y="1254714"/>
            <a:ext cx="6750255" cy="4500170"/>
          </a:xfrm>
          <a:prstGeom prst="rect">
            <a:avLst/>
          </a:prstGeom>
        </p:spPr>
      </p:pic>
    </p:spTree>
    <p:extLst>
      <p:ext uri="{BB962C8B-B14F-4D97-AF65-F5344CB8AC3E}">
        <p14:creationId xmlns:p14="http://schemas.microsoft.com/office/powerpoint/2010/main" val="332832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p:cNvSpPr>
          <p:nvPr/>
        </p:nvSpPr>
        <p:spPr bwMode="auto">
          <a:xfrm>
            <a:off x="2895605" y="245825"/>
            <a:ext cx="6394443" cy="738664"/>
          </a:xfrm>
          <a:prstGeom prst="rect">
            <a:avLst/>
          </a:prstGeom>
          <a:noFill/>
          <a:ln w="12700">
            <a:noFill/>
            <a:miter lim="800000"/>
            <a:headEnd/>
            <a:tailEnd/>
          </a:ln>
        </p:spPr>
        <p:txBody>
          <a:bodyPr wrap="none" lIns="0" tIns="0" rIns="0" bIns="0" anchor="ctr">
            <a:spAutoFit/>
          </a:bodyPr>
          <a:lstStyle/>
          <a:p>
            <a:pPr algn="ctr" fontAlgn="base">
              <a:spcBef>
                <a:spcPct val="0"/>
              </a:spcBef>
              <a:spcAft>
                <a:spcPct val="0"/>
              </a:spcAft>
            </a:pPr>
            <a:r>
              <a:rPr lang="en-US" sz="2800" b="1" dirty="0">
                <a:solidFill>
                  <a:srgbClr val="FFFFFF"/>
                </a:solidFill>
                <a:latin typeface="Optima" pitchFamily="84" charset="0"/>
                <a:ea typeface="ヒラギノ角ゴ ProN W3" charset="-128"/>
                <a:sym typeface="Optima" pitchFamily="84" charset="0"/>
              </a:rPr>
              <a:t>Community and Parental Participation Tool</a:t>
            </a:r>
          </a:p>
          <a:p>
            <a:pPr algn="ctr" fontAlgn="base">
              <a:spcBef>
                <a:spcPct val="0"/>
              </a:spcBef>
              <a:spcAft>
                <a:spcPct val="0"/>
              </a:spcAft>
            </a:pPr>
            <a:r>
              <a:rPr lang="en-US" sz="2000" b="1" dirty="0">
                <a:solidFill>
                  <a:srgbClr val="FFFFFF"/>
                </a:solidFill>
                <a:latin typeface="Optima" pitchFamily="84" charset="0"/>
                <a:ea typeface="ヒラギノ角ゴ ProN W3" charset="-128"/>
                <a:sym typeface="Optima" pitchFamily="84" charset="0"/>
              </a:rPr>
              <a:t>(p. 48)</a:t>
            </a:r>
          </a:p>
        </p:txBody>
      </p:sp>
      <p:sp>
        <p:nvSpPr>
          <p:cNvPr id="50180" name="Rectangle 3"/>
          <p:cNvSpPr>
            <a:spLocks/>
          </p:cNvSpPr>
          <p:nvPr/>
        </p:nvSpPr>
        <p:spPr bwMode="auto">
          <a:xfrm>
            <a:off x="915987" y="1295400"/>
            <a:ext cx="4670426" cy="293688"/>
          </a:xfrm>
          <a:prstGeom prst="rect">
            <a:avLst/>
          </a:prstGeom>
          <a:noFill/>
          <a:ln w="9525">
            <a:noFill/>
            <a:miter lim="800000"/>
            <a:headEnd/>
            <a:tailEnd/>
          </a:ln>
        </p:spPr>
        <p:txBody>
          <a:bodyPr lIns="26788" tIns="26788" rIns="26788" bIns="26788" anchor="ctr"/>
          <a:lstStyle/>
          <a:p>
            <a:pPr fontAlgn="base">
              <a:spcBef>
                <a:spcPct val="0"/>
              </a:spcBef>
              <a:spcAft>
                <a:spcPct val="0"/>
              </a:spcAft>
            </a:pPr>
            <a:r>
              <a:rPr lang="en-US" sz="1500">
                <a:solidFill>
                  <a:srgbClr val="000000"/>
                </a:solidFill>
                <a:latin typeface="Calibri" pitchFamily="34" charset="0"/>
                <a:ea typeface="ヒラギノ角ゴ ProN W3" charset="-128"/>
                <a:sym typeface="Calibri" pitchFamily="34" charset="0"/>
              </a:rPr>
              <a:t> </a:t>
            </a:r>
          </a:p>
        </p:txBody>
      </p:sp>
      <p:sp>
        <p:nvSpPr>
          <p:cNvPr id="4" name="Title 3">
            <a:extLst>
              <a:ext uri="{FF2B5EF4-FFF2-40B4-BE49-F238E27FC236}">
                <a16:creationId xmlns:a16="http://schemas.microsoft.com/office/drawing/2014/main" xmlns="" id="{F91FE038-FFD7-4DE9-9116-E2F36B0F8F73}"/>
              </a:ext>
            </a:extLst>
          </p:cNvPr>
          <p:cNvSpPr>
            <a:spLocks noGrp="1"/>
          </p:cNvSpPr>
          <p:nvPr>
            <p:ph type="title"/>
          </p:nvPr>
        </p:nvSpPr>
        <p:spPr/>
        <p:txBody>
          <a:bodyPr/>
          <a:lstStyle/>
          <a:p>
            <a:pPr algn="ctr"/>
            <a:r>
              <a:rPr lang="en-US" dirty="0"/>
              <a:t>Community and Parental Participation Tool (pg. 48)</a:t>
            </a:r>
          </a:p>
        </p:txBody>
      </p:sp>
      <p:sp>
        <p:nvSpPr>
          <p:cNvPr id="2" name="Slide Number Placeholder 1"/>
          <p:cNvSpPr>
            <a:spLocks noGrp="1"/>
          </p:cNvSpPr>
          <p:nvPr>
            <p:ph type="sldNum" sz="quarter" idx="12"/>
          </p:nvPr>
        </p:nvSpPr>
        <p:spPr/>
        <p:txBody>
          <a:bodyPr/>
          <a:lstStyle/>
          <a:p>
            <a:fld id="{A9AE542E-1EF1-4D6F-85A9-4444787C7751}" type="slidenum">
              <a:rPr lang="en-US" smtClean="0"/>
              <a:pPr/>
              <a:t>25</a:t>
            </a:fld>
            <a:endParaRPr lang="en-US"/>
          </a:p>
        </p:txBody>
      </p:sp>
      <p:pic>
        <p:nvPicPr>
          <p:cNvPr id="50182" name="Picture 8" descr="Screen shot 2010-04-15 at 16.43.50.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024064" y="1392239"/>
            <a:ext cx="8131175" cy="4903787"/>
          </a:xfrm>
          <a:prstGeom prst="rect">
            <a:avLst/>
          </a:prstGeom>
          <a:noFill/>
          <a:ln w="9525">
            <a:noFill/>
            <a:miter lim="800000"/>
            <a:headEnd/>
            <a:tailEnd/>
          </a:ln>
        </p:spPr>
      </p:pic>
    </p:spTree>
    <p:extLst>
      <p:ext uri="{BB962C8B-B14F-4D97-AF65-F5344CB8AC3E}">
        <p14:creationId xmlns:p14="http://schemas.microsoft.com/office/powerpoint/2010/main" val="790484193"/>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p:cNvSpPr>
          <p:nvPr/>
        </p:nvSpPr>
        <p:spPr bwMode="auto">
          <a:xfrm>
            <a:off x="2895605" y="245825"/>
            <a:ext cx="6394443" cy="738664"/>
          </a:xfrm>
          <a:prstGeom prst="rect">
            <a:avLst/>
          </a:prstGeom>
          <a:noFill/>
          <a:ln w="12700">
            <a:noFill/>
            <a:miter lim="800000"/>
            <a:headEnd/>
            <a:tailEnd/>
          </a:ln>
        </p:spPr>
        <p:txBody>
          <a:bodyPr wrap="none" lIns="0" tIns="0" rIns="0" bIns="0" anchor="ctr">
            <a:spAutoFit/>
          </a:bodyPr>
          <a:lstStyle/>
          <a:p>
            <a:pPr algn="ctr" fontAlgn="base">
              <a:spcBef>
                <a:spcPct val="0"/>
              </a:spcBef>
              <a:spcAft>
                <a:spcPct val="0"/>
              </a:spcAft>
            </a:pPr>
            <a:r>
              <a:rPr lang="en-US" sz="2800" b="1" dirty="0">
                <a:solidFill>
                  <a:srgbClr val="FFFFFF"/>
                </a:solidFill>
                <a:latin typeface="Optima" pitchFamily="84" charset="0"/>
                <a:ea typeface="ヒラギノ角ゴ ProN W3" charset="-128"/>
                <a:sym typeface="Optima" pitchFamily="84" charset="0"/>
              </a:rPr>
              <a:t>Community and Parental Participation Tool</a:t>
            </a:r>
          </a:p>
          <a:p>
            <a:pPr algn="ctr" fontAlgn="base">
              <a:spcBef>
                <a:spcPct val="0"/>
              </a:spcBef>
              <a:spcAft>
                <a:spcPct val="0"/>
              </a:spcAft>
            </a:pPr>
            <a:r>
              <a:rPr lang="en-US" sz="2000" b="1" dirty="0">
                <a:solidFill>
                  <a:srgbClr val="FFFFFF"/>
                </a:solidFill>
                <a:latin typeface="Optima" pitchFamily="84" charset="0"/>
                <a:ea typeface="ヒラギノ角ゴ ProN W3" charset="-128"/>
                <a:sym typeface="Optima" pitchFamily="84" charset="0"/>
              </a:rPr>
              <a:t>(p. 48)</a:t>
            </a:r>
          </a:p>
        </p:txBody>
      </p:sp>
      <p:sp>
        <p:nvSpPr>
          <p:cNvPr id="50180" name="Rectangle 3"/>
          <p:cNvSpPr>
            <a:spLocks/>
          </p:cNvSpPr>
          <p:nvPr/>
        </p:nvSpPr>
        <p:spPr bwMode="auto">
          <a:xfrm>
            <a:off x="915987" y="1295400"/>
            <a:ext cx="4670426" cy="293688"/>
          </a:xfrm>
          <a:prstGeom prst="rect">
            <a:avLst/>
          </a:prstGeom>
          <a:noFill/>
          <a:ln w="9525">
            <a:noFill/>
            <a:miter lim="800000"/>
            <a:headEnd/>
            <a:tailEnd/>
          </a:ln>
        </p:spPr>
        <p:txBody>
          <a:bodyPr lIns="26788" tIns="26788" rIns="26788" bIns="26788" anchor="ctr"/>
          <a:lstStyle/>
          <a:p>
            <a:pPr fontAlgn="base">
              <a:spcBef>
                <a:spcPct val="0"/>
              </a:spcBef>
              <a:spcAft>
                <a:spcPct val="0"/>
              </a:spcAft>
            </a:pPr>
            <a:r>
              <a:rPr lang="en-US" sz="1500">
                <a:solidFill>
                  <a:srgbClr val="000000"/>
                </a:solidFill>
                <a:latin typeface="Calibri" pitchFamily="34" charset="0"/>
                <a:ea typeface="ヒラギノ角ゴ ProN W3" charset="-128"/>
                <a:sym typeface="Calibri" pitchFamily="34" charset="0"/>
              </a:rPr>
              <a:t> </a:t>
            </a:r>
          </a:p>
        </p:txBody>
      </p:sp>
      <p:sp>
        <p:nvSpPr>
          <p:cNvPr id="4" name="Title 3">
            <a:extLst>
              <a:ext uri="{FF2B5EF4-FFF2-40B4-BE49-F238E27FC236}">
                <a16:creationId xmlns:a16="http://schemas.microsoft.com/office/drawing/2014/main" xmlns="" id="{F91FE038-FFD7-4DE9-9116-E2F36B0F8F73}"/>
              </a:ext>
            </a:extLst>
          </p:cNvPr>
          <p:cNvSpPr>
            <a:spLocks noGrp="1"/>
          </p:cNvSpPr>
          <p:nvPr>
            <p:ph type="title"/>
          </p:nvPr>
        </p:nvSpPr>
        <p:spPr/>
        <p:txBody>
          <a:bodyPr/>
          <a:lstStyle/>
          <a:p>
            <a:pPr algn="ctr"/>
            <a:r>
              <a:rPr lang="en-US" dirty="0"/>
              <a:t>Community and Parental Participation Tool (pg. 48)</a:t>
            </a:r>
          </a:p>
        </p:txBody>
      </p:sp>
      <p:sp>
        <p:nvSpPr>
          <p:cNvPr id="2" name="Slide Number Placeholder 1"/>
          <p:cNvSpPr>
            <a:spLocks noGrp="1"/>
          </p:cNvSpPr>
          <p:nvPr>
            <p:ph type="sldNum" sz="quarter" idx="12"/>
          </p:nvPr>
        </p:nvSpPr>
        <p:spPr/>
        <p:txBody>
          <a:bodyPr/>
          <a:lstStyle/>
          <a:p>
            <a:fld id="{A9AE542E-1EF1-4D6F-85A9-4444787C7751}" type="slidenum">
              <a:rPr lang="en-US" smtClean="0"/>
              <a:pPr/>
              <a:t>26</a:t>
            </a:fld>
            <a:endParaRPr lang="en-US"/>
          </a:p>
        </p:txBody>
      </p:sp>
      <p:pic>
        <p:nvPicPr>
          <p:cNvPr id="50182" name="Picture 8" descr="Screen shot 2010-04-15 at 16.43.50.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024064" y="1392239"/>
            <a:ext cx="8131175" cy="4903787"/>
          </a:xfrm>
          <a:prstGeom prst="rect">
            <a:avLst/>
          </a:prstGeom>
          <a:noFill/>
          <a:ln w="9525">
            <a:noFill/>
            <a:miter lim="800000"/>
            <a:headEnd/>
            <a:tailEnd/>
          </a:ln>
        </p:spPr>
      </p:pic>
    </p:spTree>
    <p:extLst>
      <p:ext uri="{BB962C8B-B14F-4D97-AF65-F5344CB8AC3E}">
        <p14:creationId xmlns:p14="http://schemas.microsoft.com/office/powerpoint/2010/main" val="4124868296"/>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Partnership Defined Quality for Youth Tool  </a:t>
            </a:r>
          </a:p>
        </p:txBody>
      </p:sp>
      <p:sp>
        <p:nvSpPr>
          <p:cNvPr id="2" name="TextBox 1">
            <a:extLst>
              <a:ext uri="{FF2B5EF4-FFF2-40B4-BE49-F238E27FC236}">
                <a16:creationId xmlns:a16="http://schemas.microsoft.com/office/drawing/2014/main" xmlns="" id="{FD4F58CE-FE08-4D44-8AE0-124E7B5AA96B}"/>
              </a:ext>
            </a:extLst>
          </p:cNvPr>
          <p:cNvSpPr txBox="1"/>
          <p:nvPr/>
        </p:nvSpPr>
        <p:spPr>
          <a:xfrm>
            <a:off x="4492294" y="1019936"/>
            <a:ext cx="2105063" cy="369332"/>
          </a:xfrm>
          <a:prstGeom prst="rect">
            <a:avLst/>
          </a:prstGeom>
          <a:noFill/>
          <a:ln>
            <a:solidFill>
              <a:schemeClr val="tx1"/>
            </a:solidFill>
          </a:ln>
        </p:spPr>
        <p:txBody>
          <a:bodyPr wrap="none" rtlCol="0">
            <a:spAutoFit/>
          </a:bodyPr>
          <a:lstStyle/>
          <a:p>
            <a:r>
              <a:rPr lang="en-US" dirty="0"/>
              <a:t>Planning and Design </a:t>
            </a:r>
          </a:p>
        </p:txBody>
      </p:sp>
      <p:sp>
        <p:nvSpPr>
          <p:cNvPr id="4" name="TextBox 3">
            <a:extLst>
              <a:ext uri="{FF2B5EF4-FFF2-40B4-BE49-F238E27FC236}">
                <a16:creationId xmlns:a16="http://schemas.microsoft.com/office/drawing/2014/main" xmlns="" id="{895D02F2-A30D-4DAA-82BF-55C756830994}"/>
              </a:ext>
            </a:extLst>
          </p:cNvPr>
          <p:cNvSpPr txBox="1"/>
          <p:nvPr/>
        </p:nvSpPr>
        <p:spPr>
          <a:xfrm>
            <a:off x="4679938" y="1661802"/>
            <a:ext cx="1729769" cy="369332"/>
          </a:xfrm>
          <a:prstGeom prst="rect">
            <a:avLst/>
          </a:prstGeom>
          <a:noFill/>
          <a:ln>
            <a:solidFill>
              <a:schemeClr val="tx1"/>
            </a:solidFill>
          </a:ln>
        </p:spPr>
        <p:txBody>
          <a:bodyPr wrap="none" rtlCol="0">
            <a:spAutoFit/>
          </a:bodyPr>
          <a:lstStyle/>
          <a:p>
            <a:r>
              <a:rPr lang="en-US" dirty="0"/>
              <a:t>Building Support</a:t>
            </a:r>
          </a:p>
        </p:txBody>
      </p:sp>
      <p:sp>
        <p:nvSpPr>
          <p:cNvPr id="7" name="TextBox 6">
            <a:extLst>
              <a:ext uri="{FF2B5EF4-FFF2-40B4-BE49-F238E27FC236}">
                <a16:creationId xmlns:a16="http://schemas.microsoft.com/office/drawing/2014/main" xmlns="" id="{8AE9B95B-0D7A-4E1D-A6E7-159BB592C0BF}"/>
              </a:ext>
            </a:extLst>
          </p:cNvPr>
          <p:cNvSpPr txBox="1"/>
          <p:nvPr/>
        </p:nvSpPr>
        <p:spPr>
          <a:xfrm>
            <a:off x="2202346" y="2303668"/>
            <a:ext cx="1526123" cy="369332"/>
          </a:xfrm>
          <a:prstGeom prst="rect">
            <a:avLst/>
          </a:prstGeom>
          <a:noFill/>
          <a:ln>
            <a:solidFill>
              <a:schemeClr val="tx1"/>
            </a:solidFill>
          </a:ln>
        </p:spPr>
        <p:txBody>
          <a:bodyPr wrap="square" rtlCol="0">
            <a:spAutoFit/>
          </a:bodyPr>
          <a:lstStyle/>
          <a:p>
            <a:r>
              <a:rPr lang="en-US" dirty="0"/>
              <a:t>Youth Defined</a:t>
            </a:r>
          </a:p>
        </p:txBody>
      </p:sp>
      <p:sp>
        <p:nvSpPr>
          <p:cNvPr id="8" name="TextBox 7">
            <a:extLst>
              <a:ext uri="{FF2B5EF4-FFF2-40B4-BE49-F238E27FC236}">
                <a16:creationId xmlns:a16="http://schemas.microsoft.com/office/drawing/2014/main" xmlns="" id="{BD7886D3-1105-4216-9BBD-3C869856E279}"/>
              </a:ext>
            </a:extLst>
          </p:cNvPr>
          <p:cNvSpPr txBox="1"/>
          <p:nvPr/>
        </p:nvSpPr>
        <p:spPr>
          <a:xfrm>
            <a:off x="4638163" y="2303668"/>
            <a:ext cx="1813317" cy="369332"/>
          </a:xfrm>
          <a:prstGeom prst="rect">
            <a:avLst/>
          </a:prstGeom>
          <a:noFill/>
          <a:ln>
            <a:solidFill>
              <a:schemeClr val="tx1"/>
            </a:solidFill>
          </a:ln>
        </p:spPr>
        <p:txBody>
          <a:bodyPr wrap="none" rtlCol="0">
            <a:spAutoFit/>
          </a:bodyPr>
          <a:lstStyle/>
          <a:p>
            <a:r>
              <a:rPr lang="en-US" dirty="0"/>
              <a:t>Exploring Quality</a:t>
            </a:r>
          </a:p>
        </p:txBody>
      </p:sp>
      <p:sp>
        <p:nvSpPr>
          <p:cNvPr id="9" name="TextBox 8">
            <a:extLst>
              <a:ext uri="{FF2B5EF4-FFF2-40B4-BE49-F238E27FC236}">
                <a16:creationId xmlns:a16="http://schemas.microsoft.com/office/drawing/2014/main" xmlns="" id="{9692A54A-E60D-4022-9693-ACF8A75921A6}"/>
              </a:ext>
            </a:extLst>
          </p:cNvPr>
          <p:cNvSpPr txBox="1"/>
          <p:nvPr/>
        </p:nvSpPr>
        <p:spPr>
          <a:xfrm>
            <a:off x="7288602" y="2303668"/>
            <a:ext cx="2383666" cy="369332"/>
          </a:xfrm>
          <a:prstGeom prst="rect">
            <a:avLst/>
          </a:prstGeom>
          <a:noFill/>
          <a:ln>
            <a:solidFill>
              <a:schemeClr val="tx1"/>
            </a:solidFill>
          </a:ln>
        </p:spPr>
        <p:txBody>
          <a:bodyPr wrap="none" rtlCol="0">
            <a:spAutoFit/>
          </a:bodyPr>
          <a:lstStyle/>
          <a:p>
            <a:r>
              <a:rPr lang="en-US" dirty="0"/>
              <a:t>Health Worker Defined</a:t>
            </a:r>
          </a:p>
        </p:txBody>
      </p:sp>
      <p:sp>
        <p:nvSpPr>
          <p:cNvPr id="11" name="Oval 10">
            <a:extLst>
              <a:ext uri="{FF2B5EF4-FFF2-40B4-BE49-F238E27FC236}">
                <a16:creationId xmlns:a16="http://schemas.microsoft.com/office/drawing/2014/main" xmlns="" id="{A3CA6105-DD73-4424-973C-3F88F62E9B40}"/>
              </a:ext>
            </a:extLst>
          </p:cNvPr>
          <p:cNvSpPr/>
          <p:nvPr/>
        </p:nvSpPr>
        <p:spPr>
          <a:xfrm>
            <a:off x="4020229" y="3085784"/>
            <a:ext cx="1593130" cy="914400"/>
          </a:xfrm>
          <a:prstGeom prst="ellipse">
            <a:avLst/>
          </a:prstGeom>
          <a:solidFill>
            <a:srgbClr val="E15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E0ADC7A3-9CAA-4D6E-8C11-BCD1B329DBE7}"/>
              </a:ext>
            </a:extLst>
          </p:cNvPr>
          <p:cNvSpPr/>
          <p:nvPr/>
        </p:nvSpPr>
        <p:spPr>
          <a:xfrm>
            <a:off x="5531181" y="3065901"/>
            <a:ext cx="1479219" cy="9144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D177B29E-A351-4833-8E33-CBA7F7BEE9D0}"/>
              </a:ext>
            </a:extLst>
          </p:cNvPr>
          <p:cNvSpPr txBox="1"/>
          <p:nvPr/>
        </p:nvSpPr>
        <p:spPr>
          <a:xfrm>
            <a:off x="4674159" y="3314866"/>
            <a:ext cx="1878399" cy="369332"/>
          </a:xfrm>
          <a:prstGeom prst="rect">
            <a:avLst/>
          </a:prstGeom>
          <a:noFill/>
          <a:ln>
            <a:noFill/>
          </a:ln>
        </p:spPr>
        <p:txBody>
          <a:bodyPr wrap="none" rtlCol="0">
            <a:spAutoFit/>
          </a:bodyPr>
          <a:lstStyle/>
          <a:p>
            <a:r>
              <a:rPr lang="en-US" dirty="0"/>
              <a:t>Bridging  the Gap </a:t>
            </a:r>
          </a:p>
        </p:txBody>
      </p:sp>
      <p:sp>
        <p:nvSpPr>
          <p:cNvPr id="14" name="Oval 13">
            <a:extLst>
              <a:ext uri="{FF2B5EF4-FFF2-40B4-BE49-F238E27FC236}">
                <a16:creationId xmlns:a16="http://schemas.microsoft.com/office/drawing/2014/main" xmlns="" id="{7647A221-B6CF-4F5D-BA47-14A643A80621}"/>
              </a:ext>
            </a:extLst>
          </p:cNvPr>
          <p:cNvSpPr/>
          <p:nvPr/>
        </p:nvSpPr>
        <p:spPr>
          <a:xfrm>
            <a:off x="4292600" y="4229266"/>
            <a:ext cx="2717800" cy="914400"/>
          </a:xfrm>
          <a:prstGeom prst="ellipse">
            <a:avLst/>
          </a:prstGeom>
          <a:solidFill>
            <a:srgbClr val="5B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Working in Partnership</a:t>
            </a:r>
          </a:p>
        </p:txBody>
      </p:sp>
      <p:sp>
        <p:nvSpPr>
          <p:cNvPr id="16" name="Oval 15">
            <a:extLst>
              <a:ext uri="{FF2B5EF4-FFF2-40B4-BE49-F238E27FC236}">
                <a16:creationId xmlns:a16="http://schemas.microsoft.com/office/drawing/2014/main" xmlns="" id="{C53630EA-C3C1-4DC0-89CB-40AF9C4A06E1}"/>
              </a:ext>
            </a:extLst>
          </p:cNvPr>
          <p:cNvSpPr/>
          <p:nvPr/>
        </p:nvSpPr>
        <p:spPr>
          <a:xfrm>
            <a:off x="4210562" y="5295955"/>
            <a:ext cx="2881875" cy="761724"/>
          </a:xfrm>
          <a:prstGeom prst="ellipse">
            <a:avLst/>
          </a:prstGeom>
          <a:solidFill>
            <a:srgbClr val="5B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ACTION</a:t>
            </a:r>
          </a:p>
        </p:txBody>
      </p:sp>
      <p:sp>
        <p:nvSpPr>
          <p:cNvPr id="25" name="Arrow: Down 24">
            <a:extLst>
              <a:ext uri="{FF2B5EF4-FFF2-40B4-BE49-F238E27FC236}">
                <a16:creationId xmlns:a16="http://schemas.microsoft.com/office/drawing/2014/main" xmlns="" id="{94C348BF-6D74-4C65-8CB0-AAE5D641EBA9}"/>
              </a:ext>
            </a:extLst>
          </p:cNvPr>
          <p:cNvSpPr/>
          <p:nvPr/>
        </p:nvSpPr>
        <p:spPr>
          <a:xfrm>
            <a:off x="5331850" y="1409151"/>
            <a:ext cx="196765" cy="306927"/>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xmlns="" id="{43A19BD1-5637-437A-8A7D-278D97BE3264}"/>
              </a:ext>
            </a:extLst>
          </p:cNvPr>
          <p:cNvSpPr/>
          <p:nvPr/>
        </p:nvSpPr>
        <p:spPr>
          <a:xfrm>
            <a:off x="5348055" y="2012095"/>
            <a:ext cx="196765" cy="306927"/>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xmlns="" id="{8386838A-1386-4A2E-903F-C4624135623A}"/>
              </a:ext>
            </a:extLst>
          </p:cNvPr>
          <p:cNvSpPr/>
          <p:nvPr/>
        </p:nvSpPr>
        <p:spPr>
          <a:xfrm>
            <a:off x="5446438" y="2745322"/>
            <a:ext cx="196765" cy="306927"/>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xmlns="" id="{857CFA16-7C84-48A5-A8DE-F507798162B7}"/>
              </a:ext>
            </a:extLst>
          </p:cNvPr>
          <p:cNvSpPr/>
          <p:nvPr/>
        </p:nvSpPr>
        <p:spPr>
          <a:xfrm>
            <a:off x="3873748" y="2347639"/>
            <a:ext cx="658535" cy="28138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2" name="Arrow: Right 31">
            <a:extLst>
              <a:ext uri="{FF2B5EF4-FFF2-40B4-BE49-F238E27FC236}">
                <a16:creationId xmlns:a16="http://schemas.microsoft.com/office/drawing/2014/main" xmlns="" id="{9490908F-5782-4ADB-8593-9EB6B01C41F4}"/>
              </a:ext>
            </a:extLst>
          </p:cNvPr>
          <p:cNvSpPr/>
          <p:nvPr/>
        </p:nvSpPr>
        <p:spPr>
          <a:xfrm flipH="1">
            <a:off x="6563533" y="2347638"/>
            <a:ext cx="613013" cy="28138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Curved Right 29">
            <a:extLst>
              <a:ext uri="{FF2B5EF4-FFF2-40B4-BE49-F238E27FC236}">
                <a16:creationId xmlns:a16="http://schemas.microsoft.com/office/drawing/2014/main" xmlns="" id="{DC536DFD-A798-4249-BCC8-896AD5D53FA2}"/>
              </a:ext>
            </a:extLst>
          </p:cNvPr>
          <p:cNvSpPr/>
          <p:nvPr/>
        </p:nvSpPr>
        <p:spPr>
          <a:xfrm>
            <a:off x="3362709" y="4543125"/>
            <a:ext cx="731520" cy="1216152"/>
          </a:xfrm>
          <a:prstGeom prst="curv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52" name="Arrow: Curved Left 23551">
            <a:extLst>
              <a:ext uri="{FF2B5EF4-FFF2-40B4-BE49-F238E27FC236}">
                <a16:creationId xmlns:a16="http://schemas.microsoft.com/office/drawing/2014/main" xmlns="" id="{A21D47E0-E851-43DA-A265-E039F492AFA4}"/>
              </a:ext>
            </a:extLst>
          </p:cNvPr>
          <p:cNvSpPr/>
          <p:nvPr/>
        </p:nvSpPr>
        <p:spPr>
          <a:xfrm>
            <a:off x="7208771" y="4460665"/>
            <a:ext cx="731520" cy="1216152"/>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Down 34">
            <a:extLst>
              <a:ext uri="{FF2B5EF4-FFF2-40B4-BE49-F238E27FC236}">
                <a16:creationId xmlns:a16="http://schemas.microsoft.com/office/drawing/2014/main" xmlns="" id="{653D4AF2-C79B-4FF2-B20D-12F377491FDC}"/>
              </a:ext>
            </a:extLst>
          </p:cNvPr>
          <p:cNvSpPr/>
          <p:nvPr/>
        </p:nvSpPr>
        <p:spPr>
          <a:xfrm>
            <a:off x="5488980" y="3836487"/>
            <a:ext cx="196765" cy="3069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052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5687" y="32143"/>
            <a:ext cx="10515600" cy="1236587"/>
          </a:xfrm>
        </p:spPr>
        <p:txBody>
          <a:bodyPr>
            <a:normAutofit fontScale="90000"/>
          </a:bodyPr>
          <a:lstStyle/>
          <a:p>
            <a:pPr algn="ctr"/>
            <a:r>
              <a:rPr lang="en-US" dirty="0"/>
              <a:t/>
            </a:r>
            <a:br>
              <a:rPr lang="en-US" dirty="0"/>
            </a:br>
            <a:r>
              <a:rPr lang="en-US" dirty="0"/>
              <a:t>Other Participatory Techniques  </a:t>
            </a:r>
          </a:p>
        </p:txBody>
      </p:sp>
      <p:sp>
        <p:nvSpPr>
          <p:cNvPr id="23555" name="Text Placeholder 3"/>
          <p:cNvSpPr>
            <a:spLocks noGrp="1"/>
          </p:cNvSpPr>
          <p:nvPr>
            <p:ph type="body" sz="quarter" idx="1"/>
          </p:nvPr>
        </p:nvSpPr>
        <p:spPr>
          <a:xfrm>
            <a:off x="838200" y="1614880"/>
            <a:ext cx="10515600" cy="4351338"/>
          </a:xfrm>
        </p:spPr>
        <p:txBody>
          <a:bodyPr/>
          <a:lstStyle/>
          <a:p>
            <a:r>
              <a:rPr lang="en-CA" dirty="0"/>
              <a:t>Participatory Ranking </a:t>
            </a:r>
          </a:p>
          <a:p>
            <a:r>
              <a:rPr lang="en-CA" dirty="0"/>
              <a:t>Community Scorecard for Young People </a:t>
            </a:r>
          </a:p>
          <a:p>
            <a:r>
              <a:rPr lang="en-CA" dirty="0"/>
              <a:t>Representation of young-people in decision-making groups, such as SRH Working Groups</a:t>
            </a:r>
          </a:p>
          <a:p>
            <a:r>
              <a:rPr lang="en-CA" dirty="0"/>
              <a:t>Creation of youth/adolescent WG</a:t>
            </a:r>
          </a:p>
          <a:p>
            <a:pPr lvl="1"/>
            <a:endParaRPr lang="en-CA" dirty="0"/>
          </a:p>
          <a:p>
            <a:pPr lvl="1"/>
            <a:endParaRPr lang="en-CA" dirty="0"/>
          </a:p>
          <a:p>
            <a:pPr lvl="1"/>
            <a:endParaRPr lang="en-CA" dirty="0"/>
          </a:p>
          <a:p>
            <a:pPr lvl="1"/>
            <a:endParaRPr lang="en-CA" dirty="0"/>
          </a:p>
        </p:txBody>
      </p:sp>
    </p:spTree>
    <p:extLst>
      <p:ext uri="{BB962C8B-B14F-4D97-AF65-F5344CB8AC3E}">
        <p14:creationId xmlns:p14="http://schemas.microsoft.com/office/powerpoint/2010/main" val="1014080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02A5CEF-8539-4F5E-B859-5602AED8D3CE}"/>
              </a:ext>
            </a:extLst>
          </p:cNvPr>
          <p:cNvSpPr>
            <a:spLocks noGrp="1"/>
          </p:cNvSpPr>
          <p:nvPr>
            <p:ph type="title"/>
          </p:nvPr>
        </p:nvSpPr>
        <p:spPr/>
        <p:txBody>
          <a:bodyPr/>
          <a:lstStyle/>
          <a:p>
            <a:r>
              <a:rPr lang="en-US" dirty="0"/>
              <a:t>Questions/comments</a:t>
            </a:r>
          </a:p>
        </p:txBody>
      </p:sp>
    </p:spTree>
    <p:extLst>
      <p:ext uri="{BB962C8B-B14F-4D97-AF65-F5344CB8AC3E}">
        <p14:creationId xmlns:p14="http://schemas.microsoft.com/office/powerpoint/2010/main" val="219312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ONE</a:t>
            </a:r>
          </a:p>
        </p:txBody>
      </p:sp>
      <p:sp>
        <p:nvSpPr>
          <p:cNvPr id="7" name="Title 1">
            <a:extLst>
              <a:ext uri="{FF2B5EF4-FFF2-40B4-BE49-F238E27FC236}">
                <a16:creationId xmlns:a16="http://schemas.microsoft.com/office/drawing/2014/main" xmlns="" id="{1C9591CA-0ECF-4C62-8028-202009CA2C2F}"/>
              </a:ext>
            </a:extLst>
          </p:cNvPr>
          <p:cNvSpPr txBox="1">
            <a:spLocks/>
          </p:cNvSpPr>
          <p:nvPr/>
        </p:nvSpPr>
        <p:spPr>
          <a:xfrm>
            <a:off x="940272" y="2229024"/>
            <a:ext cx="9951720" cy="329184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altLang="en-US" sz="4800" b="1" dirty="0">
                <a:solidFill>
                  <a:srgbClr val="FF0000"/>
                </a:solidFill>
                <a:latin typeface="Trade Gothic LT Com Cn" panose="020B0806040303020004" pitchFamily="34" charset="0"/>
              </a:rPr>
              <a:t/>
            </a:r>
            <a:br>
              <a:rPr lang="en-GB" altLang="en-US" sz="4800" b="1" dirty="0">
                <a:solidFill>
                  <a:srgbClr val="FF0000"/>
                </a:solidFill>
                <a:latin typeface="Trade Gothic LT Com Cn" panose="020B0806040303020004" pitchFamily="34" charset="0"/>
              </a:rPr>
            </a:br>
            <a:r>
              <a:rPr lang="en-GB" altLang="en-US" b="1" dirty="0">
                <a:solidFill>
                  <a:srgbClr val="FF0000"/>
                </a:solidFill>
                <a:latin typeface="Trade Gothic LT Com Cn" panose="020B0806040303020004" pitchFamily="34" charset="0"/>
              </a:rPr>
              <a:t/>
            </a:r>
            <a:br>
              <a:rPr lang="en-GB" altLang="en-US" b="1" dirty="0">
                <a:solidFill>
                  <a:srgbClr val="FF0000"/>
                </a:solidFill>
                <a:latin typeface="Trade Gothic LT Com Cn" panose="020B0806040303020004" pitchFamily="34" charset="0"/>
              </a:rPr>
            </a:br>
            <a:endParaRPr lang="en-US" b="1" dirty="0">
              <a:solidFill>
                <a:srgbClr val="FF0000"/>
              </a:solidFill>
            </a:endParaRPr>
          </a:p>
        </p:txBody>
      </p:sp>
      <p:sp>
        <p:nvSpPr>
          <p:cNvPr id="3" name="Rectangle 2">
            <a:extLst>
              <a:ext uri="{FF2B5EF4-FFF2-40B4-BE49-F238E27FC236}">
                <a16:creationId xmlns:a16="http://schemas.microsoft.com/office/drawing/2014/main" xmlns="" id="{6BC73B9E-65F1-483A-B41F-464923F3A39C}"/>
              </a:ext>
            </a:extLst>
          </p:cNvPr>
          <p:cNvSpPr/>
          <p:nvPr/>
        </p:nvSpPr>
        <p:spPr>
          <a:xfrm>
            <a:off x="1375736" y="1337136"/>
            <a:ext cx="9875992" cy="193899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all" spc="600" normalizeH="0" baseline="0" noProof="0" dirty="0">
                <a:ln>
                  <a:noFill/>
                </a:ln>
                <a:solidFill>
                  <a:schemeClr val="accent2"/>
                </a:solidFill>
                <a:effectLst/>
                <a:uLnTx/>
                <a:uFillTx/>
                <a:latin typeface="Gill Sans MT"/>
                <a:ea typeface="+mj-ea"/>
              </a:rPr>
              <a:t/>
            </a:r>
            <a:br>
              <a:rPr kumimoji="0" lang="en-US" sz="4000" b="1" i="0" u="none" strike="noStrike" kern="0" cap="all" spc="600" normalizeH="0" baseline="0" noProof="0" dirty="0">
                <a:ln>
                  <a:noFill/>
                </a:ln>
                <a:solidFill>
                  <a:schemeClr val="accent2"/>
                </a:solidFill>
                <a:effectLst/>
                <a:uLnTx/>
                <a:uFillTx/>
                <a:latin typeface="Gill Sans MT"/>
                <a:ea typeface="+mj-ea"/>
              </a:rPr>
            </a:br>
            <a:r>
              <a:rPr kumimoji="0" lang="en-US" sz="4000" b="1" i="0" u="none" strike="noStrike" kern="0" cap="all" spc="600" normalizeH="0" baseline="0" noProof="0" dirty="0">
                <a:ln>
                  <a:noFill/>
                </a:ln>
                <a:solidFill>
                  <a:schemeClr val="accent2"/>
                </a:solidFill>
                <a:effectLst/>
                <a:uLnTx/>
                <a:uFillTx/>
                <a:latin typeface="Gill Sans MT"/>
                <a:ea typeface="+mj-ea"/>
              </a:rPr>
              <a:t/>
            </a:r>
            <a:br>
              <a:rPr kumimoji="0" lang="en-US" sz="4000" b="1" i="0" u="none" strike="noStrike" kern="0" cap="all" spc="600" normalizeH="0" baseline="0" noProof="0" dirty="0">
                <a:ln>
                  <a:noFill/>
                </a:ln>
                <a:solidFill>
                  <a:schemeClr val="accent2"/>
                </a:solidFill>
                <a:effectLst/>
                <a:uLnTx/>
                <a:uFillTx/>
                <a:latin typeface="Gill Sans MT"/>
                <a:ea typeface="+mj-ea"/>
              </a:rPr>
            </a:br>
            <a:endParaRPr kumimoji="0" lang="en-US" sz="4000" b="1" i="0" u="none" strike="noStrike" kern="0" cap="none" spc="0" normalizeH="0" baseline="0" noProof="0" dirty="0">
              <a:ln>
                <a:noFill/>
              </a:ln>
              <a:solidFill>
                <a:schemeClr val="accent2"/>
              </a:solidFill>
              <a:effectLst/>
              <a:uLnTx/>
              <a:uFillTx/>
            </a:endParaRPr>
          </a:p>
        </p:txBody>
      </p:sp>
      <p:sp>
        <p:nvSpPr>
          <p:cNvPr id="4" name="Text Placeholder 3"/>
          <p:cNvSpPr>
            <a:spLocks noGrp="1"/>
          </p:cNvSpPr>
          <p:nvPr>
            <p:ph type="body" idx="1"/>
          </p:nvPr>
        </p:nvSpPr>
        <p:spPr/>
        <p:txBody>
          <a:bodyPr/>
          <a:lstStyle/>
          <a:p>
            <a:r>
              <a:rPr lang="en-US" dirty="0"/>
              <a:t>What is adolescent sexual &amp; reproductive health (ASRH)?</a:t>
            </a:r>
          </a:p>
        </p:txBody>
      </p:sp>
      <p:sp>
        <p:nvSpPr>
          <p:cNvPr id="5" name="Slide Number Placeholder 4"/>
          <p:cNvSpPr>
            <a:spLocks noGrp="1"/>
          </p:cNvSpPr>
          <p:nvPr>
            <p:ph type="sldNum" sz="quarter" idx="12"/>
          </p:nvPr>
        </p:nvSpPr>
        <p:spPr/>
        <p:txBody>
          <a:bodyPr/>
          <a:lstStyle/>
          <a:p>
            <a:fld id="{A9AE542E-1EF1-4D6F-85A9-4444787C7751}" type="slidenum">
              <a:rPr lang="en-US" smtClean="0"/>
              <a:t>3</a:t>
            </a:fld>
            <a:endParaRPr lang="en-US"/>
          </a:p>
        </p:txBody>
      </p:sp>
    </p:spTree>
    <p:extLst>
      <p:ext uri="{BB962C8B-B14F-4D97-AF65-F5344CB8AC3E}">
        <p14:creationId xmlns:p14="http://schemas.microsoft.com/office/powerpoint/2010/main" val="123189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Thank You</a:t>
            </a:r>
            <a:endParaRPr lang="en-US" dirty="0"/>
          </a:p>
        </p:txBody>
      </p:sp>
      <p:pic>
        <p:nvPicPr>
          <p:cNvPr id="8" name="Picture 7">
            <a:extLst>
              <a:ext uri="{FF2B5EF4-FFF2-40B4-BE49-F238E27FC236}">
                <a16:creationId xmlns:a16="http://schemas.microsoft.com/office/drawing/2014/main" xmlns="" id="{074A7176-7990-47B9-9CFC-E11469788E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0767" y="1131216"/>
            <a:ext cx="8814060" cy="4595567"/>
          </a:xfrm>
          <a:prstGeom prst="rect">
            <a:avLst/>
          </a:prstGeom>
        </p:spPr>
      </p:pic>
      <p:sp>
        <p:nvSpPr>
          <p:cNvPr id="7" name="TextBox 6">
            <a:extLst>
              <a:ext uri="{FF2B5EF4-FFF2-40B4-BE49-F238E27FC236}">
                <a16:creationId xmlns:a16="http://schemas.microsoft.com/office/drawing/2014/main" xmlns="" id="{70211A48-55A8-466F-810B-C7DD6EF6168E}"/>
              </a:ext>
            </a:extLst>
          </p:cNvPr>
          <p:cNvSpPr txBox="1"/>
          <p:nvPr/>
        </p:nvSpPr>
        <p:spPr>
          <a:xfrm>
            <a:off x="8377308" y="5480562"/>
            <a:ext cx="1923925" cy="246221"/>
          </a:xfrm>
          <a:prstGeom prst="rect">
            <a:avLst/>
          </a:prstGeom>
          <a:noFill/>
        </p:spPr>
        <p:txBody>
          <a:bodyPr wrap="none" rtlCol="0">
            <a:spAutoFit/>
          </a:bodyPr>
          <a:lstStyle/>
          <a:p>
            <a:r>
              <a:rPr lang="en-US" sz="1000" dirty="0"/>
              <a:t>Photo Credit: Relief International</a:t>
            </a:r>
          </a:p>
        </p:txBody>
      </p:sp>
    </p:spTree>
    <p:extLst>
      <p:ext uri="{BB962C8B-B14F-4D97-AF65-F5344CB8AC3E}">
        <p14:creationId xmlns:p14="http://schemas.microsoft.com/office/powerpoint/2010/main" val="257593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01E64-793E-4B62-AC3C-F00F17601C4E}"/>
              </a:ext>
            </a:extLst>
          </p:cNvPr>
          <p:cNvSpPr>
            <a:spLocks noGrp="1"/>
          </p:cNvSpPr>
          <p:nvPr>
            <p:ph type="title"/>
          </p:nvPr>
        </p:nvSpPr>
        <p:spPr>
          <a:xfrm>
            <a:off x="1265239" y="-366039"/>
            <a:ext cx="9336087" cy="1600200"/>
          </a:xfrm>
        </p:spPr>
        <p:txBody>
          <a:bodyPr>
            <a:normAutofit/>
          </a:bodyPr>
          <a:lstStyle/>
          <a:p>
            <a:pPr algn="ctr"/>
            <a:r>
              <a:rPr lang="en-US" sz="4400" dirty="0"/>
              <a:t>What is Adolescence? </a:t>
            </a:r>
          </a:p>
        </p:txBody>
      </p:sp>
      <p:sp>
        <p:nvSpPr>
          <p:cNvPr id="5" name="Text Placeholder 4"/>
          <p:cNvSpPr>
            <a:spLocks noGrp="1"/>
          </p:cNvSpPr>
          <p:nvPr>
            <p:ph type="body" sz="half" idx="2"/>
          </p:nvPr>
        </p:nvSpPr>
        <p:spPr>
          <a:xfrm>
            <a:off x="288698" y="1271120"/>
            <a:ext cx="5006976" cy="5616355"/>
          </a:xfrm>
        </p:spPr>
        <p:txBody>
          <a:bodyPr>
            <a:normAutofit fontScale="47500" lnSpcReduction="20000"/>
          </a:bodyPr>
          <a:lstStyle/>
          <a:p>
            <a:pPr lvl="0"/>
            <a:r>
              <a:rPr lang="en-US" sz="5100" b="1" dirty="0"/>
              <a:t>Period from 10 – 19 years of age:</a:t>
            </a:r>
          </a:p>
          <a:p>
            <a:pPr lvl="0"/>
            <a:endParaRPr lang="en-US" sz="5100" dirty="0"/>
          </a:p>
          <a:p>
            <a:pPr marL="285750" lvl="0" indent="-285750">
              <a:buFont typeface="Arial" panose="020B0604020202020204" pitchFamily="34" charset="0"/>
              <a:buChar char="•"/>
            </a:pPr>
            <a:r>
              <a:rPr lang="en-US" sz="5100" dirty="0"/>
              <a:t>Very Young Adolescence: 10-14 years</a:t>
            </a:r>
          </a:p>
          <a:p>
            <a:pPr marL="285750" lvl="0" indent="-285750">
              <a:buFont typeface="Arial" panose="020B0604020202020204" pitchFamily="34" charset="0"/>
              <a:buChar char="•"/>
            </a:pPr>
            <a:endParaRPr lang="en-US" sz="5100" dirty="0"/>
          </a:p>
          <a:p>
            <a:pPr marL="285750" lvl="0" indent="-285750">
              <a:buFont typeface="Arial" panose="020B0604020202020204" pitchFamily="34" charset="0"/>
              <a:buChar char="•"/>
            </a:pPr>
            <a:r>
              <a:rPr lang="en-US" sz="5100" dirty="0"/>
              <a:t>Middle Adolescence:  15-16 years</a:t>
            </a:r>
          </a:p>
          <a:p>
            <a:pPr marL="285750" lvl="0" indent="-285750">
              <a:buFont typeface="Arial" panose="020B0604020202020204" pitchFamily="34" charset="0"/>
              <a:buChar char="•"/>
            </a:pPr>
            <a:endParaRPr lang="en-US" sz="5100" dirty="0"/>
          </a:p>
          <a:p>
            <a:pPr marL="285750" lvl="0" indent="-285750">
              <a:buFont typeface="Arial" panose="020B0604020202020204" pitchFamily="34" charset="0"/>
              <a:buChar char="•"/>
            </a:pPr>
            <a:r>
              <a:rPr lang="en-US" sz="5100" dirty="0"/>
              <a:t>Older Adolescence: 17- 19 years</a:t>
            </a:r>
          </a:p>
          <a:p>
            <a:pPr lvl="0"/>
            <a:endParaRPr lang="en-US" sz="5100" dirty="0"/>
          </a:p>
          <a:p>
            <a:pPr lvl="0"/>
            <a:r>
              <a:rPr lang="en-US" sz="5100" u="sng" dirty="0"/>
              <a:t>Common references: </a:t>
            </a:r>
          </a:p>
          <a:p>
            <a:pPr lvl="0"/>
            <a:r>
              <a:rPr lang="en-US" sz="5100" dirty="0"/>
              <a:t>- Children under 18</a:t>
            </a:r>
            <a:r>
              <a:rPr lang="en-US" sz="5100" dirty="0">
                <a:solidFill>
                  <a:srgbClr val="FF0000"/>
                </a:solidFill>
              </a:rPr>
              <a:t> </a:t>
            </a:r>
          </a:p>
          <a:p>
            <a:pPr lvl="0"/>
            <a:r>
              <a:rPr lang="en-US" sz="5100" dirty="0"/>
              <a:t>- Young People 10-24</a:t>
            </a:r>
          </a:p>
          <a:p>
            <a:pPr lvl="0"/>
            <a:r>
              <a:rPr lang="en-US" sz="5100" dirty="0"/>
              <a:t>- Youth are generally referred to as 15-24 years </a:t>
            </a:r>
          </a:p>
          <a:p>
            <a:endParaRPr lang="en-US" dirty="0"/>
          </a:p>
        </p:txBody>
      </p:sp>
      <p:sp>
        <p:nvSpPr>
          <p:cNvPr id="15" name="Slide Number Placeholder 14"/>
          <p:cNvSpPr>
            <a:spLocks noGrp="1"/>
          </p:cNvSpPr>
          <p:nvPr>
            <p:ph type="sldNum" sz="quarter" idx="12"/>
          </p:nvPr>
        </p:nvSpPr>
        <p:spPr/>
        <p:txBody>
          <a:bodyPr/>
          <a:lstStyle/>
          <a:p>
            <a:fld id="{A9AE542E-1EF1-4D6F-85A9-4444787C7751}" type="slidenum">
              <a:rPr lang="en-US" smtClean="0"/>
              <a:t>4</a:t>
            </a:fld>
            <a:endParaRPr lang="en-US"/>
          </a:p>
        </p:txBody>
      </p:sp>
      <p:pic>
        <p:nvPicPr>
          <p:cNvPr id="4" name="Picture Placeholder 3"/>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5411788" y="1357313"/>
            <a:ext cx="6172200" cy="4629150"/>
          </a:xfrm>
        </p:spPr>
      </p:pic>
    </p:spTree>
    <p:extLst>
      <p:ext uri="{BB962C8B-B14F-4D97-AF65-F5344CB8AC3E}">
        <p14:creationId xmlns:p14="http://schemas.microsoft.com/office/powerpoint/2010/main" val="265134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01E64-793E-4B62-AC3C-F00F17601C4E}"/>
              </a:ext>
            </a:extLst>
          </p:cNvPr>
          <p:cNvSpPr>
            <a:spLocks noGrp="1"/>
          </p:cNvSpPr>
          <p:nvPr>
            <p:ph type="title"/>
          </p:nvPr>
        </p:nvSpPr>
        <p:spPr>
          <a:xfrm>
            <a:off x="1427956" y="-671562"/>
            <a:ext cx="9336087" cy="1600200"/>
          </a:xfrm>
        </p:spPr>
        <p:txBody>
          <a:bodyPr>
            <a:normAutofit/>
          </a:bodyPr>
          <a:lstStyle/>
          <a:p>
            <a:pPr algn="ctr"/>
            <a:r>
              <a:rPr lang="en-US" sz="4400" dirty="0"/>
              <a:t>What is Adolescence? </a:t>
            </a:r>
          </a:p>
        </p:txBody>
      </p:sp>
      <p:sp>
        <p:nvSpPr>
          <p:cNvPr id="5" name="Text Placeholder 4"/>
          <p:cNvSpPr>
            <a:spLocks noGrp="1"/>
          </p:cNvSpPr>
          <p:nvPr>
            <p:ph type="body" sz="half" idx="2"/>
          </p:nvPr>
        </p:nvSpPr>
        <p:spPr>
          <a:xfrm>
            <a:off x="608012" y="1234161"/>
            <a:ext cx="4649788" cy="4991823"/>
          </a:xfrm>
        </p:spPr>
        <p:txBody>
          <a:bodyPr>
            <a:normAutofit/>
          </a:bodyPr>
          <a:lstStyle/>
          <a:p>
            <a:pPr marL="285750" lvl="0" indent="-285750">
              <a:buFont typeface="Arial" panose="020B0604020202020204" pitchFamily="34" charset="0"/>
              <a:buChar char="•"/>
            </a:pPr>
            <a:r>
              <a:rPr lang="en-US" sz="2400" dirty="0"/>
              <a:t>Period between childhood and adulthood</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Visible physical, behavioral and psychological change</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Increase feeling of independence especially independence from adults </a:t>
            </a:r>
          </a:p>
          <a:p>
            <a:endParaRPr lang="en-US" dirty="0"/>
          </a:p>
        </p:txBody>
      </p:sp>
      <p:sp>
        <p:nvSpPr>
          <p:cNvPr id="15" name="Slide Number Placeholder 14"/>
          <p:cNvSpPr>
            <a:spLocks noGrp="1"/>
          </p:cNvSpPr>
          <p:nvPr>
            <p:ph type="sldNum" sz="quarter" idx="12"/>
          </p:nvPr>
        </p:nvSpPr>
        <p:spPr/>
        <p:txBody>
          <a:bodyPr/>
          <a:lstStyle/>
          <a:p>
            <a:fld id="{A9AE542E-1EF1-4D6F-85A9-4444787C7751}" type="slidenum">
              <a:rPr lang="en-US" smtClean="0"/>
              <a:t>5</a:t>
            </a:fld>
            <a:endParaRPr lang="en-US"/>
          </a:p>
        </p:txBody>
      </p:sp>
      <p:pic>
        <p:nvPicPr>
          <p:cNvPr id="8" name="Picture Placeholder 3">
            <a:extLst>
              <a:ext uri="{FF2B5EF4-FFF2-40B4-BE49-F238E27FC236}">
                <a16:creationId xmlns:a16="http://schemas.microsoft.com/office/drawing/2014/main" xmlns="" id="{FD27AA80-CB9B-469A-B2B1-9EE5D259FF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94351" y="1017130"/>
            <a:ext cx="5989637" cy="4883608"/>
          </a:xfrm>
          <a:prstGeom prst="rect">
            <a:avLst/>
          </a:prstGeom>
        </p:spPr>
      </p:pic>
    </p:spTree>
    <p:extLst>
      <p:ext uri="{BB962C8B-B14F-4D97-AF65-F5344CB8AC3E}">
        <p14:creationId xmlns:p14="http://schemas.microsoft.com/office/powerpoint/2010/main" val="3312856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5686" y="32143"/>
            <a:ext cx="11184055" cy="1325563"/>
          </a:xfrm>
        </p:spPr>
        <p:txBody>
          <a:bodyPr/>
          <a:lstStyle/>
          <a:p>
            <a:pPr algn="ctr"/>
            <a:r>
              <a:rPr lang="en-US" dirty="0"/>
              <a:t>Adolescents are not a homogenous group! </a:t>
            </a:r>
          </a:p>
        </p:txBody>
      </p:sp>
      <p:sp>
        <p:nvSpPr>
          <p:cNvPr id="8" name="Content Placeholder 7"/>
          <p:cNvSpPr>
            <a:spLocks noGrp="1"/>
          </p:cNvSpPr>
          <p:nvPr>
            <p:ph idx="1"/>
          </p:nvPr>
        </p:nvSpPr>
        <p:spPr>
          <a:xfrm>
            <a:off x="735576" y="1139824"/>
            <a:ext cx="5672137" cy="4829175"/>
          </a:xfrm>
        </p:spPr>
        <p:txBody>
          <a:bodyPr>
            <a:normAutofit lnSpcReduction="10000"/>
          </a:bodyPr>
          <a:lstStyle/>
          <a:p>
            <a:pPr marL="0" lvl="0" indent="0">
              <a:buNone/>
            </a:pPr>
            <a:r>
              <a:rPr lang="en-US" dirty="0"/>
              <a:t>Certain adolescents are always at high risk, regardless of the situation:</a:t>
            </a:r>
          </a:p>
          <a:p>
            <a:r>
              <a:rPr lang="en-US" sz="2600" dirty="0"/>
              <a:t>Pregnant adolescents </a:t>
            </a:r>
          </a:p>
          <a:p>
            <a:r>
              <a:rPr lang="en-US" sz="2600" dirty="0"/>
              <a:t>Orphaned adolescents </a:t>
            </a:r>
          </a:p>
          <a:p>
            <a:r>
              <a:rPr lang="en-US" sz="2600" dirty="0"/>
              <a:t>Adolescent heads of household </a:t>
            </a:r>
          </a:p>
          <a:p>
            <a:r>
              <a:rPr lang="en-US" sz="2600" dirty="0"/>
              <a:t>Marginalized adolescents:</a:t>
            </a:r>
          </a:p>
          <a:p>
            <a:pPr lvl="1"/>
            <a:r>
              <a:rPr lang="en-US" sz="2600" dirty="0"/>
              <a:t>Adolescents living with HIV</a:t>
            </a:r>
          </a:p>
          <a:p>
            <a:pPr lvl="1"/>
            <a:r>
              <a:rPr lang="en-US" sz="2600" dirty="0"/>
              <a:t>Adolescents with disabilities </a:t>
            </a:r>
          </a:p>
          <a:p>
            <a:pPr lvl="1"/>
            <a:r>
              <a:rPr lang="en-US" sz="2600" dirty="0"/>
              <a:t>Adolescents who identify as LGBTI</a:t>
            </a:r>
          </a:p>
          <a:p>
            <a:pPr lvl="1"/>
            <a:r>
              <a:rPr lang="en-US" sz="2600" dirty="0"/>
              <a:t>Adolescents belonging to indigenous or migrant groups </a:t>
            </a:r>
          </a:p>
          <a:p>
            <a:endParaRPr lang="en-US" dirty="0"/>
          </a:p>
        </p:txBody>
      </p:sp>
      <p:sp>
        <p:nvSpPr>
          <p:cNvPr id="9" name="Slide Number Placeholder 8"/>
          <p:cNvSpPr>
            <a:spLocks noGrp="1"/>
          </p:cNvSpPr>
          <p:nvPr>
            <p:ph type="sldNum" sz="quarter" idx="12"/>
          </p:nvPr>
        </p:nvSpPr>
        <p:spPr/>
        <p:txBody>
          <a:bodyPr/>
          <a:lstStyle/>
          <a:p>
            <a:fld id="{A9AE542E-1EF1-4D6F-85A9-4444787C7751}" type="slidenum">
              <a:rPr lang="en-US" smtClean="0"/>
              <a:t>6</a:t>
            </a:fld>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84643" y="1357706"/>
            <a:ext cx="4231020" cy="4393411"/>
          </a:xfrm>
          <a:prstGeom prst="rect">
            <a:avLst/>
          </a:prstGeom>
        </p:spPr>
      </p:pic>
    </p:spTree>
    <p:extLst>
      <p:ext uri="{BB962C8B-B14F-4D97-AF65-F5344CB8AC3E}">
        <p14:creationId xmlns:p14="http://schemas.microsoft.com/office/powerpoint/2010/main" val="44467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676400" y="-55562"/>
            <a:ext cx="8839200" cy="1619250"/>
          </a:xfrm>
        </p:spPr>
        <p:txBody>
          <a:bodyPr vert="horz" lIns="91440" tIns="402336" rIns="182880" bIns="91440" rtlCol="0" anchor="t">
            <a:normAutofit/>
          </a:bodyPr>
          <a:lstStyle/>
          <a:p>
            <a:pPr algn="ctr" eaLnBrk="1" hangingPunct="1"/>
            <a:r>
              <a:rPr lang="en-US" altLang="en-US" sz="3600" dirty="0"/>
              <a:t>Why prioritize adolescents and </a:t>
            </a:r>
            <a:br>
              <a:rPr lang="en-US" altLang="en-US" sz="3600" dirty="0"/>
            </a:br>
            <a:r>
              <a:rPr lang="en-US" altLang="en-US" sz="3600" dirty="0"/>
              <a:t>young people during emergencies?</a:t>
            </a:r>
          </a:p>
        </p:txBody>
      </p:sp>
      <p:sp>
        <p:nvSpPr>
          <p:cNvPr id="6147" name="Text Box 4"/>
          <p:cNvSpPr txBox="1">
            <a:spLocks noChangeArrowheads="1"/>
          </p:cNvSpPr>
          <p:nvPr/>
        </p:nvSpPr>
        <p:spPr bwMode="auto">
          <a:xfrm>
            <a:off x="2117726" y="1106488"/>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n-US" sz="2400"/>
          </a:p>
        </p:txBody>
      </p:sp>
      <p:sp>
        <p:nvSpPr>
          <p:cNvPr id="4100" name="Text Box 5"/>
          <p:cNvSpPr txBox="1">
            <a:spLocks noChangeArrowheads="1"/>
          </p:cNvSpPr>
          <p:nvPr/>
        </p:nvSpPr>
        <p:spPr bwMode="auto">
          <a:xfrm>
            <a:off x="620486" y="1801813"/>
            <a:ext cx="11087100" cy="3200876"/>
          </a:xfrm>
          <a:prstGeom prst="rect">
            <a:avLst/>
          </a:prstGeom>
          <a:noFill/>
          <a:ln w="9525">
            <a:noFill/>
            <a:miter lim="800000"/>
            <a:headEnd/>
            <a:tailEnd/>
          </a:ln>
        </p:spPr>
        <p:txBody>
          <a:bodyPr wrap="square">
            <a:spAutoFit/>
          </a:bodyPr>
          <a:lstStyle/>
          <a:p>
            <a:pPr>
              <a:spcBef>
                <a:spcPts val="600"/>
              </a:spcBef>
              <a:spcAft>
                <a:spcPts val="1200"/>
              </a:spcAft>
              <a:defRPr/>
            </a:pPr>
            <a:r>
              <a:rPr lang="en-US" sz="2800" dirty="0">
                <a:solidFill>
                  <a:srgbClr val="FF0000"/>
                </a:solidFill>
                <a:latin typeface="Arial" charset="0"/>
              </a:rPr>
              <a:t>“Demographic imperative”:</a:t>
            </a:r>
            <a:r>
              <a:rPr lang="en-US" sz="2800" dirty="0">
                <a:latin typeface="Arial" charset="0"/>
              </a:rPr>
              <a:t> </a:t>
            </a:r>
          </a:p>
          <a:p>
            <a:pPr marL="342900" indent="-342900" eaLnBrk="0" hangingPunct="0">
              <a:spcBef>
                <a:spcPts val="900"/>
              </a:spcBef>
              <a:spcAft>
                <a:spcPts val="600"/>
              </a:spcAft>
              <a:buClr>
                <a:schemeClr val="accent1"/>
              </a:buClr>
              <a:buFont typeface="Arial" panose="020B0604020202020204" pitchFamily="34" charset="0"/>
              <a:buChar char="•"/>
              <a:defRPr/>
            </a:pPr>
            <a:r>
              <a:rPr lang="fr-FR" sz="2400" dirty="0">
                <a:latin typeface="Arial" charset="0"/>
                <a:cs typeface="Arial" charset="0"/>
              </a:rPr>
              <a:t>Today we have the largest generation of young people the world has ever known</a:t>
            </a:r>
          </a:p>
          <a:p>
            <a:pPr marL="342900" indent="-342900" eaLnBrk="0" hangingPunct="0">
              <a:spcBef>
                <a:spcPts val="900"/>
              </a:spcBef>
              <a:spcAft>
                <a:spcPts val="600"/>
              </a:spcAft>
              <a:buClr>
                <a:schemeClr val="accent1"/>
              </a:buClr>
              <a:buFont typeface="Arial" panose="020B0604020202020204" pitchFamily="34" charset="0"/>
              <a:buChar char="•"/>
              <a:defRPr/>
            </a:pPr>
            <a:r>
              <a:rPr lang="en-US" sz="2400" dirty="0">
                <a:latin typeface="Arial" charset="0"/>
                <a:cs typeface="Arial" charset="0"/>
              </a:rPr>
              <a:t>There are now 17.2 million refugees under UNHCR’s mandate – half of them under the age of 18 and a large proportion. Youth (aged 15-24) also constitute a large proportion of populations affected by forced displacement (UNHCR, 2015)</a:t>
            </a:r>
            <a:endParaRPr lang="fr-FR" sz="2400" dirty="0">
              <a:latin typeface="Arial" charset="0"/>
              <a:cs typeface="Arial" charset="0"/>
            </a:endParaRPr>
          </a:p>
        </p:txBody>
      </p:sp>
    </p:spTree>
    <p:extLst>
      <p:ext uri="{BB962C8B-B14F-4D97-AF65-F5344CB8AC3E}">
        <p14:creationId xmlns:p14="http://schemas.microsoft.com/office/powerpoint/2010/main" val="3462735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1C9591CA-0ECF-4C62-8028-202009CA2C2F}"/>
              </a:ext>
            </a:extLst>
          </p:cNvPr>
          <p:cNvSpPr txBox="1">
            <a:spLocks/>
          </p:cNvSpPr>
          <p:nvPr/>
        </p:nvSpPr>
        <p:spPr>
          <a:xfrm>
            <a:off x="940272" y="2229024"/>
            <a:ext cx="9951720" cy="329184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altLang="en-US" sz="4800" b="1" dirty="0">
                <a:solidFill>
                  <a:srgbClr val="FF0000"/>
                </a:solidFill>
                <a:latin typeface="Trade Gothic LT Com Cn" panose="020B0806040303020004" pitchFamily="34" charset="0"/>
              </a:rPr>
              <a:t/>
            </a:r>
            <a:br>
              <a:rPr lang="en-GB" altLang="en-US" sz="4800" b="1" dirty="0">
                <a:solidFill>
                  <a:srgbClr val="FF0000"/>
                </a:solidFill>
                <a:latin typeface="Trade Gothic LT Com Cn" panose="020B0806040303020004" pitchFamily="34" charset="0"/>
              </a:rPr>
            </a:br>
            <a:r>
              <a:rPr lang="en-GB" altLang="en-US" b="1" dirty="0">
                <a:solidFill>
                  <a:srgbClr val="FF0000"/>
                </a:solidFill>
                <a:latin typeface="Trade Gothic LT Com Cn" panose="020B0806040303020004" pitchFamily="34" charset="0"/>
              </a:rPr>
              <a:t/>
            </a:r>
            <a:br>
              <a:rPr lang="en-GB" altLang="en-US" b="1" dirty="0">
                <a:solidFill>
                  <a:srgbClr val="FF0000"/>
                </a:solidFill>
                <a:latin typeface="Trade Gothic LT Com Cn" panose="020B0806040303020004" pitchFamily="34" charset="0"/>
              </a:rPr>
            </a:br>
            <a:endParaRPr lang="en-US" b="1" dirty="0">
              <a:solidFill>
                <a:srgbClr val="FF0000"/>
              </a:solidFill>
            </a:endParaRPr>
          </a:p>
        </p:txBody>
      </p:sp>
      <p:sp>
        <p:nvSpPr>
          <p:cNvPr id="10" name="Title 2">
            <a:extLst>
              <a:ext uri="{FF2B5EF4-FFF2-40B4-BE49-F238E27FC236}">
                <a16:creationId xmlns:a16="http://schemas.microsoft.com/office/drawing/2014/main" xmlns="" id="{FC204C7E-E48D-43D7-B608-3F5D67E76F09}"/>
              </a:ext>
            </a:extLst>
          </p:cNvPr>
          <p:cNvSpPr>
            <a:spLocks noGrp="1"/>
          </p:cNvSpPr>
          <p:nvPr>
            <p:ph type="title"/>
          </p:nvPr>
        </p:nvSpPr>
        <p:spPr>
          <a:xfrm>
            <a:off x="810321" y="220506"/>
            <a:ext cx="10515600" cy="1325563"/>
          </a:xfrm>
        </p:spPr>
        <p:txBody>
          <a:bodyPr/>
          <a:lstStyle/>
          <a:p>
            <a:pPr algn="ctr"/>
            <a:r>
              <a:rPr lang="en-US" dirty="0"/>
              <a:t>What is sexual &amp; reproductive health? </a:t>
            </a:r>
          </a:p>
        </p:txBody>
      </p:sp>
      <p:sp>
        <p:nvSpPr>
          <p:cNvPr id="9" name="Text Placeholder 3">
            <a:extLst>
              <a:ext uri="{FF2B5EF4-FFF2-40B4-BE49-F238E27FC236}">
                <a16:creationId xmlns:a16="http://schemas.microsoft.com/office/drawing/2014/main" xmlns="" id="{810444D1-02FC-4683-B1CD-6F96B224A371}"/>
              </a:ext>
            </a:extLst>
          </p:cNvPr>
          <p:cNvSpPr>
            <a:spLocks noGrp="1"/>
          </p:cNvSpPr>
          <p:nvPr>
            <p:ph idx="1"/>
          </p:nvPr>
        </p:nvSpPr>
        <p:spPr/>
        <p:txBody>
          <a:bodyPr>
            <a:normAutofit fontScale="92500" lnSpcReduction="10000"/>
          </a:bodyPr>
          <a:lstStyle/>
          <a:p>
            <a:pPr lvl="1"/>
            <a:endParaRPr lang="en-CA" dirty="0"/>
          </a:p>
          <a:p>
            <a:pPr marL="457200" lvl="1" indent="0">
              <a:buNone/>
            </a:pPr>
            <a:r>
              <a:rPr lang="en-GB" dirty="0">
                <a:sym typeface="Cabin"/>
              </a:rPr>
              <a:t>“A state of complete physical, mental and social well-being and not merely the absence of disease or infirmity, in all matters relating to the reproductive system and its functions and processes. This implies that people are able to have a satisfying and safe sex life and that they have the capability to reproduce and the freedom to decide if, when and how often to do so.”			          </a:t>
            </a:r>
          </a:p>
          <a:p>
            <a:pPr marL="457200" lvl="1" indent="0" algn="r">
              <a:buNone/>
            </a:pPr>
            <a:r>
              <a:rPr lang="en-US" dirty="0">
                <a:sym typeface="Cabin"/>
              </a:rPr>
              <a:t>International Conference on Population &amp; Development (ICPD), Cairo 1994</a:t>
            </a:r>
          </a:p>
          <a:p>
            <a:pPr marL="457200" lvl="1" indent="0">
              <a:buNone/>
            </a:pPr>
            <a:endParaRPr lang="en-US" dirty="0">
              <a:sym typeface="Cabin"/>
            </a:endParaRPr>
          </a:p>
          <a:p>
            <a:pPr marL="457200" lvl="1" indent="0">
              <a:buNone/>
            </a:pPr>
            <a:r>
              <a:rPr lang="en-US" dirty="0">
                <a:sym typeface="Cabin"/>
              </a:rPr>
              <a:t>“Sexual health requires a positive and respectful approach to sexuality and sexual relationships, as well as the possibility of having pleasurable and safe sexual experiences, free of coercion, discrimination and violence. For sexual health to be attained and maintained, the sexual right of all persons must be respected, protected and fulfilled”</a:t>
            </a:r>
          </a:p>
          <a:p>
            <a:pPr marL="457200" lvl="1" indent="0" algn="r">
              <a:buNone/>
            </a:pPr>
            <a:r>
              <a:rPr lang="en-US" dirty="0">
                <a:sym typeface="Cabin"/>
              </a:rPr>
              <a:t>World Health Organization (WHO), 2006 </a:t>
            </a:r>
            <a:endParaRPr lang="en-US" dirty="0"/>
          </a:p>
          <a:p>
            <a:endParaRPr lang="en-US" altLang="en-US" dirty="0"/>
          </a:p>
        </p:txBody>
      </p:sp>
      <p:sp>
        <p:nvSpPr>
          <p:cNvPr id="4" name="Slide Number Placeholder 3"/>
          <p:cNvSpPr>
            <a:spLocks noGrp="1"/>
          </p:cNvSpPr>
          <p:nvPr>
            <p:ph type="sldNum" sz="quarter" idx="12"/>
          </p:nvPr>
        </p:nvSpPr>
        <p:spPr/>
        <p:txBody>
          <a:bodyPr/>
          <a:lstStyle/>
          <a:p>
            <a:fld id="{A9AE542E-1EF1-4D6F-85A9-4444787C7751}" type="slidenum">
              <a:rPr lang="en-US" smtClean="0"/>
              <a:t>8</a:t>
            </a:fld>
            <a:endParaRPr lang="en-US"/>
          </a:p>
        </p:txBody>
      </p:sp>
    </p:spTree>
    <p:extLst>
      <p:ext uri="{BB962C8B-B14F-4D97-AF65-F5344CB8AC3E}">
        <p14:creationId xmlns:p14="http://schemas.microsoft.com/office/powerpoint/2010/main" val="262354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1C9591CA-0ECF-4C62-8028-202009CA2C2F}"/>
              </a:ext>
            </a:extLst>
          </p:cNvPr>
          <p:cNvSpPr txBox="1">
            <a:spLocks/>
          </p:cNvSpPr>
          <p:nvPr/>
        </p:nvSpPr>
        <p:spPr>
          <a:xfrm>
            <a:off x="940272" y="2229024"/>
            <a:ext cx="9951720" cy="329184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altLang="en-US" sz="4800" b="1" dirty="0">
                <a:solidFill>
                  <a:srgbClr val="FF0000"/>
                </a:solidFill>
                <a:latin typeface="Trade Gothic LT Com Cn" panose="020B0806040303020004" pitchFamily="34" charset="0"/>
              </a:rPr>
              <a:t/>
            </a:r>
            <a:br>
              <a:rPr lang="en-GB" altLang="en-US" sz="4800" b="1" dirty="0">
                <a:solidFill>
                  <a:srgbClr val="FF0000"/>
                </a:solidFill>
                <a:latin typeface="Trade Gothic LT Com Cn" panose="020B0806040303020004" pitchFamily="34" charset="0"/>
              </a:rPr>
            </a:br>
            <a:r>
              <a:rPr lang="en-GB" altLang="en-US" b="1" dirty="0">
                <a:solidFill>
                  <a:srgbClr val="FF0000"/>
                </a:solidFill>
                <a:latin typeface="Trade Gothic LT Com Cn" panose="020B0806040303020004" pitchFamily="34" charset="0"/>
              </a:rPr>
              <a:t/>
            </a:r>
            <a:br>
              <a:rPr lang="en-GB" altLang="en-US" b="1" dirty="0">
                <a:solidFill>
                  <a:srgbClr val="FF0000"/>
                </a:solidFill>
                <a:latin typeface="Trade Gothic LT Com Cn" panose="020B0806040303020004" pitchFamily="34" charset="0"/>
              </a:rPr>
            </a:br>
            <a:endParaRPr lang="en-US" b="1" dirty="0">
              <a:solidFill>
                <a:srgbClr val="FF0000"/>
              </a:solidFill>
            </a:endParaRPr>
          </a:p>
        </p:txBody>
      </p:sp>
      <p:sp>
        <p:nvSpPr>
          <p:cNvPr id="3" name="Title 2">
            <a:extLst>
              <a:ext uri="{FF2B5EF4-FFF2-40B4-BE49-F238E27FC236}">
                <a16:creationId xmlns:a16="http://schemas.microsoft.com/office/drawing/2014/main" xmlns="" id="{1832EEB6-0544-41A1-B11A-064A8A3AF211}"/>
              </a:ext>
            </a:extLst>
          </p:cNvPr>
          <p:cNvSpPr>
            <a:spLocks noGrp="1"/>
          </p:cNvSpPr>
          <p:nvPr>
            <p:ph type="title"/>
          </p:nvPr>
        </p:nvSpPr>
        <p:spPr>
          <a:xfrm>
            <a:off x="736128" y="-209267"/>
            <a:ext cx="10515600" cy="1325563"/>
          </a:xfrm>
        </p:spPr>
        <p:txBody>
          <a:bodyPr/>
          <a:lstStyle/>
          <a:p>
            <a:pPr algn="ctr"/>
            <a:r>
              <a:rPr lang="en-US" dirty="0"/>
              <a:t>Why is ASRH important? </a:t>
            </a:r>
          </a:p>
        </p:txBody>
      </p:sp>
      <p:sp>
        <p:nvSpPr>
          <p:cNvPr id="9" name="Text Placeholder 3">
            <a:extLst>
              <a:ext uri="{FF2B5EF4-FFF2-40B4-BE49-F238E27FC236}">
                <a16:creationId xmlns:a16="http://schemas.microsoft.com/office/drawing/2014/main" xmlns="" id="{810444D1-02FC-4683-B1CD-6F96B224A371}"/>
              </a:ext>
            </a:extLst>
          </p:cNvPr>
          <p:cNvSpPr>
            <a:spLocks noGrp="1"/>
          </p:cNvSpPr>
          <p:nvPr>
            <p:ph idx="1"/>
          </p:nvPr>
        </p:nvSpPr>
        <p:spPr/>
        <p:txBody>
          <a:bodyPr/>
          <a:lstStyle/>
          <a:p>
            <a:pPr lvl="1"/>
            <a:endParaRPr lang="en-CA"/>
          </a:p>
          <a:p>
            <a:endParaRPr lang="en-US" altLang="en-US" dirty="0"/>
          </a:p>
        </p:txBody>
      </p:sp>
      <p:sp>
        <p:nvSpPr>
          <p:cNvPr id="14" name="Slide Number Placeholder 13"/>
          <p:cNvSpPr>
            <a:spLocks noGrp="1"/>
          </p:cNvSpPr>
          <p:nvPr>
            <p:ph type="sldNum" sz="quarter" idx="12"/>
          </p:nvPr>
        </p:nvSpPr>
        <p:spPr/>
        <p:txBody>
          <a:bodyPr/>
          <a:lstStyle/>
          <a:p>
            <a:fld id="{A9AE542E-1EF1-4D6F-85A9-4444787C7751}" type="slidenum">
              <a:rPr lang="en-US" smtClean="0"/>
              <a:pPr/>
              <a:t>9</a:t>
            </a:fld>
            <a:endParaRPr lang="en-US"/>
          </a:p>
        </p:txBody>
      </p:sp>
      <p:sp>
        <p:nvSpPr>
          <p:cNvPr id="13" name="Rectangle 12">
            <a:extLst>
              <a:ext uri="{FF2B5EF4-FFF2-40B4-BE49-F238E27FC236}">
                <a16:creationId xmlns:a16="http://schemas.microsoft.com/office/drawing/2014/main" xmlns="" id="{9F721FA7-7A76-4C85-8172-EDB345973ADA}"/>
              </a:ext>
            </a:extLst>
          </p:cNvPr>
          <p:cNvSpPr/>
          <p:nvPr/>
        </p:nvSpPr>
        <p:spPr>
          <a:xfrm>
            <a:off x="618980" y="1038888"/>
            <a:ext cx="10594304" cy="4893647"/>
          </a:xfrm>
          <a:prstGeom prst="rect">
            <a:avLst/>
          </a:prstGeom>
        </p:spPr>
        <p:txBody>
          <a:bodyPr wrap="square">
            <a:spAutoFit/>
          </a:bodyPr>
          <a:lstStyle/>
          <a:p>
            <a:pPr lvl="0"/>
            <a:r>
              <a:rPr lang="en-US" sz="2400" b="1" dirty="0"/>
              <a:t>Important Facts about ASRH:</a:t>
            </a:r>
          </a:p>
          <a:p>
            <a:pPr lvl="0"/>
            <a:endParaRPr lang="en-US" sz="2400" dirty="0"/>
          </a:p>
          <a:p>
            <a:pPr marL="285750" lvl="0" indent="-285750">
              <a:buFont typeface="Arial" panose="020B0604020202020204" pitchFamily="34" charset="0"/>
              <a:buChar char="•"/>
            </a:pPr>
            <a:r>
              <a:rPr lang="en-US" sz="2400" dirty="0"/>
              <a:t>We start our reproductive life cycle during adolescence with puberty</a:t>
            </a:r>
          </a:p>
          <a:p>
            <a:pPr lvl="0"/>
            <a:endParaRPr lang="en-US" sz="2400" dirty="0"/>
          </a:p>
          <a:p>
            <a:pPr marL="285750" lvl="0" indent="-285750">
              <a:buFont typeface="Arial" panose="020B0604020202020204" pitchFamily="34" charset="0"/>
              <a:buChar char="•"/>
            </a:pPr>
            <a:r>
              <a:rPr lang="en-US" sz="2400" dirty="0"/>
              <a:t>Each year about 15 million girls are married before the age of 18 years and 90% of births to girls aged 15-19 years occur within marriage (UNFPA, 2015)</a:t>
            </a:r>
          </a:p>
          <a:p>
            <a:pPr lvl="0"/>
            <a:endParaRPr lang="en-US" sz="2400" dirty="0"/>
          </a:p>
          <a:p>
            <a:pPr marL="285750" indent="-285750">
              <a:buFont typeface="Arial" panose="020B0604020202020204" pitchFamily="34" charset="0"/>
              <a:buChar char="•"/>
            </a:pPr>
            <a:r>
              <a:rPr lang="en-US" sz="2400" dirty="0"/>
              <a:t>AIDS is now the leading cause of death among young people ages 10-24 years in Africa (AVERT, 2018) </a:t>
            </a:r>
          </a:p>
          <a:p>
            <a:endParaRPr lang="en-US" sz="2400" dirty="0"/>
          </a:p>
          <a:p>
            <a:pPr marL="285750" lvl="0" indent="-285750">
              <a:buFont typeface="Arial" panose="020B0604020202020204" pitchFamily="34" charset="0"/>
              <a:buChar char="•"/>
            </a:pPr>
            <a:r>
              <a:rPr lang="en-US" sz="2400" dirty="0"/>
              <a:t>An estimated 23 million adolescents age 15 to 19 years living in low and middle-income countries have an unmet need for modern methods of contraception (</a:t>
            </a:r>
            <a:r>
              <a:rPr lang="en-US" sz="2400" dirty="0" err="1"/>
              <a:t>Darroch</a:t>
            </a:r>
            <a:r>
              <a:rPr lang="en-US" sz="2400" dirty="0"/>
              <a:t> et al., 2016; </a:t>
            </a:r>
            <a:r>
              <a:rPr lang="en-US" sz="2400" dirty="0" err="1"/>
              <a:t>MacQuarrie</a:t>
            </a:r>
            <a:r>
              <a:rPr lang="en-US" sz="2400" dirty="0"/>
              <a:t>, 2014). </a:t>
            </a:r>
          </a:p>
        </p:txBody>
      </p:sp>
    </p:spTree>
    <p:extLst>
      <p:ext uri="{BB962C8B-B14F-4D97-AF65-F5344CB8AC3E}">
        <p14:creationId xmlns:p14="http://schemas.microsoft.com/office/powerpoint/2010/main" val="39611328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C Custom">
    <a:dk1>
      <a:sysClr val="windowText" lastClr="000000"/>
    </a:dk1>
    <a:lt1>
      <a:sysClr val="window" lastClr="FFFFFF"/>
    </a:lt1>
    <a:dk2>
      <a:srgbClr val="595959"/>
    </a:dk2>
    <a:lt2>
      <a:srgbClr val="F2F2F2"/>
    </a:lt2>
    <a:accent1>
      <a:srgbClr val="DC241F"/>
    </a:accent1>
    <a:accent2>
      <a:srgbClr val="8296A1"/>
    </a:accent2>
    <a:accent3>
      <a:srgbClr val="6AB023"/>
    </a:accent3>
    <a:accent4>
      <a:srgbClr val="582F87"/>
    </a:accent4>
    <a:accent5>
      <a:srgbClr val="11568C"/>
    </a:accent5>
    <a:accent6>
      <a:srgbClr val="FFD000"/>
    </a:accent6>
    <a:hlink>
      <a:srgbClr val="E3005F"/>
    </a:hlink>
    <a:folHlink>
      <a:srgbClr val="9ED3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0D2A2BCC626543B11354709C911B81" ma:contentTypeVersion="10" ma:contentTypeDescription="Create a new document." ma:contentTypeScope="" ma:versionID="263d15b0827ad0d24ec13e5cde384d6e">
  <xsd:schema xmlns:xsd="http://www.w3.org/2001/XMLSchema" xmlns:xs="http://www.w3.org/2001/XMLSchema" xmlns:p="http://schemas.microsoft.com/office/2006/metadata/properties" xmlns:ns2="782e7d56-4414-4efa-b9b7-ed5e763f3663" xmlns:ns3="2f48e1d0-7cb8-41d9-828b-ed81fdeb0972" targetNamespace="http://schemas.microsoft.com/office/2006/metadata/properties" ma:root="true" ma:fieldsID="5deba2bfa8f14f8720f4ae5e59ede28f" ns2:_="" ns3:_="">
    <xsd:import namespace="782e7d56-4414-4efa-b9b7-ed5e763f3663"/>
    <xsd:import namespace="2f48e1d0-7cb8-41d9-828b-ed81fdeb09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e7d56-4414-4efa-b9b7-ed5e763f366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48e1d0-7cb8-41d9-828b-ed81fdeb09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342F8D-D73C-4827-9BAE-A81C23D25046}">
  <ds:schemaRefs>
    <ds:schemaRef ds:uri="http://schemas.microsoft.com/sharepoint/v3/contenttype/forms"/>
  </ds:schemaRefs>
</ds:datastoreItem>
</file>

<file path=customXml/itemProps2.xml><?xml version="1.0" encoding="utf-8"?>
<ds:datastoreItem xmlns:ds="http://schemas.openxmlformats.org/officeDocument/2006/customXml" ds:itemID="{60505874-3E02-4BDE-86D0-DFD2ACBBE4C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1B332B9-F9F0-42D3-8266-C3FFCBAABB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2e7d56-4414-4efa-b9b7-ed5e763f3663"/>
    <ds:schemaRef ds:uri="2f48e1d0-7cb8-41d9-828b-ed81fdeb0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195</TotalTime>
  <Words>1332</Words>
  <Application>Microsoft Office PowerPoint</Application>
  <PresentationFormat>Widescreen</PresentationFormat>
  <Paragraphs>242</Paragraphs>
  <Slides>30</Slides>
  <Notes>20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30</vt:i4>
      </vt:variant>
    </vt:vector>
  </HeadingPairs>
  <TitlesOfParts>
    <vt:vector size="48" baseType="lpstr">
      <vt:lpstr>ＭＳ Ｐゴシック</vt:lpstr>
      <vt:lpstr>Akzidenz Grotesk BE</vt:lpstr>
      <vt:lpstr>Arial</vt:lpstr>
      <vt:lpstr>Cabin</vt:lpstr>
      <vt:lpstr>Calibri</vt:lpstr>
      <vt:lpstr>Calibri Bold</vt:lpstr>
      <vt:lpstr>Calibri Light</vt:lpstr>
      <vt:lpstr>Futura</vt:lpstr>
      <vt:lpstr>Gill Sans</vt:lpstr>
      <vt:lpstr>Gill Sans MT</vt:lpstr>
      <vt:lpstr>Helvetica</vt:lpstr>
      <vt:lpstr>Optima</vt:lpstr>
      <vt:lpstr>Times New Roman</vt:lpstr>
      <vt:lpstr>Trade Gothic LT Com Cn</vt:lpstr>
      <vt:lpstr>Wingdings</vt:lpstr>
      <vt:lpstr>ヒラギノ角ゴ ProN W3</vt:lpstr>
      <vt:lpstr>ヒラギノ角ゴ ProN W6</vt:lpstr>
      <vt:lpstr>1_Office Theme</vt:lpstr>
      <vt:lpstr>    Adolescent Sexual &amp; Reproductive Health in Humanitarian Settings Zaatari Youth Task Force 27/08/2019 by: Ali Al-Gharabli  </vt:lpstr>
      <vt:lpstr>PowerPoint Presentation</vt:lpstr>
      <vt:lpstr>Session ONE</vt:lpstr>
      <vt:lpstr>What is Adolescence? </vt:lpstr>
      <vt:lpstr>What is Adolescence? </vt:lpstr>
      <vt:lpstr>Adolescents are not a homogenous group! </vt:lpstr>
      <vt:lpstr>Why prioritize adolescents and  young people during emergencies?</vt:lpstr>
      <vt:lpstr>What is sexual &amp; reproductive health? </vt:lpstr>
      <vt:lpstr>Why is ASRH important? </vt:lpstr>
      <vt:lpstr>Why is ASRH important? </vt:lpstr>
      <vt:lpstr>ASRH Rights are Human Rights </vt:lpstr>
      <vt:lpstr>ASRH rights are protected by international law </vt:lpstr>
      <vt:lpstr>Questions/Comments</vt:lpstr>
      <vt:lpstr>Session TWO</vt:lpstr>
      <vt:lpstr>Why focus on ASRH in humanitarian situations?  </vt:lpstr>
      <vt:lpstr>ASRH is seldom addressed in emergencies</vt:lpstr>
      <vt:lpstr>Vulnerable adolescents in humanitarian situations  </vt:lpstr>
      <vt:lpstr>Operational research on gaps in ASRH funding &amp; programming in humanitarian settings </vt:lpstr>
      <vt:lpstr>Questions/Comments</vt:lpstr>
      <vt:lpstr>Session THREE</vt:lpstr>
      <vt:lpstr>Participation Tools</vt:lpstr>
      <vt:lpstr> Levels of Participation </vt:lpstr>
      <vt:lpstr> Adolescent Participation (pg. 45) </vt:lpstr>
      <vt:lpstr>Youth Adult Partnership</vt:lpstr>
      <vt:lpstr>Community and Parental Participation Tool (pg. 48)</vt:lpstr>
      <vt:lpstr>Community and Parental Participation Tool (pg. 48)</vt:lpstr>
      <vt:lpstr>Partnership Defined Quality for Youth Tool  </vt:lpstr>
      <vt:lpstr> Other Participatory Techniques  </vt:lpstr>
      <vt:lpstr>Questions/comments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Seema Manohar</dc:creator>
  <cp:lastModifiedBy>Ali Al-Gharabli</cp:lastModifiedBy>
  <cp:revision>12</cp:revision>
  <dcterms:created xsi:type="dcterms:W3CDTF">2018-10-23T12:57:34Z</dcterms:created>
  <dcterms:modified xsi:type="dcterms:W3CDTF">2019-08-27T15:35:44Z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0x010100D60D2A2BCC626543B11354709C911B81</vt:lpwstr>
  </property>
</Properties>
</file>