
<file path=[Content_Types].xml><?xml version="1.0" encoding="utf-8"?>
<Types xmlns="http://schemas.openxmlformats.org/package/2006/content-types">
  <Default Extension="xml" ContentType="application/xml"/>
  <Default Extension="svg" ContentType="image/svg+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318" r:id="rId4"/>
    <p:sldId id="258" r:id="rId5"/>
    <p:sldId id="257" r:id="rId6"/>
    <p:sldId id="284" r:id="rId7"/>
    <p:sldId id="290" r:id="rId8"/>
    <p:sldId id="259" r:id="rId9"/>
    <p:sldId id="291" r:id="rId10"/>
    <p:sldId id="292" r:id="rId11"/>
    <p:sldId id="260" r:id="rId12"/>
    <p:sldId id="269" r:id="rId13"/>
    <p:sldId id="278" r:id="rId14"/>
    <p:sldId id="282" r:id="rId15"/>
    <p:sldId id="312" r:id="rId16"/>
    <p:sldId id="314" r:id="rId17"/>
    <p:sldId id="313" r:id="rId18"/>
    <p:sldId id="315" r:id="rId19"/>
    <p:sldId id="295" r:id="rId20"/>
    <p:sldId id="296" r:id="rId21"/>
    <p:sldId id="316" r:id="rId22"/>
    <p:sldId id="317" r:id="rId23"/>
    <p:sldId id="298" r:id="rId24"/>
    <p:sldId id="299" r:id="rId25"/>
    <p:sldId id="300" r:id="rId26"/>
    <p:sldId id="301" r:id="rId27"/>
    <p:sldId id="303" r:id="rId28"/>
    <p:sldId id="302" r:id="rId29"/>
    <p:sldId id="304" r:id="rId30"/>
    <p:sldId id="305" r:id="rId31"/>
    <p:sldId id="306" r:id="rId32"/>
    <p:sldId id="309" r:id="rId33"/>
    <p:sldId id="311"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E704F-5928-4968-AC68-3872E420C010}" v="225" dt="2019-04-09T07:11:52.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167" autoAdjust="0"/>
  </p:normalViewPr>
  <p:slideViewPr>
    <p:cSldViewPr snapToGrid="0">
      <p:cViewPr varScale="1">
        <p:scale>
          <a:sx n="46" d="100"/>
          <a:sy n="46" d="100"/>
        </p:scale>
        <p:origin x="-76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4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7F48B-306B-426B-B693-FE7B3066F0AA}" type="datetimeFigureOut">
              <a:rPr lang="en-GB" smtClean="0"/>
              <a:t>9/9/19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93E18-B2C5-434D-91D6-3F4D495BF19D}" type="slidenum">
              <a:rPr lang="en-GB" smtClean="0"/>
              <a:t>‹#›</a:t>
            </a:fld>
            <a:endParaRPr lang="en-GB"/>
          </a:p>
        </p:txBody>
      </p:sp>
    </p:spTree>
    <p:extLst>
      <p:ext uri="{BB962C8B-B14F-4D97-AF65-F5344CB8AC3E}">
        <p14:creationId xmlns:p14="http://schemas.microsoft.com/office/powerpoint/2010/main" val="262661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5</a:t>
            </a:fld>
            <a:endParaRPr lang="en-GB"/>
          </a:p>
        </p:txBody>
      </p:sp>
    </p:spTree>
    <p:extLst>
      <p:ext uri="{BB962C8B-B14F-4D97-AF65-F5344CB8AC3E}">
        <p14:creationId xmlns:p14="http://schemas.microsoft.com/office/powerpoint/2010/main" val="187990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 brackets: Data group is working on harmonising recommendations. Until then the guidelines use the UN definition as a guideline, but understand that practitioners contextualise accordingly.</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The guidelines are intended for all humanitarian practitioners promoting:</a:t>
            </a:r>
            <a:r>
              <a:rPr lang="en-GB" b="0" dirty="0">
                <a:effectLst/>
              </a:rPr>
              <a:t/>
            </a:r>
            <a:br>
              <a:rPr lang="en-GB" b="0" dirty="0">
                <a:effectLst/>
              </a:rPr>
            </a:br>
            <a:r>
              <a:rPr lang="en-GB" b="0" dirty="0">
                <a:effectLst/>
              </a:rPr>
              <a:t>- </a:t>
            </a:r>
            <a:r>
              <a:rPr lang="en-GB" sz="1200" b="0" i="0" u="none" strike="noStrike" kern="1200" dirty="0">
                <a:solidFill>
                  <a:schemeClr val="tx1"/>
                </a:solidFill>
                <a:effectLst/>
                <a:latin typeface="+mn-lt"/>
                <a:ea typeface="+mn-ea"/>
                <a:cs typeface="+mn-cs"/>
              </a:rPr>
              <a:t>a common set of principles, including rights-based approach and participation</a:t>
            </a:r>
            <a:endParaRPr lang="en-GB" b="0" dirty="0">
              <a:effectLst/>
            </a:endParaRPr>
          </a:p>
          <a:p>
            <a:pPr rtl="0"/>
            <a:r>
              <a:rPr lang="en-GB" sz="1200" b="0" i="0" u="none" strike="noStrike" kern="1200" dirty="0">
                <a:solidFill>
                  <a:schemeClr val="tx1"/>
                </a:solidFill>
                <a:effectLst/>
                <a:latin typeface="+mn-lt"/>
                <a:ea typeface="+mn-ea"/>
                <a:cs typeface="+mn-cs"/>
              </a:rPr>
              <a:t>- adolescent and youth inclusive programming across all sectors in the humanitarian programming cycle, taking advantage of young people's' potential, their high-level energy and creativity to prevent the persistence of intergenerational problems</a:t>
            </a:r>
            <a:endParaRPr lang="en-GB" b="0" dirty="0">
              <a:effectLst/>
            </a:endParaRPr>
          </a:p>
          <a:p>
            <a:pPr rtl="0"/>
            <a:r>
              <a:rPr lang="en-GB" sz="1200" b="0" i="0" u="none" strike="noStrike" kern="1200" dirty="0">
                <a:solidFill>
                  <a:schemeClr val="tx1"/>
                </a:solidFill>
                <a:effectLst/>
                <a:latin typeface="+mn-lt"/>
                <a:ea typeface="+mn-ea"/>
                <a:cs typeface="+mn-cs"/>
              </a:rPr>
              <a:t>- adolescent and youth targeted programming, which shall go beyond solely preventing negative consequences and recognise the positive contribution young people can offer in the short term and laying the foundation for adolescents and youth to continue contributing positively in the longer term</a:t>
            </a:r>
            <a:endParaRPr lang="en-GB" b="0" dirty="0">
              <a:effectLst/>
            </a:endParaRPr>
          </a:p>
          <a:p>
            <a:r>
              <a:rPr lang="en-GB" dirty="0"/>
              <a:t/>
            </a:r>
            <a:br>
              <a:rPr lang="en-GB" dirty="0"/>
            </a:b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19</a:t>
            </a:fld>
            <a:endParaRPr lang="en-GB"/>
          </a:p>
        </p:txBody>
      </p:sp>
    </p:spTree>
    <p:extLst>
      <p:ext uri="{BB962C8B-B14F-4D97-AF65-F5344CB8AC3E}">
        <p14:creationId xmlns:p14="http://schemas.microsoft.com/office/powerpoint/2010/main" val="206931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p.8 and 9 of the guidelines to see references to other major recent global youth consultations where crisis-affected adolescents and youth have expressed their priorities for improving humanitarian action. These should be mentioned.</a:t>
            </a:r>
          </a:p>
        </p:txBody>
      </p:sp>
      <p:sp>
        <p:nvSpPr>
          <p:cNvPr id="4" name="Slide Number Placeholder 3"/>
          <p:cNvSpPr>
            <a:spLocks noGrp="1"/>
          </p:cNvSpPr>
          <p:nvPr>
            <p:ph type="sldNum" sz="quarter" idx="5"/>
          </p:nvPr>
        </p:nvSpPr>
        <p:spPr/>
        <p:txBody>
          <a:bodyPr/>
          <a:lstStyle/>
          <a:p>
            <a:fld id="{50093E18-B2C5-434D-91D6-3F4D495BF19D}" type="slidenum">
              <a:rPr lang="en-GB" smtClean="0"/>
              <a:t>20</a:t>
            </a:fld>
            <a:endParaRPr lang="en-GB"/>
          </a:p>
        </p:txBody>
      </p:sp>
    </p:spTree>
    <p:extLst>
      <p:ext uri="{BB962C8B-B14F-4D97-AF65-F5344CB8AC3E}">
        <p14:creationId xmlns:p14="http://schemas.microsoft.com/office/powerpoint/2010/main" val="420621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back to guideline notes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22</a:t>
            </a:fld>
            <a:endParaRPr lang="en-GB"/>
          </a:p>
        </p:txBody>
      </p:sp>
    </p:spTree>
    <p:extLst>
      <p:ext uri="{BB962C8B-B14F-4D97-AF65-F5344CB8AC3E}">
        <p14:creationId xmlns:p14="http://schemas.microsoft.com/office/powerpoint/2010/main" val="79597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Section B p.10 for explanations of each suggested principle</a:t>
            </a:r>
          </a:p>
        </p:txBody>
      </p:sp>
      <p:sp>
        <p:nvSpPr>
          <p:cNvPr id="4" name="Slide Number Placeholder 3"/>
          <p:cNvSpPr>
            <a:spLocks noGrp="1"/>
          </p:cNvSpPr>
          <p:nvPr>
            <p:ph type="sldNum" sz="quarter" idx="5"/>
          </p:nvPr>
        </p:nvSpPr>
        <p:spPr/>
        <p:txBody>
          <a:bodyPr/>
          <a:lstStyle/>
          <a:p>
            <a:fld id="{50093E18-B2C5-434D-91D6-3F4D495BF19D}" type="slidenum">
              <a:rPr lang="en-GB" smtClean="0"/>
              <a:t>23</a:t>
            </a:fld>
            <a:endParaRPr lang="en-GB"/>
          </a:p>
        </p:txBody>
      </p:sp>
    </p:spTree>
    <p:extLst>
      <p:ext uri="{BB962C8B-B14F-4D97-AF65-F5344CB8AC3E}">
        <p14:creationId xmlns:p14="http://schemas.microsoft.com/office/powerpoint/2010/main" val="856642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found on p.12 of the </a:t>
            </a:r>
            <a:r>
              <a:rPr lang="en-GB" dirty="0" smtClean="0"/>
              <a:t>guidelines</a:t>
            </a:r>
          </a:p>
          <a:p>
            <a:endParaRPr lang="en-GB" dirty="0" smtClean="0"/>
          </a:p>
          <a:p>
            <a:r>
              <a:rPr lang="en-GB" dirty="0" smtClean="0"/>
              <a:t>An exercise – write on sticky notes examples of youth engagement and participation from your organisation or your coordination structure </a:t>
            </a:r>
          </a:p>
          <a:p>
            <a:r>
              <a:rPr lang="en-GB" dirty="0" smtClean="0"/>
              <a:t>Then we can categorize them based</a:t>
            </a:r>
            <a:r>
              <a:rPr lang="en-GB" baseline="0" dirty="0" smtClean="0"/>
              <a:t> on the scale. </a:t>
            </a: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24</a:t>
            </a:fld>
            <a:endParaRPr lang="en-GB"/>
          </a:p>
        </p:txBody>
      </p:sp>
    </p:spTree>
    <p:extLst>
      <p:ext uri="{BB962C8B-B14F-4D97-AF65-F5344CB8AC3E}">
        <p14:creationId xmlns:p14="http://schemas.microsoft.com/office/powerpoint/2010/main" val="112937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found on p.13 of the guidelines. Here explain the 4 key features that enable meaningful participation</a:t>
            </a:r>
          </a:p>
        </p:txBody>
      </p:sp>
      <p:sp>
        <p:nvSpPr>
          <p:cNvPr id="4" name="Slide Number Placeholder 3"/>
          <p:cNvSpPr>
            <a:spLocks noGrp="1"/>
          </p:cNvSpPr>
          <p:nvPr>
            <p:ph type="sldNum" sz="quarter" idx="5"/>
          </p:nvPr>
        </p:nvSpPr>
        <p:spPr/>
        <p:txBody>
          <a:bodyPr/>
          <a:lstStyle/>
          <a:p>
            <a:fld id="{50093E18-B2C5-434D-91D6-3F4D495BF19D}" type="slidenum">
              <a:rPr lang="en-GB" smtClean="0"/>
              <a:t>25</a:t>
            </a:fld>
            <a:endParaRPr lang="en-GB"/>
          </a:p>
        </p:txBody>
      </p:sp>
    </p:spTree>
    <p:extLst>
      <p:ext uri="{BB962C8B-B14F-4D97-AF65-F5344CB8AC3E}">
        <p14:creationId xmlns:p14="http://schemas.microsoft.com/office/powerpoint/2010/main" val="4248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GB" dirty="0" smtClean="0"/>
              <a:t>First </a:t>
            </a:r>
            <a:r>
              <a:rPr lang="en-GB" dirty="0"/>
              <a:t>image depicts the logical cycle of the Humanitarian Programme Cycle (from needs assessment and analysis to operational peer review and evaluation. NOTE: “Implementation” as seen in “implementation and monitoring” is </a:t>
            </a:r>
            <a:r>
              <a:rPr lang="en-GB" dirty="0" err="1"/>
              <a:t>dealth</a:t>
            </a:r>
            <a:r>
              <a:rPr lang="en-GB" dirty="0"/>
              <a:t> with in Section E.) then b) the second image zooms in to cross-cutting elements such coordination; information management and preparedness overall</a:t>
            </a:r>
            <a:r>
              <a:rPr lang="en-GB" dirty="0" smtClean="0"/>
              <a:t>.</a:t>
            </a:r>
          </a:p>
          <a:p>
            <a:pPr marL="228600" indent="-228600">
              <a:buAutoNum type="alphaLcParenR"/>
            </a:pPr>
            <a:endParaRPr lang="en-GB" dirty="0" smtClean="0"/>
          </a:p>
          <a:p>
            <a:pPr marL="228600" indent="-228600">
              <a:buAutoNum type="alphaLcParenR"/>
            </a:pPr>
            <a:endParaRPr lang="en-GB" dirty="0" smtClean="0"/>
          </a:p>
          <a:p>
            <a:pPr marL="228600" indent="-228600">
              <a:buAutoNum type="alphaLcParenR"/>
            </a:pPr>
            <a:r>
              <a:rPr lang="en-GB" dirty="0" smtClean="0"/>
              <a:t>Could be group work – based on time of the session </a:t>
            </a: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26</a:t>
            </a:fld>
            <a:endParaRPr lang="en-GB"/>
          </a:p>
        </p:txBody>
      </p:sp>
    </p:spTree>
    <p:extLst>
      <p:ext uri="{BB962C8B-B14F-4D97-AF65-F5344CB8AC3E}">
        <p14:creationId xmlns:p14="http://schemas.microsoft.com/office/powerpoint/2010/main" val="81957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section is </a:t>
            </a:r>
            <a:r>
              <a:rPr lang="en-US" sz="1200" b="0" i="0" u="none" strike="noStrike" kern="1200" baseline="0" dirty="0" err="1" smtClean="0">
                <a:solidFill>
                  <a:schemeClr val="tx1"/>
                </a:solidFill>
                <a:latin typeface="+mn-lt"/>
                <a:ea typeface="+mn-ea"/>
                <a:cs typeface="+mn-cs"/>
              </a:rPr>
              <a:t>organised</a:t>
            </a:r>
            <a:r>
              <a:rPr lang="en-US" sz="1200" b="0" i="0" u="none" strike="noStrike" kern="1200" baseline="0" dirty="0" smtClean="0">
                <a:solidFill>
                  <a:schemeClr val="tx1"/>
                </a:solidFill>
                <a:latin typeface="+mn-lt"/>
                <a:ea typeface="+mn-ea"/>
                <a:cs typeface="+mn-cs"/>
              </a:rPr>
              <a:t> by including key priorities, indicators and resources with and for young people across the various clusters/sectors and areas of responsibility (</a:t>
            </a:r>
            <a:r>
              <a:rPr lang="en-US" sz="1200" b="0" i="0" u="none" strike="noStrike" kern="1200" baseline="0" dirty="0" err="1" smtClean="0">
                <a:solidFill>
                  <a:schemeClr val="tx1"/>
                </a:solidFill>
                <a:latin typeface="+mn-lt"/>
                <a:ea typeface="+mn-ea"/>
                <a:cs typeface="+mn-cs"/>
              </a:rPr>
              <a:t>AoR</a:t>
            </a:r>
            <a:r>
              <a:rPr lang="en-US" sz="1200" b="0" i="0" u="none" strike="noStrike" kern="1200" baseline="0" dirty="0" smtClean="0">
                <a:solidFill>
                  <a:schemeClr val="tx1"/>
                </a:solidFill>
                <a:latin typeface="+mn-lt"/>
                <a:ea typeface="+mn-ea"/>
                <a:cs typeface="+mn-cs"/>
              </a:rPr>
              <a:t>). However, the need to ensure linkages within and across clusters/sectors and </a:t>
            </a:r>
            <a:r>
              <a:rPr lang="en-US" sz="1200" b="0" i="0" u="none" strike="noStrike" kern="1200" baseline="0" dirty="0" err="1" smtClean="0">
                <a:solidFill>
                  <a:schemeClr val="tx1"/>
                </a:solidFill>
                <a:latin typeface="+mn-lt"/>
                <a:ea typeface="+mn-ea"/>
                <a:cs typeface="+mn-cs"/>
              </a:rPr>
              <a:t>AoRs</a:t>
            </a:r>
            <a:r>
              <a:rPr lang="en-US" sz="1200" b="0" i="0" u="none" strike="noStrike" kern="1200" baseline="0" dirty="0" smtClean="0">
                <a:solidFill>
                  <a:schemeClr val="tx1"/>
                </a:solidFill>
                <a:latin typeface="+mn-lt"/>
                <a:ea typeface="+mn-ea"/>
                <a:cs typeface="+mn-cs"/>
              </a:rPr>
              <a:t> cannot be emphasized enough. For instance, Livelihoods and education have many crucial linkages that must be fostered. Similarly, education and child protection sectors acting together, creates a virtuous cycle for crisis-affected adolescents. GBV principles and considerations are essential to youth outcomes in nutrition, shelter and all other sectors. </a:t>
            </a:r>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27</a:t>
            </a:fld>
            <a:endParaRPr lang="en-GB"/>
          </a:p>
        </p:txBody>
      </p:sp>
    </p:spTree>
    <p:extLst>
      <p:ext uri="{BB962C8B-B14F-4D97-AF65-F5344CB8AC3E}">
        <p14:creationId xmlns:p14="http://schemas.microsoft.com/office/powerpoint/2010/main" val="134415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E responds to “Implementation” within the HPC as explained in the notes of Slide 9. </a:t>
            </a:r>
          </a:p>
          <a:p>
            <a:r>
              <a:rPr lang="en-GB" dirty="0"/>
              <a:t>This section focuses on sector-specific guidance, but has included consultations with colleagues working on HLP and sustaining peace (as seen in green)</a:t>
            </a:r>
          </a:p>
        </p:txBody>
      </p:sp>
      <p:sp>
        <p:nvSpPr>
          <p:cNvPr id="4" name="Slide Number Placeholder 3"/>
          <p:cNvSpPr>
            <a:spLocks noGrp="1"/>
          </p:cNvSpPr>
          <p:nvPr>
            <p:ph type="sldNum" sz="quarter" idx="5"/>
          </p:nvPr>
        </p:nvSpPr>
        <p:spPr/>
        <p:txBody>
          <a:bodyPr/>
          <a:lstStyle/>
          <a:p>
            <a:fld id="{50093E18-B2C5-434D-91D6-3F4D495BF19D}" type="slidenum">
              <a:rPr lang="en-GB" smtClean="0"/>
              <a:t>29</a:t>
            </a:fld>
            <a:endParaRPr lang="en-GB"/>
          </a:p>
        </p:txBody>
      </p:sp>
    </p:spTree>
    <p:extLst>
      <p:ext uri="{BB962C8B-B14F-4D97-AF65-F5344CB8AC3E}">
        <p14:creationId xmlns:p14="http://schemas.microsoft.com/office/powerpoint/2010/main" val="418263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feel free to choose another sector example</a:t>
            </a:r>
          </a:p>
        </p:txBody>
      </p:sp>
      <p:sp>
        <p:nvSpPr>
          <p:cNvPr id="4" name="Slide Number Placeholder 3"/>
          <p:cNvSpPr>
            <a:spLocks noGrp="1"/>
          </p:cNvSpPr>
          <p:nvPr>
            <p:ph type="sldNum" sz="quarter" idx="5"/>
          </p:nvPr>
        </p:nvSpPr>
        <p:spPr/>
        <p:txBody>
          <a:bodyPr/>
          <a:lstStyle/>
          <a:p>
            <a:fld id="{50093E18-B2C5-434D-91D6-3F4D495BF19D}" type="slidenum">
              <a:rPr lang="en-GB" smtClean="0"/>
              <a:t>30</a:t>
            </a:fld>
            <a:endParaRPr lang="en-GB"/>
          </a:p>
        </p:txBody>
      </p:sp>
    </p:spTree>
    <p:extLst>
      <p:ext uri="{BB962C8B-B14F-4D97-AF65-F5344CB8AC3E}">
        <p14:creationId xmlns:p14="http://schemas.microsoft.com/office/powerpoint/2010/main" val="13626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6</a:t>
            </a:fld>
            <a:endParaRPr lang="en-GB"/>
          </a:p>
        </p:txBody>
      </p:sp>
    </p:spTree>
    <p:extLst>
      <p:ext uri="{BB962C8B-B14F-4D97-AF65-F5344CB8AC3E}">
        <p14:creationId xmlns:p14="http://schemas.microsoft.com/office/powerpoint/2010/main" val="2117811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a:t>
            </a:r>
            <a:r>
              <a:rPr lang="en-GB" baseline="0" dirty="0" smtClean="0"/>
              <a:t> Study</a:t>
            </a:r>
          </a:p>
          <a:p>
            <a:r>
              <a:rPr lang="en-US" sz="1200" b="1" i="0" u="none" strike="noStrike" kern="1200" baseline="0" smtClean="0">
                <a:solidFill>
                  <a:schemeClr val="tx1"/>
                </a:solidFill>
                <a:latin typeface="+mn-lt"/>
                <a:ea typeface="+mn-ea"/>
                <a:cs typeface="+mn-cs"/>
              </a:rPr>
              <a:t>Example </a:t>
            </a:r>
            <a:r>
              <a:rPr lang="en-US" sz="1200" b="1" i="0" u="none" strike="noStrike" kern="1200" baseline="0" dirty="0" smtClean="0">
                <a:solidFill>
                  <a:schemeClr val="tx1"/>
                </a:solidFill>
                <a:latin typeface="+mn-lt"/>
                <a:ea typeface="+mn-ea"/>
                <a:cs typeface="+mn-cs"/>
              </a:rPr>
              <a:t>but not specific case </a:t>
            </a:r>
            <a:r>
              <a:rPr lang="en-US" sz="1200" b="1" i="0" u="none" strike="noStrike" kern="1200" baseline="0" smtClean="0">
                <a:solidFill>
                  <a:schemeClr val="tx1"/>
                </a:solidFill>
                <a:latin typeface="+mn-lt"/>
                <a:ea typeface="+mn-ea"/>
                <a:cs typeface="+mn-cs"/>
              </a:rPr>
              <a:t>study: Gender-Based </a:t>
            </a:r>
            <a:r>
              <a:rPr lang="en-US" sz="1200" b="1" i="0" u="none" strike="noStrike" kern="1200" baseline="0" dirty="0" smtClean="0">
                <a:solidFill>
                  <a:schemeClr val="tx1"/>
                </a:solidFill>
                <a:latin typeface="+mn-lt"/>
                <a:ea typeface="+mn-ea"/>
                <a:cs typeface="+mn-cs"/>
              </a:rPr>
              <a:t>Violence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Women’s and girls’ risk of various forms of violence increases in humanitarian settings due to the worsening of existing inequalities between men and women and the overall instability and violence. Women and girls are at risk of sexual assault and rape, especially if food, water or fuel sources are far from settlements or in unsafe areas. Sexual exploitation, including the exchange of sex for essential goods and services, trafficking and sexual slavery, may increase. Soldiers or armed groups can perpetrate systematic sexual violence including as a weapon of war. Violence in the home can escalate during emergencies as men lose their jobs and status—particularly in communities with traditional gender roles and where family violence is </a:t>
            </a:r>
            <a:r>
              <a:rPr lang="en-US" sz="1200" b="0" i="0" u="none" strike="noStrike" kern="1200" baseline="0" dirty="0" err="1" smtClean="0">
                <a:solidFill>
                  <a:schemeClr val="tx1"/>
                </a:solidFill>
                <a:latin typeface="+mn-lt"/>
                <a:ea typeface="+mn-ea"/>
                <a:cs typeface="+mn-cs"/>
              </a:rPr>
              <a:t>normalised</a:t>
            </a:r>
            <a:r>
              <a:rPr lang="en-US" sz="1200" b="0" i="0" u="none" strike="noStrike" kern="1200" baseline="0" dirty="0" smtClean="0">
                <a:solidFill>
                  <a:schemeClr val="tx1"/>
                </a:solidFill>
                <a:latin typeface="+mn-lt"/>
                <a:ea typeface="+mn-ea"/>
                <a:cs typeface="+mn-cs"/>
              </a:rPr>
              <a:t>. Girls are also more vulnerable to forced and early marriage during emergency situations.85 	</a:t>
            </a:r>
          </a:p>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31</a:t>
            </a:fld>
            <a:endParaRPr lang="en-GB"/>
          </a:p>
        </p:txBody>
      </p:sp>
    </p:spTree>
    <p:extLst>
      <p:ext uri="{BB962C8B-B14F-4D97-AF65-F5344CB8AC3E}">
        <p14:creationId xmlns:p14="http://schemas.microsoft.com/office/powerpoint/2010/main" val="20243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Groups to work on the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Feel free to grab a cup of coffee or tea and bring it to the session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32</a:t>
            </a:fld>
            <a:endParaRPr lang="en-GB"/>
          </a:p>
        </p:txBody>
      </p:sp>
    </p:spTree>
    <p:extLst>
      <p:ext uri="{BB962C8B-B14F-4D97-AF65-F5344CB8AC3E}">
        <p14:creationId xmlns:p14="http://schemas.microsoft.com/office/powerpoint/2010/main" val="368386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33</a:t>
            </a:fld>
            <a:endParaRPr lang="en-GB"/>
          </a:p>
        </p:txBody>
      </p:sp>
    </p:spTree>
    <p:extLst>
      <p:ext uri="{BB962C8B-B14F-4D97-AF65-F5344CB8AC3E}">
        <p14:creationId xmlns:p14="http://schemas.microsoft.com/office/powerpoint/2010/main" val="17855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a:t>
            </a:r>
          </a:p>
          <a:p>
            <a:r>
              <a:rPr lang="en-US" sz="1200" kern="1200" dirty="0" smtClean="0">
                <a:solidFill>
                  <a:schemeClr val="tx1"/>
                </a:solidFill>
                <a:effectLst/>
                <a:latin typeface="+mn-lt"/>
                <a:ea typeface="+mn-ea"/>
                <a:cs typeface="+mn-cs"/>
              </a:rPr>
              <a:t>The Compact facilitates partnership building for young people in humanitarian action. It aims to achieve the critical mass required to embed its principles in the form of the 5 actions into the existing humanitarian architecture to ensure the humanitarian system systematically and structurally addresses the needs and priorities of young people including adolescent in all stages of humanitarian action.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successful implementation will result in an institutionalization of the key actions of the Compact in all stages of humanitarian action including an increase of humanitarian projects addressing needs of adolescents and youth, participation of young people in decision making, the systematic use of the age/gender marker and increased funding earmarked for youth-serving and youth-led action in emergencies.</a:t>
            </a:r>
          </a:p>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8</a:t>
            </a:fld>
            <a:endParaRPr lang="en-GB"/>
          </a:p>
        </p:txBody>
      </p:sp>
    </p:spTree>
    <p:extLst>
      <p:ext uri="{BB962C8B-B14F-4D97-AF65-F5344CB8AC3E}">
        <p14:creationId xmlns:p14="http://schemas.microsoft.com/office/powerpoint/2010/main" val="303706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Guidelines respond to action 1 “services”.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Under the umbrella of the Compact, UNICEF and NRC have led the development of the Inter-agency Guidelines for Working </a:t>
            </a:r>
            <a:r>
              <a:rPr lang="en-GB" sz="1200" b="0" i="1" u="none" strike="noStrike" kern="1200" dirty="0">
                <a:solidFill>
                  <a:schemeClr val="tx1"/>
                </a:solidFill>
                <a:effectLst/>
                <a:latin typeface="+mn-lt"/>
                <a:ea typeface="+mn-ea"/>
                <a:cs typeface="+mn-cs"/>
              </a:rPr>
              <a:t>with </a:t>
            </a:r>
            <a:r>
              <a:rPr lang="en-GB" sz="1200" b="0" i="0" u="none" strike="noStrike" kern="1200" dirty="0">
                <a:solidFill>
                  <a:schemeClr val="tx1"/>
                </a:solidFill>
                <a:effectLst/>
                <a:latin typeface="+mn-lt"/>
                <a:ea typeface="+mn-ea"/>
                <a:cs typeface="+mn-cs"/>
              </a:rPr>
              <a:t>and </a:t>
            </a:r>
            <a:r>
              <a:rPr lang="en-GB" sz="1200" b="0" i="1" u="none" strike="noStrike" kern="1200" dirty="0">
                <a:solidFill>
                  <a:schemeClr val="tx1"/>
                </a:solidFill>
                <a:effectLst/>
                <a:latin typeface="+mn-lt"/>
                <a:ea typeface="+mn-ea"/>
                <a:cs typeface="+mn-cs"/>
              </a:rPr>
              <a:t>for </a:t>
            </a:r>
            <a:r>
              <a:rPr lang="en-GB" sz="1200" b="0" i="0" u="none" strike="noStrike" kern="1200" dirty="0">
                <a:solidFill>
                  <a:schemeClr val="tx1"/>
                </a:solidFill>
                <a:effectLst/>
                <a:latin typeface="+mn-lt"/>
                <a:ea typeface="+mn-ea"/>
                <a:cs typeface="+mn-cs"/>
              </a:rPr>
              <a:t>Young People in Humanitarian Settings “Promote and increase age- and gender-responsive and inclusive programmes that contribute to the protection, health and development of young women, young men, girls and boys within humanitarian settings”.  Adolescents and youth are a vital positive force in emergency preparedness and response. They have wide-ranging capacities and unique needs, but they often get lost between programming for children and programming for older adults. These Guidelines are not just about ‘mainstreaming’ their needs, but about reinforcing the contributions they make to humanitarian programming, improving responses. These guidelines address a gap in humanitarian tools that tend to overlook young people, a specific but broad demographic with interlinked needs across multiple sectors.</a:t>
            </a:r>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11</a:t>
            </a:fld>
            <a:endParaRPr lang="en-GB"/>
          </a:p>
        </p:txBody>
      </p:sp>
    </p:spTree>
    <p:extLst>
      <p:ext uri="{BB962C8B-B14F-4D97-AF65-F5344CB8AC3E}">
        <p14:creationId xmlns:p14="http://schemas.microsoft.com/office/powerpoint/2010/main" val="30278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13</a:t>
            </a:fld>
            <a:endParaRPr lang="en-GB"/>
          </a:p>
        </p:txBody>
      </p:sp>
    </p:spTree>
    <p:extLst>
      <p:ext uri="{BB962C8B-B14F-4D97-AF65-F5344CB8AC3E}">
        <p14:creationId xmlns:p14="http://schemas.microsoft.com/office/powerpoint/2010/main" val="79872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093E18-B2C5-434D-91D6-3F4D495BF19D}" type="slidenum">
              <a:rPr lang="en-GB" smtClean="0"/>
              <a:t>14</a:t>
            </a:fld>
            <a:endParaRPr lang="en-GB"/>
          </a:p>
        </p:txBody>
      </p:sp>
    </p:spTree>
    <p:extLst>
      <p:ext uri="{BB962C8B-B14F-4D97-AF65-F5344CB8AC3E}">
        <p14:creationId xmlns:p14="http://schemas.microsoft.com/office/powerpoint/2010/main" val="329033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15</a:t>
            </a:fld>
            <a:endParaRPr lang="en-GB"/>
          </a:p>
        </p:txBody>
      </p:sp>
    </p:spTree>
    <p:extLst>
      <p:ext uri="{BB962C8B-B14F-4D97-AF65-F5344CB8AC3E}">
        <p14:creationId xmlns:p14="http://schemas.microsoft.com/office/powerpoint/2010/main" val="278665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based on your experience working in the camp or camp coordination </a:t>
            </a:r>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16</a:t>
            </a:fld>
            <a:endParaRPr lang="en-GB"/>
          </a:p>
        </p:txBody>
      </p:sp>
    </p:spTree>
    <p:extLst>
      <p:ext uri="{BB962C8B-B14F-4D97-AF65-F5344CB8AC3E}">
        <p14:creationId xmlns:p14="http://schemas.microsoft.com/office/powerpoint/2010/main" val="392739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40 humanitarian partners have endorsed the Compact and its five key actions for accountability to young people</a:t>
            </a:r>
          </a:p>
          <a:p>
            <a:r>
              <a:rPr lang="en-US" dirty="0" smtClean="0"/>
              <a:t>in humanitarian action:</a:t>
            </a:r>
            <a:endParaRPr lang="en-US" dirty="0"/>
          </a:p>
        </p:txBody>
      </p:sp>
      <p:sp>
        <p:nvSpPr>
          <p:cNvPr id="4" name="Slide Number Placeholder 3"/>
          <p:cNvSpPr>
            <a:spLocks noGrp="1"/>
          </p:cNvSpPr>
          <p:nvPr>
            <p:ph type="sldNum" sz="quarter" idx="10"/>
          </p:nvPr>
        </p:nvSpPr>
        <p:spPr/>
        <p:txBody>
          <a:bodyPr/>
          <a:lstStyle/>
          <a:p>
            <a:fld id="{50093E18-B2C5-434D-91D6-3F4D495BF19D}" type="slidenum">
              <a:rPr lang="en-GB" smtClean="0"/>
              <a:t>17</a:t>
            </a:fld>
            <a:endParaRPr lang="en-GB"/>
          </a:p>
        </p:txBody>
      </p:sp>
    </p:spTree>
    <p:extLst>
      <p:ext uri="{BB962C8B-B14F-4D97-AF65-F5344CB8AC3E}">
        <p14:creationId xmlns:p14="http://schemas.microsoft.com/office/powerpoint/2010/main" val="397546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B4B43D-1443-4382-AB03-342050D65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B6A4E16-477B-4052-AFFD-83BC4201B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3BBADCF0-21BC-4C1B-BD36-CCCDA7825A18}"/>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2350726F-2807-4BB6-A94C-FC723513F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9984182-1660-4483-9FDE-A57EAFEC292B}"/>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35828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B90DE-7934-4DB4-A0C7-2ED5A8799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6CE6667-B8DE-4560-A088-B51518F69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117B058-ECA0-45F0-8EC8-ABF8EDCE5E05}"/>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FF1BF9C1-5296-4642-90A3-ADB576CB2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EA69027-7E83-4D1C-93A7-3D52E4BAD566}"/>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24390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402348B-AEEE-4481-8035-286FFBADEE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B8EF19E-6FC8-4DB8-B198-0A55F490B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FCA3712-DDB0-4E2F-A9F1-9D51A9A94715}"/>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FB51CA5D-7B19-4D37-BB77-1CBEA859A8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A62CE51-81FC-4F1D-AF67-F6E75E1E05B3}"/>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418181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45F0B-0561-4AC8-8B4A-E20933B829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3388B4D-5D6C-4647-840D-6238AD25B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34D20F5-8AC0-4804-825A-6BF105D9AF91}"/>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27F34F45-4A71-4771-AA7A-B588850F8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AA31ACE-5385-4DB2-B5CD-42B806B71688}"/>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46145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6C340-77C1-4004-8BE7-E249A2CC6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1787745-F02C-4206-A37D-7AC8C5681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630C5B8-D08F-4FA9-911C-033762F859AA}"/>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18BE0BBA-6E45-446A-9409-A835225B7A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35499DC-F4AC-452A-8B40-319AA17D829A}"/>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8458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54F1F7-4035-4998-87E2-2E84D39C6A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51FAB38-C7E7-4EEF-95E5-78B3B839A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A2AC5-2853-493A-8BEF-23FCE7A54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4B688715-9C4A-49F0-9DB7-5E128F42CDA8}"/>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6" name="Footer Placeholder 5">
            <a:extLst>
              <a:ext uri="{FF2B5EF4-FFF2-40B4-BE49-F238E27FC236}">
                <a16:creationId xmlns="" xmlns:a16="http://schemas.microsoft.com/office/drawing/2014/main" id="{B5FBE61E-3F04-4578-97D3-A6AA472F2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F7D8294-431C-4157-8115-C364A69364BC}"/>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13173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A57997-F3E8-4105-ADA0-48408FB4DC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180A050-E2D6-4D1B-A37D-50BAF5433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3344634-61BF-446E-9235-6725978FF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B8176BC-2ED6-4FD5-B2C7-744B4E16C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9B5DD2E-BB11-4847-B993-653D46C1D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6684F7E-E412-4B63-A162-CB910325A3EA}"/>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8" name="Footer Placeholder 7">
            <a:extLst>
              <a:ext uri="{FF2B5EF4-FFF2-40B4-BE49-F238E27FC236}">
                <a16:creationId xmlns="" xmlns:a16="http://schemas.microsoft.com/office/drawing/2014/main" id="{31DE027B-E245-401B-998D-28FA43CCD6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37BB89D-7AB9-4AB0-9936-2C05A83D9697}"/>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7195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AA6C7-2F6B-4704-B58A-051D03C437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429D63D6-930E-4DE4-A7E4-FAE3F4218FF6}"/>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4" name="Footer Placeholder 3">
            <a:extLst>
              <a:ext uri="{FF2B5EF4-FFF2-40B4-BE49-F238E27FC236}">
                <a16:creationId xmlns="" xmlns:a16="http://schemas.microsoft.com/office/drawing/2014/main" id="{8A784A71-A962-4EE3-A48B-BC5CDEEB1E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95EFC3B-9931-404A-9C28-00F13CFD1BC5}"/>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5355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52E412D-1CC0-48B8-80AE-565B5EBB0B79}"/>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3" name="Footer Placeholder 2">
            <a:extLst>
              <a:ext uri="{FF2B5EF4-FFF2-40B4-BE49-F238E27FC236}">
                <a16:creationId xmlns="" xmlns:a16="http://schemas.microsoft.com/office/drawing/2014/main" id="{89E38747-2F7B-4775-B413-0AA1778E6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867488F-85FA-427B-BB3B-AE588812EBD5}"/>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32263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A4EE-D7B9-464E-8AC2-D524C64A0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D535E9C-EA06-4925-AD2E-24502BFFD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C709F22-D8BF-4F8F-A936-22545131C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BE7DAD-6E69-4227-BF6A-E0FC3BE0ADDB}"/>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6" name="Footer Placeholder 5">
            <a:extLst>
              <a:ext uri="{FF2B5EF4-FFF2-40B4-BE49-F238E27FC236}">
                <a16:creationId xmlns="" xmlns:a16="http://schemas.microsoft.com/office/drawing/2014/main" id="{C468F3E1-EBB4-458F-B390-1921CC7805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FAA66BE-C983-4B3F-B709-4A427D0D785B}"/>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274338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87CDC-4928-4E29-8047-66C3DCBF1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2254B0A-C6C5-43E2-8096-A46843335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26E15EE4-7436-4F06-9E4B-5239D12C2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8F47122-F625-44E7-82AC-10C186A1B76A}"/>
              </a:ext>
            </a:extLst>
          </p:cNvPr>
          <p:cNvSpPr>
            <a:spLocks noGrp="1"/>
          </p:cNvSpPr>
          <p:nvPr>
            <p:ph type="dt" sz="half" idx="10"/>
          </p:nvPr>
        </p:nvSpPr>
        <p:spPr/>
        <p:txBody>
          <a:bodyPr/>
          <a:lstStyle/>
          <a:p>
            <a:fld id="{5597CF0E-F99B-433D-9415-88DC5C9B903E}" type="datetimeFigureOut">
              <a:rPr lang="en-GB" smtClean="0"/>
              <a:t>9/9/19</a:t>
            </a:fld>
            <a:endParaRPr lang="en-GB"/>
          </a:p>
        </p:txBody>
      </p:sp>
      <p:sp>
        <p:nvSpPr>
          <p:cNvPr id="6" name="Footer Placeholder 5">
            <a:extLst>
              <a:ext uri="{FF2B5EF4-FFF2-40B4-BE49-F238E27FC236}">
                <a16:creationId xmlns="" xmlns:a16="http://schemas.microsoft.com/office/drawing/2014/main" id="{E1A9BA45-FFE3-40DE-80A2-F808A3F30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4EC6C1B-7C85-4C30-84E0-41A537F3B81F}"/>
              </a:ext>
            </a:extLst>
          </p:cNvPr>
          <p:cNvSpPr>
            <a:spLocks noGrp="1"/>
          </p:cNvSpPr>
          <p:nvPr>
            <p:ph type="sldNum" sz="quarter" idx="12"/>
          </p:nvPr>
        </p:nvSpPr>
        <p:spPr/>
        <p:txBody>
          <a:bodyPr/>
          <a:lstStyle/>
          <a:p>
            <a:fld id="{E3519CCA-3137-4B15-9769-A3B95691DA0E}" type="slidenum">
              <a:rPr lang="en-GB" smtClean="0"/>
              <a:t>‹#›</a:t>
            </a:fld>
            <a:endParaRPr lang="en-GB"/>
          </a:p>
        </p:txBody>
      </p:sp>
    </p:spTree>
    <p:extLst>
      <p:ext uri="{BB962C8B-B14F-4D97-AF65-F5344CB8AC3E}">
        <p14:creationId xmlns:p14="http://schemas.microsoft.com/office/powerpoint/2010/main" val="3097402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2E7F8E6-4BC8-41B8-B993-DB86FAA5A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5B704A6-C7D3-4126-B48F-365D4B5AB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13D6F16-0858-4013-8FB4-367942AC7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7CF0E-F99B-433D-9415-88DC5C9B903E}" type="datetimeFigureOut">
              <a:rPr lang="en-GB" smtClean="0"/>
              <a:t>9/9/19</a:t>
            </a:fld>
            <a:endParaRPr lang="en-GB"/>
          </a:p>
        </p:txBody>
      </p:sp>
      <p:sp>
        <p:nvSpPr>
          <p:cNvPr id="5" name="Footer Placeholder 4">
            <a:extLst>
              <a:ext uri="{FF2B5EF4-FFF2-40B4-BE49-F238E27FC236}">
                <a16:creationId xmlns="" xmlns:a16="http://schemas.microsoft.com/office/drawing/2014/main" id="{801BAEE9-73AC-4623-8D27-E31972748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8949909-FF49-40BC-BEE7-FFF8BC9A1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19CCA-3137-4B15-9769-A3B95691DA0E}" type="slidenum">
              <a:rPr lang="en-GB" smtClean="0"/>
              <a:t>‹#›</a:t>
            </a:fld>
            <a:endParaRPr lang="en-GB"/>
          </a:p>
        </p:txBody>
      </p:sp>
    </p:spTree>
    <p:extLst>
      <p:ext uri="{BB962C8B-B14F-4D97-AF65-F5344CB8AC3E}">
        <p14:creationId xmlns:p14="http://schemas.microsoft.com/office/powerpoint/2010/main" val="339865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www.nsf.gov/news/mmg/media/images/Kathmandu_Durbar_Square,_Nepal.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5.png"/><Relationship Id="rId5" Type="http://schemas.openxmlformats.org/officeDocument/2006/relationships/image" Target="../media/image8.svg"/><Relationship Id="rId6" Type="http://schemas.openxmlformats.org/officeDocument/2006/relationships/image" Target="../media/image6.png"/><Relationship Id="rId7" Type="http://schemas.openxmlformats.org/officeDocument/2006/relationships/image" Target="../media/image10.sv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hyperlink" Target="mailto:qamar@unfpa.org" TargetMode="External"/><Relationship Id="rId4" Type="http://schemas.openxmlformats.org/officeDocument/2006/relationships/hyperlink" Target="mailto:dina.alaeddin@nrc.no"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5.png"/><Relationship Id="rId5" Type="http://schemas.openxmlformats.org/officeDocument/2006/relationships/image" Target="../media/image8.svg"/><Relationship Id="rId6" Type="http://schemas.openxmlformats.org/officeDocument/2006/relationships/image" Target="../media/image6.png"/><Relationship Id="rId7" Type="http://schemas.openxmlformats.org/officeDocument/2006/relationships/image" Target="../media/image10.sv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s://www.youth4peace.info/system/files/2018-10/youth-web-english.pdf" TargetMode="External"/><Relationship Id="rId7" Type="http://schemas.openxmlformats.org/officeDocument/2006/relationships/hyperlink" Target="https://www.unhcr.org/figures-at-a-glance.html"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5;p22">
            <a:extLst>
              <a:ext uri="{FF2B5EF4-FFF2-40B4-BE49-F238E27FC236}">
                <a16:creationId xmlns="" xmlns:a16="http://schemas.microsoft.com/office/drawing/2014/main" id="{117EBA6A-9BC5-4292-B518-84E1E197ADFF}"/>
              </a:ext>
            </a:extLst>
          </p:cNvPr>
          <p:cNvSpPr txBox="1">
            <a:spLocks/>
          </p:cNvSpPr>
          <p:nvPr/>
        </p:nvSpPr>
        <p:spPr>
          <a:xfrm>
            <a:off x="4125332" y="1614603"/>
            <a:ext cx="5684656" cy="1622095"/>
          </a:xfrm>
          <a:prstGeom prst="rect">
            <a:avLst/>
          </a:prstGeom>
          <a:noFill/>
          <a:ln>
            <a:noFill/>
          </a:ln>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D01D2B"/>
              </a:buClr>
              <a:buSzPts val="4400"/>
              <a:buFont typeface="Arial Black"/>
              <a:buNone/>
            </a:pPr>
            <a:endParaRPr lang="en-US" b="1" dirty="0" smtClean="0">
              <a:solidFill>
                <a:srgbClr val="C00000"/>
              </a:solidFill>
              <a:latin typeface="Arial Black" panose="020B0A04020102020204" pitchFamily="34" charset="0"/>
            </a:endParaRPr>
          </a:p>
          <a:p>
            <a:pPr algn="l">
              <a:spcBef>
                <a:spcPts val="0"/>
              </a:spcBef>
              <a:buClr>
                <a:srgbClr val="D01D2B"/>
              </a:buClr>
              <a:buSzPts val="4400"/>
              <a:buFont typeface="Arial Black"/>
              <a:buNone/>
            </a:pPr>
            <a:endParaRPr lang="en-US" b="1" dirty="0">
              <a:solidFill>
                <a:srgbClr val="C00000"/>
              </a:solidFill>
              <a:latin typeface="Arial Black" panose="020B0A04020102020204" pitchFamily="34" charset="0"/>
            </a:endParaRPr>
          </a:p>
          <a:p>
            <a:pPr>
              <a:spcBef>
                <a:spcPts val="0"/>
              </a:spcBef>
              <a:buClr>
                <a:srgbClr val="D01D2B"/>
              </a:buClr>
              <a:buSzPts val="4400"/>
              <a:buFont typeface="Arial Black"/>
              <a:buNone/>
            </a:pPr>
            <a:r>
              <a:rPr lang="en-US" sz="4400" b="1" dirty="0" smtClean="0">
                <a:solidFill>
                  <a:srgbClr val="C00000"/>
                </a:solidFill>
                <a:latin typeface="Arial Black" panose="020B0A04020102020204" pitchFamily="34" charset="0"/>
              </a:rPr>
              <a:t>The Compact for Young People in Humanitarian Action</a:t>
            </a:r>
            <a:endParaRPr lang="en-US" sz="4400" b="1" dirty="0">
              <a:solidFill>
                <a:srgbClr val="C00000"/>
              </a:solidFill>
              <a:latin typeface="Arial Black" panose="020B0A04020102020204" pitchFamily="34" charset="0"/>
            </a:endParaRPr>
          </a:p>
        </p:txBody>
      </p:sp>
      <p:pic>
        <p:nvPicPr>
          <p:cNvPr id="7" name="Google Shape;282;p47">
            <a:extLst>
              <a:ext uri="{FF2B5EF4-FFF2-40B4-BE49-F238E27FC236}">
                <a16:creationId xmlns="" xmlns:a16="http://schemas.microsoft.com/office/drawing/2014/main" id="{0BBE7E9F-0B97-4CFC-A4B7-201F92B2FCDF}"/>
              </a:ext>
            </a:extLst>
          </p:cNvPr>
          <p:cNvPicPr preferRelativeResize="0">
            <a:picLocks noChangeAspect="1"/>
          </p:cNvPicPr>
          <p:nvPr/>
        </p:nvPicPr>
        <p:blipFill>
          <a:blip r:embed="rId2">
            <a:alphaModFix/>
          </a:blip>
          <a:stretch>
            <a:fillRect/>
          </a:stretch>
        </p:blipFill>
        <p:spPr>
          <a:xfrm>
            <a:off x="10447133" y="5950715"/>
            <a:ext cx="1469146" cy="731520"/>
          </a:xfrm>
          <a:prstGeom prst="rect">
            <a:avLst/>
          </a:prstGeom>
          <a:noFill/>
          <a:ln>
            <a:noFill/>
          </a:ln>
        </p:spPr>
      </p:pic>
      <p:pic>
        <p:nvPicPr>
          <p:cNvPr id="16" name="Picture 15">
            <a:extLst>
              <a:ext uri="{FF2B5EF4-FFF2-40B4-BE49-F238E27FC236}">
                <a16:creationId xmlns="" xmlns:a16="http://schemas.microsoft.com/office/drawing/2014/main" id="{554258DC-6EF8-4F34-9BEB-09CB28EF8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107" y="-105878"/>
            <a:ext cx="5477194" cy="6963878"/>
          </a:xfrm>
          <a:prstGeom prst="rect">
            <a:avLst/>
          </a:prstGeom>
        </p:spPr>
      </p:pic>
    </p:spTree>
    <p:extLst>
      <p:ext uri="{BB962C8B-B14F-4D97-AF65-F5344CB8AC3E}">
        <p14:creationId xmlns:p14="http://schemas.microsoft.com/office/powerpoint/2010/main" val="31298907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cs typeface="Times New Roman" panose="02020603050405020304" pitchFamily="18" charset="0"/>
              </a:rPr>
              <a:t>Objective </a:t>
            </a:r>
            <a:r>
              <a:rPr lang="en-US" b="1" dirty="0">
                <a:latin typeface="Arial Black" panose="020B0A04020102020204" pitchFamily="34" charset="0"/>
                <a:cs typeface="Times New Roman" panose="02020603050405020304" pitchFamily="18" charset="0"/>
              </a:rPr>
              <a:t>of The Compact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 The Compact will </a:t>
            </a:r>
            <a:r>
              <a:rPr lang="en-US" b="1" dirty="0"/>
              <a:t>facilitate partnership</a:t>
            </a:r>
            <a:r>
              <a:rPr lang="en-US" dirty="0"/>
              <a:t> building for young people in humanitarian action. It aims to achieve the critical mass required to embed its principles in the form of the 5 actions </a:t>
            </a:r>
            <a:r>
              <a:rPr lang="en-US" b="1" dirty="0"/>
              <a:t>into the existing humanitarian </a:t>
            </a:r>
            <a:r>
              <a:rPr lang="en-US" b="1" dirty="0" smtClean="0"/>
              <a:t>architecture</a:t>
            </a:r>
            <a:r>
              <a:rPr lang="en-US" dirty="0" smtClean="0"/>
              <a:t> </a:t>
            </a:r>
            <a:r>
              <a:rPr lang="en-US" dirty="0"/>
              <a:t>to ensure the humanitarian system systematically and structurally addresses the needs and priorities of young people including adolescent in all stages of humanitarian action. </a:t>
            </a:r>
          </a:p>
          <a:p>
            <a:r>
              <a:rPr lang="en-US" dirty="0"/>
              <a:t>A successful implementation will result in an institutionalization of the key actions of the Compact in all stages of humanitarian action including an increase of humanitarian projects addressing needs of adolescent and youth, participation of young people in decision making, the systematic use of the age/gender marker and increased funding earmarked for youth-serving and youth-led action in emergencies. </a:t>
            </a:r>
          </a:p>
        </p:txBody>
      </p:sp>
    </p:spTree>
    <p:extLst>
      <p:ext uri="{BB962C8B-B14F-4D97-AF65-F5344CB8AC3E}">
        <p14:creationId xmlns:p14="http://schemas.microsoft.com/office/powerpoint/2010/main" val="146596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24">
            <a:extLst>
              <a:ext uri="{FF2B5EF4-FFF2-40B4-BE49-F238E27FC236}">
                <a16:creationId xmlns="" xmlns:a16="http://schemas.microsoft.com/office/drawing/2014/main" id="{5B55BF6A-E160-4D95-B292-05960826AE2E}"/>
              </a:ext>
            </a:extLst>
          </p:cNvPr>
          <p:cNvSpPr txBox="1"/>
          <p:nvPr/>
        </p:nvSpPr>
        <p:spPr>
          <a:xfrm>
            <a:off x="1846659" y="2169401"/>
            <a:ext cx="8187900" cy="874631"/>
          </a:xfrm>
          <a:prstGeom prst="rect">
            <a:avLst/>
          </a:prstGeom>
          <a:noFill/>
          <a:ln w="19050" cap="flat" cmpd="sng">
            <a:solidFill>
              <a:srgbClr val="C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FF0000"/>
              </a:solidFill>
              <a:latin typeface="Arial" panose="020B0604020202020204" pitchFamily="34" charset="0"/>
              <a:cs typeface="Arial" panose="020B0604020202020204" pitchFamily="34" charset="0"/>
            </a:endParaRPr>
          </a:p>
        </p:txBody>
      </p:sp>
      <p:sp>
        <p:nvSpPr>
          <p:cNvPr id="5" name="Google Shape;145;p24">
            <a:extLst>
              <a:ext uri="{FF2B5EF4-FFF2-40B4-BE49-F238E27FC236}">
                <a16:creationId xmlns="" xmlns:a16="http://schemas.microsoft.com/office/drawing/2014/main" id="{FBD20123-0070-4A80-BA1D-E817203E60B2}"/>
              </a:ext>
            </a:extLst>
          </p:cNvPr>
          <p:cNvSpPr txBox="1">
            <a:spLocks/>
          </p:cNvSpPr>
          <p:nvPr/>
        </p:nvSpPr>
        <p:spPr>
          <a:xfrm>
            <a:off x="962526" y="1396109"/>
            <a:ext cx="8229600"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Five key actions</a:t>
            </a:r>
          </a:p>
        </p:txBody>
      </p:sp>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Compact</a:t>
            </a:r>
            <a:endParaRPr b="1" dirty="0">
              <a:latin typeface="Arial Black" panose="020B0A04020102020204" pitchFamily="34" charset="0"/>
              <a:cs typeface="Times New Roman" panose="02020603050405020304" pitchFamily="18" charset="0"/>
            </a:endParaRPr>
          </a:p>
        </p:txBody>
      </p:sp>
      <p:sp>
        <p:nvSpPr>
          <p:cNvPr id="7" name="Google Shape;150;p24">
            <a:extLst>
              <a:ext uri="{FF2B5EF4-FFF2-40B4-BE49-F238E27FC236}">
                <a16:creationId xmlns="" xmlns:a16="http://schemas.microsoft.com/office/drawing/2014/main" id="{BB711884-D343-4112-B1C3-EE71F6AF37CE}"/>
              </a:ext>
            </a:extLst>
          </p:cNvPr>
          <p:cNvSpPr txBox="1"/>
          <p:nvPr/>
        </p:nvSpPr>
        <p:spPr>
          <a:xfrm>
            <a:off x="2359134" y="2249644"/>
            <a:ext cx="16137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Services</a:t>
            </a:r>
            <a:endParaRPr dirty="0">
              <a:solidFill>
                <a:srgbClr val="C00000"/>
              </a:solidFill>
              <a:latin typeface="Arial" panose="020B0604020202020204" pitchFamily="34" charset="0"/>
              <a:cs typeface="Arial" panose="020B0604020202020204" pitchFamily="34" charset="0"/>
            </a:endParaRPr>
          </a:p>
        </p:txBody>
      </p:sp>
      <p:sp>
        <p:nvSpPr>
          <p:cNvPr id="8" name="Google Shape;151;p24">
            <a:extLst>
              <a:ext uri="{FF2B5EF4-FFF2-40B4-BE49-F238E27FC236}">
                <a16:creationId xmlns="" xmlns:a16="http://schemas.microsoft.com/office/drawing/2014/main" id="{AD314CC9-CA49-4FFD-A2E2-B1041E48FE69}"/>
              </a:ext>
            </a:extLst>
          </p:cNvPr>
          <p:cNvSpPr txBox="1"/>
          <p:nvPr/>
        </p:nvSpPr>
        <p:spPr>
          <a:xfrm>
            <a:off x="2359134" y="3046790"/>
            <a:ext cx="16137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Participation</a:t>
            </a:r>
            <a:endParaRPr dirty="0">
              <a:solidFill>
                <a:srgbClr val="C00000"/>
              </a:solidFill>
              <a:latin typeface="Arial" panose="020B0604020202020204" pitchFamily="34" charset="0"/>
              <a:cs typeface="Arial" panose="020B0604020202020204" pitchFamily="34" charset="0"/>
            </a:endParaRPr>
          </a:p>
        </p:txBody>
      </p:sp>
      <p:sp>
        <p:nvSpPr>
          <p:cNvPr id="9" name="Google Shape;152;p24">
            <a:extLst>
              <a:ext uri="{FF2B5EF4-FFF2-40B4-BE49-F238E27FC236}">
                <a16:creationId xmlns="" xmlns:a16="http://schemas.microsoft.com/office/drawing/2014/main" id="{4150F86C-9F25-4899-A418-473C27CF2A32}"/>
              </a:ext>
            </a:extLst>
          </p:cNvPr>
          <p:cNvSpPr txBox="1"/>
          <p:nvPr/>
        </p:nvSpPr>
        <p:spPr>
          <a:xfrm>
            <a:off x="2359134" y="3872554"/>
            <a:ext cx="16137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Capacity </a:t>
            </a:r>
            <a:endParaRPr sz="1800" b="1" dirty="0">
              <a:solidFill>
                <a:srgbClr val="C00000"/>
              </a:solidFill>
              <a:latin typeface="Arial" panose="020B0604020202020204" pitchFamily="34" charset="0"/>
              <a:cs typeface="Arial" panose="020B0604020202020204" pitchFamily="34" charset="0"/>
            </a:endParaRPr>
          </a:p>
        </p:txBody>
      </p:sp>
      <p:sp>
        <p:nvSpPr>
          <p:cNvPr id="10" name="Google Shape;153;p24">
            <a:extLst>
              <a:ext uri="{FF2B5EF4-FFF2-40B4-BE49-F238E27FC236}">
                <a16:creationId xmlns="" xmlns:a16="http://schemas.microsoft.com/office/drawing/2014/main" id="{453B4560-275E-44A6-976B-E43B152AB87D}"/>
              </a:ext>
            </a:extLst>
          </p:cNvPr>
          <p:cNvSpPr txBox="1"/>
          <p:nvPr/>
        </p:nvSpPr>
        <p:spPr>
          <a:xfrm>
            <a:off x="2359134" y="4657685"/>
            <a:ext cx="1719000" cy="7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Resources</a:t>
            </a:r>
            <a:endParaRPr sz="1800" b="1" dirty="0">
              <a:solidFill>
                <a:srgbClr val="C00000"/>
              </a:solidFill>
              <a:latin typeface="Arial" panose="020B0604020202020204" pitchFamily="34" charset="0"/>
              <a:cs typeface="Arial" panose="020B0604020202020204" pitchFamily="34" charset="0"/>
            </a:endParaRPr>
          </a:p>
        </p:txBody>
      </p:sp>
      <p:sp>
        <p:nvSpPr>
          <p:cNvPr id="11" name="Google Shape;154;p24">
            <a:extLst>
              <a:ext uri="{FF2B5EF4-FFF2-40B4-BE49-F238E27FC236}">
                <a16:creationId xmlns="" xmlns:a16="http://schemas.microsoft.com/office/drawing/2014/main" id="{6F646E32-71CB-4BD1-B6A4-D47F15FEAB8D}"/>
              </a:ext>
            </a:extLst>
          </p:cNvPr>
          <p:cNvSpPr txBox="1"/>
          <p:nvPr/>
        </p:nvSpPr>
        <p:spPr>
          <a:xfrm>
            <a:off x="2359134" y="5530694"/>
            <a:ext cx="1613700" cy="60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solidFill>
                  <a:srgbClr val="C00000"/>
                </a:solidFill>
                <a:latin typeface="Arial" panose="020B0604020202020204" pitchFamily="34" charset="0"/>
                <a:cs typeface="Arial" panose="020B0604020202020204" pitchFamily="34" charset="0"/>
              </a:rPr>
              <a:t>Data</a:t>
            </a:r>
            <a:endParaRPr sz="1800" b="1" dirty="0">
              <a:solidFill>
                <a:srgbClr val="C00000"/>
              </a:solidFill>
              <a:latin typeface="Arial" panose="020B0604020202020204" pitchFamily="34" charset="0"/>
              <a:cs typeface="Arial" panose="020B0604020202020204" pitchFamily="34" charset="0"/>
            </a:endParaRPr>
          </a:p>
        </p:txBody>
      </p:sp>
      <p:sp>
        <p:nvSpPr>
          <p:cNvPr id="12" name="Google Shape;159;p24">
            <a:extLst>
              <a:ext uri="{FF2B5EF4-FFF2-40B4-BE49-F238E27FC236}">
                <a16:creationId xmlns="" xmlns:a16="http://schemas.microsoft.com/office/drawing/2014/main" id="{C2E712F8-7033-40A2-9881-E031EA7FFC91}"/>
              </a:ext>
            </a:extLst>
          </p:cNvPr>
          <p:cNvSpPr txBox="1"/>
          <p:nvPr/>
        </p:nvSpPr>
        <p:spPr>
          <a:xfrm>
            <a:off x="3972909" y="3044990"/>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chemeClr val="dk1"/>
                </a:solidFill>
                <a:latin typeface="Arial" panose="020B0604020202020204" pitchFamily="34" charset="0"/>
                <a:cs typeface="Arial" panose="020B0604020202020204" pitchFamily="34" charset="0"/>
              </a:rPr>
              <a:t>Unleash the power of young people to help and to lead</a:t>
            </a:r>
            <a:endParaRPr sz="1800" dirty="0">
              <a:solidFill>
                <a:schemeClr val="dk1"/>
              </a:solidFill>
              <a:latin typeface="Arial" panose="020B0604020202020204" pitchFamily="34" charset="0"/>
              <a:cs typeface="Arial" panose="020B0604020202020204" pitchFamily="34" charset="0"/>
            </a:endParaRPr>
          </a:p>
        </p:txBody>
      </p:sp>
      <p:sp>
        <p:nvSpPr>
          <p:cNvPr id="13" name="Google Shape;160;p24">
            <a:extLst>
              <a:ext uri="{FF2B5EF4-FFF2-40B4-BE49-F238E27FC236}">
                <a16:creationId xmlns="" xmlns:a16="http://schemas.microsoft.com/office/drawing/2014/main" id="{78FE0015-AC8A-4D39-A21A-BE04989CF8C9}"/>
              </a:ext>
            </a:extLst>
          </p:cNvPr>
          <p:cNvSpPr txBox="1"/>
          <p:nvPr/>
        </p:nvSpPr>
        <p:spPr>
          <a:xfrm>
            <a:off x="3972909" y="387255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Arial" panose="020B0604020202020204" pitchFamily="34" charset="0"/>
                <a:cs typeface="Arial" panose="020B0604020202020204" pitchFamily="34" charset="0"/>
              </a:rPr>
              <a:t>Build skills for humanitarian action and beyond</a:t>
            </a:r>
            <a:endParaRPr sz="1800" dirty="0">
              <a:solidFill>
                <a:schemeClr val="dk1"/>
              </a:solidFill>
              <a:latin typeface="Arial" panose="020B0604020202020204" pitchFamily="34" charset="0"/>
              <a:cs typeface="Arial" panose="020B0604020202020204" pitchFamily="34" charset="0"/>
            </a:endParaRPr>
          </a:p>
        </p:txBody>
      </p:sp>
      <p:sp>
        <p:nvSpPr>
          <p:cNvPr id="14" name="Google Shape;161;p24">
            <a:extLst>
              <a:ext uri="{FF2B5EF4-FFF2-40B4-BE49-F238E27FC236}">
                <a16:creationId xmlns="" xmlns:a16="http://schemas.microsoft.com/office/drawing/2014/main" id="{6596C47E-A1D5-4EF1-AA00-89DE2042FE2F}"/>
              </a:ext>
            </a:extLst>
          </p:cNvPr>
          <p:cNvSpPr txBox="1"/>
          <p:nvPr/>
        </p:nvSpPr>
        <p:spPr>
          <a:xfrm>
            <a:off x="3972909" y="4655885"/>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Arial" panose="020B0604020202020204" pitchFamily="34" charset="0"/>
                <a:cs typeface="Arial" panose="020B0604020202020204" pitchFamily="34" charset="0"/>
              </a:rPr>
              <a:t>Increase attention to and resources for young people in humanitarian settings</a:t>
            </a:r>
            <a:endParaRPr sz="1800" dirty="0">
              <a:solidFill>
                <a:schemeClr val="dk1"/>
              </a:solidFill>
              <a:latin typeface="Arial" panose="020B0604020202020204" pitchFamily="34" charset="0"/>
              <a:cs typeface="Arial" panose="020B0604020202020204" pitchFamily="34" charset="0"/>
            </a:endParaRPr>
          </a:p>
        </p:txBody>
      </p:sp>
      <p:sp>
        <p:nvSpPr>
          <p:cNvPr id="15" name="Google Shape;163;p24">
            <a:extLst>
              <a:ext uri="{FF2B5EF4-FFF2-40B4-BE49-F238E27FC236}">
                <a16:creationId xmlns="" xmlns:a16="http://schemas.microsoft.com/office/drawing/2014/main" id="{310A564D-65F0-4570-A50F-1507B567B6A6}"/>
              </a:ext>
            </a:extLst>
          </p:cNvPr>
          <p:cNvSpPr txBox="1"/>
          <p:nvPr/>
        </p:nvSpPr>
        <p:spPr>
          <a:xfrm>
            <a:off x="3972909" y="546814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1800">
                <a:solidFill>
                  <a:schemeClr val="dk1"/>
                </a:solidFill>
                <a:latin typeface="Arial" panose="020B0604020202020204" pitchFamily="34" charset="0"/>
                <a:cs typeface="Arial" panose="020B0604020202020204" pitchFamily="34" charset="0"/>
              </a:rPr>
              <a:t>Use accurate information to understand the needs of young people in humanitarian settings</a:t>
            </a:r>
            <a:endParaRPr sz="1800" b="1">
              <a:solidFill>
                <a:schemeClr val="dk1"/>
              </a:solidFill>
              <a:latin typeface="Arial" panose="020B0604020202020204" pitchFamily="34" charset="0"/>
              <a:cs typeface="Arial" panose="020B0604020202020204" pitchFamily="34" charset="0"/>
            </a:endParaRPr>
          </a:p>
        </p:txBody>
      </p:sp>
      <p:sp>
        <p:nvSpPr>
          <p:cNvPr id="16" name="Google Shape;164;p24">
            <a:extLst>
              <a:ext uri="{FF2B5EF4-FFF2-40B4-BE49-F238E27FC236}">
                <a16:creationId xmlns="" xmlns:a16="http://schemas.microsoft.com/office/drawing/2014/main" id="{5DE7D934-2316-4AE3-9C6D-35326E000829}"/>
              </a:ext>
            </a:extLst>
          </p:cNvPr>
          <p:cNvSpPr txBox="1"/>
          <p:nvPr/>
        </p:nvSpPr>
        <p:spPr>
          <a:xfrm>
            <a:off x="3972909" y="2247844"/>
            <a:ext cx="6012900" cy="7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chemeClr val="dk1"/>
                </a:solidFill>
                <a:latin typeface="Arial" panose="020B0604020202020204" pitchFamily="34" charset="0"/>
                <a:cs typeface="Arial" panose="020B0604020202020204" pitchFamily="34" charset="0"/>
              </a:rPr>
              <a:t>Support age- and gender-responsive programmes to protect the health and well-being of all young people in humanitarian settings</a:t>
            </a:r>
            <a:endParaRPr sz="1800" dirty="0">
              <a:solidFill>
                <a:schemeClr val="dk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 xmlns:a16="http://schemas.microsoft.com/office/drawing/2014/main" id="{1E8E5735-0F86-41D9-85B5-474D3FD727D8}"/>
              </a:ext>
            </a:extLst>
          </p:cNvPr>
          <p:cNvSpPr/>
          <p:nvPr/>
        </p:nvSpPr>
        <p:spPr>
          <a:xfrm>
            <a:off x="1904834" y="2434256"/>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05A233F9-45CB-4840-BBB3-6FFB653B9D5A}"/>
              </a:ext>
            </a:extLst>
          </p:cNvPr>
          <p:cNvSpPr/>
          <p:nvPr/>
        </p:nvSpPr>
        <p:spPr>
          <a:xfrm>
            <a:off x="1904834" y="3237110"/>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2</a:t>
            </a:r>
          </a:p>
        </p:txBody>
      </p:sp>
      <p:sp>
        <p:nvSpPr>
          <p:cNvPr id="19" name="Oval 18">
            <a:extLst>
              <a:ext uri="{FF2B5EF4-FFF2-40B4-BE49-F238E27FC236}">
                <a16:creationId xmlns="" xmlns:a16="http://schemas.microsoft.com/office/drawing/2014/main" id="{9E9B4FB6-E4FA-4D4F-A6E8-7F4BCFE6D12C}"/>
              </a:ext>
            </a:extLst>
          </p:cNvPr>
          <p:cNvSpPr/>
          <p:nvPr/>
        </p:nvSpPr>
        <p:spPr>
          <a:xfrm>
            <a:off x="1904834" y="4064245"/>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95A46CE-85E5-44E1-84E6-069CA9ED2A1E}"/>
              </a:ext>
            </a:extLst>
          </p:cNvPr>
          <p:cNvSpPr/>
          <p:nvPr/>
        </p:nvSpPr>
        <p:spPr>
          <a:xfrm>
            <a:off x="1904834" y="4846512"/>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4</a:t>
            </a:r>
          </a:p>
        </p:txBody>
      </p:sp>
      <p:sp>
        <p:nvSpPr>
          <p:cNvPr id="21" name="Oval 20">
            <a:extLst>
              <a:ext uri="{FF2B5EF4-FFF2-40B4-BE49-F238E27FC236}">
                <a16:creationId xmlns="" xmlns:a16="http://schemas.microsoft.com/office/drawing/2014/main" id="{BD456197-C811-40DE-A7B0-3AB43CF4A8D5}"/>
              </a:ext>
            </a:extLst>
          </p:cNvPr>
          <p:cNvSpPr/>
          <p:nvPr/>
        </p:nvSpPr>
        <p:spPr>
          <a:xfrm>
            <a:off x="1904834" y="5659835"/>
            <a:ext cx="354842" cy="348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Arial" panose="020B0604020202020204" pitchFamily="34" charset="0"/>
                <a:cs typeface="Arial" panose="020B0604020202020204" pitchFamily="34" charset="0"/>
              </a:rPr>
              <a:t>5</a:t>
            </a:r>
          </a:p>
        </p:txBody>
      </p:sp>
      <p:pic>
        <p:nvPicPr>
          <p:cNvPr id="3" name="Picture 2">
            <a:extLst>
              <a:ext uri="{FF2B5EF4-FFF2-40B4-BE49-F238E27FC236}">
                <a16:creationId xmlns="" xmlns:a16="http://schemas.microsoft.com/office/drawing/2014/main" id="{49DB9A73-8B28-4BAF-A51D-DCD8007C1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41" y="2098112"/>
            <a:ext cx="1347770" cy="1178069"/>
          </a:xfrm>
          <a:prstGeom prst="rect">
            <a:avLst/>
          </a:prstGeom>
        </p:spPr>
      </p:pic>
    </p:spTree>
    <p:extLst>
      <p:ext uri="{BB962C8B-B14F-4D97-AF65-F5344CB8AC3E}">
        <p14:creationId xmlns:p14="http://schemas.microsoft.com/office/powerpoint/2010/main" val="642459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06;p41">
            <a:hlinkClick r:id="rId2"/>
            <a:extLst>
              <a:ext uri="{FF2B5EF4-FFF2-40B4-BE49-F238E27FC236}">
                <a16:creationId xmlns="" xmlns:a16="http://schemas.microsoft.com/office/drawing/2014/main" id="{E32FBCA3-740C-4C08-B6A7-3DC5115B7F1A}"/>
              </a:ext>
            </a:extLst>
          </p:cNvPr>
          <p:cNvPicPr preferRelativeResize="0"/>
          <p:nvPr/>
        </p:nvPicPr>
        <p:blipFill rotWithShape="1">
          <a:blip r:embed="rId3">
            <a:alphaModFix/>
          </a:blip>
          <a:srcRect r="50997"/>
          <a:stretch/>
        </p:blipFill>
        <p:spPr>
          <a:xfrm>
            <a:off x="0" y="0"/>
            <a:ext cx="5057825" cy="6858000"/>
          </a:xfrm>
          <a:prstGeom prst="rect">
            <a:avLst/>
          </a:prstGeom>
          <a:noFill/>
          <a:ln>
            <a:noFill/>
          </a:ln>
        </p:spPr>
      </p:pic>
      <p:pic>
        <p:nvPicPr>
          <p:cNvPr id="10" name="Picture 9">
            <a:extLst>
              <a:ext uri="{FF2B5EF4-FFF2-40B4-BE49-F238E27FC236}">
                <a16:creationId xmlns="" xmlns:a16="http://schemas.microsoft.com/office/drawing/2014/main" id="{18CBBFAB-FD2F-4C71-BEC2-DBEF236A6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414"/>
            <a:ext cx="5057824" cy="6933414"/>
          </a:xfrm>
          <a:prstGeom prst="rect">
            <a:avLst/>
          </a:prstGeom>
        </p:spPr>
      </p:pic>
      <p:pic>
        <p:nvPicPr>
          <p:cNvPr id="12" name="Picture 11">
            <a:extLst>
              <a:ext uri="{FF2B5EF4-FFF2-40B4-BE49-F238E27FC236}">
                <a16:creationId xmlns="" xmlns:a16="http://schemas.microsoft.com/office/drawing/2014/main" id="{34E0DE10-9549-4B8B-AF39-B8CE30F08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541" y="269367"/>
            <a:ext cx="4771165" cy="3621314"/>
          </a:xfrm>
          <a:prstGeom prst="rect">
            <a:avLst/>
          </a:prstGeom>
        </p:spPr>
      </p:pic>
      <p:pic>
        <p:nvPicPr>
          <p:cNvPr id="13" name="Google Shape;282;p47">
            <a:extLst>
              <a:ext uri="{FF2B5EF4-FFF2-40B4-BE49-F238E27FC236}">
                <a16:creationId xmlns="" xmlns:a16="http://schemas.microsoft.com/office/drawing/2014/main" id="{C21F23F1-B89E-4800-B355-92847236A3B2}"/>
              </a:ext>
            </a:extLst>
          </p:cNvPr>
          <p:cNvPicPr preferRelativeResize="0">
            <a:picLocks noChangeAspect="1"/>
          </p:cNvPicPr>
          <p:nvPr/>
        </p:nvPicPr>
        <p:blipFill>
          <a:blip r:embed="rId6">
            <a:alphaModFix/>
          </a:blip>
          <a:stretch>
            <a:fillRect/>
          </a:stretch>
        </p:blipFill>
        <p:spPr>
          <a:xfrm>
            <a:off x="10447133" y="5950715"/>
            <a:ext cx="1469146" cy="731520"/>
          </a:xfrm>
          <a:prstGeom prst="rect">
            <a:avLst/>
          </a:prstGeom>
          <a:noFill/>
          <a:ln>
            <a:noFill/>
          </a:ln>
        </p:spPr>
      </p:pic>
      <p:sp>
        <p:nvSpPr>
          <p:cNvPr id="6" name="Google Shape;145;p24">
            <a:extLst>
              <a:ext uri="{FF2B5EF4-FFF2-40B4-BE49-F238E27FC236}">
                <a16:creationId xmlns="" xmlns:a16="http://schemas.microsoft.com/office/drawing/2014/main" id="{FBD20123-0070-4A80-BA1D-E817203E60B2}"/>
              </a:ext>
            </a:extLst>
          </p:cNvPr>
          <p:cNvSpPr txBox="1">
            <a:spLocks/>
          </p:cNvSpPr>
          <p:nvPr/>
        </p:nvSpPr>
        <p:spPr>
          <a:xfrm>
            <a:off x="5498667" y="4388923"/>
            <a:ext cx="6227168" cy="106355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1800"/>
              <a:buFont typeface="Arial"/>
              <a:buNone/>
            </a:pPr>
            <a:r>
              <a:rPr lang="en-US" b="1" dirty="0" smtClean="0">
                <a:solidFill>
                  <a:srgbClr val="C00000"/>
                </a:solidFill>
                <a:latin typeface="Arial" panose="020B0604020202020204" pitchFamily="34" charset="0"/>
                <a:cs typeface="Arial" panose="020B0604020202020204" pitchFamily="34" charset="0"/>
              </a:rPr>
              <a:t>SUPPORT and PROMOTE the Compact WHEREVER and WHENEVER you can.</a:t>
            </a:r>
            <a:endParaRPr lang="en-U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036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smtClean="0">
                <a:latin typeface="Arial Black" panose="020B0A04020102020204" pitchFamily="34" charset="0"/>
                <a:cs typeface="Times New Roman" panose="02020603050405020304" pitchFamily="18" charset="0"/>
              </a:rPr>
              <a:t>Timeline</a:t>
            </a:r>
            <a:endParaRPr b="1" dirty="0">
              <a:latin typeface="Arial Black" panose="020B0A04020102020204" pitchFamily="34" charset="0"/>
              <a:cs typeface="Times New Roman" panose="02020603050405020304" pitchFamily="18" charset="0"/>
            </a:endParaRPr>
          </a:p>
        </p:txBody>
      </p:sp>
      <p:sp>
        <p:nvSpPr>
          <p:cNvPr id="22" name="Rectangle 21"/>
          <p:cNvSpPr/>
          <p:nvPr/>
        </p:nvSpPr>
        <p:spPr>
          <a:xfrm>
            <a:off x="229202"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90103"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43736"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835"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36469"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4480" y="4022884"/>
            <a:ext cx="2512520"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World Humanitarian</a:t>
            </a:r>
          </a:p>
          <a:p>
            <a:r>
              <a:rPr lang="en-US" b="1" i="1" dirty="0" smtClean="0">
                <a:latin typeface="Arial" panose="020B0604020202020204" pitchFamily="34" charset="0"/>
                <a:cs typeface="Arial" panose="020B0604020202020204" pitchFamily="34" charset="0"/>
              </a:rPr>
              <a:t>Summit</a:t>
            </a:r>
            <a:endParaRPr lang="en-US" b="1" i="1" dirty="0">
              <a:latin typeface="Arial" panose="020B0604020202020204" pitchFamily="34" charset="0"/>
              <a:cs typeface="Arial" panose="020B0604020202020204" pitchFamily="34" charset="0"/>
            </a:endParaRPr>
          </a:p>
        </p:txBody>
      </p:sp>
      <p:sp>
        <p:nvSpPr>
          <p:cNvPr id="36" name="TextBox 35"/>
          <p:cNvSpPr txBox="1"/>
          <p:nvPr/>
        </p:nvSpPr>
        <p:spPr>
          <a:xfrm>
            <a:off x="276451" y="4789710"/>
            <a:ext cx="2322335" cy="830997"/>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Doha Declaration</a:t>
            </a:r>
          </a:p>
          <a:p>
            <a:pPr algn="ctr"/>
            <a:r>
              <a:rPr lang="en-US" sz="1600" dirty="0" smtClean="0">
                <a:latin typeface="Arial" panose="020B0604020202020204" pitchFamily="34" charset="0"/>
                <a:cs typeface="Arial" panose="020B0604020202020204" pitchFamily="34" charset="0"/>
              </a:rPr>
              <a:t>on reshaping Humanitarian Agenda</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229202" y="3642712"/>
            <a:ext cx="2337686" cy="400110"/>
          </a:xfrm>
          <a:prstGeom prst="rect">
            <a:avLst/>
          </a:prstGeom>
          <a:noFill/>
          <a:ln>
            <a:noFill/>
          </a:ln>
        </p:spPr>
        <p:txBody>
          <a:bodyPr wrap="square" rtlCol="0">
            <a:spAutoFit/>
          </a:bodyPr>
          <a:lstStyle/>
          <a:p>
            <a:pPr algn="ctr"/>
            <a:r>
              <a:rPr lang="en-US" sz="2000" b="1" dirty="0" smtClean="0">
                <a:solidFill>
                  <a:schemeClr val="bg1"/>
                </a:solidFill>
              </a:rPr>
              <a:t>Sept. 2015</a:t>
            </a:r>
            <a:endParaRPr lang="en-US" sz="2000" b="1" dirty="0">
              <a:solidFill>
                <a:schemeClr val="bg1"/>
              </a:solidFill>
            </a:endParaRPr>
          </a:p>
        </p:txBody>
      </p:sp>
      <p:cxnSp>
        <p:nvCxnSpPr>
          <p:cNvPr id="39" name="Straight Arrow Connector 38"/>
          <p:cNvCxnSpPr/>
          <p:nvPr/>
        </p:nvCxnSpPr>
        <p:spPr>
          <a:xfrm>
            <a:off x="247510" y="4043169"/>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93162"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639226" y="1389138"/>
            <a:ext cx="2857807" cy="923330"/>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United Nations </a:t>
            </a:r>
          </a:p>
          <a:p>
            <a:r>
              <a:rPr lang="en-US" b="1" i="1" dirty="0" smtClean="0">
                <a:latin typeface="Arial" panose="020B0604020202020204" pitchFamily="34" charset="0"/>
                <a:cs typeface="Arial" panose="020B0604020202020204" pitchFamily="34" charset="0"/>
              </a:rPr>
              <a:t>Security Council Resolution 2250</a:t>
            </a:r>
            <a:endParaRPr lang="en-US" b="1" i="1" dirty="0">
              <a:latin typeface="Arial" panose="020B0604020202020204" pitchFamily="34" charset="0"/>
              <a:cs typeface="Arial" panose="020B0604020202020204" pitchFamily="34" charset="0"/>
            </a:endParaRPr>
          </a:p>
        </p:txBody>
      </p:sp>
      <p:sp>
        <p:nvSpPr>
          <p:cNvPr id="45" name="TextBox 44"/>
          <p:cNvSpPr txBox="1"/>
          <p:nvPr/>
        </p:nvSpPr>
        <p:spPr>
          <a:xfrm>
            <a:off x="2943479" y="2604175"/>
            <a:ext cx="1569483"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Youth Peace and Security</a:t>
            </a:r>
            <a:endParaRPr lang="en-US" sz="1600" dirty="0">
              <a:latin typeface="Arial" panose="020B0604020202020204" pitchFamily="34" charset="0"/>
              <a:cs typeface="Arial" panose="020B0604020202020204" pitchFamily="34" charset="0"/>
            </a:endParaRPr>
          </a:p>
        </p:txBody>
      </p:sp>
      <p:sp>
        <p:nvSpPr>
          <p:cNvPr id="46" name="TextBox 45"/>
          <p:cNvSpPr txBox="1"/>
          <p:nvPr/>
        </p:nvSpPr>
        <p:spPr>
          <a:xfrm>
            <a:off x="4978119" y="4012251"/>
            <a:ext cx="2470873"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Global Refugee</a:t>
            </a:r>
          </a:p>
          <a:p>
            <a:r>
              <a:rPr lang="en-US" b="1" i="1" dirty="0" smtClean="0">
                <a:latin typeface="Arial" panose="020B0604020202020204" pitchFamily="34" charset="0"/>
                <a:cs typeface="Arial" panose="020B0604020202020204" pitchFamily="34" charset="0"/>
              </a:rPr>
              <a:t>Youth Consultations</a:t>
            </a:r>
            <a:endParaRPr lang="en-US" b="1" i="1" dirty="0">
              <a:latin typeface="Arial" panose="020B0604020202020204" pitchFamily="34" charset="0"/>
              <a:cs typeface="Arial" panose="020B0604020202020204" pitchFamily="34" charset="0"/>
            </a:endParaRPr>
          </a:p>
        </p:txBody>
      </p:sp>
      <p:sp>
        <p:nvSpPr>
          <p:cNvPr id="47" name="TextBox 46"/>
          <p:cNvSpPr txBox="1"/>
          <p:nvPr/>
        </p:nvSpPr>
        <p:spPr>
          <a:xfrm>
            <a:off x="5021533" y="4800343"/>
            <a:ext cx="2181724"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Consultations with 1,482 youth from 65 nationalities in 23 countries</a:t>
            </a:r>
            <a:endParaRPr lang="en-US" sz="1600" dirty="0">
              <a:latin typeface="Arial" panose="020B0604020202020204" pitchFamily="34" charset="0"/>
              <a:cs typeface="Arial" panose="020B0604020202020204" pitchFamily="34" charset="0"/>
            </a:endParaRPr>
          </a:p>
        </p:txBody>
      </p:sp>
      <p:cxnSp>
        <p:nvCxnSpPr>
          <p:cNvPr id="48" name="Straight Arrow Connector 47"/>
          <p:cNvCxnSpPr/>
          <p:nvPr/>
        </p:nvCxnSpPr>
        <p:spPr>
          <a:xfrm>
            <a:off x="4929382" y="4046708"/>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50348" y="3642710"/>
            <a:ext cx="2337686" cy="400110"/>
          </a:xfrm>
          <a:prstGeom prst="rect">
            <a:avLst/>
          </a:prstGeom>
          <a:noFill/>
        </p:spPr>
        <p:txBody>
          <a:bodyPr wrap="square" rtlCol="0">
            <a:spAutoFit/>
          </a:bodyPr>
          <a:lstStyle/>
          <a:p>
            <a:pPr algn="ctr"/>
            <a:r>
              <a:rPr lang="en-US" sz="2000" b="1" dirty="0" smtClean="0">
                <a:solidFill>
                  <a:schemeClr val="bg1"/>
                </a:solidFill>
              </a:rPr>
              <a:t>Dec. 2015</a:t>
            </a:r>
            <a:endParaRPr lang="en-US" sz="2000" b="1" dirty="0">
              <a:solidFill>
                <a:schemeClr val="bg1"/>
              </a:solidFill>
            </a:endParaRPr>
          </a:p>
        </p:txBody>
      </p:sp>
      <p:sp>
        <p:nvSpPr>
          <p:cNvPr id="51" name="TextBox 50"/>
          <p:cNvSpPr txBox="1"/>
          <p:nvPr/>
        </p:nvSpPr>
        <p:spPr>
          <a:xfrm>
            <a:off x="340247" y="5990985"/>
            <a:ext cx="1819640" cy="523220"/>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Priorities and responsibilities</a:t>
            </a:r>
            <a:endParaRPr lang="en-US" sz="1400" dirty="0">
              <a:latin typeface="Arial" panose="020B0604020202020204" pitchFamily="34" charset="0"/>
              <a:cs typeface="Arial" panose="020B0604020202020204" pitchFamily="34" charset="0"/>
            </a:endParaRPr>
          </a:p>
        </p:txBody>
      </p:sp>
      <p:sp>
        <p:nvSpPr>
          <p:cNvPr id="52" name="TextBox 51"/>
          <p:cNvSpPr txBox="1"/>
          <p:nvPr/>
        </p:nvSpPr>
        <p:spPr>
          <a:xfrm>
            <a:off x="5046344" y="6005466"/>
            <a:ext cx="2053571" cy="523220"/>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7 core actions for refugee youth</a:t>
            </a:r>
            <a:endParaRPr lang="en-US" sz="1400" dirty="0">
              <a:latin typeface="Arial" panose="020B0604020202020204" pitchFamily="34" charset="0"/>
              <a:cs typeface="Arial" panose="020B0604020202020204" pitchFamily="34" charset="0"/>
            </a:endParaRPr>
          </a:p>
        </p:txBody>
      </p:sp>
      <p:sp>
        <p:nvSpPr>
          <p:cNvPr id="53" name="TextBox 52"/>
          <p:cNvSpPr txBox="1"/>
          <p:nvPr/>
        </p:nvSpPr>
        <p:spPr>
          <a:xfrm>
            <a:off x="4899988" y="3642710"/>
            <a:ext cx="2337686" cy="400110"/>
          </a:xfrm>
          <a:prstGeom prst="rect">
            <a:avLst/>
          </a:prstGeom>
          <a:noFill/>
        </p:spPr>
        <p:txBody>
          <a:bodyPr wrap="square" rtlCol="0">
            <a:spAutoFit/>
          </a:bodyPr>
          <a:lstStyle/>
          <a:p>
            <a:pPr algn="ctr"/>
            <a:r>
              <a:rPr lang="en-US" sz="2000" b="1" dirty="0" smtClean="0">
                <a:solidFill>
                  <a:schemeClr val="bg1"/>
                </a:solidFill>
              </a:rPr>
              <a:t>2015 - 2016</a:t>
            </a:r>
            <a:endParaRPr lang="en-US" sz="2000" b="1" dirty="0">
              <a:solidFill>
                <a:schemeClr val="bg1"/>
              </a:solidFill>
            </a:endParaRPr>
          </a:p>
        </p:txBody>
      </p:sp>
      <p:cxnSp>
        <p:nvCxnSpPr>
          <p:cNvPr id="54" name="Straight Arrow Connector 53"/>
          <p:cNvCxnSpPr/>
          <p:nvPr/>
        </p:nvCxnSpPr>
        <p:spPr>
          <a:xfrm flipV="1">
            <a:off x="7285675"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32029" y="1353423"/>
            <a:ext cx="2716017"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World Humanitarian</a:t>
            </a:r>
          </a:p>
          <a:p>
            <a:r>
              <a:rPr lang="en-US" b="1" i="1" dirty="0">
                <a:latin typeface="Arial" panose="020B0604020202020204" pitchFamily="34" charset="0"/>
                <a:cs typeface="Arial" panose="020B0604020202020204" pitchFamily="34" charset="0"/>
              </a:rPr>
              <a:t>Summit</a:t>
            </a:r>
          </a:p>
        </p:txBody>
      </p:sp>
      <p:sp>
        <p:nvSpPr>
          <p:cNvPr id="56" name="TextBox 55"/>
          <p:cNvSpPr txBox="1"/>
          <p:nvPr/>
        </p:nvSpPr>
        <p:spPr>
          <a:xfrm>
            <a:off x="7299840" y="2088985"/>
            <a:ext cx="2328076"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Launch of Global Compact for young people in humanitarian settings</a:t>
            </a:r>
            <a:endParaRPr lang="en-US" sz="1600" dirty="0">
              <a:latin typeface="Arial" panose="020B0604020202020204" pitchFamily="34" charset="0"/>
              <a:cs typeface="Arial" panose="020B0604020202020204" pitchFamily="34" charset="0"/>
            </a:endParaRPr>
          </a:p>
        </p:txBody>
      </p:sp>
      <p:sp>
        <p:nvSpPr>
          <p:cNvPr id="57" name="TextBox 56"/>
          <p:cNvSpPr txBox="1"/>
          <p:nvPr/>
        </p:nvSpPr>
        <p:spPr>
          <a:xfrm>
            <a:off x="7363944" y="3357595"/>
            <a:ext cx="1819640" cy="307777"/>
          </a:xfrm>
          <a:prstGeom prst="rect">
            <a:avLst/>
          </a:prstGeom>
          <a:noFill/>
        </p:spPr>
        <p:txBody>
          <a:bodyPr wrap="square" rtlCol="0">
            <a:spAutoFit/>
          </a:bodyPr>
          <a:lstStyle/>
          <a:p>
            <a:r>
              <a:rPr lang="en-US" sz="1400" b="1" i="1" dirty="0" smtClean="0">
                <a:latin typeface="Arial" panose="020B0604020202020204" pitchFamily="34" charset="0"/>
                <a:cs typeface="Arial" panose="020B0604020202020204" pitchFamily="34" charset="0"/>
              </a:rPr>
              <a:t>Output</a:t>
            </a:r>
            <a:r>
              <a:rPr lang="en-US" sz="1400" dirty="0" smtClean="0">
                <a:latin typeface="Arial" panose="020B0604020202020204" pitchFamily="34" charset="0"/>
                <a:cs typeface="Arial" panose="020B0604020202020204" pitchFamily="34" charset="0"/>
              </a:rPr>
              <a:t>: 5 actions</a:t>
            </a:r>
            <a:endParaRPr lang="en-US" sz="1400" dirty="0">
              <a:latin typeface="Arial" panose="020B0604020202020204" pitchFamily="34" charset="0"/>
              <a:cs typeface="Arial" panose="020B0604020202020204" pitchFamily="34" charset="0"/>
            </a:endParaRPr>
          </a:p>
        </p:txBody>
      </p:sp>
      <p:sp>
        <p:nvSpPr>
          <p:cNvPr id="58" name="TextBox 57"/>
          <p:cNvSpPr txBox="1"/>
          <p:nvPr/>
        </p:nvSpPr>
        <p:spPr>
          <a:xfrm>
            <a:off x="7306489" y="3642710"/>
            <a:ext cx="2337686" cy="400110"/>
          </a:xfrm>
          <a:prstGeom prst="rect">
            <a:avLst/>
          </a:prstGeom>
          <a:noFill/>
        </p:spPr>
        <p:txBody>
          <a:bodyPr wrap="square" rtlCol="0">
            <a:spAutoFit/>
          </a:bodyPr>
          <a:lstStyle/>
          <a:p>
            <a:pPr algn="ctr"/>
            <a:r>
              <a:rPr lang="en-US" sz="2000" b="1" dirty="0" smtClean="0">
                <a:solidFill>
                  <a:schemeClr val="bg1"/>
                </a:solidFill>
              </a:rPr>
              <a:t>May 2016</a:t>
            </a:r>
            <a:endParaRPr lang="en-US" sz="2000" b="1" dirty="0">
              <a:solidFill>
                <a:schemeClr val="bg1"/>
              </a:solidFill>
            </a:endParaRPr>
          </a:p>
        </p:txBody>
      </p:sp>
      <p:sp>
        <p:nvSpPr>
          <p:cNvPr id="59" name="TextBox 58"/>
          <p:cNvSpPr txBox="1"/>
          <p:nvPr/>
        </p:nvSpPr>
        <p:spPr>
          <a:xfrm>
            <a:off x="9691897" y="4015793"/>
            <a:ext cx="2470873"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United Nations General Assembly</a:t>
            </a:r>
            <a:endParaRPr lang="en-US" b="1" i="1" dirty="0">
              <a:latin typeface="Arial" panose="020B0604020202020204" pitchFamily="34" charset="0"/>
              <a:cs typeface="Arial" panose="020B0604020202020204" pitchFamily="34" charset="0"/>
            </a:endParaRPr>
          </a:p>
        </p:txBody>
      </p:sp>
      <p:sp>
        <p:nvSpPr>
          <p:cNvPr id="60" name="TextBox 59"/>
          <p:cNvSpPr txBox="1"/>
          <p:nvPr/>
        </p:nvSpPr>
        <p:spPr>
          <a:xfrm>
            <a:off x="9650247" y="4793252"/>
            <a:ext cx="2181724"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Launch of Global Compact for young people in humanitarian settings</a:t>
            </a:r>
            <a:endParaRPr lang="en-US" sz="1600" dirty="0">
              <a:latin typeface="Arial" panose="020B0604020202020204" pitchFamily="34" charset="0"/>
              <a:cs typeface="Arial" panose="020B0604020202020204" pitchFamily="34" charset="0"/>
            </a:endParaRPr>
          </a:p>
        </p:txBody>
      </p:sp>
      <p:cxnSp>
        <p:nvCxnSpPr>
          <p:cNvPr id="61" name="Straight Arrow Connector 60"/>
          <p:cNvCxnSpPr/>
          <p:nvPr/>
        </p:nvCxnSpPr>
        <p:spPr>
          <a:xfrm>
            <a:off x="9643160" y="4050250"/>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628813" y="3642710"/>
            <a:ext cx="2337686" cy="400110"/>
          </a:xfrm>
          <a:prstGeom prst="rect">
            <a:avLst/>
          </a:prstGeom>
          <a:noFill/>
        </p:spPr>
        <p:txBody>
          <a:bodyPr wrap="square" rtlCol="0">
            <a:spAutoFit/>
          </a:bodyPr>
          <a:lstStyle/>
          <a:p>
            <a:pPr algn="ctr"/>
            <a:r>
              <a:rPr lang="en-US" sz="2000" b="1" dirty="0" smtClean="0">
                <a:solidFill>
                  <a:schemeClr val="bg1"/>
                </a:solidFill>
              </a:rPr>
              <a:t>Sept. 2017</a:t>
            </a:r>
            <a:endParaRPr lang="en-US" sz="2000" b="1" dirty="0">
              <a:solidFill>
                <a:schemeClr val="bg1"/>
              </a:solidFill>
            </a:endParaRPr>
          </a:p>
        </p:txBody>
      </p:sp>
    </p:spTree>
    <p:extLst>
      <p:ext uri="{BB962C8B-B14F-4D97-AF65-F5344CB8AC3E}">
        <p14:creationId xmlns:p14="http://schemas.microsoft.com/office/powerpoint/2010/main" val="33586851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6;p24">
            <a:extLst>
              <a:ext uri="{FF2B5EF4-FFF2-40B4-BE49-F238E27FC236}">
                <a16:creationId xmlns="" xmlns:a16="http://schemas.microsoft.com/office/drawing/2014/main" id="{E89E3E48-2254-4931-A78E-B424AF818C40}"/>
              </a:ext>
            </a:extLst>
          </p:cNvPr>
          <p:cNvSpPr txBox="1">
            <a:spLocks noGrp="1"/>
          </p:cNvSpPr>
          <p:nvPr>
            <p:ph type="title"/>
          </p:nvPr>
        </p:nvSpPr>
        <p:spPr>
          <a:xfrm>
            <a:off x="460437" y="52778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smtClean="0">
                <a:latin typeface="Arial Black" panose="020B0A04020102020204" pitchFamily="34" charset="0"/>
                <a:cs typeface="Times New Roman" panose="02020603050405020304" pitchFamily="18" charset="0"/>
              </a:rPr>
              <a:t>The Compact in Jordan</a:t>
            </a:r>
            <a:endParaRPr b="1" dirty="0">
              <a:latin typeface="Arial Black" panose="020B0A04020102020204" pitchFamily="34" charset="0"/>
              <a:cs typeface="Times New Roman" panose="02020603050405020304" pitchFamily="18" charset="0"/>
            </a:endParaRPr>
          </a:p>
        </p:txBody>
      </p:sp>
      <p:sp>
        <p:nvSpPr>
          <p:cNvPr id="22" name="Rectangle 21"/>
          <p:cNvSpPr/>
          <p:nvPr/>
        </p:nvSpPr>
        <p:spPr>
          <a:xfrm>
            <a:off x="229202"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90103"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643736"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82835" y="3658037"/>
            <a:ext cx="2317897" cy="3717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36469" y="3658037"/>
            <a:ext cx="2317897" cy="371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67170" y="1432013"/>
            <a:ext cx="2512520" cy="923330"/>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MENA Youth Capacity Building in Humanitarian Action</a:t>
            </a:r>
            <a:endParaRPr lang="en-US" b="1" i="1" dirty="0">
              <a:latin typeface="Arial" panose="020B0604020202020204" pitchFamily="34" charset="0"/>
              <a:cs typeface="Arial" panose="020B0604020202020204" pitchFamily="34" charset="0"/>
            </a:endParaRPr>
          </a:p>
        </p:txBody>
      </p:sp>
      <p:sp>
        <p:nvSpPr>
          <p:cNvPr id="36" name="TextBox 35"/>
          <p:cNvSpPr txBox="1"/>
          <p:nvPr/>
        </p:nvSpPr>
        <p:spPr>
          <a:xfrm>
            <a:off x="2547099" y="2750705"/>
            <a:ext cx="2322335"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Training in Jordan</a:t>
            </a:r>
            <a:endParaRPr lang="en-US" sz="1600" dirty="0">
              <a:latin typeface="Arial" panose="020B0604020202020204" pitchFamily="34" charset="0"/>
              <a:cs typeface="Arial" panose="020B0604020202020204" pitchFamily="34" charset="0"/>
            </a:endParaRPr>
          </a:p>
        </p:txBody>
      </p:sp>
      <p:sp>
        <p:nvSpPr>
          <p:cNvPr id="37" name="TextBox 36"/>
          <p:cNvSpPr txBox="1"/>
          <p:nvPr/>
        </p:nvSpPr>
        <p:spPr>
          <a:xfrm>
            <a:off x="229202" y="3642712"/>
            <a:ext cx="2337686" cy="400110"/>
          </a:xfrm>
          <a:prstGeom prst="rect">
            <a:avLst/>
          </a:prstGeom>
          <a:noFill/>
          <a:ln>
            <a:noFill/>
          </a:ln>
        </p:spPr>
        <p:txBody>
          <a:bodyPr wrap="square" rtlCol="0">
            <a:spAutoFit/>
          </a:bodyPr>
          <a:lstStyle/>
          <a:p>
            <a:pPr algn="ctr"/>
            <a:r>
              <a:rPr lang="en-US" sz="2000" b="1" dirty="0" smtClean="0">
                <a:solidFill>
                  <a:schemeClr val="bg1"/>
                </a:solidFill>
              </a:rPr>
              <a:t>May-June 2018</a:t>
            </a:r>
            <a:endParaRPr lang="en-US" sz="2000" b="1" dirty="0">
              <a:solidFill>
                <a:schemeClr val="bg1"/>
              </a:solidFill>
            </a:endParaRPr>
          </a:p>
        </p:txBody>
      </p:sp>
      <p:cxnSp>
        <p:nvCxnSpPr>
          <p:cNvPr id="39" name="Straight Arrow Connector 38"/>
          <p:cNvCxnSpPr/>
          <p:nvPr/>
        </p:nvCxnSpPr>
        <p:spPr>
          <a:xfrm flipH="1">
            <a:off x="242057" y="4043169"/>
            <a:ext cx="5453" cy="2289539"/>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593162"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77326" y="4161383"/>
            <a:ext cx="2857807"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ISWG &amp; SGFPN presentations</a:t>
            </a:r>
            <a:endParaRPr lang="en-US" b="1" i="1" dirty="0">
              <a:latin typeface="Arial" panose="020B0604020202020204" pitchFamily="34" charset="0"/>
              <a:cs typeface="Arial" panose="020B0604020202020204" pitchFamily="34" charset="0"/>
            </a:endParaRPr>
          </a:p>
        </p:txBody>
      </p:sp>
      <p:sp>
        <p:nvSpPr>
          <p:cNvPr id="45" name="TextBox 44"/>
          <p:cNvSpPr txBox="1"/>
          <p:nvPr/>
        </p:nvSpPr>
        <p:spPr>
          <a:xfrm>
            <a:off x="5067927" y="5032824"/>
            <a:ext cx="1569483" cy="1077218"/>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Introduction to the Compact for WG members</a:t>
            </a:r>
            <a:endParaRPr lang="en-US" sz="1600" dirty="0">
              <a:latin typeface="Arial" panose="020B0604020202020204" pitchFamily="34" charset="0"/>
              <a:cs typeface="Arial" panose="020B0604020202020204" pitchFamily="34" charset="0"/>
            </a:endParaRPr>
          </a:p>
        </p:txBody>
      </p:sp>
      <p:cxnSp>
        <p:nvCxnSpPr>
          <p:cNvPr id="48" name="Straight Arrow Connector 47"/>
          <p:cNvCxnSpPr/>
          <p:nvPr/>
        </p:nvCxnSpPr>
        <p:spPr>
          <a:xfrm>
            <a:off x="4929382" y="4046708"/>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50348" y="3642710"/>
            <a:ext cx="2337686" cy="400110"/>
          </a:xfrm>
          <a:prstGeom prst="rect">
            <a:avLst/>
          </a:prstGeom>
          <a:noFill/>
        </p:spPr>
        <p:txBody>
          <a:bodyPr wrap="square" rtlCol="0">
            <a:spAutoFit/>
          </a:bodyPr>
          <a:lstStyle/>
          <a:p>
            <a:pPr algn="ctr"/>
            <a:r>
              <a:rPr lang="en-US" sz="2000" b="1" dirty="0" smtClean="0">
                <a:solidFill>
                  <a:schemeClr val="bg1"/>
                </a:solidFill>
              </a:rPr>
              <a:t>Sept. 2018</a:t>
            </a:r>
            <a:endParaRPr lang="en-US" sz="2000" b="1" dirty="0">
              <a:solidFill>
                <a:schemeClr val="bg1"/>
              </a:solidFill>
            </a:endParaRPr>
          </a:p>
        </p:txBody>
      </p:sp>
      <p:sp>
        <p:nvSpPr>
          <p:cNvPr id="53" name="TextBox 52"/>
          <p:cNvSpPr txBox="1"/>
          <p:nvPr/>
        </p:nvSpPr>
        <p:spPr>
          <a:xfrm>
            <a:off x="4899988" y="3642710"/>
            <a:ext cx="2337686" cy="400110"/>
          </a:xfrm>
          <a:prstGeom prst="rect">
            <a:avLst/>
          </a:prstGeom>
          <a:noFill/>
        </p:spPr>
        <p:txBody>
          <a:bodyPr wrap="square" rtlCol="0">
            <a:spAutoFit/>
          </a:bodyPr>
          <a:lstStyle/>
          <a:p>
            <a:pPr algn="ctr"/>
            <a:r>
              <a:rPr lang="en-US" sz="2000" b="1" dirty="0" smtClean="0">
                <a:solidFill>
                  <a:schemeClr val="bg1"/>
                </a:solidFill>
              </a:rPr>
              <a:t>Dec. 2018</a:t>
            </a:r>
            <a:endParaRPr lang="en-US" sz="2000" b="1" dirty="0">
              <a:solidFill>
                <a:schemeClr val="bg1"/>
              </a:solidFill>
            </a:endParaRPr>
          </a:p>
        </p:txBody>
      </p:sp>
      <p:cxnSp>
        <p:nvCxnSpPr>
          <p:cNvPr id="54" name="Straight Arrow Connector 53"/>
          <p:cNvCxnSpPr/>
          <p:nvPr/>
        </p:nvCxnSpPr>
        <p:spPr>
          <a:xfrm flipV="1">
            <a:off x="7285675" y="1408736"/>
            <a:ext cx="0" cy="2231136"/>
          </a:xfrm>
          <a:prstGeom prst="straightConnector1">
            <a:avLst/>
          </a:prstGeom>
          <a:ln w="19050" cap="flat" cmpd="sng">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32029" y="1353423"/>
            <a:ext cx="2716017"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Sector WG presentations</a:t>
            </a:r>
            <a:endParaRPr lang="en-US" b="1" i="1" dirty="0">
              <a:latin typeface="Arial" panose="020B0604020202020204" pitchFamily="34" charset="0"/>
              <a:cs typeface="Arial" panose="020B0604020202020204" pitchFamily="34" charset="0"/>
            </a:endParaRPr>
          </a:p>
        </p:txBody>
      </p:sp>
      <p:sp>
        <p:nvSpPr>
          <p:cNvPr id="56" name="TextBox 55"/>
          <p:cNvSpPr txBox="1"/>
          <p:nvPr/>
        </p:nvSpPr>
        <p:spPr>
          <a:xfrm>
            <a:off x="7299840" y="2088985"/>
            <a:ext cx="2328076" cy="830997"/>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Introduction to the guidelines for CP, LH, SGBV &amp; Educ.</a:t>
            </a:r>
            <a:endParaRPr lang="en-US" sz="1600" dirty="0">
              <a:latin typeface="Arial" panose="020B0604020202020204" pitchFamily="34" charset="0"/>
              <a:cs typeface="Arial" panose="020B0604020202020204" pitchFamily="34" charset="0"/>
            </a:endParaRPr>
          </a:p>
        </p:txBody>
      </p:sp>
      <p:sp>
        <p:nvSpPr>
          <p:cNvPr id="58" name="TextBox 57"/>
          <p:cNvSpPr txBox="1"/>
          <p:nvPr/>
        </p:nvSpPr>
        <p:spPr>
          <a:xfrm>
            <a:off x="7306489" y="3642710"/>
            <a:ext cx="2337686" cy="400110"/>
          </a:xfrm>
          <a:prstGeom prst="rect">
            <a:avLst/>
          </a:prstGeom>
          <a:noFill/>
        </p:spPr>
        <p:txBody>
          <a:bodyPr wrap="square" rtlCol="0">
            <a:spAutoFit/>
          </a:bodyPr>
          <a:lstStyle/>
          <a:p>
            <a:pPr algn="ctr"/>
            <a:r>
              <a:rPr lang="en-US" sz="2000" b="1" dirty="0" smtClean="0">
                <a:solidFill>
                  <a:schemeClr val="bg1"/>
                </a:solidFill>
              </a:rPr>
              <a:t>May – June 2019</a:t>
            </a:r>
            <a:endParaRPr lang="en-US" sz="2000" b="1" dirty="0">
              <a:solidFill>
                <a:schemeClr val="bg1"/>
              </a:solidFill>
            </a:endParaRPr>
          </a:p>
        </p:txBody>
      </p:sp>
      <p:sp>
        <p:nvSpPr>
          <p:cNvPr id="59" name="TextBox 58"/>
          <p:cNvSpPr txBox="1"/>
          <p:nvPr/>
        </p:nvSpPr>
        <p:spPr>
          <a:xfrm>
            <a:off x="9691897" y="4015793"/>
            <a:ext cx="2470873" cy="646331"/>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Jordan Compact Workshop</a:t>
            </a:r>
            <a:endParaRPr lang="en-US" b="1" i="1" dirty="0">
              <a:latin typeface="Arial" panose="020B0604020202020204" pitchFamily="34" charset="0"/>
              <a:cs typeface="Arial" panose="020B0604020202020204" pitchFamily="34" charset="0"/>
            </a:endParaRPr>
          </a:p>
        </p:txBody>
      </p:sp>
      <p:cxnSp>
        <p:nvCxnSpPr>
          <p:cNvPr id="61" name="Straight Arrow Connector 60"/>
          <p:cNvCxnSpPr/>
          <p:nvPr/>
        </p:nvCxnSpPr>
        <p:spPr>
          <a:xfrm>
            <a:off x="9643160" y="4050250"/>
            <a:ext cx="0" cy="2286000"/>
          </a:xfrm>
          <a:prstGeom prst="straightConnector1">
            <a:avLst/>
          </a:prstGeom>
          <a:ln w="19050" cap="flat" cmpd="sng">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628813" y="3642710"/>
            <a:ext cx="2337686" cy="400110"/>
          </a:xfrm>
          <a:prstGeom prst="rect">
            <a:avLst/>
          </a:prstGeom>
          <a:noFill/>
        </p:spPr>
        <p:txBody>
          <a:bodyPr wrap="square" rtlCol="0">
            <a:spAutoFit/>
          </a:bodyPr>
          <a:lstStyle/>
          <a:p>
            <a:pPr algn="ctr"/>
            <a:r>
              <a:rPr lang="en-US" sz="2000" b="1" dirty="0" smtClean="0">
                <a:solidFill>
                  <a:schemeClr val="bg1"/>
                </a:solidFill>
              </a:rPr>
              <a:t>June 2019</a:t>
            </a:r>
            <a:endParaRPr lang="en-US" sz="2000" b="1" dirty="0">
              <a:solidFill>
                <a:schemeClr val="bg1"/>
              </a:solidFill>
            </a:endParaRPr>
          </a:p>
        </p:txBody>
      </p:sp>
      <p:sp>
        <p:nvSpPr>
          <p:cNvPr id="32" name="TextBox 31"/>
          <p:cNvSpPr txBox="1"/>
          <p:nvPr/>
        </p:nvSpPr>
        <p:spPr>
          <a:xfrm>
            <a:off x="9746502" y="5032824"/>
            <a:ext cx="2470873"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Youth Envoy visit</a:t>
            </a:r>
            <a:endParaRPr lang="en-US" b="1" i="1" dirty="0">
              <a:latin typeface="Arial" panose="020B0604020202020204" pitchFamily="34" charset="0"/>
              <a:cs typeface="Arial" panose="020B0604020202020204" pitchFamily="34" charset="0"/>
            </a:endParaRPr>
          </a:p>
        </p:txBody>
      </p:sp>
      <p:sp>
        <p:nvSpPr>
          <p:cNvPr id="34" name="TextBox 33"/>
          <p:cNvSpPr txBox="1"/>
          <p:nvPr/>
        </p:nvSpPr>
        <p:spPr>
          <a:xfrm>
            <a:off x="418442" y="4157190"/>
            <a:ext cx="2283292" cy="1200329"/>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Youth and stakeholder consultations on guidelines</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2743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cs typeface="Times New Roman" panose="02020603050405020304" pitchFamily="18" charset="0"/>
              </a:rPr>
              <a:t>Check Out The </a:t>
            </a:r>
            <a:r>
              <a:rPr lang="en-US" b="1" dirty="0">
                <a:latin typeface="Arial Black" panose="020B0A04020102020204" pitchFamily="34" charset="0"/>
                <a:cs typeface="Times New Roman" panose="02020603050405020304" pitchFamily="18" charset="0"/>
              </a:rPr>
              <a:t>Compact </a:t>
            </a:r>
            <a:r>
              <a:rPr lang="en-US" b="1" dirty="0" smtClean="0">
                <a:latin typeface="Arial Black" panose="020B0A04020102020204" pitchFamily="34" charset="0"/>
                <a:cs typeface="Times New Roman" panose="02020603050405020304" pitchFamily="18" charset="0"/>
              </a:rPr>
              <a:t>Website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smtClean="0"/>
              <a:t>Also check out Igniting Hope Report </a:t>
            </a:r>
            <a:r>
              <a:rPr lang="en-US" dirty="0" smtClean="0">
                <a:sym typeface="Wingdings"/>
              </a:rPr>
              <a:t></a:t>
            </a:r>
          </a:p>
          <a:p>
            <a:pPr marL="0" indent="0">
              <a:buNone/>
            </a:pPr>
            <a:r>
              <a:rPr lang="en-US" dirty="0" smtClean="0">
                <a:sym typeface="Wingdings"/>
              </a:rPr>
              <a:t>Is your organization member of the </a:t>
            </a:r>
          </a:p>
          <a:p>
            <a:pPr marL="0" indent="0">
              <a:buNone/>
            </a:pPr>
            <a:r>
              <a:rPr lang="en-US" dirty="0" smtClean="0">
                <a:sym typeface="Wingdings"/>
              </a:rPr>
              <a:t>Global Compact?  </a:t>
            </a:r>
            <a:endParaRPr lang="en-US" dirty="0"/>
          </a:p>
        </p:txBody>
      </p:sp>
      <p:sp>
        <p:nvSpPr>
          <p:cNvPr id="4" name="TextBox 3"/>
          <p:cNvSpPr txBox="1"/>
          <p:nvPr/>
        </p:nvSpPr>
        <p:spPr>
          <a:xfrm>
            <a:off x="757839" y="1823337"/>
            <a:ext cx="8418163" cy="707886"/>
          </a:xfrm>
          <a:prstGeom prst="rect">
            <a:avLst/>
          </a:prstGeom>
          <a:noFill/>
        </p:spPr>
        <p:txBody>
          <a:bodyPr wrap="square" rtlCol="0">
            <a:spAutoFit/>
          </a:bodyPr>
          <a:lstStyle/>
          <a:p>
            <a:r>
              <a:rPr lang="en-US" sz="4000" dirty="0"/>
              <a:t>https://</a:t>
            </a:r>
            <a:r>
              <a:rPr lang="en-US" sz="4000" dirty="0" err="1"/>
              <a:t>www.youthcompact.org</a:t>
            </a:r>
            <a:endParaRPr lang="en-US" sz="4000" dirty="0"/>
          </a:p>
        </p:txBody>
      </p:sp>
      <p:pic>
        <p:nvPicPr>
          <p:cNvPr id="5" name="Picture 4" descr="UNFPA_PUB_2018_EN_Compact_Report-Igniting_Hope_-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601" y="2437945"/>
            <a:ext cx="4133238" cy="4133238"/>
          </a:xfrm>
          <a:prstGeom prst="rect">
            <a:avLst/>
          </a:prstGeom>
        </p:spPr>
      </p:pic>
    </p:spTree>
    <p:extLst>
      <p:ext uri="{BB962C8B-B14F-4D97-AF65-F5344CB8AC3E}">
        <p14:creationId xmlns:p14="http://schemas.microsoft.com/office/powerpoint/2010/main" val="386835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24363"/>
          </a:xfrm>
        </p:spPr>
        <p:txBody>
          <a:bodyPr>
            <a:normAutofit/>
          </a:bodyPr>
          <a:lstStyle/>
          <a:p>
            <a:r>
              <a:rPr lang="en-US" b="1" dirty="0" smtClean="0">
                <a:latin typeface="Arial Black" panose="020B0A04020102020204" pitchFamily="34" charset="0"/>
                <a:cs typeface="Times New Roman" panose="02020603050405020304" pitchFamily="18" charset="0"/>
              </a:rPr>
              <a:t>Based on the conversation so far. What do you expect organizations commitments are under the Compact?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6108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cs typeface="Times New Roman" panose="02020603050405020304" pitchFamily="18" charset="0"/>
              </a:rPr>
              <a:t>What Are The Commitments? </a:t>
            </a:r>
            <a:endParaRPr lang="en-US" dirty="0"/>
          </a:p>
        </p:txBody>
      </p:sp>
      <p:sp>
        <p:nvSpPr>
          <p:cNvPr id="3" name="Content Placeholder 2"/>
          <p:cNvSpPr>
            <a:spLocks noGrp="1"/>
          </p:cNvSpPr>
          <p:nvPr>
            <p:ph idx="1"/>
          </p:nvPr>
        </p:nvSpPr>
        <p:spPr>
          <a:xfrm>
            <a:off x="817717" y="1579782"/>
            <a:ext cx="10515600" cy="4351338"/>
          </a:xfrm>
        </p:spPr>
        <p:txBody>
          <a:bodyPr>
            <a:noAutofit/>
          </a:bodyPr>
          <a:lstStyle/>
          <a:p>
            <a:r>
              <a:rPr lang="en-US" sz="2400" dirty="0"/>
              <a:t>Make humanitarian </a:t>
            </a:r>
            <a:r>
              <a:rPr lang="en-US" sz="2400" dirty="0" err="1"/>
              <a:t>programmes</a:t>
            </a:r>
            <a:r>
              <a:rPr lang="en-US" sz="2400" dirty="0"/>
              <a:t> contribute to protection, health, development of young women, young men, girls, </a:t>
            </a:r>
            <a:r>
              <a:rPr lang="en-US" sz="2400" dirty="0" smtClean="0"/>
              <a:t>boys</a:t>
            </a:r>
          </a:p>
          <a:p>
            <a:r>
              <a:rPr lang="en-US" sz="2400" dirty="0" smtClean="0"/>
              <a:t>Support </a:t>
            </a:r>
            <a:r>
              <a:rPr lang="en-US" sz="2400" dirty="0"/>
              <a:t>systematic engagement and partnership with youth in all phases of humanitarian action, especially decision</a:t>
            </a:r>
            <a:r>
              <a:rPr lang="en-US" sz="2400" dirty="0" smtClean="0"/>
              <a:t>-making </a:t>
            </a:r>
            <a:r>
              <a:rPr lang="en-US" sz="2400" dirty="0"/>
              <a:t>and budget </a:t>
            </a:r>
            <a:r>
              <a:rPr lang="en-US" sz="2400" dirty="0" smtClean="0"/>
              <a:t>allocations</a:t>
            </a:r>
          </a:p>
          <a:p>
            <a:r>
              <a:rPr lang="en-US" sz="2400" dirty="0" smtClean="0"/>
              <a:t>Strengthen </a:t>
            </a:r>
            <a:r>
              <a:rPr lang="en-US" sz="2400" dirty="0"/>
              <a:t>young people’s capacities to be effective humanitarian actors, and support local youth-led initiatives </a:t>
            </a:r>
            <a:r>
              <a:rPr lang="en-US" sz="2400" dirty="0" smtClean="0"/>
              <a:t>and organizations </a:t>
            </a:r>
            <a:r>
              <a:rPr lang="en-US" sz="2400" dirty="0"/>
              <a:t>in humanitarian response. This includes young refugees and internally displaced persons living </a:t>
            </a:r>
            <a:r>
              <a:rPr lang="en-US" sz="2400" dirty="0" smtClean="0"/>
              <a:t>in informal </a:t>
            </a:r>
            <a:r>
              <a:rPr lang="en-US" sz="2400" dirty="0"/>
              <a:t>urban settlements and </a:t>
            </a:r>
            <a:r>
              <a:rPr lang="en-US" sz="2400" dirty="0" smtClean="0"/>
              <a:t>slums</a:t>
            </a:r>
          </a:p>
          <a:p>
            <a:r>
              <a:rPr lang="en-US" sz="2400" dirty="0" smtClean="0"/>
              <a:t>Increase </a:t>
            </a:r>
            <a:r>
              <a:rPr lang="en-US" sz="2400" dirty="0"/>
              <a:t>resources to address the needs and priorities of adolescents and youth affected by humanitarian crises and</a:t>
            </a:r>
          </a:p>
          <a:p>
            <a:r>
              <a:rPr lang="en-US" sz="2400" dirty="0"/>
              <a:t>use the new gender and age marker for better tracking and </a:t>
            </a:r>
            <a:r>
              <a:rPr lang="en-US" sz="2400" dirty="0" smtClean="0"/>
              <a:t>reporting</a:t>
            </a:r>
          </a:p>
          <a:p>
            <a:r>
              <a:rPr lang="en-US" sz="2400" dirty="0" smtClean="0"/>
              <a:t>Generate </a:t>
            </a:r>
            <a:r>
              <a:rPr lang="en-US" sz="2400" dirty="0"/>
              <a:t>and systematically use age- and sex- disaggregated data</a:t>
            </a:r>
          </a:p>
        </p:txBody>
      </p:sp>
    </p:spTree>
    <p:extLst>
      <p:ext uri="{BB962C8B-B14F-4D97-AF65-F5344CB8AC3E}">
        <p14:creationId xmlns:p14="http://schemas.microsoft.com/office/powerpoint/2010/main" val="1721114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02451"/>
          </a:xfrm>
        </p:spPr>
        <p:txBody>
          <a:bodyPr/>
          <a:lstStyle/>
          <a:p>
            <a:r>
              <a:rPr lang="en-US" b="1" dirty="0" smtClean="0">
                <a:latin typeface="Arial Black" panose="020B0A04020102020204" pitchFamily="34" charset="0"/>
                <a:cs typeface="Times New Roman" panose="02020603050405020304" pitchFamily="18" charset="0"/>
              </a:rPr>
              <a:t>Coffee Break </a:t>
            </a:r>
            <a:r>
              <a:rPr lang="en-US" b="1" dirty="0" smtClean="0">
                <a:latin typeface="Arial Black" panose="020B0A04020102020204" pitchFamily="34" charset="0"/>
                <a:cs typeface="Times New Roman" panose="02020603050405020304" pitchFamily="18" charset="0"/>
                <a:sym typeface="Wingdings"/>
              </a:rPr>
              <a:t>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545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26">
            <a:extLst>
              <a:ext uri="{FF2B5EF4-FFF2-40B4-BE49-F238E27FC236}">
                <a16:creationId xmlns:a16="http://schemas.microsoft.com/office/drawing/2014/main" xmlns="" id="{C2032489-7634-4A4A-A3E1-3585FF350B1A}"/>
              </a:ext>
            </a:extLst>
          </p:cNvPr>
          <p:cNvSpPr txBox="1">
            <a:spLocks noGrp="1"/>
          </p:cNvSpPr>
          <p:nvPr>
            <p:ph type="title"/>
          </p:nvPr>
        </p:nvSpPr>
        <p:spPr>
          <a:xfrm>
            <a:off x="914400" y="778772"/>
            <a:ext cx="8229600" cy="103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5" name="Google Shape;179;p26">
            <a:extLst>
              <a:ext uri="{FF2B5EF4-FFF2-40B4-BE49-F238E27FC236}">
                <a16:creationId xmlns:a16="http://schemas.microsoft.com/office/drawing/2014/main" xmlns="" id="{938ADA04-286D-4B1F-B936-1547849B1F8A}"/>
              </a:ext>
            </a:extLst>
          </p:cNvPr>
          <p:cNvSpPr txBox="1">
            <a:spLocks/>
          </p:cNvSpPr>
          <p:nvPr/>
        </p:nvSpPr>
        <p:spPr>
          <a:xfrm>
            <a:off x="914399" y="3265846"/>
            <a:ext cx="8222777" cy="257693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When?</a:t>
            </a:r>
            <a:r>
              <a:rPr lang="en-GB" sz="1800" dirty="0">
                <a:latin typeface="Arial" panose="020B0604020202020204" pitchFamily="34" charset="0"/>
                <a:cs typeface="Arial" panose="020B0604020202020204" pitchFamily="34" charset="0"/>
              </a:rPr>
              <a:t> In emergency response humanitarian situations, across natural disasters and conflict, rapid onset and slow onset, refugee and internally displaced persons (IDP) and other situations. It can be used before or during a crisis response. </a:t>
            </a:r>
            <a:endParaRPr lang="en-GB" sz="1800" b="1"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Where?</a:t>
            </a:r>
            <a:r>
              <a:rPr lang="en-GB" sz="1800" dirty="0">
                <a:latin typeface="Arial" panose="020B0604020202020204" pitchFamily="34" charset="0"/>
                <a:cs typeface="Arial" panose="020B0604020202020204" pitchFamily="34" charset="0"/>
              </a:rPr>
              <a:t> Useful for adaptation everywhere around the world. </a:t>
            </a:r>
          </a:p>
          <a:p>
            <a:pPr marL="231775" indent="0">
              <a:spcBef>
                <a:spcPts val="0"/>
              </a:spcBef>
              <a:spcAft>
                <a:spcPts val="600"/>
              </a:spcAft>
              <a:buFont typeface="Arial" panose="020B0604020202020204" pitchFamily="34" charset="0"/>
              <a:buNone/>
            </a:pPr>
            <a:r>
              <a:rPr lang="en-GB" sz="1800" b="1" dirty="0">
                <a:latin typeface="Arial" panose="020B0604020202020204" pitchFamily="34" charset="0"/>
                <a:cs typeface="Arial" panose="020B0604020202020204" pitchFamily="34" charset="0"/>
              </a:rPr>
              <a:t>For whom? </a:t>
            </a:r>
            <a:r>
              <a:rPr lang="en-GB" sz="1800" dirty="0">
                <a:latin typeface="Arial" panose="020B0604020202020204" pitchFamily="34" charset="0"/>
                <a:cs typeface="Arial" panose="020B0604020202020204" pitchFamily="34" charset="0"/>
              </a:rPr>
              <a:t>Civil society organisations, local and national NGOs, government, international NGOs and UN Agencies.</a:t>
            </a: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800" i="1" dirty="0">
                <a:solidFill>
                  <a:srgbClr val="FF0000"/>
                </a:solidFill>
                <a:latin typeface="Arial" panose="020B0604020202020204" pitchFamily="34" charset="0"/>
                <a:cs typeface="Arial" panose="020B0604020202020204" pitchFamily="34" charset="0"/>
              </a:rPr>
              <a:t>The final version of the guidelines will be available in May 2019</a:t>
            </a:r>
          </a:p>
        </p:txBody>
      </p:sp>
      <p:sp>
        <p:nvSpPr>
          <p:cNvPr id="6" name="Google Shape;180;p26">
            <a:extLst>
              <a:ext uri="{FF2B5EF4-FFF2-40B4-BE49-F238E27FC236}">
                <a16:creationId xmlns:a16="http://schemas.microsoft.com/office/drawing/2014/main" xmlns="" id="{E93EE3A8-C7E0-4EEB-AF89-8F181DAA4CF0}"/>
              </a:ext>
            </a:extLst>
          </p:cNvPr>
          <p:cNvSpPr txBox="1">
            <a:spLocks/>
          </p:cNvSpPr>
          <p:nvPr/>
        </p:nvSpPr>
        <p:spPr>
          <a:xfrm>
            <a:off x="914400"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a:latin typeface="Arial" panose="020B0604020202020204" pitchFamily="34" charset="0"/>
                <a:cs typeface="Arial" panose="020B0604020202020204" pitchFamily="34" charset="0"/>
              </a:rPr>
              <a:t>Overview</a:t>
            </a:r>
            <a:endParaRPr lang="en-US" b="1" dirty="0">
              <a:latin typeface="Arial" panose="020B0604020202020204" pitchFamily="34" charset="0"/>
              <a:cs typeface="Arial" panose="020B0604020202020204" pitchFamily="34" charset="0"/>
            </a:endParaRPr>
          </a:p>
        </p:txBody>
      </p:sp>
      <p:sp>
        <p:nvSpPr>
          <p:cNvPr id="7" name="Google Shape;155;p24">
            <a:extLst>
              <a:ext uri="{FF2B5EF4-FFF2-40B4-BE49-F238E27FC236}">
                <a16:creationId xmlns:a16="http://schemas.microsoft.com/office/drawing/2014/main" xmlns="" id="{8F42377F-831A-4269-B586-7599F147E1F7}"/>
              </a:ext>
            </a:extLst>
          </p:cNvPr>
          <p:cNvSpPr/>
          <p:nvPr/>
        </p:nvSpPr>
        <p:spPr>
          <a:xfrm>
            <a:off x="860345" y="335338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155;p24">
            <a:extLst>
              <a:ext uri="{FF2B5EF4-FFF2-40B4-BE49-F238E27FC236}">
                <a16:creationId xmlns:a16="http://schemas.microsoft.com/office/drawing/2014/main" xmlns="" id="{2AB18E25-4AB1-4953-8203-AD72A0511D7A}"/>
              </a:ext>
            </a:extLst>
          </p:cNvPr>
          <p:cNvSpPr/>
          <p:nvPr/>
        </p:nvSpPr>
        <p:spPr>
          <a:xfrm>
            <a:off x="860345" y="4336264"/>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155;p24">
            <a:extLst>
              <a:ext uri="{FF2B5EF4-FFF2-40B4-BE49-F238E27FC236}">
                <a16:creationId xmlns:a16="http://schemas.microsoft.com/office/drawing/2014/main" xmlns="" id="{9DE2689C-5117-4EAF-BE2C-DEE93DF09666}"/>
              </a:ext>
            </a:extLst>
          </p:cNvPr>
          <p:cNvSpPr/>
          <p:nvPr/>
        </p:nvSpPr>
        <p:spPr>
          <a:xfrm>
            <a:off x="852642" y="4703502"/>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55AB8045-1C4C-4138-9BDB-F8147FFE6685}"/>
              </a:ext>
            </a:extLst>
          </p:cNvPr>
          <p:cNvSpPr/>
          <p:nvPr/>
        </p:nvSpPr>
        <p:spPr>
          <a:xfrm>
            <a:off x="921222" y="2029292"/>
            <a:ext cx="8222777" cy="1015663"/>
          </a:xfrm>
          <a:prstGeom prst="rect">
            <a:avLst/>
          </a:prstGeom>
          <a:solidFill>
            <a:srgbClr val="B8BABD">
              <a:alpha val="20000"/>
            </a:srgbClr>
          </a:solidFill>
        </p:spPr>
        <p:txBody>
          <a:bodyPr wrap="square">
            <a:spAutoFit/>
          </a:bodyPr>
          <a:lstStyle/>
          <a:p>
            <a:pPr>
              <a:spcAft>
                <a:spcPts val="600"/>
              </a:spcAft>
              <a:buSzPts val="1800"/>
            </a:pPr>
            <a:r>
              <a:rPr lang="en-US" sz="2000" dirty="0">
                <a:latin typeface="Arial" panose="020B0604020202020204" pitchFamily="34" charset="0"/>
                <a:cs typeface="Arial" panose="020B0604020202020204" pitchFamily="34" charset="0"/>
              </a:rPr>
              <a:t>The guidelines are an easy-to-use programming tool for all humanitarian aid workers at country level for working with and for adolescents (10-19 years) and youth (15-24 years).</a:t>
            </a:r>
          </a:p>
        </p:txBody>
      </p:sp>
    </p:spTree>
    <p:extLst>
      <p:ext uri="{BB962C8B-B14F-4D97-AF65-F5344CB8AC3E}">
        <p14:creationId xmlns:p14="http://schemas.microsoft.com/office/powerpoint/2010/main" val="253355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933" y="0"/>
            <a:ext cx="2904067" cy="1866958"/>
          </a:xfrm>
        </p:spPr>
        <p:txBody>
          <a:bodyPr>
            <a:normAutofit/>
          </a:bodyPr>
          <a:lstStyle/>
          <a:p>
            <a:pPr>
              <a:spcBef>
                <a:spcPts val="0"/>
              </a:spcBef>
              <a:buClr>
                <a:srgbClr val="D01D2B"/>
              </a:buClr>
              <a:buSzPts val="4400"/>
            </a:pPr>
            <a:r>
              <a:rPr lang="en-US" b="1" dirty="0" smtClean="0">
                <a:solidFill>
                  <a:srgbClr val="C00000"/>
                </a:solidFill>
                <a:latin typeface="Arial Black" panose="020B0A04020102020204" pitchFamily="34" charset="0"/>
              </a:rPr>
              <a:t>Agenda</a:t>
            </a:r>
            <a:r>
              <a:rPr lang="en-US" b="1" dirty="0">
                <a:solidFill>
                  <a:srgbClr val="C00000"/>
                </a:solidFill>
                <a:latin typeface="Arial Black" panose="020B0A04020102020204" pitchFamily="34" charset="0"/>
              </a:rPr>
              <a:t/>
            </a:r>
            <a:br>
              <a:rPr lang="en-US" b="1" dirty="0">
                <a:solidFill>
                  <a:srgbClr val="C00000"/>
                </a:solidFill>
                <a:latin typeface="Arial Black" panose="020B0A04020102020204" pitchFamily="34" charset="0"/>
              </a:rPr>
            </a:b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29540157"/>
              </p:ext>
            </p:extLst>
          </p:nvPr>
        </p:nvGraphicFramePr>
        <p:xfrm>
          <a:off x="2545013" y="1258819"/>
          <a:ext cx="7347866" cy="5783185"/>
        </p:xfrm>
        <a:graphic>
          <a:graphicData uri="http://schemas.openxmlformats.org/presentationml/2006/ole">
            <mc:AlternateContent xmlns:mc="http://schemas.openxmlformats.org/markup-compatibility/2006">
              <mc:Choice xmlns:v="urn:schemas-microsoft-com:vml" Requires="v">
                <p:oleObj spid="_x0000_s1029" name="Document" r:id="rId3" imgW="6083300" imgH="4787900" progId="Word.Document.12">
                  <p:embed/>
                </p:oleObj>
              </mc:Choice>
              <mc:Fallback>
                <p:oleObj name="Document" r:id="rId3" imgW="6083300" imgH="4787900" progId="Word.Document.12">
                  <p:embed/>
                  <p:pic>
                    <p:nvPicPr>
                      <p:cNvPr id="0" name=""/>
                      <p:cNvPicPr/>
                      <p:nvPr/>
                    </p:nvPicPr>
                    <p:blipFill>
                      <a:blip r:embed="rId4"/>
                      <a:stretch>
                        <a:fillRect/>
                      </a:stretch>
                    </p:blipFill>
                    <p:spPr>
                      <a:xfrm>
                        <a:off x="2545013" y="1258819"/>
                        <a:ext cx="7347866" cy="5783185"/>
                      </a:xfrm>
                      <a:prstGeom prst="rect">
                        <a:avLst/>
                      </a:prstGeom>
                    </p:spPr>
                  </p:pic>
                </p:oleObj>
              </mc:Fallback>
            </mc:AlternateContent>
          </a:graphicData>
        </a:graphic>
      </p:graphicFrame>
    </p:spTree>
    <p:extLst>
      <p:ext uri="{BB962C8B-B14F-4D97-AF65-F5344CB8AC3E}">
        <p14:creationId xmlns:p14="http://schemas.microsoft.com/office/powerpoint/2010/main" val="33750379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26">
            <a:extLst>
              <a:ext uri="{FF2B5EF4-FFF2-40B4-BE49-F238E27FC236}">
                <a16:creationId xmlns:a16="http://schemas.microsoft.com/office/drawing/2014/main" xmlns="" id="{3C891EE4-D623-4FFA-8EA6-86C8F14B46C9}"/>
              </a:ext>
            </a:extLst>
          </p:cNvPr>
          <p:cNvSpPr txBox="1">
            <a:spLocks noGrp="1"/>
          </p:cNvSpPr>
          <p:nvPr>
            <p:ph type="title"/>
          </p:nvPr>
        </p:nvSpPr>
        <p:spPr>
          <a:xfrm>
            <a:off x="914400" y="778772"/>
            <a:ext cx="8229600" cy="103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5" name="Google Shape;179;p26">
            <a:extLst>
              <a:ext uri="{FF2B5EF4-FFF2-40B4-BE49-F238E27FC236}">
                <a16:creationId xmlns:a16="http://schemas.microsoft.com/office/drawing/2014/main" xmlns="" id="{3A489877-06D0-4BC7-A06E-C9AE47EBD21A}"/>
              </a:ext>
            </a:extLst>
          </p:cNvPr>
          <p:cNvSpPr txBox="1">
            <a:spLocks/>
          </p:cNvSpPr>
          <p:nvPr/>
        </p:nvSpPr>
        <p:spPr>
          <a:xfrm>
            <a:off x="914399" y="3265846"/>
            <a:ext cx="8222777" cy="257693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Gender-balanced consultations were held with </a:t>
            </a:r>
            <a:r>
              <a:rPr lang="en-GB" sz="1800" b="1" dirty="0">
                <a:latin typeface="Arial" panose="020B0604020202020204" pitchFamily="34" charset="0"/>
                <a:cs typeface="Arial" panose="020B0604020202020204" pitchFamily="34" charset="0"/>
              </a:rPr>
              <a:t>291 youth </a:t>
            </a:r>
            <a:r>
              <a:rPr lang="en-GB" sz="1800" dirty="0">
                <a:latin typeface="Arial" panose="020B0604020202020204" pitchFamily="34" charset="0"/>
                <a:cs typeface="Arial" panose="020B0604020202020204" pitchFamily="34" charset="0"/>
              </a:rPr>
              <a:t>and at least </a:t>
            </a:r>
            <a:r>
              <a:rPr lang="en-GB" sz="1800" b="1" dirty="0">
                <a:latin typeface="Arial" panose="020B0604020202020204" pitchFamily="34" charset="0"/>
                <a:cs typeface="Arial" panose="020B0604020202020204" pitchFamily="34" charset="0"/>
              </a:rPr>
              <a:t>77 practitioners. </a:t>
            </a:r>
            <a:r>
              <a:rPr lang="en-GB" sz="1800" dirty="0">
                <a:latin typeface="Arial" panose="020B0604020202020204" pitchFamily="34" charset="0"/>
                <a:cs typeface="Arial" panose="020B0604020202020204" pitchFamily="34" charset="0"/>
              </a:rPr>
              <a:t>Many targeted individual feedback requests were solicited by email across sectors and with youth specialists</a:t>
            </a: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In total the responses of </a:t>
            </a:r>
            <a:r>
              <a:rPr lang="en-GB" sz="1800" b="1" dirty="0">
                <a:latin typeface="Arial" panose="020B0604020202020204" pitchFamily="34" charset="0"/>
                <a:cs typeface="Arial" panose="020B0604020202020204" pitchFamily="34" charset="0"/>
              </a:rPr>
              <a:t>more than 500 </a:t>
            </a:r>
            <a:r>
              <a:rPr lang="en-GB" sz="1800" dirty="0">
                <a:latin typeface="Arial" panose="020B0604020202020204" pitchFamily="34" charset="0"/>
                <a:cs typeface="Arial" panose="020B0604020202020204" pitchFamily="34" charset="0"/>
              </a:rPr>
              <a:t>individuals were recorded, consolidated and incorporated into this guidance to the extent possible</a:t>
            </a: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Consultations with young people took place across the globe, from </a:t>
            </a:r>
            <a:r>
              <a:rPr lang="en-GB" sz="1800" b="1" dirty="0">
                <a:latin typeface="Arial" panose="020B0604020202020204" pitchFamily="34" charset="0"/>
                <a:cs typeface="Arial" panose="020B0604020202020204" pitchFamily="34" charset="0"/>
              </a:rPr>
              <a:t>Afghanistan</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Jordan</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Iraq</a:t>
            </a:r>
            <a:r>
              <a:rPr lang="en-GB" sz="1800" dirty="0">
                <a:latin typeface="Arial" panose="020B0604020202020204" pitchFamily="34" charset="0"/>
                <a:cs typeface="Arial" panose="020B0604020202020204" pitchFamily="34" charset="0"/>
              </a:rPr>
              <a:t> to </a:t>
            </a:r>
            <a:r>
              <a:rPr lang="en-GB" sz="1800" b="1" dirty="0">
                <a:latin typeface="Arial" panose="020B0604020202020204" pitchFamily="34" charset="0"/>
                <a:cs typeface="Arial" panose="020B0604020202020204" pitchFamily="34" charset="0"/>
              </a:rPr>
              <a:t>Nigeria</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Kenya</a:t>
            </a:r>
            <a:r>
              <a:rPr lang="en-GB" sz="1800" dirty="0">
                <a:latin typeface="Arial" panose="020B0604020202020204" pitchFamily="34" charset="0"/>
                <a:cs typeface="Arial" panose="020B0604020202020204" pitchFamily="34" charset="0"/>
              </a:rPr>
              <a:t> to </a:t>
            </a:r>
            <a:r>
              <a:rPr lang="en-GB" sz="1800" b="1" dirty="0">
                <a:latin typeface="Arial" panose="020B0604020202020204" pitchFamily="34" charset="0"/>
                <a:cs typeface="Arial" panose="020B0604020202020204" pitchFamily="34" charset="0"/>
              </a:rPr>
              <a:t>Venezuela</a:t>
            </a:r>
            <a:r>
              <a:rPr lang="en-GB" sz="1800" dirty="0">
                <a:latin typeface="Arial" panose="020B0604020202020204" pitchFamily="34" charset="0"/>
                <a:cs typeface="Arial" panose="020B0604020202020204" pitchFamily="34" charset="0"/>
              </a:rPr>
              <a:t> and </a:t>
            </a:r>
            <a:r>
              <a:rPr lang="en-GB" sz="1800" b="1" dirty="0">
                <a:latin typeface="Arial" panose="020B0604020202020204" pitchFamily="34" charset="0"/>
                <a:cs typeface="Arial" panose="020B0604020202020204" pitchFamily="34" charset="0"/>
              </a:rPr>
              <a:t>Ecuador</a:t>
            </a: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231775" indent="0">
              <a:spcBef>
                <a:spcPts val="0"/>
              </a:spcBef>
              <a:spcAft>
                <a:spcPts val="600"/>
              </a:spcAft>
              <a:buFont typeface="Arial" panose="020B0604020202020204" pitchFamily="34" charset="0"/>
              <a:buNone/>
            </a:pPr>
            <a:r>
              <a:rPr lang="en-GB" sz="1800" dirty="0">
                <a:latin typeface="Arial" panose="020B0604020202020204" pitchFamily="34" charset="0"/>
                <a:cs typeface="Arial" panose="020B0604020202020204" pitchFamily="34" charset="0"/>
              </a:rPr>
              <a:t>A total of </a:t>
            </a:r>
            <a:r>
              <a:rPr lang="en-GB" sz="1800" b="1" dirty="0">
                <a:latin typeface="Arial" panose="020B0604020202020204" pitchFamily="34" charset="0"/>
                <a:cs typeface="Arial" panose="020B0604020202020204" pitchFamily="34" charset="0"/>
              </a:rPr>
              <a:t>25 countries </a:t>
            </a:r>
            <a:r>
              <a:rPr lang="en-GB" sz="1800" dirty="0">
                <a:latin typeface="Arial" panose="020B0604020202020204" pitchFamily="34" charset="0"/>
                <a:cs typeface="Arial" panose="020B0604020202020204" pitchFamily="34" charset="0"/>
              </a:rPr>
              <a:t>were covered</a:t>
            </a: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endParaRPr lang="en-GB" sz="1800" i="1"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1800" i="1" dirty="0">
                <a:solidFill>
                  <a:srgbClr val="FF0000"/>
                </a:solidFill>
                <a:latin typeface="Arial" panose="020B0604020202020204" pitchFamily="34" charset="0"/>
                <a:cs typeface="Arial" panose="020B0604020202020204" pitchFamily="34" charset="0"/>
              </a:rPr>
              <a:t>The final version of the guidelines will be available in May 2019</a:t>
            </a:r>
          </a:p>
        </p:txBody>
      </p:sp>
      <p:sp>
        <p:nvSpPr>
          <p:cNvPr id="6" name="Google Shape;180;p26">
            <a:extLst>
              <a:ext uri="{FF2B5EF4-FFF2-40B4-BE49-F238E27FC236}">
                <a16:creationId xmlns:a16="http://schemas.microsoft.com/office/drawing/2014/main" xmlns="" id="{3D6413C3-3DEF-4E3B-8727-4A7E5E732306}"/>
              </a:ext>
            </a:extLst>
          </p:cNvPr>
          <p:cNvSpPr txBox="1">
            <a:spLocks/>
          </p:cNvSpPr>
          <p:nvPr/>
        </p:nvSpPr>
        <p:spPr>
          <a:xfrm>
            <a:off x="914400"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Consultations 2018-19</a:t>
            </a:r>
          </a:p>
        </p:txBody>
      </p:sp>
      <p:sp>
        <p:nvSpPr>
          <p:cNvPr id="7" name="Google Shape;155;p24">
            <a:extLst>
              <a:ext uri="{FF2B5EF4-FFF2-40B4-BE49-F238E27FC236}">
                <a16:creationId xmlns:a16="http://schemas.microsoft.com/office/drawing/2014/main" xmlns="" id="{EECDBEAE-468D-4316-9832-B6FD75653A23}"/>
              </a:ext>
            </a:extLst>
          </p:cNvPr>
          <p:cNvSpPr/>
          <p:nvPr/>
        </p:nvSpPr>
        <p:spPr>
          <a:xfrm>
            <a:off x="860345" y="335338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155;p24">
            <a:extLst>
              <a:ext uri="{FF2B5EF4-FFF2-40B4-BE49-F238E27FC236}">
                <a16:creationId xmlns:a16="http://schemas.microsoft.com/office/drawing/2014/main" xmlns="" id="{6222D5AE-5CF4-4AC1-BC8A-34E85CEB1366}"/>
              </a:ext>
            </a:extLst>
          </p:cNvPr>
          <p:cNvSpPr/>
          <p:nvPr/>
        </p:nvSpPr>
        <p:spPr>
          <a:xfrm>
            <a:off x="860345" y="5341575"/>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155;p24">
            <a:extLst>
              <a:ext uri="{FF2B5EF4-FFF2-40B4-BE49-F238E27FC236}">
                <a16:creationId xmlns:a16="http://schemas.microsoft.com/office/drawing/2014/main" xmlns="" id="{C292E429-8B1C-48B4-A9EE-B7647331982E}"/>
              </a:ext>
            </a:extLst>
          </p:cNvPr>
          <p:cNvSpPr/>
          <p:nvPr/>
        </p:nvSpPr>
        <p:spPr>
          <a:xfrm>
            <a:off x="845819" y="6208732"/>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28D4B4E4-5562-49A5-9931-787D5FBB474D}"/>
              </a:ext>
            </a:extLst>
          </p:cNvPr>
          <p:cNvSpPr/>
          <p:nvPr/>
        </p:nvSpPr>
        <p:spPr>
          <a:xfrm>
            <a:off x="914398" y="2073750"/>
            <a:ext cx="8222777" cy="707886"/>
          </a:xfrm>
          <a:prstGeom prst="rect">
            <a:avLst/>
          </a:prstGeom>
          <a:solidFill>
            <a:srgbClr val="B8BABD">
              <a:alpha val="20000"/>
            </a:srgbClr>
          </a:solidFill>
        </p:spPr>
        <p:txBody>
          <a:bodyPr wrap="square">
            <a:spAutoFit/>
          </a:bodyPr>
          <a:lstStyle/>
          <a:p>
            <a:pPr>
              <a:spcAft>
                <a:spcPts val="600"/>
              </a:spcAft>
              <a:buSzPts val="1800"/>
            </a:pPr>
            <a:r>
              <a:rPr lang="en-US" sz="2000" dirty="0">
                <a:latin typeface="Arial" panose="020B0604020202020204" pitchFamily="34" charset="0"/>
                <a:cs typeface="Arial" panose="020B0604020202020204" pitchFamily="34" charset="0"/>
              </a:rPr>
              <a:t>The recommendations of young people are a cornerstone of these guidelines.</a:t>
            </a:r>
          </a:p>
        </p:txBody>
      </p:sp>
      <p:pic>
        <p:nvPicPr>
          <p:cNvPr id="11" name="Picture 10">
            <a:extLst>
              <a:ext uri="{FF2B5EF4-FFF2-40B4-BE49-F238E27FC236}">
                <a16:creationId xmlns:a16="http://schemas.microsoft.com/office/drawing/2014/main" xmlns="" id="{1D941D12-03D6-4462-8DE3-072AF48E0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589" y="4336264"/>
            <a:ext cx="1882872" cy="1873346"/>
          </a:xfrm>
          <a:prstGeom prst="rect">
            <a:avLst/>
          </a:prstGeom>
        </p:spPr>
      </p:pic>
      <p:sp>
        <p:nvSpPr>
          <p:cNvPr id="12" name="Google Shape;155;p24">
            <a:extLst>
              <a:ext uri="{FF2B5EF4-FFF2-40B4-BE49-F238E27FC236}">
                <a16:creationId xmlns:a16="http://schemas.microsoft.com/office/drawing/2014/main" xmlns="" id="{114DB45C-F707-4867-B9DF-4A715784E36A}"/>
              </a:ext>
            </a:extLst>
          </p:cNvPr>
          <p:cNvSpPr/>
          <p:nvPr/>
        </p:nvSpPr>
        <p:spPr>
          <a:xfrm>
            <a:off x="860345" y="4451053"/>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7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cs typeface="Arial" panose="020B0604020202020204" pitchFamily="34" charset="0"/>
              </a:rPr>
              <a:t>The </a:t>
            </a:r>
            <a:r>
              <a:rPr lang="en-US" b="1" dirty="0" smtClean="0">
                <a:latin typeface="Arial Black" panose="020B0A04020102020204" pitchFamily="34" charset="0"/>
                <a:cs typeface="Arial" panose="020B0604020202020204" pitchFamily="34" charset="0"/>
              </a:rPr>
              <a:t>Guidelines – Structure </a:t>
            </a:r>
            <a:endParaRPr lang="en-US" dirty="0"/>
          </a:p>
        </p:txBody>
      </p:sp>
      <p:sp>
        <p:nvSpPr>
          <p:cNvPr id="3" name="Content Placeholder 2"/>
          <p:cNvSpPr>
            <a:spLocks noGrp="1"/>
          </p:cNvSpPr>
          <p:nvPr>
            <p:ph idx="1"/>
          </p:nvPr>
        </p:nvSpPr>
        <p:spPr/>
        <p:txBody>
          <a:bodyPr/>
          <a:lstStyle/>
          <a:p>
            <a:r>
              <a:rPr lang="en-US" dirty="0" smtClean="0"/>
              <a:t>Introduction – Who Are Youth? </a:t>
            </a:r>
          </a:p>
          <a:p>
            <a:r>
              <a:rPr lang="en-US" dirty="0"/>
              <a:t>Principles for working with and for young people in humanitarian settings </a:t>
            </a:r>
            <a:endParaRPr lang="en-US" dirty="0" smtClean="0"/>
          </a:p>
          <a:p>
            <a:r>
              <a:rPr lang="en-US" dirty="0" smtClean="0"/>
              <a:t>Meaningful Participation </a:t>
            </a:r>
          </a:p>
          <a:p>
            <a:r>
              <a:rPr lang="en-US" dirty="0" smtClean="0"/>
              <a:t>Young </a:t>
            </a:r>
            <a:r>
              <a:rPr lang="en-US" dirty="0"/>
              <a:t>People across the Humanitarian </a:t>
            </a:r>
            <a:r>
              <a:rPr lang="en-US" dirty="0" err="1"/>
              <a:t>Programme</a:t>
            </a:r>
            <a:r>
              <a:rPr lang="en-US" dirty="0"/>
              <a:t> Cycle </a:t>
            </a:r>
            <a:endParaRPr lang="en-US" dirty="0" smtClean="0"/>
          </a:p>
          <a:p>
            <a:r>
              <a:rPr lang="en-US" dirty="0"/>
              <a:t>Implementation of Adolescent &amp; youth-responsive programming </a:t>
            </a:r>
            <a:endParaRPr lang="en-US" dirty="0" smtClean="0"/>
          </a:p>
          <a:p>
            <a:endParaRPr lang="en-US" dirty="0"/>
          </a:p>
        </p:txBody>
      </p:sp>
    </p:spTree>
    <p:extLst>
      <p:ext uri="{BB962C8B-B14F-4D97-AF65-F5344CB8AC3E}">
        <p14:creationId xmlns:p14="http://schemas.microsoft.com/office/powerpoint/2010/main" val="287994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cs typeface="Times New Roman" panose="02020603050405020304" pitchFamily="18" charset="0"/>
              </a:rPr>
              <a:t>The </a:t>
            </a:r>
            <a:r>
              <a:rPr lang="en-US" b="1" dirty="0" smtClean="0">
                <a:latin typeface="Arial Black" panose="020B0A04020102020204" pitchFamily="34" charset="0"/>
                <a:cs typeface="Times New Roman" panose="02020603050405020304" pitchFamily="18" charset="0"/>
              </a:rPr>
              <a:t>Guidelines – Who Are Youth? </a:t>
            </a:r>
            <a:endParaRPr lang="en-US" dirty="0"/>
          </a:p>
        </p:txBody>
      </p:sp>
      <p:pic>
        <p:nvPicPr>
          <p:cNvPr id="4" name="Content Placeholder 3" descr="Screen Shot 2019-09-05 at 4.40.05 PM.png"/>
          <p:cNvPicPr>
            <a:picLocks noGrp="1" noChangeAspect="1"/>
          </p:cNvPicPr>
          <p:nvPr>
            <p:ph idx="1"/>
          </p:nvPr>
        </p:nvPicPr>
        <p:blipFill>
          <a:blip r:embed="rId3">
            <a:extLst>
              <a:ext uri="{28A0092B-C50C-407E-A947-70E740481C1C}">
                <a14:useLocalDpi xmlns:a14="http://schemas.microsoft.com/office/drawing/2010/main" val="0"/>
              </a:ext>
            </a:extLst>
          </a:blip>
          <a:srcRect t="2017" b="2017"/>
          <a:stretch>
            <a:fillRect/>
          </a:stretch>
        </p:blipFill>
        <p:spPr/>
      </p:pic>
    </p:spTree>
    <p:extLst>
      <p:ext uri="{BB962C8B-B14F-4D97-AF65-F5344CB8AC3E}">
        <p14:creationId xmlns:p14="http://schemas.microsoft.com/office/powerpoint/2010/main" val="382848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5;p24">
            <a:extLst>
              <a:ext uri="{FF2B5EF4-FFF2-40B4-BE49-F238E27FC236}">
                <a16:creationId xmlns:a16="http://schemas.microsoft.com/office/drawing/2014/main" xmlns="" id="{E9414B49-E345-4DBC-8873-198AFF61EAA1}"/>
              </a:ext>
            </a:extLst>
          </p:cNvPr>
          <p:cNvSpPr txBox="1">
            <a:spLocks/>
          </p:cNvSpPr>
          <p:nvPr/>
        </p:nvSpPr>
        <p:spPr>
          <a:xfrm>
            <a:off x="962525" y="1396109"/>
            <a:ext cx="8784789"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Principles for working </a:t>
            </a:r>
            <a:r>
              <a:rPr lang="en-US" b="1" i="1" dirty="0">
                <a:latin typeface="Arial" panose="020B0604020202020204" pitchFamily="34" charset="0"/>
                <a:cs typeface="Arial" panose="020B0604020202020204" pitchFamily="34" charset="0"/>
              </a:rPr>
              <a:t>with </a:t>
            </a:r>
            <a:r>
              <a:rPr lang="en-US" b="1" dirty="0">
                <a:latin typeface="Arial" panose="020B0604020202020204" pitchFamily="34" charset="0"/>
                <a:cs typeface="Arial" panose="020B0604020202020204" pitchFamily="34" charset="0"/>
              </a:rPr>
              <a:t>and </a:t>
            </a:r>
            <a:r>
              <a:rPr lang="en-US" b="1" i="1"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young people</a:t>
            </a:r>
          </a:p>
        </p:txBody>
      </p:sp>
      <p:sp>
        <p:nvSpPr>
          <p:cNvPr id="6" name="Google Shape;146;p24">
            <a:extLst>
              <a:ext uri="{FF2B5EF4-FFF2-40B4-BE49-F238E27FC236}">
                <a16:creationId xmlns:a16="http://schemas.microsoft.com/office/drawing/2014/main" xmlns="" id="{5C06C69C-BCF2-4257-8283-F171F519DC1C}"/>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Guidelines</a:t>
            </a:r>
            <a:endParaRPr b="1" dirty="0">
              <a:latin typeface="Arial Black" panose="020B0A0402010202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1676404E-95D6-4B07-B320-230B5A463530}"/>
              </a:ext>
            </a:extLst>
          </p:cNvPr>
          <p:cNvSpPr/>
          <p:nvPr/>
        </p:nvSpPr>
        <p:spPr>
          <a:xfrm>
            <a:off x="1594121" y="2499616"/>
            <a:ext cx="5929828" cy="3477875"/>
          </a:xfrm>
          <a:prstGeom prst="rect">
            <a:avLst/>
          </a:prstGeom>
        </p:spPr>
        <p:txBody>
          <a:bodyPr wrap="none">
            <a:spAutoFit/>
          </a:bodyPr>
          <a:lstStyle/>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Positive development approach</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Meaningful participation</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Giving away power</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Solidarity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Do no harm</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Zero tolerance of sexual exploitation and abuse</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Inclusion</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Sustainability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Commitment</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Gender and age sensitivity</a:t>
            </a:r>
          </a:p>
          <a:p>
            <a:pPr marL="285750" indent="-285750">
              <a:buClr>
                <a:srgbClr val="C8102E"/>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 Flexibility</a:t>
            </a:r>
          </a:p>
        </p:txBody>
      </p:sp>
      <p:pic>
        <p:nvPicPr>
          <p:cNvPr id="27" name="Picture 26">
            <a:extLst>
              <a:ext uri="{FF2B5EF4-FFF2-40B4-BE49-F238E27FC236}">
                <a16:creationId xmlns:a16="http://schemas.microsoft.com/office/drawing/2014/main" xmlns="" id="{9853C99B-C99E-4505-ACB9-8D76B4B1E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974" y="4615710"/>
            <a:ext cx="2276592" cy="1692362"/>
          </a:xfrm>
          <a:prstGeom prst="rect">
            <a:avLst/>
          </a:prstGeom>
        </p:spPr>
      </p:pic>
    </p:spTree>
    <p:extLst>
      <p:ext uri="{BB962C8B-B14F-4D97-AF65-F5344CB8AC3E}">
        <p14:creationId xmlns:p14="http://schemas.microsoft.com/office/powerpoint/2010/main" val="244286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4;p28">
            <a:extLst>
              <a:ext uri="{FF2B5EF4-FFF2-40B4-BE49-F238E27FC236}">
                <a16:creationId xmlns:a16="http://schemas.microsoft.com/office/drawing/2014/main" xmlns="" id="{E4CBF0A8-656A-4DD8-946F-AAD440FB76BD}"/>
              </a:ext>
            </a:extLst>
          </p:cNvPr>
          <p:cNvSpPr txBox="1">
            <a:spLocks/>
          </p:cNvSpPr>
          <p:nvPr/>
        </p:nvSpPr>
        <p:spPr>
          <a:xfrm>
            <a:off x="802106" y="1516425"/>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Meaningful participation (1/2)</a:t>
            </a:r>
          </a:p>
        </p:txBody>
      </p:sp>
      <p:sp>
        <p:nvSpPr>
          <p:cNvPr id="5" name="Google Shape;195;p28">
            <a:extLst>
              <a:ext uri="{FF2B5EF4-FFF2-40B4-BE49-F238E27FC236}">
                <a16:creationId xmlns:a16="http://schemas.microsoft.com/office/drawing/2014/main" xmlns="" id="{AAF51CB5-17F9-44A1-AF1F-9F428885D47B}"/>
              </a:ext>
            </a:extLst>
          </p:cNvPr>
          <p:cNvSpPr txBox="1">
            <a:spLocks noGrp="1"/>
          </p:cNvSpPr>
          <p:nvPr>
            <p:ph type="title"/>
          </p:nvPr>
        </p:nvSpPr>
        <p:spPr>
          <a:xfrm>
            <a:off x="802106" y="778772"/>
            <a:ext cx="8229600" cy="714855"/>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Guidelines</a:t>
            </a:r>
            <a:endParaRPr b="1" dirty="0">
              <a:latin typeface="Arial Black" panose="020B0A040201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8FE4229D-99A4-415B-972F-B9ECC42D712D}"/>
              </a:ext>
            </a:extLst>
          </p:cNvPr>
          <p:cNvSpPr/>
          <p:nvPr/>
        </p:nvSpPr>
        <p:spPr>
          <a:xfrm>
            <a:off x="802106" y="2026584"/>
            <a:ext cx="4394579" cy="1138773"/>
          </a:xfrm>
          <a:prstGeom prst="rect">
            <a:avLst/>
          </a:prstGeom>
        </p:spPr>
        <p:txBody>
          <a:bodyPr wrap="square" lIns="0">
            <a:spAutoFit/>
          </a:bodyPr>
          <a:lstStyle/>
          <a:p>
            <a:r>
              <a:rPr lang="en-US" sz="1700" dirty="0">
                <a:latin typeface="Arial" panose="020B0604020202020204" pitchFamily="34" charset="0"/>
                <a:cs typeface="Arial" panose="020B0604020202020204" pitchFamily="34" charset="0"/>
              </a:rPr>
              <a:t>Enables young people to:</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acquire knowledge and skills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build competencies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extend aspirations and gain confidence</a:t>
            </a:r>
          </a:p>
        </p:txBody>
      </p:sp>
      <p:sp>
        <p:nvSpPr>
          <p:cNvPr id="7" name="Rectangle 6">
            <a:extLst>
              <a:ext uri="{FF2B5EF4-FFF2-40B4-BE49-F238E27FC236}">
                <a16:creationId xmlns:a16="http://schemas.microsoft.com/office/drawing/2014/main" xmlns="" id="{8012E1AA-6724-4106-8F53-E7541BCA093E}"/>
              </a:ext>
            </a:extLst>
          </p:cNvPr>
          <p:cNvSpPr/>
          <p:nvPr/>
        </p:nvSpPr>
        <p:spPr>
          <a:xfrm>
            <a:off x="5129648" y="2049382"/>
            <a:ext cx="4244449" cy="1138773"/>
          </a:xfrm>
          <a:prstGeom prst="rect">
            <a:avLst/>
          </a:prstGeom>
        </p:spPr>
        <p:txBody>
          <a:bodyPr wrap="square" lIns="0">
            <a:spAutoFit/>
          </a:bodyPr>
          <a:lstStyle/>
          <a:p>
            <a:r>
              <a:rPr lang="en-US" sz="1700" dirty="0">
                <a:latin typeface="Arial" panose="020B0604020202020204" pitchFamily="34" charset="0"/>
                <a:cs typeface="Arial" panose="020B0604020202020204" pitchFamily="34" charset="0"/>
              </a:rPr>
              <a:t>Promotes:</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youth’s capacity for civic engagement</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collective organisation</a:t>
            </a:r>
          </a:p>
          <a:p>
            <a:pPr marL="285750" indent="-285750">
              <a:buClr>
                <a:srgbClr val="C8102E"/>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tolerance and respect for others</a:t>
            </a:r>
          </a:p>
        </p:txBody>
      </p:sp>
      <p:pic>
        <p:nvPicPr>
          <p:cNvPr id="8" name="Picture 7">
            <a:extLst>
              <a:ext uri="{FF2B5EF4-FFF2-40B4-BE49-F238E27FC236}">
                <a16:creationId xmlns:a16="http://schemas.microsoft.com/office/drawing/2014/main" xmlns="" id="{9399D958-AF44-43DB-A42E-9D10F7151AC6}"/>
              </a:ext>
            </a:extLst>
          </p:cNvPr>
          <p:cNvPicPr/>
          <p:nvPr/>
        </p:nvPicPr>
        <p:blipFill>
          <a:blip r:embed="rId3"/>
          <a:stretch>
            <a:fillRect/>
          </a:stretch>
        </p:blipFill>
        <p:spPr>
          <a:xfrm>
            <a:off x="2556883" y="3429000"/>
            <a:ext cx="6724158" cy="3429000"/>
          </a:xfrm>
          <a:prstGeom prst="rect">
            <a:avLst/>
          </a:prstGeom>
        </p:spPr>
      </p:pic>
      <p:sp>
        <p:nvSpPr>
          <p:cNvPr id="10" name="Rectangle 9">
            <a:extLst>
              <a:ext uri="{FF2B5EF4-FFF2-40B4-BE49-F238E27FC236}">
                <a16:creationId xmlns:a16="http://schemas.microsoft.com/office/drawing/2014/main" xmlns="" id="{3AA57B4C-AD22-4232-83A2-3DB60F0A6AD9}"/>
              </a:ext>
            </a:extLst>
          </p:cNvPr>
          <p:cNvSpPr/>
          <p:nvPr/>
        </p:nvSpPr>
        <p:spPr>
          <a:xfrm>
            <a:off x="575863" y="3760407"/>
            <a:ext cx="5343099" cy="338554"/>
          </a:xfrm>
          <a:prstGeom prst="rect">
            <a:avLst/>
          </a:prstGeom>
        </p:spPr>
        <p:txBody>
          <a:bodyPr wrap="square" lIns="0">
            <a:spAutoFit/>
          </a:bodyPr>
          <a:lstStyle/>
          <a:p>
            <a:r>
              <a:rPr lang="en-US" sz="1600" b="1" dirty="0">
                <a:latin typeface="Arial" panose="020B0604020202020204" pitchFamily="34" charset="0"/>
                <a:cs typeface="Arial" panose="020B0604020202020204" pitchFamily="34" charset="0"/>
              </a:rPr>
              <a:t>Modes of participation</a:t>
            </a:r>
          </a:p>
        </p:txBody>
      </p:sp>
    </p:spTree>
    <p:extLst>
      <p:ext uri="{BB962C8B-B14F-4D97-AF65-F5344CB8AC3E}">
        <p14:creationId xmlns:p14="http://schemas.microsoft.com/office/powerpoint/2010/main" val="2000961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4;p28">
            <a:extLst>
              <a:ext uri="{FF2B5EF4-FFF2-40B4-BE49-F238E27FC236}">
                <a16:creationId xmlns:a16="http://schemas.microsoft.com/office/drawing/2014/main" xmlns="" id="{C4BE67EE-7A9B-4DBD-9858-BCFB95E3C0B7}"/>
              </a:ext>
            </a:extLst>
          </p:cNvPr>
          <p:cNvSpPr txBox="1">
            <a:spLocks/>
          </p:cNvSpPr>
          <p:nvPr/>
        </p:nvSpPr>
        <p:spPr>
          <a:xfrm>
            <a:off x="457200" y="1493998"/>
            <a:ext cx="9695468"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Meaningful participation (2/2) – key features required</a:t>
            </a:r>
          </a:p>
        </p:txBody>
      </p:sp>
      <p:sp>
        <p:nvSpPr>
          <p:cNvPr id="5" name="Google Shape;195;p28">
            <a:extLst>
              <a:ext uri="{FF2B5EF4-FFF2-40B4-BE49-F238E27FC236}">
                <a16:creationId xmlns:a16="http://schemas.microsoft.com/office/drawing/2014/main" xmlns="" id="{9A353D48-8728-4FCF-951D-EF89707BDB40}"/>
              </a:ext>
            </a:extLst>
          </p:cNvPr>
          <p:cNvSpPr txBox="1">
            <a:spLocks noGrp="1"/>
          </p:cNvSpPr>
          <p:nvPr>
            <p:ph type="title"/>
          </p:nvPr>
        </p:nvSpPr>
        <p:spPr>
          <a:xfrm>
            <a:off x="457200" y="794814"/>
            <a:ext cx="8229600" cy="69918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0D296A72-5B10-4C62-8B7F-A9BB86DFC3A9}"/>
              </a:ext>
            </a:extLst>
          </p:cNvPr>
          <p:cNvPicPr/>
          <p:nvPr/>
        </p:nvPicPr>
        <p:blipFill rotWithShape="1">
          <a:blip r:embed="rId3" cstate="print">
            <a:extLst>
              <a:ext uri="{28A0092B-C50C-407E-A947-70E740481C1C}">
                <a14:useLocalDpi xmlns:a14="http://schemas.microsoft.com/office/drawing/2010/main" val="0"/>
              </a:ext>
            </a:extLst>
          </a:blip>
          <a:srcRect l="24612" t="6868"/>
          <a:stretch/>
        </p:blipFill>
        <p:spPr bwMode="auto">
          <a:xfrm>
            <a:off x="4138578" y="2515563"/>
            <a:ext cx="3914844" cy="3427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827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7;p63">
            <a:extLst>
              <a:ext uri="{FF2B5EF4-FFF2-40B4-BE49-F238E27FC236}">
                <a16:creationId xmlns:a16="http://schemas.microsoft.com/office/drawing/2014/main" xmlns="" id="{77FA4DA1-54E4-4F59-A5CE-A95F3F0CF411}"/>
              </a:ext>
            </a:extLst>
          </p:cNvPr>
          <p:cNvSpPr txBox="1">
            <a:spLocks/>
          </p:cNvSpPr>
          <p:nvPr/>
        </p:nvSpPr>
        <p:spPr>
          <a:xfrm>
            <a:off x="916385" y="1363142"/>
            <a:ext cx="10896170" cy="8001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Adolescents &amp; Youth across the Humanitarian Programme Cycle</a:t>
            </a:r>
          </a:p>
        </p:txBody>
      </p:sp>
      <p:sp>
        <p:nvSpPr>
          <p:cNvPr id="5" name="Google Shape;388;p63">
            <a:extLst>
              <a:ext uri="{FF2B5EF4-FFF2-40B4-BE49-F238E27FC236}">
                <a16:creationId xmlns:a16="http://schemas.microsoft.com/office/drawing/2014/main" xmlns="" id="{CCA440AF-F758-454E-8D2C-B5F13C38010E}"/>
              </a:ext>
            </a:extLst>
          </p:cNvPr>
          <p:cNvSpPr txBox="1">
            <a:spLocks noGrp="1"/>
          </p:cNvSpPr>
          <p:nvPr>
            <p:ph type="title"/>
          </p:nvPr>
        </p:nvSpPr>
        <p:spPr>
          <a:xfrm>
            <a:off x="916386" y="625489"/>
            <a:ext cx="8229600" cy="647569"/>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sp>
        <p:nvSpPr>
          <p:cNvPr id="6" name="Google Shape;389;p63">
            <a:extLst>
              <a:ext uri="{FF2B5EF4-FFF2-40B4-BE49-F238E27FC236}">
                <a16:creationId xmlns:a16="http://schemas.microsoft.com/office/drawing/2014/main" xmlns="" id="{351A93F0-913F-47BC-9647-16903AD3C446}"/>
              </a:ext>
            </a:extLst>
          </p:cNvPr>
          <p:cNvSpPr txBox="1">
            <a:spLocks/>
          </p:cNvSpPr>
          <p:nvPr/>
        </p:nvSpPr>
        <p:spPr>
          <a:xfrm>
            <a:off x="652366" y="1763192"/>
            <a:ext cx="8229600" cy="415753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55600">
              <a:lnSpc>
                <a:spcPct val="100000"/>
              </a:lnSpc>
              <a:spcBef>
                <a:spcPts val="0"/>
              </a:spcBef>
              <a:buSzPts val="2000"/>
            </a:pPr>
            <a:endParaRPr lang="en-GB" sz="2000" dirty="0">
              <a:latin typeface="Arial" panose="020B0604020202020204" pitchFamily="34" charset="0"/>
              <a:cs typeface="Arial" panose="020B0604020202020204" pitchFamily="34" charset="0"/>
            </a:endParaRPr>
          </a:p>
          <a:p>
            <a:pPr marL="101600" indent="0">
              <a:lnSpc>
                <a:spcPct val="100000"/>
              </a:lnSpc>
              <a:spcBef>
                <a:spcPts val="0"/>
              </a:spcBef>
              <a:buSzPts val="2000"/>
              <a:buNone/>
            </a:pPr>
            <a:endParaRPr lang="en-GB" sz="2000" b="1" dirty="0">
              <a:latin typeface="Arial" panose="020B0604020202020204" pitchFamily="34" charset="0"/>
              <a:cs typeface="Arial" panose="020B0604020202020204" pitchFamily="34" charset="0"/>
            </a:endParaRPr>
          </a:p>
          <a:p>
            <a:pPr marL="457200" indent="-355600">
              <a:lnSpc>
                <a:spcPct val="100000"/>
              </a:lnSpc>
              <a:spcBef>
                <a:spcPts val="0"/>
              </a:spcBef>
              <a:buSzPts val="2000"/>
            </a:pPr>
            <a:r>
              <a:rPr lang="en-GB" sz="2000" b="1" dirty="0">
                <a:latin typeface="Arial" panose="020B0604020202020204" pitchFamily="34" charset="0"/>
                <a:cs typeface="Arial" panose="020B0604020202020204" pitchFamily="34" charset="0"/>
              </a:rPr>
              <a:t>Guidance, checklists and examples </a:t>
            </a:r>
            <a:r>
              <a:rPr lang="en-GB" sz="2000" dirty="0">
                <a:latin typeface="Arial" panose="020B0604020202020204" pitchFamily="34" charset="0"/>
                <a:cs typeface="Arial" panose="020B0604020202020204" pitchFamily="34" charset="0"/>
              </a:rPr>
              <a:t>for participatory programming across all phases of the cycle:</a:t>
            </a:r>
            <a:endParaRPr lang="en-GB" dirty="0">
              <a:solidFill>
                <a:srgbClr val="000000"/>
              </a:solidFill>
              <a:latin typeface="Arial" panose="020B0604020202020204" pitchFamily="34" charset="0"/>
              <a:cs typeface="Arial" panose="020B0604020202020204" pitchFamily="34" charset="0"/>
            </a:endParaRPr>
          </a:p>
          <a:p>
            <a:pPr marL="4114800" indent="0">
              <a:lnSpc>
                <a:spcPct val="150000"/>
              </a:lnSpc>
              <a:spcBef>
                <a:spcPts val="300"/>
              </a:spcBef>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8" name="Google Shape;391;p63">
            <a:extLst>
              <a:ext uri="{FF2B5EF4-FFF2-40B4-BE49-F238E27FC236}">
                <a16:creationId xmlns:a16="http://schemas.microsoft.com/office/drawing/2014/main" xmlns="" id="{413A0675-4195-4900-A835-9C44A164AF9E}"/>
              </a:ext>
            </a:extLst>
          </p:cNvPr>
          <p:cNvSpPr txBox="1"/>
          <p:nvPr/>
        </p:nvSpPr>
        <p:spPr>
          <a:xfrm>
            <a:off x="1306590" y="6283269"/>
            <a:ext cx="8622000" cy="8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rgbClr val="C00000"/>
                </a:solidFill>
                <a:latin typeface="Arial" panose="020B0604020202020204" pitchFamily="34" charset="0"/>
                <a:cs typeface="Arial" panose="020B0604020202020204" pitchFamily="34" charset="0"/>
              </a:rPr>
              <a:t>“Nothing about us, without us”</a:t>
            </a:r>
            <a:endParaRPr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05DD3DFC-7349-47B0-809F-4A2265F44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166" y="3071872"/>
            <a:ext cx="5161424" cy="3112339"/>
          </a:xfrm>
          <a:prstGeom prst="rect">
            <a:avLst/>
          </a:prstGeom>
        </p:spPr>
      </p:pic>
      <p:pic>
        <p:nvPicPr>
          <p:cNvPr id="7" name="Google Shape;390;p63">
            <a:extLst>
              <a:ext uri="{FF2B5EF4-FFF2-40B4-BE49-F238E27FC236}">
                <a16:creationId xmlns:a16="http://schemas.microsoft.com/office/drawing/2014/main" xmlns="" id="{67AD8047-4B4E-44E2-8E11-F1D6EC1FE337}"/>
              </a:ext>
            </a:extLst>
          </p:cNvPr>
          <p:cNvPicPr preferRelativeResize="0"/>
          <p:nvPr/>
        </p:nvPicPr>
        <p:blipFill rotWithShape="1">
          <a:blip r:embed="rId4">
            <a:alphaModFix/>
          </a:blip>
          <a:srcRect/>
          <a:stretch/>
        </p:blipFill>
        <p:spPr>
          <a:xfrm>
            <a:off x="1579423" y="3275469"/>
            <a:ext cx="4593211" cy="2705143"/>
          </a:xfrm>
          <a:prstGeom prst="rect">
            <a:avLst/>
          </a:prstGeom>
          <a:noFill/>
          <a:ln>
            <a:noFill/>
          </a:ln>
        </p:spPr>
      </p:pic>
      <p:sp>
        <p:nvSpPr>
          <p:cNvPr id="11" name="Rectangle 10">
            <a:extLst>
              <a:ext uri="{FF2B5EF4-FFF2-40B4-BE49-F238E27FC236}">
                <a16:creationId xmlns:a16="http://schemas.microsoft.com/office/drawing/2014/main" xmlns="" id="{9B17FA08-1921-42D3-92E1-3E8E8FD672F3}"/>
              </a:ext>
            </a:extLst>
          </p:cNvPr>
          <p:cNvSpPr/>
          <p:nvPr/>
        </p:nvSpPr>
        <p:spPr>
          <a:xfrm>
            <a:off x="8578576" y="4137137"/>
            <a:ext cx="860612" cy="570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xmlns="" id="{6653076D-994D-44FC-958D-D96F14C995A3}"/>
              </a:ext>
            </a:extLst>
          </p:cNvPr>
          <p:cNvSpPr/>
          <p:nvPr/>
        </p:nvSpPr>
        <p:spPr>
          <a:xfrm>
            <a:off x="6882714" y="3429000"/>
            <a:ext cx="2412919" cy="2333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418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13861" y="1325522"/>
            <a:ext cx="7482982" cy="5518870"/>
          </a:xfrm>
          <a:prstGeom prst="rect">
            <a:avLst/>
          </a:prstGeom>
        </p:spPr>
      </p:pic>
      <p:sp>
        <p:nvSpPr>
          <p:cNvPr id="5" name="TextBox 4"/>
          <p:cNvSpPr txBox="1"/>
          <p:nvPr/>
        </p:nvSpPr>
        <p:spPr>
          <a:xfrm>
            <a:off x="350849" y="805379"/>
            <a:ext cx="4921540"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Sector-specific entry points</a:t>
            </a:r>
            <a:endParaRPr lang="en-US" sz="2800" b="1" dirty="0">
              <a:latin typeface="Arial" panose="020B0604020202020204" pitchFamily="34" charset="0"/>
              <a:cs typeface="Arial" panose="020B0604020202020204" pitchFamily="34" charset="0"/>
            </a:endParaRPr>
          </a:p>
        </p:txBody>
      </p:sp>
      <p:sp>
        <p:nvSpPr>
          <p:cNvPr id="6" name="Google Shape;398;p64">
            <a:extLst>
              <a:ext uri="{FF2B5EF4-FFF2-40B4-BE49-F238E27FC236}">
                <a16:creationId xmlns:a16="http://schemas.microsoft.com/office/drawing/2014/main" xmlns="" id="{36C667AD-9380-4FA0-8392-CE33C6FE36A3}"/>
              </a:ext>
            </a:extLst>
          </p:cNvPr>
          <p:cNvSpPr txBox="1">
            <a:spLocks noGrp="1"/>
          </p:cNvSpPr>
          <p:nvPr>
            <p:ph type="title"/>
          </p:nvPr>
        </p:nvSpPr>
        <p:spPr>
          <a:xfrm>
            <a:off x="435910" y="240307"/>
            <a:ext cx="8229600" cy="737653"/>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5775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0;p64">
            <a:extLst>
              <a:ext uri="{FF2B5EF4-FFF2-40B4-BE49-F238E27FC236}">
                <a16:creationId xmlns:a16="http://schemas.microsoft.com/office/drawing/2014/main" xmlns="" id="{D01C2815-A2C3-41E1-910E-B56E51578C5A}"/>
              </a:ext>
            </a:extLst>
          </p:cNvPr>
          <p:cNvSpPr txBox="1">
            <a:spLocks/>
          </p:cNvSpPr>
          <p:nvPr/>
        </p:nvSpPr>
        <p:spPr>
          <a:xfrm>
            <a:off x="1052598" y="2260270"/>
            <a:ext cx="8229600" cy="3876556"/>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14300">
              <a:lnSpc>
                <a:spcPct val="100000"/>
              </a:lnSpc>
              <a:spcBef>
                <a:spcPts val="0"/>
              </a:spcBef>
              <a:buSzPts val="1800"/>
              <a:buFont typeface="Arial" panose="020B0604020202020204" pitchFamily="34" charset="0"/>
              <a:buNone/>
            </a:pPr>
            <a:endParaRPr lang="en-GB" sz="1800" b="1" dirty="0">
              <a:solidFill>
                <a:srgbClr val="C00000"/>
              </a:solidFill>
              <a:latin typeface="Arial" panose="020B0604020202020204" pitchFamily="34" charset="0"/>
              <a:cs typeface="Arial" panose="020B0604020202020204" pitchFamily="34" charset="0"/>
            </a:endParaRPr>
          </a:p>
          <a:p>
            <a:pPr marL="114300" indent="0">
              <a:lnSpc>
                <a:spcPct val="100000"/>
              </a:lnSpc>
              <a:spcBef>
                <a:spcPts val="900"/>
              </a:spcBef>
              <a:buSzPts val="1800"/>
              <a:buNone/>
            </a:pPr>
            <a:r>
              <a:rPr lang="en-GB" sz="1800" b="1" dirty="0">
                <a:latin typeface="Arial" panose="020B0604020202020204" pitchFamily="34" charset="0"/>
                <a:cs typeface="Arial" panose="020B0604020202020204" pitchFamily="34" charset="0"/>
              </a:rPr>
              <a:t>Brief description:  </a:t>
            </a:r>
          </a:p>
          <a:p>
            <a:pPr lvl="1" indent="-342900">
              <a:spcBef>
                <a:spcPts val="0"/>
              </a:spcBef>
              <a:buSzPts val="1800"/>
            </a:pPr>
            <a:r>
              <a:rPr lang="en-GB" sz="1800" dirty="0">
                <a:latin typeface="Arial" panose="020B0604020202020204" pitchFamily="34" charset="0"/>
                <a:cs typeface="Arial" panose="020B0604020202020204" pitchFamily="34" charset="0"/>
              </a:rPr>
              <a:t>include young people’s needs and interests </a:t>
            </a:r>
          </a:p>
          <a:p>
            <a:pPr lvl="1" indent="-342900">
              <a:spcBef>
                <a:spcPts val="0"/>
              </a:spcBef>
              <a:buSzPts val="1800"/>
            </a:pPr>
            <a:r>
              <a:rPr lang="en-GB" sz="1800" dirty="0">
                <a:latin typeface="Arial" panose="020B0604020202020204" pitchFamily="34" charset="0"/>
                <a:cs typeface="Arial" panose="020B0604020202020204" pitchFamily="34" charset="0"/>
              </a:rPr>
              <a:t>meaningfully engage young people</a:t>
            </a:r>
          </a:p>
          <a:p>
            <a:pPr lvl="1" indent="-342900">
              <a:spcBef>
                <a:spcPts val="0"/>
              </a:spcBef>
              <a:buSzPts val="1800"/>
            </a:pPr>
            <a:r>
              <a:rPr lang="en-GB" sz="1800" dirty="0">
                <a:latin typeface="Arial" panose="020B0604020202020204" pitchFamily="34" charset="0"/>
                <a:cs typeface="Arial" panose="020B0604020202020204" pitchFamily="34" charset="0"/>
              </a:rPr>
              <a:t>collect sex and age disaggregated data</a:t>
            </a:r>
          </a:p>
          <a:p>
            <a:pPr lvl="1" indent="-342900">
              <a:spcBef>
                <a:spcPts val="0"/>
              </a:spcBef>
              <a:buSzPts val="1800"/>
            </a:pPr>
            <a:r>
              <a:rPr lang="en-GB" sz="1800" dirty="0">
                <a:latin typeface="Arial" panose="020B0604020202020204" pitchFamily="34" charset="0"/>
                <a:cs typeface="Arial" panose="020B0604020202020204" pitchFamily="34" charset="0"/>
              </a:rPr>
              <a:t>ensure appropriate training in skills for safely engaging young people including child safeguarding and confidentiality</a:t>
            </a:r>
          </a:p>
          <a:p>
            <a:pPr marL="0" indent="0">
              <a:spcBef>
                <a:spcPts val="0"/>
              </a:spcBef>
              <a:buNone/>
            </a:pPr>
            <a:r>
              <a:rPr lang="en-GB" sz="1800" b="1" dirty="0">
                <a:latin typeface="Arial" panose="020B0604020202020204" pitchFamily="34" charset="0"/>
                <a:cs typeface="Arial" panose="020B0604020202020204" pitchFamily="34" charset="0"/>
              </a:rPr>
              <a:t>Assessment tip sheet /</a:t>
            </a:r>
            <a:r>
              <a:rPr lang="en-GB" sz="1800" dirty="0">
                <a:latin typeface="Arial" panose="020B0604020202020204" pitchFamily="34" charset="0"/>
                <a:cs typeface="Arial" panose="020B0604020202020204" pitchFamily="34" charset="0"/>
              </a:rPr>
              <a:t> questions</a:t>
            </a:r>
            <a:endParaRPr lang="en-GB" sz="1800" b="1" dirty="0">
              <a:latin typeface="Arial" panose="020B0604020202020204" pitchFamily="34" charset="0"/>
              <a:cs typeface="Arial" panose="020B0604020202020204" pitchFamily="34" charset="0"/>
            </a:endParaRPr>
          </a:p>
          <a:p>
            <a:pPr lvl="1" indent="-342900">
              <a:spcBef>
                <a:spcPts val="0"/>
              </a:spcBef>
              <a:buSzPts val="1800"/>
            </a:pPr>
            <a:r>
              <a:rPr lang="en-GB" sz="1800" dirty="0">
                <a:latin typeface="Arial" panose="020B0604020202020204" pitchFamily="34" charset="0"/>
                <a:cs typeface="Arial" panose="020B0604020202020204" pitchFamily="34" charset="0"/>
              </a:rPr>
              <a:t>What sources of disaggregated data exist on the demographic profile of the community?</a:t>
            </a:r>
          </a:p>
          <a:p>
            <a:pPr lvl="1" indent="-342900">
              <a:spcBef>
                <a:spcPts val="0"/>
              </a:spcBef>
              <a:buSzPts val="1800"/>
            </a:pPr>
            <a:r>
              <a:rPr lang="en-GB" sz="1800" dirty="0">
                <a:latin typeface="Arial" panose="020B0604020202020204" pitchFamily="34" charset="0"/>
                <a:cs typeface="Arial" panose="020B0604020202020204" pitchFamily="34" charset="0"/>
              </a:rPr>
              <a:t>What are the existing local structures for young people (e.g. youth organisations, clubs)?</a:t>
            </a:r>
          </a:p>
          <a:p>
            <a:pPr marL="114300" indent="0">
              <a:lnSpc>
                <a:spcPct val="100000"/>
              </a:lnSpc>
              <a:spcBef>
                <a:spcPts val="0"/>
              </a:spcBef>
              <a:buSzPts val="1800"/>
              <a:buNone/>
            </a:pPr>
            <a:r>
              <a:rPr lang="en-GB" sz="1800" b="1" dirty="0">
                <a:latin typeface="Arial" panose="020B0604020202020204" pitchFamily="34" charset="0"/>
                <a:cs typeface="Arial" panose="020B0604020202020204" pitchFamily="34" charset="0"/>
              </a:rPr>
              <a:t>Tools: </a:t>
            </a:r>
            <a:r>
              <a:rPr lang="en-GB" sz="1800" dirty="0">
                <a:latin typeface="Arial" panose="020B0604020202020204" pitchFamily="34" charset="0"/>
                <a:cs typeface="Arial" panose="020B0604020202020204" pitchFamily="34" charset="0"/>
              </a:rPr>
              <a:t>participatory appraisal tool</a:t>
            </a:r>
          </a:p>
          <a:p>
            <a:pPr marL="114300" indent="0">
              <a:lnSpc>
                <a:spcPct val="100000"/>
              </a:lnSpc>
              <a:spcBef>
                <a:spcPts val="0"/>
              </a:spcBef>
              <a:buSzPts val="1800"/>
              <a:buNone/>
            </a:pPr>
            <a:r>
              <a:rPr lang="en-GB" sz="1800" b="1" dirty="0">
                <a:latin typeface="Arial" panose="020B0604020202020204" pitchFamily="34" charset="0"/>
                <a:cs typeface="Arial" panose="020B0604020202020204" pitchFamily="34" charset="0"/>
              </a:rPr>
              <a:t>Case study</a:t>
            </a:r>
          </a:p>
          <a:p>
            <a:pPr marL="457200" indent="0">
              <a:lnSpc>
                <a:spcPct val="100000"/>
              </a:lnSpc>
              <a:spcBef>
                <a:spcPts val="0"/>
              </a:spcBef>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sp>
        <p:nvSpPr>
          <p:cNvPr id="5" name="Google Shape;397;p64">
            <a:extLst>
              <a:ext uri="{FF2B5EF4-FFF2-40B4-BE49-F238E27FC236}">
                <a16:creationId xmlns:a16="http://schemas.microsoft.com/office/drawing/2014/main" xmlns="" id="{CBA7F4BA-19A2-43AA-AF75-E8A2160266AF}"/>
              </a:ext>
            </a:extLst>
          </p:cNvPr>
          <p:cNvSpPr txBox="1">
            <a:spLocks/>
          </p:cNvSpPr>
          <p:nvPr/>
        </p:nvSpPr>
        <p:spPr>
          <a:xfrm>
            <a:off x="1052597" y="1354312"/>
            <a:ext cx="9559255" cy="48265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GB" b="1" dirty="0">
                <a:latin typeface="Arial" panose="020B0604020202020204" pitchFamily="34" charset="0"/>
                <a:cs typeface="Arial" panose="020B0604020202020204" pitchFamily="34" charset="0"/>
              </a:rPr>
              <a:t>Participatory programming with and for Young People</a:t>
            </a:r>
          </a:p>
        </p:txBody>
      </p:sp>
      <p:sp>
        <p:nvSpPr>
          <p:cNvPr id="6" name="Google Shape;398;p64">
            <a:extLst>
              <a:ext uri="{FF2B5EF4-FFF2-40B4-BE49-F238E27FC236}">
                <a16:creationId xmlns:a16="http://schemas.microsoft.com/office/drawing/2014/main" xmlns="" id="{36C667AD-9380-4FA0-8392-CE33C6FE36A3}"/>
              </a:ext>
            </a:extLst>
          </p:cNvPr>
          <p:cNvSpPr txBox="1">
            <a:spLocks noGrp="1"/>
          </p:cNvSpPr>
          <p:nvPr>
            <p:ph type="title"/>
          </p:nvPr>
        </p:nvSpPr>
        <p:spPr>
          <a:xfrm>
            <a:off x="1052598" y="616659"/>
            <a:ext cx="8229600" cy="737653"/>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
        <p:nvSpPr>
          <p:cNvPr id="7" name="Google Shape;399;p64">
            <a:extLst>
              <a:ext uri="{FF2B5EF4-FFF2-40B4-BE49-F238E27FC236}">
                <a16:creationId xmlns:a16="http://schemas.microsoft.com/office/drawing/2014/main" xmlns="" id="{4682B7CB-68FF-40F3-9121-C4AA4C924F6F}"/>
              </a:ext>
            </a:extLst>
          </p:cNvPr>
          <p:cNvSpPr txBox="1"/>
          <p:nvPr/>
        </p:nvSpPr>
        <p:spPr>
          <a:xfrm>
            <a:off x="1052598" y="2091965"/>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 </a:t>
            </a:r>
            <a:r>
              <a:rPr lang="en-US" sz="1800" b="1" dirty="0" err="1">
                <a:solidFill>
                  <a:srgbClr val="FFFFFF"/>
                </a:solidFill>
                <a:latin typeface="Arial" panose="020B0604020202020204" pitchFamily="34" charset="0"/>
                <a:cs typeface="Arial" panose="020B0604020202020204" pitchFamily="34" charset="0"/>
              </a:rPr>
              <a:t>i</a:t>
            </a:r>
            <a:r>
              <a:rPr lang="en-US" sz="1800" b="1" dirty="0">
                <a:solidFill>
                  <a:srgbClr val="FFFFFF"/>
                </a:solidFill>
                <a:latin typeface="Arial" panose="020B0604020202020204" pitchFamily="34" charset="0"/>
                <a:cs typeface="Arial" panose="020B0604020202020204" pitchFamily="34" charset="0"/>
              </a:rPr>
              <a:t>. Needs Assessment and Analysis </a:t>
            </a:r>
          </a:p>
        </p:txBody>
      </p:sp>
    </p:spTree>
    <p:extLst>
      <p:ext uri="{BB962C8B-B14F-4D97-AF65-F5344CB8AC3E}">
        <p14:creationId xmlns:p14="http://schemas.microsoft.com/office/powerpoint/2010/main" val="46476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06;p65">
            <a:extLst>
              <a:ext uri="{FF2B5EF4-FFF2-40B4-BE49-F238E27FC236}">
                <a16:creationId xmlns:a16="http://schemas.microsoft.com/office/drawing/2014/main" xmlns="" id="{A0358E5E-C9F1-4F67-B9A0-005C2F96AC8A}"/>
              </a:ext>
            </a:extLst>
          </p:cNvPr>
          <p:cNvSpPr txBox="1">
            <a:spLocks/>
          </p:cNvSpPr>
          <p:nvPr/>
        </p:nvSpPr>
        <p:spPr>
          <a:xfrm>
            <a:off x="1098884" y="1604659"/>
            <a:ext cx="9994232" cy="423299"/>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Implementation: Young People Responsive Programming</a:t>
            </a:r>
          </a:p>
        </p:txBody>
      </p:sp>
      <p:sp>
        <p:nvSpPr>
          <p:cNvPr id="6" name="Google Shape;407;p65">
            <a:extLst>
              <a:ext uri="{FF2B5EF4-FFF2-40B4-BE49-F238E27FC236}">
                <a16:creationId xmlns:a16="http://schemas.microsoft.com/office/drawing/2014/main" xmlns="" id="{89629FC9-1415-4067-BCA4-3B01BE122B7E}"/>
              </a:ext>
            </a:extLst>
          </p:cNvPr>
          <p:cNvSpPr txBox="1">
            <a:spLocks noGrp="1"/>
          </p:cNvSpPr>
          <p:nvPr>
            <p:ph type="title"/>
          </p:nvPr>
        </p:nvSpPr>
        <p:spPr>
          <a:xfrm>
            <a:off x="1098884" y="867012"/>
            <a:ext cx="8229600" cy="7377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Arial" panose="020B0604020202020204" pitchFamily="34" charset="0"/>
              </a:rPr>
              <a:t>The Guidelines</a:t>
            </a:r>
            <a:endParaRPr b="1" dirty="0">
              <a:latin typeface="Arial Black" panose="020B0A04020102020204" pitchFamily="34" charset="0"/>
              <a:cs typeface="Arial" panose="020B0604020202020204" pitchFamily="34" charset="0"/>
            </a:endParaRPr>
          </a:p>
        </p:txBody>
      </p:sp>
      <p:graphicFrame>
        <p:nvGraphicFramePr>
          <p:cNvPr id="7" name="Google Shape;408;p65">
            <a:extLst>
              <a:ext uri="{FF2B5EF4-FFF2-40B4-BE49-F238E27FC236}">
                <a16:creationId xmlns:a16="http://schemas.microsoft.com/office/drawing/2014/main" xmlns="" id="{539179C4-83E6-4C72-8A6C-4CF04D86E15C}"/>
              </a:ext>
            </a:extLst>
          </p:cNvPr>
          <p:cNvGraphicFramePr/>
          <p:nvPr>
            <p:extLst>
              <p:ext uri="{D42A27DB-BD31-4B8C-83A1-F6EECF244321}">
                <p14:modId xmlns:p14="http://schemas.microsoft.com/office/powerpoint/2010/main" val="3956115032"/>
              </p:ext>
            </p:extLst>
          </p:nvPr>
        </p:nvGraphicFramePr>
        <p:xfrm>
          <a:off x="1338995" y="2505890"/>
          <a:ext cx="7948214" cy="3931905"/>
        </p:xfrm>
        <a:graphic>
          <a:graphicData uri="http://schemas.openxmlformats.org/drawingml/2006/table">
            <a:tbl>
              <a:tblPr>
                <a:noFill/>
              </a:tblPr>
              <a:tblGrid>
                <a:gridCol w="4078620">
                  <a:extLst>
                    <a:ext uri="{9D8B030D-6E8A-4147-A177-3AD203B41FA5}">
                      <a16:colId xmlns:a16="http://schemas.microsoft.com/office/drawing/2014/main" xmlns="" val="20000"/>
                    </a:ext>
                  </a:extLst>
                </a:gridCol>
                <a:gridCol w="3869594">
                  <a:extLst>
                    <a:ext uri="{9D8B030D-6E8A-4147-A177-3AD203B41FA5}">
                      <a16:colId xmlns:a16="http://schemas.microsoft.com/office/drawing/2014/main" xmlns="" val="20001"/>
                    </a:ext>
                  </a:extLst>
                </a:gridCol>
              </a:tblGrid>
              <a:tr h="3368375">
                <a:tc>
                  <a:txBody>
                    <a:bodyPr/>
                    <a:lstStyle/>
                    <a:p>
                      <a:pPr marL="342900" lvl="1" indent="-342900" algn="l" rtl="0">
                        <a:spcBef>
                          <a:spcPts val="0"/>
                        </a:spcBef>
                        <a:spcAft>
                          <a:spcPts val="0"/>
                        </a:spcAft>
                        <a:buClr>
                          <a:schemeClr val="dk1"/>
                        </a:buClr>
                        <a:buSzPts val="1600"/>
                        <a:buFont typeface="Arial" panose="020B0604020202020204" pitchFamily="34" charset="0"/>
                        <a:buChar char="•"/>
                      </a:pPr>
                      <a:endParaRPr lang="en-US"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Camp Coordination &amp; Camp Management</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Education</a:t>
                      </a:r>
                    </a:p>
                    <a:p>
                      <a:pPr marL="0" lvl="1" indent="0" algn="l" rtl="0">
                        <a:spcBef>
                          <a:spcPts val="0"/>
                        </a:spcBef>
                        <a:spcAft>
                          <a:spcPts val="0"/>
                        </a:spcAft>
                        <a:buClr>
                          <a:schemeClr val="dk1"/>
                        </a:buClr>
                        <a:buSzPts val="1600"/>
                        <a:buFont typeface="Arial" panose="020B0604020202020204" pitchFamily="34" charset="0"/>
                        <a:buNone/>
                      </a:pPr>
                      <a:endParaRPr lang="en-US" sz="2000" dirty="0">
                        <a:solidFill>
                          <a:schemeClr val="dk1"/>
                        </a:solidFill>
                      </a:endParaRPr>
                    </a:p>
                    <a:p>
                      <a:pPr marL="342900" marR="0" lvl="1" indent="-342900" algn="l" defTabSz="914400" rtl="0" eaLnBrk="1" fontAlgn="auto" latinLnBrk="0" hangingPunct="1">
                        <a:lnSpc>
                          <a:spcPct val="100000"/>
                        </a:lnSpc>
                        <a:spcBef>
                          <a:spcPts val="0"/>
                        </a:spcBef>
                        <a:spcAft>
                          <a:spcPts val="0"/>
                        </a:spcAft>
                        <a:buClr>
                          <a:schemeClr val="dk1"/>
                        </a:buClr>
                        <a:buSzPts val="1600"/>
                        <a:buFont typeface="Arial" panose="020B0604020202020204" pitchFamily="34" charset="0"/>
                        <a:buChar char="•"/>
                        <a:tabLst/>
                        <a:defRPr/>
                      </a:pPr>
                      <a:r>
                        <a:rPr lang="en-US" sz="2000" dirty="0">
                          <a:solidFill>
                            <a:schemeClr val="dk1"/>
                          </a:solidFill>
                        </a:rPr>
                        <a:t>Livelihoods &amp; Economy Strengthening</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Health</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Nutrition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txBody>
                  <a:tcPr marL="91425" marR="91425" marT="182880"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endParaRPr lang="en-US"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dk1"/>
                          </a:solidFill>
                        </a:rPr>
                        <a:t>WASH</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Protection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Shelter, Settlement &amp; Recovery</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US" sz="2000" dirty="0">
                          <a:solidFill>
                            <a:schemeClr val="dk1"/>
                          </a:solidFill>
                        </a:rPr>
                        <a:t>Peacebuilding &amp; Social Cohesion</a:t>
                      </a:r>
                      <a:endParaRPr sz="2000" dirty="0">
                        <a:solidFill>
                          <a:schemeClr val="dk1"/>
                        </a:solidFill>
                      </a:endParaRPr>
                    </a:p>
                    <a:p>
                      <a:pPr marL="171450" lvl="0" indent="-171450" algn="l" rtl="0">
                        <a:spcBef>
                          <a:spcPts val="0"/>
                        </a:spcBef>
                        <a:spcAft>
                          <a:spcPts val="0"/>
                        </a:spcAft>
                        <a:buFont typeface="Arial" panose="020B0604020202020204" pitchFamily="34" charset="0"/>
                        <a:buChar char="•"/>
                      </a:pPr>
                      <a:endParaRPr sz="1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dk1"/>
                          </a:solidFill>
                        </a:rPr>
                        <a:t>Emergency Telecommunications</a:t>
                      </a:r>
                    </a:p>
                    <a:p>
                      <a:pPr marL="342900" lvl="1" indent="-342900" algn="l" rtl="0">
                        <a:spcBef>
                          <a:spcPts val="0"/>
                        </a:spcBef>
                        <a:spcAft>
                          <a:spcPts val="0"/>
                        </a:spcAft>
                        <a:buClr>
                          <a:schemeClr val="dk1"/>
                        </a:buClr>
                        <a:buSzPts val="1600"/>
                        <a:buFont typeface="Arial" panose="020B0604020202020204" pitchFamily="34" charset="0"/>
                        <a:buChar char="•"/>
                      </a:pPr>
                      <a:endParaRPr lang="en-GB" sz="2000" dirty="0">
                        <a:solidFill>
                          <a:schemeClr val="dk1"/>
                        </a:solidFill>
                      </a:endParaRP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accent6">
                              <a:lumMod val="75000"/>
                            </a:schemeClr>
                          </a:solidFill>
                        </a:rPr>
                        <a:t>Housing, Land &amp; Property (HLP)</a:t>
                      </a:r>
                    </a:p>
                    <a:p>
                      <a:pPr marL="342900" lvl="1" indent="-342900" algn="l" rtl="0">
                        <a:spcBef>
                          <a:spcPts val="0"/>
                        </a:spcBef>
                        <a:spcAft>
                          <a:spcPts val="0"/>
                        </a:spcAft>
                        <a:buClr>
                          <a:schemeClr val="dk1"/>
                        </a:buClr>
                        <a:buSzPts val="1600"/>
                        <a:buFont typeface="Arial" panose="020B0604020202020204" pitchFamily="34" charset="0"/>
                        <a:buChar char="•"/>
                      </a:pPr>
                      <a:r>
                        <a:rPr lang="en-GB" sz="2000" dirty="0">
                          <a:solidFill>
                            <a:schemeClr val="accent6">
                              <a:lumMod val="75000"/>
                            </a:schemeClr>
                          </a:solidFill>
                        </a:rPr>
                        <a:t>Sustaining Peace</a:t>
                      </a:r>
                      <a:endParaRPr sz="2000" dirty="0">
                        <a:solidFill>
                          <a:schemeClr val="accent6">
                            <a:lumMod val="75000"/>
                          </a:schemeClr>
                        </a:solidFill>
                      </a:endParaRPr>
                    </a:p>
                    <a:p>
                      <a:pPr marL="285750" lvl="0" indent="-285750" algn="l" rtl="0">
                        <a:spcBef>
                          <a:spcPts val="0"/>
                        </a:spcBef>
                        <a:spcAft>
                          <a:spcPts val="0"/>
                        </a:spcAft>
                        <a:buFont typeface="Arial" panose="020B0604020202020204" pitchFamily="34" charset="0"/>
                        <a:buChar char="•"/>
                      </a:pPr>
                      <a:endParaRPr dirty="0"/>
                    </a:p>
                  </a:txBody>
                  <a:tcPr marL="91425" marR="91425" marT="0"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9" name="Google Shape;399;p64">
            <a:extLst>
              <a:ext uri="{FF2B5EF4-FFF2-40B4-BE49-F238E27FC236}">
                <a16:creationId xmlns:a16="http://schemas.microsoft.com/office/drawing/2014/main" xmlns="" id="{D6B3B9E2-2276-40E2-8AA8-E4F55A28BE15}"/>
              </a:ext>
            </a:extLst>
          </p:cNvPr>
          <p:cNvSpPr txBox="1"/>
          <p:nvPr/>
        </p:nvSpPr>
        <p:spPr>
          <a:xfrm>
            <a:off x="1098884" y="2412477"/>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Programming tips by sector</a:t>
            </a:r>
          </a:p>
        </p:txBody>
      </p:sp>
    </p:spTree>
    <p:extLst>
      <p:ext uri="{BB962C8B-B14F-4D97-AF65-F5344CB8AC3E}">
        <p14:creationId xmlns:p14="http://schemas.microsoft.com/office/powerpoint/2010/main" val="422256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E5AFF473-CE65-4B4F-A405-31FF3FADE658}"/>
              </a:ext>
            </a:extLst>
          </p:cNvPr>
          <p:cNvSpPr txBox="1">
            <a:spLocks noGrp="1"/>
          </p:cNvSpPr>
          <p:nvPr>
            <p:ph type="title"/>
          </p:nvPr>
        </p:nvSpPr>
        <p:spPr>
          <a:xfrm>
            <a:off x="903714" y="821761"/>
            <a:ext cx="9416716"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Why work with young people?</a:t>
            </a:r>
            <a:endParaRPr b="1" dirty="0">
              <a:latin typeface="Arial Black" panose="020B0A04020102020204" pitchFamily="34" charset="0"/>
              <a:ea typeface="Arial"/>
              <a:cs typeface="Times New Roman" panose="02020603050405020304" pitchFamily="18" charset="0"/>
              <a:sym typeface="Arial"/>
            </a:endParaRPr>
          </a:p>
        </p:txBody>
      </p:sp>
      <p:sp>
        <p:nvSpPr>
          <p:cNvPr id="5" name="Google Shape;141;p23">
            <a:extLst>
              <a:ext uri="{FF2B5EF4-FFF2-40B4-BE49-F238E27FC236}">
                <a16:creationId xmlns="" xmlns:a16="http://schemas.microsoft.com/office/drawing/2014/main" id="{B5A6F283-46F6-4680-9C41-56778D99F338}"/>
              </a:ext>
            </a:extLst>
          </p:cNvPr>
          <p:cNvSpPr txBox="1"/>
          <p:nvPr/>
        </p:nvSpPr>
        <p:spPr>
          <a:xfrm>
            <a:off x="2123073" y="1998006"/>
            <a:ext cx="7026640" cy="1188720"/>
          </a:xfrm>
          <a:prstGeom prst="rect">
            <a:avLst/>
          </a:prstGeom>
          <a:noFill/>
          <a:ln>
            <a:noFill/>
          </a:ln>
        </p:spPr>
        <p:txBody>
          <a:bodyPr spcFirstLastPara="1" wrap="square" lIns="91425" tIns="91425" rIns="91425" bIns="91425" anchor="ctr" anchorCtr="0">
            <a:noAutofit/>
          </a:bodyPr>
          <a:lstStyle/>
          <a:p>
            <a:pPr>
              <a:buSzPts val="1100"/>
            </a:pPr>
            <a:endParaRPr lang="en-US" sz="2000" dirty="0">
              <a:solidFill>
                <a:srgbClr val="121212"/>
              </a:solidFill>
              <a:latin typeface="Arial" panose="020B0604020202020204" pitchFamily="34" charset="0"/>
              <a:cs typeface="Arial" panose="020B0604020202020204" pitchFamily="34" charset="0"/>
            </a:endParaRPr>
          </a:p>
        </p:txBody>
      </p:sp>
      <p:pic>
        <p:nvPicPr>
          <p:cNvPr id="8" name="Graphic 7" descr="Group">
            <a:extLst>
              <a:ext uri="{FF2B5EF4-FFF2-40B4-BE49-F238E27FC236}">
                <a16:creationId xmlns="" xmlns:a16="http://schemas.microsoft.com/office/drawing/2014/main" id="{A76C1422-50ED-4DF6-9E24-D1FD264FAD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238" y="3524309"/>
            <a:ext cx="1034099" cy="1034099"/>
          </a:xfrm>
          <a:prstGeom prst="rect">
            <a:avLst/>
          </a:prstGeom>
        </p:spPr>
      </p:pic>
      <p:pic>
        <p:nvPicPr>
          <p:cNvPr id="9" name="Graphic 8" descr="Head with gears">
            <a:extLst>
              <a:ext uri="{FF2B5EF4-FFF2-40B4-BE49-F238E27FC236}">
                <a16:creationId xmlns="" xmlns:a16="http://schemas.microsoft.com/office/drawing/2014/main" id="{3901DBFB-4980-4690-AA17-B1867BCCA0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4460" y="2121568"/>
            <a:ext cx="1034099" cy="1034099"/>
          </a:xfrm>
          <a:prstGeom prst="rect">
            <a:avLst/>
          </a:prstGeom>
        </p:spPr>
      </p:pic>
      <p:pic>
        <p:nvPicPr>
          <p:cNvPr id="10" name="Graphic 9" descr="Upward trend">
            <a:extLst>
              <a:ext uri="{FF2B5EF4-FFF2-40B4-BE49-F238E27FC236}">
                <a16:creationId xmlns="" xmlns:a16="http://schemas.microsoft.com/office/drawing/2014/main" id="{2A8EFCDA-3F35-4591-BD54-49C89657CBE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18147" y="4824115"/>
            <a:ext cx="1122585" cy="1122585"/>
          </a:xfrm>
          <a:prstGeom prst="rect">
            <a:avLst/>
          </a:prstGeom>
        </p:spPr>
      </p:pic>
      <p:sp>
        <p:nvSpPr>
          <p:cNvPr id="11" name="Google Shape;139;p23">
            <a:extLst>
              <a:ext uri="{FF2B5EF4-FFF2-40B4-BE49-F238E27FC236}">
                <a16:creationId xmlns="" xmlns:a16="http://schemas.microsoft.com/office/drawing/2014/main" id="{141A1EF0-89E3-4EE9-A319-A710B0A0544D}"/>
              </a:ext>
            </a:extLst>
          </p:cNvPr>
          <p:cNvSpPr txBox="1">
            <a:spLocks/>
          </p:cNvSpPr>
          <p:nvPr/>
        </p:nvSpPr>
        <p:spPr>
          <a:xfrm>
            <a:off x="818148" y="6275543"/>
            <a:ext cx="6999600" cy="303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900" dirty="0">
                <a:latin typeface="Arial" panose="020B0604020202020204" pitchFamily="34" charset="0"/>
                <a:cs typeface="Arial" panose="020B0604020202020204" pitchFamily="34" charset="0"/>
              </a:rPr>
              <a:t>Source: Guidelines for Working with and for Young People in Humanitarian Settings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405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66">
            <a:extLst>
              <a:ext uri="{FF2B5EF4-FFF2-40B4-BE49-F238E27FC236}">
                <a16:creationId xmlns:a16="http://schemas.microsoft.com/office/drawing/2014/main" xmlns="" id="{D422813C-2C7A-48B7-A273-803657014A18}"/>
              </a:ext>
            </a:extLst>
          </p:cNvPr>
          <p:cNvSpPr txBox="1">
            <a:spLocks/>
          </p:cNvSpPr>
          <p:nvPr/>
        </p:nvSpPr>
        <p:spPr>
          <a:xfrm>
            <a:off x="810126" y="2482719"/>
            <a:ext cx="8229600" cy="3383465"/>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0200">
              <a:spcBef>
                <a:spcPts val="0"/>
              </a:spcBef>
              <a:buSzPts val="1600"/>
              <a:buFont typeface="Courier New"/>
              <a:buChar char="•"/>
            </a:pPr>
            <a:r>
              <a:rPr lang="en-GB" sz="1800" b="1" dirty="0" smtClean="0">
                <a:latin typeface="Arial" panose="020B0604020202020204" pitchFamily="34" charset="0"/>
                <a:cs typeface="Arial" panose="020B0604020202020204" pitchFamily="34" charset="0"/>
              </a:rPr>
              <a:t>Assessment questions</a:t>
            </a:r>
          </a:p>
          <a:p>
            <a:pPr marL="457200" indent="-330200">
              <a:spcBef>
                <a:spcPts val="0"/>
              </a:spcBef>
              <a:buSzPts val="1600"/>
              <a:buFont typeface="Courier New"/>
              <a:buChar char="•"/>
            </a:pPr>
            <a:r>
              <a:rPr lang="en-US" sz="1600" dirty="0" smtClean="0"/>
              <a:t>Is </a:t>
            </a:r>
            <a:r>
              <a:rPr lang="en-US" sz="1600" dirty="0"/>
              <a:t>a GBV specialist available to inform the assessment? </a:t>
            </a:r>
            <a:endParaRPr lang="en-US" sz="1600" dirty="0" smtClean="0"/>
          </a:p>
          <a:p>
            <a:pPr marL="457200" indent="-330200">
              <a:spcBef>
                <a:spcPts val="0"/>
              </a:spcBef>
              <a:buSzPts val="1600"/>
              <a:buFont typeface="Courier New"/>
              <a:buChar char="•"/>
            </a:pPr>
            <a:r>
              <a:rPr lang="en-US" sz="1600" dirty="0" smtClean="0"/>
              <a:t>What </a:t>
            </a:r>
            <a:r>
              <a:rPr lang="en-US" sz="1600" dirty="0"/>
              <a:t>GBV services are available in the area? </a:t>
            </a:r>
            <a:endParaRPr lang="en-US" sz="1600" dirty="0" smtClean="0"/>
          </a:p>
          <a:p>
            <a:pPr marL="457200" indent="-330200">
              <a:spcBef>
                <a:spcPts val="0"/>
              </a:spcBef>
              <a:buSzPts val="1600"/>
              <a:buFont typeface="Courier New"/>
              <a:buChar char="•"/>
            </a:pPr>
            <a:r>
              <a:rPr lang="en-US" sz="1600" dirty="0" smtClean="0"/>
              <a:t>How </a:t>
            </a:r>
            <a:r>
              <a:rPr lang="en-US" sz="1600" dirty="0"/>
              <a:t>does GBV affect adolescents and young people (particularly girls and young </a:t>
            </a:r>
            <a:r>
              <a:rPr lang="en-US" sz="1600" dirty="0" smtClean="0"/>
              <a:t>women)</a:t>
            </a:r>
          </a:p>
          <a:p>
            <a:pPr marL="457200" indent="-330200">
              <a:spcBef>
                <a:spcPts val="0"/>
              </a:spcBef>
              <a:buSzPts val="1600"/>
              <a:buFont typeface="Courier New"/>
              <a:buChar char="•"/>
            </a:pPr>
            <a:r>
              <a:rPr lang="en-US" sz="1600" dirty="0" smtClean="0"/>
              <a:t>How </a:t>
            </a:r>
            <a:r>
              <a:rPr lang="en-US" sz="1600" dirty="0"/>
              <a:t>can adolescents and young people safely be involved in GBV assessment and planning activities? </a:t>
            </a:r>
            <a:endParaRPr lang="en-US" sz="1600" dirty="0" smtClean="0"/>
          </a:p>
          <a:p>
            <a:pPr marL="127000" indent="0">
              <a:spcBef>
                <a:spcPts val="0"/>
              </a:spcBef>
              <a:buSzPts val="1600"/>
              <a:buNone/>
            </a:pPr>
            <a:endParaRPr lang="en-GB" sz="1600" dirty="0" smtClean="0">
              <a:latin typeface="Arial" panose="020B0604020202020204" pitchFamily="34" charset="0"/>
              <a:cs typeface="Arial" panose="020B0604020202020204" pitchFamily="34" charset="0"/>
            </a:endParaRPr>
          </a:p>
          <a:p>
            <a:pPr marL="457200" indent="-330200">
              <a:spcBef>
                <a:spcPts val="0"/>
              </a:spcBef>
              <a:buSzPts val="1600"/>
              <a:buFont typeface="Courier New"/>
              <a:buChar char="•"/>
            </a:pPr>
            <a:r>
              <a:rPr lang="en-GB" sz="1800" b="1" dirty="0" smtClean="0">
                <a:latin typeface="Arial" panose="020B0604020202020204" pitchFamily="34" charset="0"/>
                <a:cs typeface="Arial" panose="020B0604020202020204" pitchFamily="34" charset="0"/>
              </a:rPr>
              <a:t>Priority Actions</a:t>
            </a:r>
          </a:p>
          <a:p>
            <a:pPr marL="457200" indent="-330200">
              <a:spcBef>
                <a:spcPts val="0"/>
              </a:spcBef>
              <a:buSzPts val="1600"/>
              <a:buFont typeface="Courier New"/>
              <a:buChar char="•"/>
            </a:pPr>
            <a:r>
              <a:rPr lang="en-US" sz="1600" dirty="0" smtClean="0"/>
              <a:t>Allocate </a:t>
            </a:r>
            <a:r>
              <a:rPr lang="en-US" sz="1600" dirty="0"/>
              <a:t>a GBV focal point specifically for adolescents &amp; youth. </a:t>
            </a:r>
            <a:endParaRPr lang="en-US" sz="1600" dirty="0" smtClean="0"/>
          </a:p>
          <a:p>
            <a:pPr marL="457200" indent="-330200">
              <a:spcBef>
                <a:spcPts val="0"/>
              </a:spcBef>
              <a:buSzPts val="1600"/>
              <a:buFont typeface="Courier New"/>
              <a:buChar char="•"/>
            </a:pPr>
            <a:r>
              <a:rPr lang="en-US" sz="1600" dirty="0" smtClean="0"/>
              <a:t>Develop </a:t>
            </a:r>
            <a:r>
              <a:rPr lang="en-US" sz="1600" dirty="0"/>
              <a:t>a sub-strategy under GBV for adolescent girls and boys. </a:t>
            </a:r>
            <a:endParaRPr lang="en-US" sz="1600" dirty="0" smtClean="0"/>
          </a:p>
          <a:p>
            <a:pPr marL="457200" indent="-330200">
              <a:spcBef>
                <a:spcPts val="0"/>
              </a:spcBef>
              <a:buSzPts val="1600"/>
              <a:buFont typeface="Courier New"/>
              <a:buChar char="•"/>
            </a:pPr>
            <a:r>
              <a:rPr lang="en-US" sz="1600" dirty="0" smtClean="0"/>
              <a:t>Ensure </a:t>
            </a:r>
            <a:r>
              <a:rPr lang="en-US" sz="1600" dirty="0"/>
              <a:t>adolescents and young people – particularly adolescent girls and young women – are included safely in all aspects of design, implementation and monitoring of GBV programming activities. </a:t>
            </a:r>
            <a:r>
              <a:rPr lang="en-US" sz="1800" dirty="0"/>
              <a:t>	</a:t>
            </a:r>
          </a:p>
          <a:p>
            <a:pPr marL="457200" indent="-330200">
              <a:spcBef>
                <a:spcPts val="0"/>
              </a:spcBef>
              <a:buSzPts val="1600"/>
              <a:buFont typeface="Courier New"/>
              <a:buChar char="•"/>
            </a:pPr>
            <a:endParaRPr lang="en-GB" sz="1800" b="1" dirty="0" smtClean="0">
              <a:latin typeface="Arial" panose="020B0604020202020204" pitchFamily="34" charset="0"/>
              <a:cs typeface="Arial" panose="020B0604020202020204" pitchFamily="34" charset="0"/>
            </a:endParaRPr>
          </a:p>
        </p:txBody>
      </p:sp>
      <p:sp>
        <p:nvSpPr>
          <p:cNvPr id="5" name="Google Shape;414;p66">
            <a:extLst>
              <a:ext uri="{FF2B5EF4-FFF2-40B4-BE49-F238E27FC236}">
                <a16:creationId xmlns:a16="http://schemas.microsoft.com/office/drawing/2014/main" xmlns="" id="{15EC2194-E068-4AE2-8E15-583B700EB297}"/>
              </a:ext>
            </a:extLst>
          </p:cNvPr>
          <p:cNvSpPr txBox="1"/>
          <p:nvPr/>
        </p:nvSpPr>
        <p:spPr>
          <a:xfrm>
            <a:off x="810126" y="2059419"/>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a:t>
            </a:r>
            <a:r>
              <a:rPr lang="en-US" sz="1800" b="1">
                <a:solidFill>
                  <a:srgbClr val="FFFFFF"/>
                </a:solidFill>
                <a:latin typeface="Arial" panose="020B0604020202020204" pitchFamily="34" charset="0"/>
                <a:cs typeface="Arial" panose="020B0604020202020204" pitchFamily="34" charset="0"/>
              </a:rPr>
              <a:t>: </a:t>
            </a:r>
            <a:r>
              <a:rPr lang="en-US" b="1" smtClean="0">
                <a:solidFill>
                  <a:srgbClr val="FFFFFF"/>
                </a:solidFill>
                <a:latin typeface="Arial" panose="020B0604020202020204" pitchFamily="34" charset="0"/>
                <a:cs typeface="Arial" panose="020B0604020202020204" pitchFamily="34" charset="0"/>
              </a:rPr>
              <a:t>GBV</a:t>
            </a:r>
            <a:endParaRPr sz="1800" b="1" dirty="0">
              <a:solidFill>
                <a:srgbClr val="FFFFFF"/>
              </a:solidFill>
              <a:latin typeface="Arial" panose="020B0604020202020204" pitchFamily="34" charset="0"/>
              <a:cs typeface="Arial" panose="020B0604020202020204" pitchFamily="34" charset="0"/>
            </a:endParaRPr>
          </a:p>
        </p:txBody>
      </p:sp>
      <p:sp>
        <p:nvSpPr>
          <p:cNvPr id="6" name="Google Shape;415;p66">
            <a:extLst>
              <a:ext uri="{FF2B5EF4-FFF2-40B4-BE49-F238E27FC236}">
                <a16:creationId xmlns:a16="http://schemas.microsoft.com/office/drawing/2014/main" xmlns="" id="{B538699E-54C3-4CE2-9321-6CCB5E1C054A}"/>
              </a:ext>
            </a:extLst>
          </p:cNvPr>
          <p:cNvSpPr txBox="1">
            <a:spLocks/>
          </p:cNvSpPr>
          <p:nvPr/>
        </p:nvSpPr>
        <p:spPr>
          <a:xfrm>
            <a:off x="810126" y="1636740"/>
            <a:ext cx="8229600" cy="50748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Young People Responsive </a:t>
            </a:r>
            <a:r>
              <a:rPr lang="en-US" b="1" dirty="0" smtClean="0">
                <a:latin typeface="Arial" panose="020B0604020202020204" pitchFamily="34" charset="0"/>
                <a:cs typeface="Arial" panose="020B0604020202020204" pitchFamily="34" charset="0"/>
              </a:rPr>
              <a:t>Programming</a:t>
            </a:r>
            <a:endParaRPr lang="en-US" b="1" dirty="0">
              <a:latin typeface="Arial" panose="020B0604020202020204" pitchFamily="34" charset="0"/>
              <a:cs typeface="Arial" panose="020B0604020202020204" pitchFamily="34" charset="0"/>
            </a:endParaRPr>
          </a:p>
        </p:txBody>
      </p:sp>
      <p:sp>
        <p:nvSpPr>
          <p:cNvPr id="7" name="Google Shape;416;p66">
            <a:extLst>
              <a:ext uri="{FF2B5EF4-FFF2-40B4-BE49-F238E27FC236}">
                <a16:creationId xmlns:a16="http://schemas.microsoft.com/office/drawing/2014/main" xmlns="" id="{4EACBE7F-D49A-4B75-A02A-BCF92FAF7B78}"/>
              </a:ext>
            </a:extLst>
          </p:cNvPr>
          <p:cNvSpPr txBox="1">
            <a:spLocks noGrp="1"/>
          </p:cNvSpPr>
          <p:nvPr>
            <p:ph type="title"/>
          </p:nvPr>
        </p:nvSpPr>
        <p:spPr>
          <a:xfrm>
            <a:off x="810126" y="899094"/>
            <a:ext cx="8229600" cy="610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102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3;p66">
            <a:extLst>
              <a:ext uri="{FF2B5EF4-FFF2-40B4-BE49-F238E27FC236}">
                <a16:creationId xmlns:a16="http://schemas.microsoft.com/office/drawing/2014/main" xmlns="" id="{D422813C-2C7A-48B7-A273-803657014A18}"/>
              </a:ext>
            </a:extLst>
          </p:cNvPr>
          <p:cNvSpPr txBox="1">
            <a:spLocks/>
          </p:cNvSpPr>
          <p:nvPr/>
        </p:nvSpPr>
        <p:spPr>
          <a:xfrm>
            <a:off x="810126" y="2575441"/>
            <a:ext cx="8229600" cy="3527904"/>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0200">
              <a:spcBef>
                <a:spcPts val="0"/>
              </a:spcBef>
              <a:buSzPts val="1600"/>
              <a:buFont typeface="Courier New"/>
              <a:buChar char="•"/>
            </a:pPr>
            <a:endParaRPr lang="en-GB" sz="1800" b="1" dirty="0" smtClean="0">
              <a:latin typeface="Arial" panose="020B0604020202020204" pitchFamily="34" charset="0"/>
              <a:cs typeface="Arial" panose="020B0604020202020204" pitchFamily="34" charset="0"/>
            </a:endParaRPr>
          </a:p>
          <a:p>
            <a:pPr marL="457200" indent="-330200">
              <a:spcBef>
                <a:spcPts val="0"/>
              </a:spcBef>
              <a:buSzPts val="1600"/>
              <a:buFont typeface="Courier New"/>
              <a:buChar char="•"/>
            </a:pPr>
            <a:r>
              <a:rPr lang="en-GB" sz="1800" b="1" dirty="0" smtClean="0">
                <a:latin typeface="Arial" panose="020B0604020202020204" pitchFamily="34" charset="0"/>
                <a:cs typeface="Arial" panose="020B0604020202020204" pitchFamily="34" charset="0"/>
              </a:rPr>
              <a:t>Key indicators</a:t>
            </a:r>
          </a:p>
          <a:p>
            <a:pPr marL="457200" indent="-330200">
              <a:spcBef>
                <a:spcPts val="0"/>
              </a:spcBef>
              <a:buSzPts val="1600"/>
              <a:buFont typeface="Courier New"/>
              <a:buChar char="•"/>
            </a:pPr>
            <a:r>
              <a:rPr lang="en-US" sz="1600" dirty="0" smtClean="0"/>
              <a:t>Existence </a:t>
            </a:r>
            <a:r>
              <a:rPr lang="en-US" sz="1600" dirty="0"/>
              <a:t>of a GBV focal point for adolescents and youth. </a:t>
            </a:r>
            <a:endParaRPr lang="en-US" sz="1600" dirty="0" smtClean="0"/>
          </a:p>
          <a:p>
            <a:pPr marL="457200" indent="-330200">
              <a:spcBef>
                <a:spcPts val="0"/>
              </a:spcBef>
              <a:buSzPts val="1600"/>
              <a:buFont typeface="Courier New"/>
              <a:buChar char="•"/>
            </a:pPr>
            <a:r>
              <a:rPr lang="en-US" sz="1600" dirty="0" smtClean="0"/>
              <a:t>Existence </a:t>
            </a:r>
            <a:r>
              <a:rPr lang="en-US" sz="1600" dirty="0"/>
              <a:t>of an adolescent GBV sub-strategy. </a:t>
            </a:r>
            <a:endParaRPr lang="en-US" sz="1600" dirty="0" smtClean="0"/>
          </a:p>
          <a:p>
            <a:pPr marL="457200" indent="-330200">
              <a:spcBef>
                <a:spcPts val="0"/>
              </a:spcBef>
              <a:buSzPts val="1600"/>
              <a:buFont typeface="Courier New"/>
              <a:buChar char="•"/>
            </a:pPr>
            <a:r>
              <a:rPr lang="en-US" sz="1600" dirty="0" smtClean="0"/>
              <a:t>% </a:t>
            </a:r>
            <a:r>
              <a:rPr lang="en-US" sz="1600" dirty="0"/>
              <a:t>of interventions with young people (# female, # male, # with disabilities # U15, #15-24) as active and directive participants. </a:t>
            </a:r>
            <a:endParaRPr lang="en-US" sz="1600" dirty="0" smtClean="0"/>
          </a:p>
          <a:p>
            <a:pPr marL="457200" indent="-330200">
              <a:spcBef>
                <a:spcPts val="0"/>
              </a:spcBef>
              <a:buSzPts val="1600"/>
              <a:buFont typeface="Courier New"/>
              <a:buChar char="•"/>
            </a:pPr>
            <a:r>
              <a:rPr lang="en-US" sz="1600" dirty="0" smtClean="0"/>
              <a:t>% </a:t>
            </a:r>
            <a:r>
              <a:rPr lang="en-US" sz="1600" dirty="0"/>
              <a:t>adolescent girls and young women who report easily accessing women and girls’ safe spaces, and other GBV-related services, in their own languages. </a:t>
            </a:r>
            <a:endParaRPr lang="en-US" sz="1600" dirty="0" smtClean="0"/>
          </a:p>
          <a:p>
            <a:pPr marL="127000" indent="0">
              <a:spcBef>
                <a:spcPts val="0"/>
              </a:spcBef>
              <a:buSzPts val="1600"/>
              <a:buNone/>
            </a:pPr>
            <a:endParaRPr lang="en-GB" sz="1600" dirty="0">
              <a:latin typeface="Arial" panose="020B0604020202020204" pitchFamily="34" charset="0"/>
              <a:cs typeface="Arial" panose="020B0604020202020204" pitchFamily="34" charset="0"/>
            </a:endParaRPr>
          </a:p>
          <a:p>
            <a:pPr marL="457200" indent="-330200">
              <a:spcBef>
                <a:spcPts val="0"/>
              </a:spcBef>
              <a:buSzPts val="1600"/>
              <a:buFont typeface="Courier New"/>
              <a:buChar char="•"/>
            </a:pPr>
            <a:r>
              <a:rPr lang="en-GB" sz="1800" b="1" dirty="0">
                <a:latin typeface="Arial" panose="020B0604020202020204" pitchFamily="34" charset="0"/>
                <a:cs typeface="Arial" panose="020B0604020202020204" pitchFamily="34" charset="0"/>
              </a:rPr>
              <a:t>Tips and </a:t>
            </a:r>
            <a:r>
              <a:rPr lang="en-GB" sz="1800" b="1" dirty="0" smtClean="0">
                <a:latin typeface="Arial" panose="020B0604020202020204" pitchFamily="34" charset="0"/>
                <a:cs typeface="Arial" panose="020B0604020202020204" pitchFamily="34" charset="0"/>
              </a:rPr>
              <a:t>resources</a:t>
            </a:r>
          </a:p>
          <a:p>
            <a:pPr marL="457200" indent="-330200">
              <a:spcBef>
                <a:spcPts val="0"/>
              </a:spcBef>
              <a:buSzPts val="1600"/>
              <a:buFont typeface="Courier New"/>
              <a:buChar char="•"/>
            </a:pPr>
            <a:r>
              <a:rPr lang="en-US" sz="1600" dirty="0" smtClean="0"/>
              <a:t>Guidelines </a:t>
            </a:r>
            <a:r>
              <a:rPr lang="en-US" sz="1600" dirty="0"/>
              <a:t>for Integrating Gender-Based Violence Interventions in Humanitarian Action, </a:t>
            </a:r>
            <a:r>
              <a:rPr lang="en-US" sz="1600" dirty="0" smtClean="0"/>
              <a:t>IASC</a:t>
            </a:r>
          </a:p>
          <a:p>
            <a:pPr marL="457200" indent="-330200">
              <a:spcBef>
                <a:spcPts val="0"/>
              </a:spcBef>
              <a:buSzPts val="1600"/>
              <a:buFont typeface="Courier New"/>
              <a:buChar char="•"/>
            </a:pPr>
            <a:r>
              <a:rPr lang="en-US" sz="1600" dirty="0" smtClean="0"/>
              <a:t>Women </a:t>
            </a:r>
            <a:r>
              <a:rPr lang="en-US" sz="1600" dirty="0"/>
              <a:t>and Girls Safe Spaces, UNFPA </a:t>
            </a:r>
            <a:endParaRPr lang="en-US" sz="1600" dirty="0" smtClean="0"/>
          </a:p>
          <a:p>
            <a:pPr marL="457200" indent="-330200">
              <a:spcBef>
                <a:spcPts val="0"/>
              </a:spcBef>
              <a:buSzPts val="1600"/>
              <a:buFont typeface="Courier New"/>
              <a:buChar char="•"/>
            </a:pPr>
            <a:r>
              <a:rPr lang="en-US" sz="1600" dirty="0" smtClean="0"/>
              <a:t>GBV </a:t>
            </a:r>
            <a:r>
              <a:rPr lang="en-US" sz="1600" dirty="0"/>
              <a:t>Guidelines: Child Protection </a:t>
            </a:r>
            <a:endParaRPr lang="en-US" sz="1600" dirty="0" smtClean="0"/>
          </a:p>
          <a:p>
            <a:pPr marL="457200" indent="-330200">
              <a:spcBef>
                <a:spcPts val="0"/>
              </a:spcBef>
              <a:buSzPts val="1600"/>
              <a:buFont typeface="Courier New"/>
              <a:buChar char="•"/>
            </a:pPr>
            <a:r>
              <a:rPr lang="en-US" sz="1600" dirty="0" smtClean="0"/>
              <a:t>Caring </a:t>
            </a:r>
            <a:r>
              <a:rPr lang="en-US" sz="1600" dirty="0"/>
              <a:t>for Child Survivors of Sexual Abuse, UNICEF and IRC </a:t>
            </a:r>
          </a:p>
          <a:p>
            <a:pPr marL="0" indent="0">
              <a:buNone/>
            </a:pPr>
            <a:r>
              <a:rPr lang="en-GB" sz="1600" b="1" dirty="0">
                <a:latin typeface="Arial" panose="020B0604020202020204" pitchFamily="34" charset="0"/>
                <a:cs typeface="Arial" panose="020B0604020202020204" pitchFamily="34" charset="0"/>
              </a:rPr>
              <a:t>Case Study</a:t>
            </a:r>
          </a:p>
          <a:p>
            <a:pPr marL="0" indent="0">
              <a:buNone/>
            </a:pPr>
            <a:r>
              <a:rPr lang="en-US" sz="1600" dirty="0"/>
              <a:t>	</a:t>
            </a:r>
            <a:r>
              <a:rPr lang="en-US" sz="1600" dirty="0" smtClean="0"/>
              <a:t> </a:t>
            </a:r>
            <a:endParaRPr lang="en-US" sz="1600" dirty="0"/>
          </a:p>
          <a:p>
            <a:pPr marL="0" indent="0">
              <a:buNone/>
            </a:pPr>
            <a:endParaRPr lang="en-US" dirty="0"/>
          </a:p>
          <a:p>
            <a:pPr lvl="1">
              <a:spcBef>
                <a:spcPts val="0"/>
              </a:spcBef>
              <a:buFont typeface="Courier New"/>
              <a:buChar char="•"/>
            </a:pPr>
            <a:endParaRPr lang="en-GB" sz="1800" dirty="0">
              <a:latin typeface="Arial" panose="020B0604020202020204" pitchFamily="34" charset="0"/>
              <a:cs typeface="Arial" panose="020B0604020202020204" pitchFamily="34" charset="0"/>
            </a:endParaRPr>
          </a:p>
        </p:txBody>
      </p:sp>
      <p:sp>
        <p:nvSpPr>
          <p:cNvPr id="5" name="Google Shape;414;p66">
            <a:extLst>
              <a:ext uri="{FF2B5EF4-FFF2-40B4-BE49-F238E27FC236}">
                <a16:creationId xmlns:a16="http://schemas.microsoft.com/office/drawing/2014/main" xmlns="" id="{15EC2194-E068-4AE2-8E15-583B700EB297}"/>
              </a:ext>
            </a:extLst>
          </p:cNvPr>
          <p:cNvSpPr txBox="1"/>
          <p:nvPr/>
        </p:nvSpPr>
        <p:spPr>
          <a:xfrm>
            <a:off x="810126" y="2186930"/>
            <a:ext cx="8121300" cy="423300"/>
          </a:xfrm>
          <a:prstGeom prst="rect">
            <a:avLst/>
          </a:prstGeom>
          <a:solidFill>
            <a:srgbClr val="C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FFFFFF"/>
                </a:solidFill>
                <a:latin typeface="Arial" panose="020B0604020202020204" pitchFamily="34" charset="0"/>
                <a:cs typeface="Arial" panose="020B0604020202020204" pitchFamily="34" charset="0"/>
              </a:rPr>
              <a:t>Example: </a:t>
            </a:r>
            <a:r>
              <a:rPr lang="en-US" b="1" dirty="0" smtClean="0">
                <a:solidFill>
                  <a:srgbClr val="FFFFFF"/>
                </a:solidFill>
                <a:latin typeface="Arial" panose="020B0604020202020204" pitchFamily="34" charset="0"/>
                <a:cs typeface="Arial" panose="020B0604020202020204" pitchFamily="34" charset="0"/>
              </a:rPr>
              <a:t>GBV</a:t>
            </a:r>
            <a:endParaRPr sz="1800" b="1" dirty="0">
              <a:solidFill>
                <a:srgbClr val="FFFFFF"/>
              </a:solidFill>
              <a:latin typeface="Arial" panose="020B0604020202020204" pitchFamily="34" charset="0"/>
              <a:cs typeface="Arial" panose="020B0604020202020204" pitchFamily="34" charset="0"/>
            </a:endParaRPr>
          </a:p>
        </p:txBody>
      </p:sp>
      <p:sp>
        <p:nvSpPr>
          <p:cNvPr id="6" name="Google Shape;415;p66">
            <a:extLst>
              <a:ext uri="{FF2B5EF4-FFF2-40B4-BE49-F238E27FC236}">
                <a16:creationId xmlns:a16="http://schemas.microsoft.com/office/drawing/2014/main" xmlns="" id="{B538699E-54C3-4CE2-9321-6CCB5E1C054A}"/>
              </a:ext>
            </a:extLst>
          </p:cNvPr>
          <p:cNvSpPr txBox="1">
            <a:spLocks/>
          </p:cNvSpPr>
          <p:nvPr/>
        </p:nvSpPr>
        <p:spPr>
          <a:xfrm>
            <a:off x="810126" y="1636740"/>
            <a:ext cx="8229600" cy="507483"/>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Young People Responsive </a:t>
            </a:r>
            <a:r>
              <a:rPr lang="en-US" b="1" dirty="0" smtClean="0">
                <a:latin typeface="Arial" panose="020B0604020202020204" pitchFamily="34" charset="0"/>
                <a:cs typeface="Arial" panose="020B0604020202020204" pitchFamily="34" charset="0"/>
              </a:rPr>
              <a:t>Programming</a:t>
            </a:r>
            <a:endParaRPr lang="en-US" b="1" dirty="0">
              <a:latin typeface="Arial" panose="020B0604020202020204" pitchFamily="34" charset="0"/>
              <a:cs typeface="Arial" panose="020B0604020202020204" pitchFamily="34" charset="0"/>
            </a:endParaRPr>
          </a:p>
        </p:txBody>
      </p:sp>
      <p:sp>
        <p:nvSpPr>
          <p:cNvPr id="7" name="Google Shape;416;p66">
            <a:extLst>
              <a:ext uri="{FF2B5EF4-FFF2-40B4-BE49-F238E27FC236}">
                <a16:creationId xmlns:a16="http://schemas.microsoft.com/office/drawing/2014/main" xmlns="" id="{4EACBE7F-D49A-4B75-A02A-BCF92FAF7B78}"/>
              </a:ext>
            </a:extLst>
          </p:cNvPr>
          <p:cNvSpPr txBox="1">
            <a:spLocks noGrp="1"/>
          </p:cNvSpPr>
          <p:nvPr>
            <p:ph type="title"/>
          </p:nvPr>
        </p:nvSpPr>
        <p:spPr>
          <a:xfrm>
            <a:off x="810126" y="899094"/>
            <a:ext cx="8229600" cy="6108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dirty="0">
                <a:latin typeface="Arial Black" panose="020B0A04020102020204" pitchFamily="34" charset="0"/>
                <a:cs typeface="Arial" panose="020B0604020202020204" pitchFamily="34" charset="0"/>
              </a:rPr>
              <a:t>The Guidelines</a:t>
            </a:r>
            <a:endParaRPr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692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nSpc>
                <a:spcPct val="107000"/>
              </a:lnSpc>
              <a:spcAft>
                <a:spcPts val="800"/>
              </a:spcAft>
              <a:buNone/>
            </a:pPr>
            <a:r>
              <a:rPr lang="en-US" b="1" dirty="0" smtClean="0">
                <a:latin typeface="Calibri" panose="020F0502020204030204" pitchFamily="34" charset="0"/>
                <a:ea typeface="Calibri" panose="020F0502020204030204" pitchFamily="34" charset="0"/>
                <a:cs typeface="Arial" panose="020B0604020202020204" pitchFamily="34" charset="0"/>
              </a:rPr>
              <a:t>Which working groups/ sub WG’s/ and TF are you attending?</a:t>
            </a:r>
          </a:p>
          <a:p>
            <a:pPr marL="0" indent="0">
              <a:lnSpc>
                <a:spcPct val="107000"/>
              </a:lnSpc>
              <a:spcAft>
                <a:spcPts val="800"/>
              </a:spcAft>
              <a:buNone/>
            </a:pPr>
            <a:r>
              <a:rPr lang="en-US" b="1" dirty="0" smtClean="0">
                <a:latin typeface="Calibri" panose="020F0502020204030204" pitchFamily="34" charset="0"/>
                <a:ea typeface="Calibri" panose="020F0502020204030204" pitchFamily="34" charset="0"/>
                <a:cs typeface="Arial" panose="020B0604020202020204" pitchFamily="34" charset="0"/>
              </a:rPr>
              <a:t>If you are not attending, which areas you are interested with?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buClr>
                <a:srgbClr val="C00000"/>
              </a:buClr>
              <a:buFont typeface="Wingdings" panose="05000000000000000000" pitchFamily="2" charset="2"/>
              <a:buChar char="Ø"/>
            </a:pPr>
            <a:r>
              <a:rPr lang="en-US" dirty="0" smtClean="0">
                <a:latin typeface="Calibri" panose="020F0502020204030204" pitchFamily="34" charset="0"/>
                <a:ea typeface="Calibri" panose="020F0502020204030204" pitchFamily="34" charset="0"/>
                <a:cs typeface="Arial" panose="020B0604020202020204" pitchFamily="34" charset="0"/>
              </a:rPr>
              <a:t>Based on the selected sector, revise the guidelines and work on:</a:t>
            </a:r>
          </a:p>
          <a:p>
            <a:pPr marL="514350" indent="-514350">
              <a:lnSpc>
                <a:spcPct val="107000"/>
              </a:lnSpc>
              <a:spcAft>
                <a:spcPts val="800"/>
              </a:spcAft>
              <a:buClr>
                <a:srgbClr val="C00000"/>
              </a:buClr>
              <a:buAutoNum type="arabicPeriod"/>
            </a:pPr>
            <a:r>
              <a:rPr lang="en-US" dirty="0" smtClean="0">
                <a:latin typeface="Calibri" panose="020F0502020204030204" pitchFamily="34" charset="0"/>
                <a:ea typeface="Calibri" panose="020F0502020204030204" pitchFamily="34" charset="0"/>
                <a:cs typeface="Arial" panose="020B0604020202020204" pitchFamily="34" charset="0"/>
              </a:rPr>
              <a:t>Make the case for youth in this sector </a:t>
            </a:r>
          </a:p>
          <a:p>
            <a:pPr marL="514350" indent="-514350">
              <a:lnSpc>
                <a:spcPct val="107000"/>
              </a:lnSpc>
              <a:spcAft>
                <a:spcPts val="800"/>
              </a:spcAft>
              <a:buClr>
                <a:srgbClr val="C00000"/>
              </a:buClr>
              <a:buAutoNum type="arabicPeriod"/>
            </a:pPr>
            <a:r>
              <a:rPr lang="en-US" dirty="0" smtClean="0">
                <a:latin typeface="Calibri" panose="020F0502020204030204" pitchFamily="34" charset="0"/>
                <a:ea typeface="Calibri" panose="020F0502020204030204" pitchFamily="34" charset="0"/>
                <a:cs typeface="Arial" panose="020B0604020202020204" pitchFamily="34" charset="0"/>
              </a:rPr>
              <a:t>Address clear recommendations for the sector to include and engage with youth </a:t>
            </a:r>
          </a:p>
          <a:p>
            <a:pPr marL="514350" indent="-514350">
              <a:lnSpc>
                <a:spcPct val="107000"/>
              </a:lnSpc>
              <a:spcAft>
                <a:spcPts val="800"/>
              </a:spcAft>
              <a:buClr>
                <a:srgbClr val="C00000"/>
              </a:buClr>
              <a:buAutoNum type="arabicPeriod"/>
            </a:pPr>
            <a:r>
              <a:rPr lang="en-US" dirty="0" smtClean="0">
                <a:latin typeface="Calibri" panose="020F0502020204030204" pitchFamily="34" charset="0"/>
                <a:ea typeface="Calibri" panose="020F0502020204030204" pitchFamily="34" charset="0"/>
                <a:cs typeface="Arial" panose="020B0604020202020204" pitchFamily="34" charset="0"/>
              </a:rPr>
              <a:t>Identify next steps to activate the compact within your sector </a:t>
            </a:r>
          </a:p>
          <a:p>
            <a:pPr marL="514350" indent="-514350">
              <a:lnSpc>
                <a:spcPct val="107000"/>
              </a:lnSpc>
              <a:spcAft>
                <a:spcPts val="800"/>
              </a:spcAft>
              <a:buClr>
                <a:srgbClr val="C00000"/>
              </a:buClr>
              <a:buAutoNum type="arabicPeriod"/>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514350" indent="-514350">
              <a:lnSpc>
                <a:spcPct val="107000"/>
              </a:lnSpc>
              <a:spcAft>
                <a:spcPts val="800"/>
              </a:spcAft>
              <a:buClr>
                <a:srgbClr val="C00000"/>
              </a:buClr>
              <a:buAutoNum type="arabicPeriod"/>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Title 4"/>
          <p:cNvSpPr>
            <a:spLocks noGrp="1"/>
          </p:cNvSpPr>
          <p:nvPr>
            <p:ph type="title"/>
          </p:nvPr>
        </p:nvSpPr>
        <p:spPr>
          <a:prstGeom prst="rect">
            <a:avLst/>
          </a:prstGeom>
        </p:spPr>
        <p:txBody>
          <a:bodyPr wrap="square">
            <a:spAutoFit/>
          </a:bodyPr>
          <a:lstStyle/>
          <a:p>
            <a:pPr>
              <a:buClr>
                <a:srgbClr val="D01D2B"/>
              </a:buClr>
              <a:buSzPts val="4400"/>
            </a:pPr>
            <a:endParaRPr lang="en-US" b="1" dirty="0">
              <a:solidFill>
                <a:srgbClr val="C00000"/>
              </a:solidFill>
              <a:latin typeface="Arial Black" panose="020B0A04020102020204" pitchFamily="34" charset="0"/>
            </a:endParaRPr>
          </a:p>
          <a:p>
            <a:pPr algn="ctr">
              <a:spcBef>
                <a:spcPts val="0"/>
              </a:spcBef>
              <a:buClr>
                <a:srgbClr val="D01D2B"/>
              </a:buClr>
              <a:buSzPts val="4400"/>
              <a:buFont typeface="Arial Black"/>
              <a:buNone/>
            </a:pPr>
            <a:r>
              <a:rPr lang="en-US" sz="6000" b="1" dirty="0" smtClean="0">
                <a:solidFill>
                  <a:srgbClr val="C00000"/>
                </a:solidFill>
                <a:latin typeface="Arial Black" panose="020B0A04020102020204" pitchFamily="34" charset="0"/>
              </a:rPr>
              <a:t>Group Work </a:t>
            </a:r>
            <a:r>
              <a:rPr lang="en-US" sz="7200" b="1" dirty="0" smtClean="0">
                <a:solidFill>
                  <a:srgbClr val="C00000"/>
                </a:solidFill>
                <a:latin typeface="Arial Black" panose="020B0A04020102020204" pitchFamily="34" charset="0"/>
              </a:rPr>
              <a:t/>
            </a:r>
            <a:br>
              <a:rPr lang="en-US" sz="7200" b="1" dirty="0" smtClean="0">
                <a:solidFill>
                  <a:srgbClr val="C00000"/>
                </a:solidFill>
                <a:latin typeface="Arial Black" panose="020B0A04020102020204" pitchFamily="34" charset="0"/>
              </a:rPr>
            </a:br>
            <a:endParaRPr lang="en-US" sz="2800"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46216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5;p24">
            <a:extLst>
              <a:ext uri="{FF2B5EF4-FFF2-40B4-BE49-F238E27FC236}">
                <a16:creationId xmlns:a16="http://schemas.microsoft.com/office/drawing/2014/main" xmlns="" id="{FBD20123-0070-4A80-BA1D-E817203E60B2}"/>
              </a:ext>
            </a:extLst>
          </p:cNvPr>
          <p:cNvSpPr txBox="1">
            <a:spLocks/>
          </p:cNvSpPr>
          <p:nvPr/>
        </p:nvSpPr>
        <p:spPr>
          <a:xfrm>
            <a:off x="2317851" y="2146990"/>
            <a:ext cx="8229600" cy="392611"/>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smtClean="0">
                <a:latin typeface="Arial" panose="020B0604020202020204" pitchFamily="34" charset="0"/>
                <a:cs typeface="Arial" panose="020B0604020202020204" pitchFamily="34" charset="0"/>
              </a:rPr>
              <a:t>Contact us if you need more information, wish for us to conduct a presentation for your team, agency or sector or for any additional form of support:</a:t>
            </a:r>
          </a:p>
          <a:p>
            <a:pPr marL="0" indent="0">
              <a:spcBef>
                <a:spcPts val="0"/>
              </a:spcBef>
              <a:buClr>
                <a:schemeClr val="dk1"/>
              </a:buClr>
              <a:buSzPts val="1800"/>
              <a:buNone/>
            </a:pPr>
            <a:endParaRPr lang="en-US" b="1" dirty="0" smtClean="0">
              <a:latin typeface="Arial" panose="020B0604020202020204" pitchFamily="34" charset="0"/>
              <a:cs typeface="Arial" panose="020B0604020202020204" pitchFamily="34" charset="0"/>
            </a:endParaRPr>
          </a:p>
          <a:p>
            <a:pPr marL="0" indent="0">
              <a:spcBef>
                <a:spcPts val="0"/>
              </a:spcBef>
              <a:buClr>
                <a:schemeClr val="dk1"/>
              </a:buClr>
              <a:buSzPts val="1800"/>
              <a:buNone/>
            </a:pPr>
            <a:r>
              <a:rPr lang="en-US" sz="2400" b="1" dirty="0">
                <a:latin typeface="Arial" panose="020B0604020202020204" pitchFamily="34" charset="0"/>
                <a:cs typeface="Arial" panose="020B0604020202020204" pitchFamily="34" charset="0"/>
              </a:rPr>
              <a:t>Bothaina Qamar: </a:t>
            </a:r>
            <a:r>
              <a:rPr lang="en-US" sz="2400" b="1" dirty="0">
                <a:latin typeface="Arial" panose="020B0604020202020204" pitchFamily="34" charset="0"/>
                <a:cs typeface="Arial" panose="020B0604020202020204" pitchFamily="34" charset="0"/>
                <a:hlinkClick r:id="rId3"/>
              </a:rPr>
              <a:t>qamar@unfpa.org</a:t>
            </a:r>
            <a:r>
              <a:rPr lang="en-US" sz="2400" b="1" dirty="0">
                <a:latin typeface="Arial" panose="020B0604020202020204" pitchFamily="34" charset="0"/>
                <a:cs typeface="Arial" panose="020B0604020202020204" pitchFamily="34" charset="0"/>
              </a:rPr>
              <a:t> </a:t>
            </a:r>
          </a:p>
          <a:p>
            <a:pPr marL="0" indent="0">
              <a:spcBef>
                <a:spcPts val="0"/>
              </a:spcBef>
              <a:buClr>
                <a:schemeClr val="dk1"/>
              </a:buClr>
              <a:buSzPts val="1800"/>
              <a:buNone/>
            </a:pPr>
            <a:r>
              <a:rPr lang="en-US" sz="2400" b="1" dirty="0" smtClean="0">
                <a:latin typeface="Arial" panose="020B0604020202020204" pitchFamily="34" charset="0"/>
                <a:cs typeface="Arial" panose="020B0604020202020204" pitchFamily="34" charset="0"/>
              </a:rPr>
              <a:t>Dina </a:t>
            </a:r>
            <a:r>
              <a:rPr lang="en-US" sz="2400" b="1" dirty="0" err="1" smtClean="0">
                <a:latin typeface="Arial" panose="020B0604020202020204" pitchFamily="34" charset="0"/>
                <a:cs typeface="Arial" panose="020B0604020202020204" pitchFamily="34" charset="0"/>
              </a:rPr>
              <a:t>Alaadein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hlinkClick r:id="rId4"/>
              </a:rPr>
              <a:t>dina.alaeddin@nrc.no</a:t>
            </a:r>
            <a:endParaRPr lang="en-US" sz="2400" b="1" dirty="0" smtClean="0">
              <a:latin typeface="Arial" panose="020B0604020202020204" pitchFamily="34" charset="0"/>
              <a:cs typeface="Arial" panose="020B0604020202020204" pitchFamily="34" charset="0"/>
            </a:endParaRPr>
          </a:p>
          <a:p>
            <a:pPr marL="0" indent="0">
              <a:spcBef>
                <a:spcPts val="0"/>
              </a:spcBef>
              <a:buClr>
                <a:schemeClr val="dk1"/>
              </a:buClr>
              <a:buSzPts val="1800"/>
              <a:buNone/>
            </a:pPr>
            <a:endParaRPr lang="en-US" sz="2400" b="1" dirty="0" smtClean="0">
              <a:latin typeface="Arial" panose="020B0604020202020204" pitchFamily="34" charset="0"/>
              <a:cs typeface="Arial" panose="020B0604020202020204" pitchFamily="34" charset="0"/>
            </a:endParaRPr>
          </a:p>
          <a:p>
            <a:pPr marL="0" indent="0">
              <a:spcBef>
                <a:spcPts val="0"/>
              </a:spcBef>
              <a:buClr>
                <a:schemeClr val="dk1"/>
              </a:buClr>
              <a:buSzPts val="1800"/>
              <a:buFont typeface="Arial"/>
              <a:buNone/>
            </a:pPr>
            <a:endParaRPr lang="en-US" b="1" dirty="0" smtClean="0">
              <a:latin typeface="Arial" panose="020B0604020202020204" pitchFamily="34" charset="0"/>
              <a:cs typeface="Arial" panose="020B0604020202020204" pitchFamily="34" charset="0"/>
            </a:endParaRPr>
          </a:p>
          <a:p>
            <a:pPr marL="0" indent="0">
              <a:spcBef>
                <a:spcPts val="0"/>
              </a:spcBef>
              <a:buClr>
                <a:schemeClr val="dk1"/>
              </a:buClr>
              <a:buSzPts val="1800"/>
              <a:buFont typeface="Arial"/>
              <a:buNone/>
            </a:pPr>
            <a:endParaRPr lang="en-US" b="1" dirty="0">
              <a:latin typeface="Arial" panose="020B0604020202020204" pitchFamily="34" charset="0"/>
              <a:cs typeface="Arial" panose="020B0604020202020204" pitchFamily="34" charset="0"/>
            </a:endParaRPr>
          </a:p>
        </p:txBody>
      </p:sp>
      <p:sp>
        <p:nvSpPr>
          <p:cNvPr id="6" name="Google Shape;146;p24">
            <a:extLst>
              <a:ext uri="{FF2B5EF4-FFF2-40B4-BE49-F238E27FC236}">
                <a16:creationId xmlns:a16="http://schemas.microsoft.com/office/drawing/2014/main" xmlns="" id="{E89E3E48-2254-4931-A78E-B424AF818C40}"/>
              </a:ext>
            </a:extLst>
          </p:cNvPr>
          <p:cNvSpPr txBox="1">
            <a:spLocks noGrp="1"/>
          </p:cNvSpPr>
          <p:nvPr>
            <p:ph type="title"/>
          </p:nvPr>
        </p:nvSpPr>
        <p:spPr>
          <a:xfrm>
            <a:off x="962526" y="658456"/>
            <a:ext cx="8229600" cy="65499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smtClean="0">
                <a:latin typeface="Arial Black" panose="020B0A04020102020204" pitchFamily="34" charset="0"/>
                <a:cs typeface="Times New Roman" panose="02020603050405020304" pitchFamily="18" charset="0"/>
              </a:rPr>
              <a:t>Need Support?</a:t>
            </a:r>
            <a:endParaRPr b="1" dirty="0">
              <a:latin typeface="Arial Black" panose="020B0A04020102020204" pitchFamily="34" charset="0"/>
              <a:cs typeface="Times New Roman" panose="02020603050405020304" pitchFamily="18" charset="0"/>
            </a:endParaRPr>
          </a:p>
        </p:txBody>
      </p:sp>
      <p:pic>
        <p:nvPicPr>
          <p:cNvPr id="1026" name="Picture 2" descr="Image result for icons for sup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41" y="2146990"/>
            <a:ext cx="1233967" cy="123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464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5867" y="1628507"/>
            <a:ext cx="6248400" cy="1477328"/>
          </a:xfrm>
          <a:prstGeom prst="rect">
            <a:avLst/>
          </a:prstGeom>
        </p:spPr>
        <p:txBody>
          <a:bodyPr wrap="square">
            <a:spAutoFit/>
          </a:bodyPr>
          <a:lstStyle/>
          <a:p>
            <a:pPr>
              <a:buClr>
                <a:srgbClr val="D01D2B"/>
              </a:buClr>
              <a:buSzPts val="4400"/>
            </a:pPr>
            <a:endParaRPr lang="en-US" b="1" dirty="0">
              <a:solidFill>
                <a:srgbClr val="C00000"/>
              </a:solidFill>
              <a:latin typeface="Arial Black" panose="020B0A04020102020204" pitchFamily="34" charset="0"/>
            </a:endParaRPr>
          </a:p>
          <a:p>
            <a:pPr>
              <a:spcBef>
                <a:spcPts val="0"/>
              </a:spcBef>
              <a:buClr>
                <a:srgbClr val="D01D2B"/>
              </a:buClr>
              <a:buSzPts val="4400"/>
              <a:buFont typeface="Arial Black"/>
              <a:buNone/>
            </a:pPr>
            <a:r>
              <a:rPr lang="en-US" sz="7200" b="1" dirty="0" smtClean="0">
                <a:solidFill>
                  <a:srgbClr val="C00000"/>
                </a:solidFill>
                <a:latin typeface="Arial Black" panose="020B0A04020102020204" pitchFamily="34" charset="0"/>
              </a:rPr>
              <a:t>Questions?</a:t>
            </a:r>
            <a:endParaRPr lang="en-US" sz="7200" b="1" dirty="0">
              <a:solidFill>
                <a:srgbClr val="C00000"/>
              </a:solidFill>
              <a:latin typeface="Arial Black" panose="020B0A04020102020204" pitchFamily="34" charset="0"/>
            </a:endParaRPr>
          </a:p>
        </p:txBody>
      </p:sp>
      <p:sp>
        <p:nvSpPr>
          <p:cNvPr id="7" name="Rectangle 6"/>
          <p:cNvSpPr/>
          <p:nvPr/>
        </p:nvSpPr>
        <p:spPr>
          <a:xfrm>
            <a:off x="3048000" y="3105835"/>
            <a:ext cx="6096000" cy="646331"/>
          </a:xfrm>
          <a:prstGeom prst="rect">
            <a:avLst/>
          </a:prstGeom>
        </p:spPr>
        <p:txBody>
          <a:bodyPr>
            <a:spAutoFit/>
          </a:bodyPr>
          <a:lstStyle/>
          <a:p>
            <a:r>
              <a:rPr lang="en-US" dirty="0"/>
              <a:t/>
            </a:r>
            <a:br>
              <a:rPr lang="en-US" dirty="0"/>
            </a:br>
            <a:endParaRPr lang="en-US" dirty="0"/>
          </a:p>
        </p:txBody>
      </p:sp>
      <p:pic>
        <p:nvPicPr>
          <p:cNvPr id="1026" name="Picture 2" descr="https://static.thenounproject.com/png/221248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775" y="463973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816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E5AFF473-CE65-4B4F-A405-31FF3FADE658}"/>
              </a:ext>
            </a:extLst>
          </p:cNvPr>
          <p:cNvSpPr txBox="1">
            <a:spLocks noGrp="1"/>
          </p:cNvSpPr>
          <p:nvPr>
            <p:ph type="title"/>
          </p:nvPr>
        </p:nvSpPr>
        <p:spPr>
          <a:xfrm>
            <a:off x="903714" y="821761"/>
            <a:ext cx="9416716"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Why work with young people?</a:t>
            </a:r>
            <a:endParaRPr b="1" dirty="0">
              <a:latin typeface="Arial Black" panose="020B0A04020102020204" pitchFamily="34" charset="0"/>
              <a:ea typeface="Arial"/>
              <a:cs typeface="Times New Roman" panose="02020603050405020304" pitchFamily="18" charset="0"/>
              <a:sym typeface="Arial"/>
            </a:endParaRPr>
          </a:p>
        </p:txBody>
      </p:sp>
      <p:sp>
        <p:nvSpPr>
          <p:cNvPr id="5" name="Google Shape;141;p23">
            <a:extLst>
              <a:ext uri="{FF2B5EF4-FFF2-40B4-BE49-F238E27FC236}">
                <a16:creationId xmlns="" xmlns:a16="http://schemas.microsoft.com/office/drawing/2014/main" id="{B5A6F283-46F6-4680-9C41-56778D99F338}"/>
              </a:ext>
            </a:extLst>
          </p:cNvPr>
          <p:cNvSpPr txBox="1"/>
          <p:nvPr/>
        </p:nvSpPr>
        <p:spPr>
          <a:xfrm>
            <a:off x="2123073" y="1998006"/>
            <a:ext cx="7026640" cy="1188720"/>
          </a:xfrm>
          <a:prstGeom prst="rect">
            <a:avLst/>
          </a:prstGeom>
          <a:noFill/>
          <a:ln>
            <a:noFill/>
          </a:ln>
        </p:spPr>
        <p:txBody>
          <a:bodyPr spcFirstLastPara="1" wrap="square" lIns="91425" tIns="91425" rIns="91425" bIns="91425" anchor="ctr" anchorCtr="0">
            <a:noAutofit/>
          </a:bodyPr>
          <a:lstStyle/>
          <a:p>
            <a:pPr>
              <a:buSzPts val="1100"/>
            </a:pPr>
            <a:r>
              <a:rPr lang="en-US" sz="2000" b="1" dirty="0">
                <a:solidFill>
                  <a:srgbClr val="121212"/>
                </a:solidFill>
                <a:latin typeface="Arial" panose="020B0604020202020204" pitchFamily="34" charset="0"/>
                <a:cs typeface="Arial" panose="020B0604020202020204" pitchFamily="34" charset="0"/>
              </a:rPr>
              <a:t>A period for investment. </a:t>
            </a:r>
            <a:r>
              <a:rPr lang="en-US" sz="2000" dirty="0">
                <a:solidFill>
                  <a:srgbClr val="121212"/>
                </a:solidFill>
                <a:latin typeface="Arial" panose="020B0604020202020204" pitchFamily="34" charset="0"/>
                <a:cs typeface="Arial" panose="020B0604020202020204" pitchFamily="34" charset="0"/>
              </a:rPr>
              <a:t>Youth </a:t>
            </a:r>
            <a:r>
              <a:rPr lang="en-US" sz="2000" dirty="0" smtClean="0">
                <a:solidFill>
                  <a:srgbClr val="121212"/>
                </a:solidFill>
                <a:latin typeface="Arial" panose="020B0604020202020204" pitchFamily="34" charset="0"/>
                <a:cs typeface="Arial" panose="020B0604020202020204" pitchFamily="34" charset="0"/>
              </a:rPr>
              <a:t>has </a:t>
            </a:r>
            <a:r>
              <a:rPr lang="en-US" sz="2000" dirty="0">
                <a:solidFill>
                  <a:srgbClr val="121212"/>
                </a:solidFill>
                <a:latin typeface="Arial" panose="020B0604020202020204" pitchFamily="34" charset="0"/>
                <a:cs typeface="Arial" panose="020B0604020202020204" pitchFamily="34" charset="0"/>
              </a:rPr>
              <a:t>distinctive capacities and skills and it presents a unique opportunity for breaking inter-generational cycles and manifestations of inequality.</a:t>
            </a:r>
          </a:p>
        </p:txBody>
      </p:sp>
      <p:sp>
        <p:nvSpPr>
          <p:cNvPr id="6" name="Google Shape;142;p23">
            <a:extLst>
              <a:ext uri="{FF2B5EF4-FFF2-40B4-BE49-F238E27FC236}">
                <a16:creationId xmlns="" xmlns:a16="http://schemas.microsoft.com/office/drawing/2014/main" id="{D259B3C3-4239-460D-B0B4-DCB08AD7CC51}"/>
              </a:ext>
            </a:extLst>
          </p:cNvPr>
          <p:cNvSpPr txBox="1"/>
          <p:nvPr/>
        </p:nvSpPr>
        <p:spPr>
          <a:xfrm>
            <a:off x="2123073" y="3415078"/>
            <a:ext cx="7026640" cy="1188720"/>
          </a:xfrm>
          <a:prstGeom prst="rect">
            <a:avLst/>
          </a:prstGeom>
          <a:noFill/>
          <a:ln>
            <a:noFill/>
          </a:ln>
        </p:spPr>
        <p:txBody>
          <a:bodyPr spcFirstLastPara="1" wrap="square" lIns="91425" tIns="91425" rIns="91425" bIns="91425" anchor="ctr" anchorCtr="0">
            <a:noAutofit/>
          </a:bodyPr>
          <a:lstStyle/>
          <a:p>
            <a:pPr>
              <a:buSzPts val="1100"/>
            </a:pPr>
            <a:r>
              <a:rPr lang="en-US" sz="2000" b="1" dirty="0">
                <a:solidFill>
                  <a:srgbClr val="121212"/>
                </a:solidFill>
                <a:latin typeface="Arial" panose="020B0604020202020204" pitchFamily="34" charset="0"/>
                <a:cs typeface="Arial" panose="020B0604020202020204" pitchFamily="34" charset="0"/>
              </a:rPr>
              <a:t>Demographic dividend. </a:t>
            </a:r>
            <a:r>
              <a:rPr lang="en-US" sz="2000" dirty="0">
                <a:solidFill>
                  <a:srgbClr val="121212"/>
                </a:solidFill>
                <a:latin typeface="Arial" panose="020B0604020202020204" pitchFamily="34" charset="0"/>
                <a:cs typeface="Arial" panose="020B0604020202020204" pitchFamily="34" charset="0"/>
              </a:rPr>
              <a:t>Most countries with the largest portions of youth are among the poorest in the world. Investment in youth contributes to a demographic dividend. </a:t>
            </a:r>
            <a:endParaRPr sz="2000" dirty="0">
              <a:solidFill>
                <a:srgbClr val="121212"/>
              </a:solidFill>
              <a:latin typeface="Arial" panose="020B0604020202020204" pitchFamily="34" charset="0"/>
              <a:cs typeface="Arial" panose="020B0604020202020204" pitchFamily="34" charset="0"/>
            </a:endParaRPr>
          </a:p>
        </p:txBody>
      </p:sp>
      <p:sp>
        <p:nvSpPr>
          <p:cNvPr id="7" name="Google Shape;143;p23">
            <a:extLst>
              <a:ext uri="{FF2B5EF4-FFF2-40B4-BE49-F238E27FC236}">
                <a16:creationId xmlns="" xmlns:a16="http://schemas.microsoft.com/office/drawing/2014/main" id="{BE725E52-7B65-4AF3-9163-179537AE0CDB}"/>
              </a:ext>
            </a:extLst>
          </p:cNvPr>
          <p:cNvSpPr txBox="1"/>
          <p:nvPr/>
        </p:nvSpPr>
        <p:spPr>
          <a:xfrm>
            <a:off x="2123073" y="4832150"/>
            <a:ext cx="7026640" cy="1188720"/>
          </a:xfrm>
          <a:prstGeom prst="rect">
            <a:avLst/>
          </a:prstGeom>
          <a:noFill/>
          <a:ln>
            <a:noFill/>
          </a:ln>
        </p:spPr>
        <p:txBody>
          <a:bodyPr spcFirstLastPara="1" wrap="square" lIns="91425" tIns="91425" rIns="91425" bIns="91425" anchor="ctr" anchorCtr="0">
            <a:noAutofit/>
          </a:bodyPr>
          <a:lstStyle/>
          <a:p>
            <a:pPr lvl="0"/>
            <a:r>
              <a:rPr lang="en-US" sz="2000" b="1" dirty="0">
                <a:solidFill>
                  <a:srgbClr val="121212"/>
                </a:solidFill>
                <a:latin typeface="Arial" panose="020B0604020202020204" pitchFamily="34" charset="0"/>
                <a:cs typeface="Arial" panose="020B0604020202020204" pitchFamily="34" charset="0"/>
              </a:rPr>
              <a:t>It’s their right. </a:t>
            </a:r>
            <a:r>
              <a:rPr lang="en-US" sz="2000" dirty="0">
                <a:solidFill>
                  <a:srgbClr val="121212"/>
                </a:solidFill>
                <a:latin typeface="Arial" panose="020B0604020202020204" pitchFamily="34" charset="0"/>
                <a:cs typeface="Arial" panose="020B0604020202020204" pitchFamily="34" charset="0"/>
              </a:rPr>
              <a:t>The Convention on the Rights of the Child and General Comment 20 recognise the need to realise the rights of children during adolescence.</a:t>
            </a:r>
            <a:endParaRPr sz="2000" i="1" dirty="0">
              <a:latin typeface="Arial" panose="020B0604020202020204" pitchFamily="34" charset="0"/>
              <a:cs typeface="Arial" panose="020B0604020202020204" pitchFamily="34" charset="0"/>
            </a:endParaRPr>
          </a:p>
        </p:txBody>
      </p:sp>
      <p:pic>
        <p:nvPicPr>
          <p:cNvPr id="8" name="Graphic 7" descr="Group">
            <a:extLst>
              <a:ext uri="{FF2B5EF4-FFF2-40B4-BE49-F238E27FC236}">
                <a16:creationId xmlns="" xmlns:a16="http://schemas.microsoft.com/office/drawing/2014/main" id="{A76C1422-50ED-4DF6-9E24-D1FD264FAD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238" y="3524309"/>
            <a:ext cx="1034099" cy="1034099"/>
          </a:xfrm>
          <a:prstGeom prst="rect">
            <a:avLst/>
          </a:prstGeom>
        </p:spPr>
      </p:pic>
      <p:pic>
        <p:nvPicPr>
          <p:cNvPr id="9" name="Graphic 8" descr="Head with gears">
            <a:extLst>
              <a:ext uri="{FF2B5EF4-FFF2-40B4-BE49-F238E27FC236}">
                <a16:creationId xmlns="" xmlns:a16="http://schemas.microsoft.com/office/drawing/2014/main" id="{3901DBFB-4980-4690-AA17-B1867BCCA0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4460" y="2121568"/>
            <a:ext cx="1034099" cy="1034099"/>
          </a:xfrm>
          <a:prstGeom prst="rect">
            <a:avLst/>
          </a:prstGeom>
        </p:spPr>
      </p:pic>
      <p:pic>
        <p:nvPicPr>
          <p:cNvPr id="10" name="Graphic 9" descr="Upward trend">
            <a:extLst>
              <a:ext uri="{FF2B5EF4-FFF2-40B4-BE49-F238E27FC236}">
                <a16:creationId xmlns="" xmlns:a16="http://schemas.microsoft.com/office/drawing/2014/main" id="{2A8EFCDA-3F35-4591-BD54-49C89657CBE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18147" y="4824115"/>
            <a:ext cx="1122585" cy="1122585"/>
          </a:xfrm>
          <a:prstGeom prst="rect">
            <a:avLst/>
          </a:prstGeom>
        </p:spPr>
      </p:pic>
      <p:sp>
        <p:nvSpPr>
          <p:cNvPr id="11" name="Google Shape;139;p23">
            <a:extLst>
              <a:ext uri="{FF2B5EF4-FFF2-40B4-BE49-F238E27FC236}">
                <a16:creationId xmlns="" xmlns:a16="http://schemas.microsoft.com/office/drawing/2014/main" id="{141A1EF0-89E3-4EE9-A319-A710B0A0544D}"/>
              </a:ext>
            </a:extLst>
          </p:cNvPr>
          <p:cNvSpPr txBox="1">
            <a:spLocks/>
          </p:cNvSpPr>
          <p:nvPr/>
        </p:nvSpPr>
        <p:spPr>
          <a:xfrm>
            <a:off x="818148" y="6275543"/>
            <a:ext cx="6999600" cy="303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900" dirty="0">
                <a:latin typeface="Arial" panose="020B0604020202020204" pitchFamily="34" charset="0"/>
                <a:cs typeface="Arial" panose="020B0604020202020204" pitchFamily="34" charset="0"/>
              </a:rPr>
              <a:t>Source: Guidelines for Working with and for Young People in Humanitarian Settings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379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77F4797D-DE18-4B73-A1F5-6CC19B982588}"/>
              </a:ext>
            </a:extLst>
          </p:cNvPr>
          <p:cNvSpPr txBox="1">
            <a:spLocks noGrp="1"/>
          </p:cNvSpPr>
          <p:nvPr>
            <p:ph type="title"/>
          </p:nvPr>
        </p:nvSpPr>
        <p:spPr>
          <a:xfrm>
            <a:off x="1363579" y="671591"/>
            <a:ext cx="8229600"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The Challenge</a:t>
            </a:r>
            <a:endParaRPr b="1" dirty="0">
              <a:latin typeface="Arial Black" panose="020B0A04020102020204" pitchFamily="34" charset="0"/>
              <a:ea typeface="Arial"/>
              <a:cs typeface="Times New Roman" panose="02020603050405020304" pitchFamily="18" charset="0"/>
              <a:sym typeface="Arial"/>
            </a:endParaRPr>
          </a:p>
        </p:txBody>
      </p:sp>
      <p:pic>
        <p:nvPicPr>
          <p:cNvPr id="5" name="Google Shape;138;p23">
            <a:extLst>
              <a:ext uri="{FF2B5EF4-FFF2-40B4-BE49-F238E27FC236}">
                <a16:creationId xmlns="" xmlns:a16="http://schemas.microsoft.com/office/drawing/2014/main" id="{C894F5C5-2AEB-47A7-9477-498D649AF4E3}"/>
              </a:ext>
            </a:extLst>
          </p:cNvPr>
          <p:cNvPicPr preferRelativeResize="0"/>
          <p:nvPr/>
        </p:nvPicPr>
        <p:blipFill>
          <a:blip r:embed="rId3">
            <a:alphaModFix/>
          </a:blip>
          <a:stretch>
            <a:fillRect/>
          </a:stretch>
        </p:blipFill>
        <p:spPr>
          <a:xfrm>
            <a:off x="1491916" y="1801502"/>
            <a:ext cx="1217700" cy="1217700"/>
          </a:xfrm>
          <a:prstGeom prst="rect">
            <a:avLst/>
          </a:prstGeom>
          <a:noFill/>
          <a:ln>
            <a:noFill/>
          </a:ln>
        </p:spPr>
      </p:pic>
      <p:pic>
        <p:nvPicPr>
          <p:cNvPr id="6" name="Google Shape;139;p23">
            <a:extLst>
              <a:ext uri="{FF2B5EF4-FFF2-40B4-BE49-F238E27FC236}">
                <a16:creationId xmlns="" xmlns:a16="http://schemas.microsoft.com/office/drawing/2014/main" id="{280C1217-C6B2-46A2-AB5F-A63CA73C7AE6}"/>
              </a:ext>
            </a:extLst>
          </p:cNvPr>
          <p:cNvPicPr preferRelativeResize="0"/>
          <p:nvPr/>
        </p:nvPicPr>
        <p:blipFill>
          <a:blip r:embed="rId4">
            <a:alphaModFix/>
          </a:blip>
          <a:stretch>
            <a:fillRect/>
          </a:stretch>
        </p:blipFill>
        <p:spPr>
          <a:xfrm>
            <a:off x="1473425" y="3429000"/>
            <a:ext cx="1217700" cy="1217700"/>
          </a:xfrm>
          <a:prstGeom prst="rect">
            <a:avLst/>
          </a:prstGeom>
          <a:noFill/>
          <a:ln>
            <a:noFill/>
          </a:ln>
        </p:spPr>
      </p:pic>
      <p:pic>
        <p:nvPicPr>
          <p:cNvPr id="7" name="Google Shape;140;p23">
            <a:extLst>
              <a:ext uri="{FF2B5EF4-FFF2-40B4-BE49-F238E27FC236}">
                <a16:creationId xmlns="" xmlns:a16="http://schemas.microsoft.com/office/drawing/2014/main" id="{C4928851-AFD5-41E3-A0A0-864938854D5D}"/>
              </a:ext>
            </a:extLst>
          </p:cNvPr>
          <p:cNvPicPr preferRelativeResize="0"/>
          <p:nvPr/>
        </p:nvPicPr>
        <p:blipFill>
          <a:blip r:embed="rId5">
            <a:alphaModFix/>
          </a:blip>
          <a:stretch>
            <a:fillRect/>
          </a:stretch>
        </p:blipFill>
        <p:spPr>
          <a:xfrm>
            <a:off x="1568537" y="4986871"/>
            <a:ext cx="1027475" cy="1027475"/>
          </a:xfrm>
          <a:prstGeom prst="rect">
            <a:avLst/>
          </a:prstGeom>
          <a:noFill/>
          <a:ln>
            <a:noFill/>
          </a:ln>
        </p:spPr>
      </p:pic>
      <p:sp>
        <p:nvSpPr>
          <p:cNvPr id="8" name="Google Shape;141;p23">
            <a:extLst>
              <a:ext uri="{FF2B5EF4-FFF2-40B4-BE49-F238E27FC236}">
                <a16:creationId xmlns="" xmlns:a16="http://schemas.microsoft.com/office/drawing/2014/main" id="{0748BDF4-D73D-4752-939B-8DB54348CF74}"/>
              </a:ext>
            </a:extLst>
          </p:cNvPr>
          <p:cNvSpPr txBox="1"/>
          <p:nvPr/>
        </p:nvSpPr>
        <p:spPr>
          <a:xfrm>
            <a:off x="2909962" y="2138505"/>
            <a:ext cx="6924675" cy="8044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dirty="0">
                <a:solidFill>
                  <a:srgbClr val="121212"/>
                </a:solidFill>
                <a:latin typeface="Arial" panose="020B0604020202020204" pitchFamily="34" charset="0"/>
                <a:cs typeface="Arial" panose="020B0604020202020204" pitchFamily="34" charset="0"/>
              </a:rPr>
              <a:t>408 million youth aged 15-29 or 23% of the global youth population are affected by violence or armed conflict (</a:t>
            </a:r>
            <a:r>
              <a:rPr lang="en-US" sz="2000" dirty="0">
                <a:solidFill>
                  <a:srgbClr val="121212"/>
                </a:solidFill>
                <a:latin typeface="Arial" panose="020B0604020202020204" pitchFamily="34" charset="0"/>
                <a:cs typeface="Arial" panose="020B0604020202020204" pitchFamily="34" charset="0"/>
                <a:hlinkClick r:id="rId6"/>
              </a:rPr>
              <a:t>The Missing Peace, 2018</a:t>
            </a:r>
            <a:r>
              <a:rPr lang="en-US" sz="2000" dirty="0">
                <a:solidFill>
                  <a:srgbClr val="121212"/>
                </a:solidFill>
                <a:latin typeface="Arial" panose="020B0604020202020204" pitchFamily="34" charset="0"/>
                <a:cs typeface="Arial" panose="020B0604020202020204" pitchFamily="34" charset="0"/>
              </a:rPr>
              <a:t>). 68.5 million people around the world have been forced from home, among them nearly 25.4 million refugees, over half of whom are under 18 years (</a:t>
            </a:r>
            <a:r>
              <a:rPr lang="en-US" sz="2000" dirty="0">
                <a:solidFill>
                  <a:srgbClr val="121212"/>
                </a:solidFill>
                <a:latin typeface="Arial" panose="020B0604020202020204" pitchFamily="34" charset="0"/>
                <a:cs typeface="Arial" panose="020B0604020202020204" pitchFamily="34" charset="0"/>
                <a:hlinkClick r:id="rId7"/>
              </a:rPr>
              <a:t>UNHCR</a:t>
            </a:r>
            <a:r>
              <a:rPr lang="en-US" sz="2000" dirty="0">
                <a:solidFill>
                  <a:srgbClr val="121212"/>
                </a:solidFill>
                <a:latin typeface="Arial" panose="020B0604020202020204" pitchFamily="34" charset="0"/>
                <a:cs typeface="Arial" panose="020B0604020202020204" pitchFamily="34" charset="0"/>
              </a:rPr>
              <a:t>)</a:t>
            </a:r>
            <a:endParaRPr sz="2000" dirty="0">
              <a:solidFill>
                <a:srgbClr val="121212"/>
              </a:solidFill>
              <a:latin typeface="Arial" panose="020B0604020202020204" pitchFamily="34" charset="0"/>
              <a:cs typeface="Arial" panose="020B0604020202020204" pitchFamily="34" charset="0"/>
            </a:endParaRPr>
          </a:p>
        </p:txBody>
      </p:sp>
      <p:sp>
        <p:nvSpPr>
          <p:cNvPr id="9" name="Google Shape;142;p23">
            <a:extLst>
              <a:ext uri="{FF2B5EF4-FFF2-40B4-BE49-F238E27FC236}">
                <a16:creationId xmlns="" xmlns:a16="http://schemas.microsoft.com/office/drawing/2014/main" id="{D9014599-8862-4DA9-B49D-DB3B0A8FFCDC}"/>
              </a:ext>
            </a:extLst>
          </p:cNvPr>
          <p:cNvSpPr txBox="1"/>
          <p:nvPr/>
        </p:nvSpPr>
        <p:spPr>
          <a:xfrm>
            <a:off x="2909961" y="3476657"/>
            <a:ext cx="692467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dirty="0">
                <a:solidFill>
                  <a:srgbClr val="121212"/>
                </a:solidFill>
                <a:latin typeface="Arial" panose="020B0604020202020204" pitchFamily="34" charset="0"/>
                <a:cs typeface="Arial" panose="020B0604020202020204" pitchFamily="34" charset="0"/>
              </a:rPr>
              <a:t>Youth have </a:t>
            </a:r>
            <a:r>
              <a:rPr lang="en-US" sz="2000" b="1" dirty="0">
                <a:solidFill>
                  <a:srgbClr val="121212"/>
                </a:solidFill>
                <a:latin typeface="Arial" panose="020B0604020202020204" pitchFamily="34" charset="0"/>
                <a:cs typeface="Arial" panose="020B0604020202020204" pitchFamily="34" charset="0"/>
              </a:rPr>
              <a:t>distinct needs, experiences and</a:t>
            </a:r>
            <a:endParaRPr sz="2000" b="1" dirty="0">
              <a:solidFill>
                <a:srgbClr val="121212"/>
              </a:solidFill>
              <a:latin typeface="Arial" panose="020B0604020202020204" pitchFamily="34" charset="0"/>
              <a:cs typeface="Arial" panose="020B0604020202020204" pitchFamily="34" charset="0"/>
            </a:endParaRPr>
          </a:p>
          <a:p>
            <a:pPr marL="0" lvl="0" indent="0" algn="l" rtl="0">
              <a:spcBef>
                <a:spcPts val="0"/>
              </a:spcBef>
              <a:spcAft>
                <a:spcPts val="0"/>
              </a:spcAft>
              <a:buClr>
                <a:srgbClr val="000000"/>
              </a:buClr>
              <a:buSzPts val="1100"/>
              <a:buFont typeface="Arial"/>
              <a:buNone/>
            </a:pPr>
            <a:r>
              <a:rPr lang="en-US" sz="2000" b="1" dirty="0">
                <a:solidFill>
                  <a:srgbClr val="121212"/>
                </a:solidFill>
                <a:latin typeface="Arial" panose="020B0604020202020204" pitchFamily="34" charset="0"/>
                <a:cs typeface="Arial" panose="020B0604020202020204" pitchFamily="34" charset="0"/>
              </a:rPr>
              <a:t>capacities </a:t>
            </a:r>
            <a:r>
              <a:rPr lang="en-US" sz="2000" dirty="0">
                <a:solidFill>
                  <a:srgbClr val="121212"/>
                </a:solidFill>
                <a:latin typeface="Arial" panose="020B0604020202020204" pitchFamily="34" charset="0"/>
                <a:cs typeface="Arial" panose="020B0604020202020204" pitchFamily="34" charset="0"/>
              </a:rPr>
              <a:t>for responding and recovering from crisis</a:t>
            </a:r>
            <a:endParaRPr sz="2000" dirty="0">
              <a:solidFill>
                <a:srgbClr val="121212"/>
              </a:solidFill>
              <a:latin typeface="Arial" panose="020B0604020202020204" pitchFamily="34" charset="0"/>
              <a:cs typeface="Arial" panose="020B0604020202020204" pitchFamily="34" charset="0"/>
            </a:endParaRPr>
          </a:p>
        </p:txBody>
      </p:sp>
      <p:sp>
        <p:nvSpPr>
          <p:cNvPr id="10" name="Google Shape;143;p23">
            <a:extLst>
              <a:ext uri="{FF2B5EF4-FFF2-40B4-BE49-F238E27FC236}">
                <a16:creationId xmlns="" xmlns:a16="http://schemas.microsoft.com/office/drawing/2014/main" id="{DA62C658-B0F4-4E97-95A4-B3F7D42EC330}"/>
              </a:ext>
            </a:extLst>
          </p:cNvPr>
          <p:cNvSpPr txBox="1"/>
          <p:nvPr/>
        </p:nvSpPr>
        <p:spPr>
          <a:xfrm>
            <a:off x="2909962" y="4814809"/>
            <a:ext cx="692467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121212"/>
                </a:solidFill>
                <a:latin typeface="Arial" panose="020B0604020202020204" pitchFamily="34" charset="0"/>
                <a:cs typeface="Arial" panose="020B0604020202020204" pitchFamily="34" charset="0"/>
              </a:rPr>
              <a:t>Humanitarian organisations have </a:t>
            </a:r>
            <a:r>
              <a:rPr lang="en-US" sz="2000" b="1" dirty="0">
                <a:solidFill>
                  <a:srgbClr val="121212"/>
                </a:solidFill>
                <a:latin typeface="Arial" panose="020B0604020202020204" pitchFamily="34" charset="0"/>
                <a:cs typeface="Arial" panose="020B0604020202020204" pitchFamily="34" charset="0"/>
              </a:rPr>
              <a:t>little guidance </a:t>
            </a:r>
            <a:r>
              <a:rPr lang="en-US" sz="2000" dirty="0">
                <a:solidFill>
                  <a:srgbClr val="121212"/>
                </a:solidFill>
                <a:latin typeface="Arial" panose="020B0604020202020204" pitchFamily="34" charset="0"/>
                <a:cs typeface="Arial" panose="020B0604020202020204" pitchFamily="34" charset="0"/>
              </a:rPr>
              <a:t>on effectively incorporating youth into response programming</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0454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77F4797D-DE18-4B73-A1F5-6CC19B982588}"/>
              </a:ext>
            </a:extLst>
          </p:cNvPr>
          <p:cNvSpPr txBox="1">
            <a:spLocks noGrp="1"/>
          </p:cNvSpPr>
          <p:nvPr>
            <p:ph type="title"/>
          </p:nvPr>
        </p:nvSpPr>
        <p:spPr>
          <a:xfrm>
            <a:off x="1465990" y="405261"/>
            <a:ext cx="8229600" cy="103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latin typeface="Arial Black" panose="020B0A04020102020204" pitchFamily="34" charset="0"/>
                <a:ea typeface="Arial"/>
                <a:cs typeface="Times New Roman" panose="02020603050405020304" pitchFamily="18" charset="0"/>
                <a:sym typeface="Arial"/>
              </a:rPr>
              <a:t>The </a:t>
            </a:r>
            <a:r>
              <a:rPr lang="en-US" b="1" dirty="0" smtClean="0">
                <a:latin typeface="Arial Black" panose="020B0A04020102020204" pitchFamily="34" charset="0"/>
                <a:ea typeface="Arial"/>
                <a:cs typeface="Times New Roman" panose="02020603050405020304" pitchFamily="18" charset="0"/>
                <a:sym typeface="Arial"/>
              </a:rPr>
              <a:t>Challenge (Or Opportunity?) </a:t>
            </a:r>
            <a:r>
              <a:rPr lang="en-US" b="1" dirty="0" smtClean="0">
                <a:latin typeface="Arial Black" panose="020B0A04020102020204" pitchFamily="34" charset="0"/>
                <a:ea typeface="Arial"/>
                <a:cs typeface="Times New Roman" panose="02020603050405020304" pitchFamily="18" charset="0"/>
                <a:sym typeface="Arial"/>
              </a:rPr>
              <a:t>in Jordan</a:t>
            </a:r>
            <a:endParaRPr b="1" dirty="0">
              <a:latin typeface="Arial Black" panose="020B0A04020102020204" pitchFamily="34" charset="0"/>
              <a:ea typeface="Arial"/>
              <a:cs typeface="Times New Roman" panose="02020603050405020304" pitchFamily="18" charset="0"/>
              <a:sym typeface="Arial"/>
            </a:endParaRPr>
          </a:p>
        </p:txBody>
      </p:sp>
      <p:pic>
        <p:nvPicPr>
          <p:cNvPr id="5" name="Google Shape;138;p23">
            <a:extLst>
              <a:ext uri="{FF2B5EF4-FFF2-40B4-BE49-F238E27FC236}">
                <a16:creationId xmlns="" xmlns:a16="http://schemas.microsoft.com/office/drawing/2014/main" id="{C894F5C5-2AEB-47A7-9477-498D649AF4E3}"/>
              </a:ext>
            </a:extLst>
          </p:cNvPr>
          <p:cNvPicPr preferRelativeResize="0"/>
          <p:nvPr/>
        </p:nvPicPr>
        <p:blipFill>
          <a:blip r:embed="rId3">
            <a:alphaModFix/>
          </a:blip>
          <a:stretch>
            <a:fillRect/>
          </a:stretch>
        </p:blipFill>
        <p:spPr>
          <a:xfrm>
            <a:off x="1491916" y="1801502"/>
            <a:ext cx="1217700" cy="1217700"/>
          </a:xfrm>
          <a:prstGeom prst="rect">
            <a:avLst/>
          </a:prstGeom>
          <a:noFill/>
          <a:ln>
            <a:noFill/>
          </a:ln>
        </p:spPr>
      </p:pic>
      <p:pic>
        <p:nvPicPr>
          <p:cNvPr id="7" name="Google Shape;140;p23">
            <a:extLst>
              <a:ext uri="{FF2B5EF4-FFF2-40B4-BE49-F238E27FC236}">
                <a16:creationId xmlns="" xmlns:a16="http://schemas.microsoft.com/office/drawing/2014/main" id="{C4928851-AFD5-41E3-A0A0-864938854D5D}"/>
              </a:ext>
            </a:extLst>
          </p:cNvPr>
          <p:cNvPicPr preferRelativeResize="0"/>
          <p:nvPr/>
        </p:nvPicPr>
        <p:blipFill>
          <a:blip r:embed="rId4">
            <a:alphaModFix/>
          </a:blip>
          <a:stretch>
            <a:fillRect/>
          </a:stretch>
        </p:blipFill>
        <p:spPr>
          <a:xfrm>
            <a:off x="1587028" y="3565695"/>
            <a:ext cx="1027475" cy="1027475"/>
          </a:xfrm>
          <a:prstGeom prst="rect">
            <a:avLst/>
          </a:prstGeom>
          <a:noFill/>
          <a:ln>
            <a:noFill/>
          </a:ln>
        </p:spPr>
      </p:pic>
      <p:sp>
        <p:nvSpPr>
          <p:cNvPr id="8" name="Google Shape;141;p23">
            <a:extLst>
              <a:ext uri="{FF2B5EF4-FFF2-40B4-BE49-F238E27FC236}">
                <a16:creationId xmlns="" xmlns:a16="http://schemas.microsoft.com/office/drawing/2014/main" id="{0748BDF4-D73D-4752-939B-8DB54348CF74}"/>
              </a:ext>
            </a:extLst>
          </p:cNvPr>
          <p:cNvSpPr txBox="1"/>
          <p:nvPr/>
        </p:nvSpPr>
        <p:spPr>
          <a:xfrm>
            <a:off x="2909962" y="2138505"/>
            <a:ext cx="6924675" cy="804486"/>
          </a:xfrm>
          <a:prstGeom prst="rect">
            <a:avLst/>
          </a:prstGeom>
          <a:noFill/>
          <a:ln>
            <a:noFill/>
          </a:ln>
        </p:spPr>
        <p:txBody>
          <a:bodyPr spcFirstLastPara="1" wrap="square" lIns="91425" tIns="91425" rIns="91425" bIns="91425" anchor="ctr" anchorCtr="0">
            <a:noAutofit/>
          </a:bodyPr>
          <a:lstStyle/>
          <a:p>
            <a:pPr lvl="0" algn="just">
              <a:buClr>
                <a:srgbClr val="000000"/>
              </a:buClr>
              <a:buSzPts val="1100"/>
            </a:pPr>
            <a:r>
              <a:rPr lang="en-US" sz="2000" dirty="0">
                <a:latin typeface="Arial" panose="020B0604020202020204" pitchFamily="34" charset="0"/>
                <a:cs typeface="Arial" panose="020B0604020202020204" pitchFamily="34" charset="0"/>
              </a:rPr>
              <a:t>Children make up over half of all Syrian refugees </a:t>
            </a:r>
            <a:r>
              <a:rPr lang="en-US" sz="2000" dirty="0" smtClean="0">
                <a:latin typeface="Arial" panose="020B0604020202020204" pitchFamily="34" charset="0"/>
                <a:cs typeface="Arial" panose="020B0604020202020204" pitchFamily="34" charset="0"/>
              </a:rPr>
              <a:t>in Jordan </a:t>
            </a:r>
            <a:r>
              <a:rPr lang="en-US" sz="2000" dirty="0">
                <a:latin typeface="Arial" panose="020B0604020202020204" pitchFamily="34" charset="0"/>
                <a:cs typeface="Arial" panose="020B0604020202020204" pitchFamily="34" charset="0"/>
              </a:rPr>
              <a:t>with </a:t>
            </a:r>
            <a:r>
              <a:rPr lang="en-US" sz="2000" b="1" dirty="0">
                <a:latin typeface="Arial" panose="020B0604020202020204" pitchFamily="34" charset="0"/>
                <a:cs typeface="Arial" panose="020B0604020202020204" pitchFamily="34" charset="0"/>
              </a:rPr>
              <a:t>322,395</a:t>
            </a:r>
            <a:r>
              <a:rPr lang="en-US" sz="2000" dirty="0">
                <a:latin typeface="Arial" panose="020B0604020202020204" pitchFamily="34" charset="0"/>
                <a:cs typeface="Arial" panose="020B0604020202020204" pitchFamily="34" charset="0"/>
              </a:rPr>
              <a:t> registered Syrian refugees under the age of 18. Youth </a:t>
            </a:r>
            <a:r>
              <a:rPr lang="en-US" sz="2000" dirty="0" smtClean="0">
                <a:latin typeface="Arial" panose="020B0604020202020204" pitchFamily="34" charset="0"/>
                <a:cs typeface="Arial" panose="020B0604020202020204" pitchFamily="34" charset="0"/>
              </a:rPr>
              <a:t>aged 15 to 24 number </a:t>
            </a:r>
            <a:r>
              <a:rPr lang="en-US" sz="2000" b="1" dirty="0" smtClean="0">
                <a:latin typeface="Arial" panose="020B0604020202020204" pitchFamily="34" charset="0"/>
                <a:cs typeface="Arial" panose="020B0604020202020204" pitchFamily="34" charset="0"/>
              </a:rPr>
              <a:t>128,181</a:t>
            </a:r>
            <a:r>
              <a:rPr lang="en-US" sz="2000" dirty="0" smtClean="0">
                <a:latin typeface="Arial" panose="020B0604020202020204" pitchFamily="34" charset="0"/>
                <a:cs typeface="Arial" panose="020B0604020202020204" pitchFamily="34" charset="0"/>
              </a:rPr>
              <a:t> in </a:t>
            </a:r>
            <a:r>
              <a:rPr lang="en-US" sz="2000" dirty="0">
                <a:latin typeface="Arial" panose="020B0604020202020204" pitchFamily="34" charset="0"/>
                <a:cs typeface="Arial" panose="020B0604020202020204" pitchFamily="34" charset="0"/>
              </a:rPr>
              <a:t>urban and camps </a:t>
            </a:r>
            <a:r>
              <a:rPr lang="en-US" sz="2000" dirty="0" smtClean="0">
                <a:latin typeface="Arial" panose="020B0604020202020204" pitchFamily="34" charset="0"/>
                <a:cs typeface="Arial" panose="020B0604020202020204" pitchFamily="34" charset="0"/>
              </a:rPr>
              <a:t>settings combined.</a:t>
            </a:r>
            <a:endParaRPr sz="2000" dirty="0">
              <a:solidFill>
                <a:srgbClr val="121212"/>
              </a:solidFill>
              <a:latin typeface="Arial" panose="020B0604020202020204" pitchFamily="34" charset="0"/>
              <a:cs typeface="Arial" panose="020B0604020202020204" pitchFamily="34" charset="0"/>
            </a:endParaRPr>
          </a:p>
        </p:txBody>
      </p:sp>
      <p:sp>
        <p:nvSpPr>
          <p:cNvPr id="10" name="Google Shape;143;p23">
            <a:extLst>
              <a:ext uri="{FF2B5EF4-FFF2-40B4-BE49-F238E27FC236}">
                <a16:creationId xmlns="" xmlns:a16="http://schemas.microsoft.com/office/drawing/2014/main" id="{DA62C658-B0F4-4E97-95A4-B3F7D42EC330}"/>
              </a:ext>
            </a:extLst>
          </p:cNvPr>
          <p:cNvSpPr txBox="1"/>
          <p:nvPr/>
        </p:nvSpPr>
        <p:spPr>
          <a:xfrm>
            <a:off x="2909962" y="3907370"/>
            <a:ext cx="6924675" cy="1371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2000" dirty="0" smtClean="0">
                <a:solidFill>
                  <a:srgbClr val="121212"/>
                </a:solidFill>
                <a:latin typeface="Arial" panose="020B0604020202020204" pitchFamily="34" charset="0"/>
                <a:cs typeface="Arial" panose="020B0604020202020204" pitchFamily="34" charset="0"/>
              </a:rPr>
              <a:t>In the humanitarian coordination context of Jordan, youth are represented at the </a:t>
            </a:r>
            <a:r>
              <a:rPr lang="en-US" sz="2000" dirty="0" err="1" smtClean="0">
                <a:solidFill>
                  <a:srgbClr val="121212"/>
                </a:solidFill>
                <a:latin typeface="Arial" panose="020B0604020202020204" pitchFamily="34" charset="0"/>
                <a:cs typeface="Arial" panose="020B0604020202020204" pitchFamily="34" charset="0"/>
              </a:rPr>
              <a:t>Zaatari</a:t>
            </a:r>
            <a:r>
              <a:rPr lang="en-US" sz="2000" dirty="0" smtClean="0">
                <a:solidFill>
                  <a:srgbClr val="121212"/>
                </a:solidFill>
                <a:latin typeface="Arial" panose="020B0604020202020204" pitchFamily="34" charset="0"/>
                <a:cs typeface="Arial" panose="020B0604020202020204" pitchFamily="34" charset="0"/>
              </a:rPr>
              <a:t> level within the Youth Task Force. However, there is no </a:t>
            </a:r>
            <a:r>
              <a:rPr lang="en-US" sz="2000" b="1" dirty="0" smtClean="0">
                <a:solidFill>
                  <a:srgbClr val="121212"/>
                </a:solidFill>
                <a:latin typeface="Arial" panose="020B0604020202020204" pitchFamily="34" charset="0"/>
                <a:cs typeface="Arial" panose="020B0604020202020204" pitchFamily="34" charset="0"/>
              </a:rPr>
              <a:t>national level coordination forum</a:t>
            </a:r>
            <a:r>
              <a:rPr lang="en-US" sz="2000" dirty="0" smtClean="0">
                <a:solidFill>
                  <a:srgbClr val="121212"/>
                </a:solidFill>
                <a:latin typeface="Arial" panose="020B0604020202020204" pitchFamily="34" charset="0"/>
                <a:cs typeface="Arial" panose="020B0604020202020204" pitchFamily="34" charset="0"/>
              </a:rPr>
              <a:t> for youth specific to the Syria response. Furthermore, there is no mechanism in place to ensure that youth is considered across sectors, in the same way that gender is.</a:t>
            </a: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286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ea typeface="Arial"/>
                <a:cs typeface="Times New Roman" panose="02020603050405020304" pitchFamily="18" charset="0"/>
                <a:sym typeface="Arial"/>
              </a:rPr>
              <a:t>Youth in </a:t>
            </a:r>
            <a:r>
              <a:rPr lang="en-US" b="1" dirty="0" err="1" smtClean="0">
                <a:latin typeface="Arial Black" panose="020B0A04020102020204" pitchFamily="34" charset="0"/>
                <a:ea typeface="Arial"/>
                <a:cs typeface="Times New Roman" panose="02020603050405020304" pitchFamily="18" charset="0"/>
                <a:sym typeface="Arial"/>
              </a:rPr>
              <a:t>Zaatari</a:t>
            </a:r>
            <a:r>
              <a:rPr lang="en-US" b="1" dirty="0" smtClean="0">
                <a:latin typeface="Arial Black" panose="020B0A04020102020204" pitchFamily="34" charset="0"/>
                <a:ea typeface="Arial"/>
                <a:cs typeface="Times New Roman" panose="02020603050405020304" pitchFamily="18" charset="0"/>
                <a:sym typeface="Arial"/>
              </a:rPr>
              <a:t> Camp </a:t>
            </a:r>
            <a:endParaRPr lang="en-US" dirty="0"/>
          </a:p>
        </p:txBody>
      </p:sp>
      <p:sp>
        <p:nvSpPr>
          <p:cNvPr id="3" name="Content Placeholder 2"/>
          <p:cNvSpPr>
            <a:spLocks noGrp="1"/>
          </p:cNvSpPr>
          <p:nvPr>
            <p:ph idx="1"/>
          </p:nvPr>
        </p:nvSpPr>
        <p:spPr/>
        <p:txBody>
          <a:bodyPr>
            <a:noAutofit/>
          </a:bodyPr>
          <a:lstStyle/>
          <a:p>
            <a:r>
              <a:rPr lang="en-US" sz="3000" dirty="0">
                <a:solidFill>
                  <a:srgbClr val="121212"/>
                </a:solidFill>
                <a:latin typeface="Arial" panose="020B0604020202020204" pitchFamily="34" charset="0"/>
                <a:cs typeface="Arial" panose="020B0604020202020204" pitchFamily="34" charset="0"/>
              </a:rPr>
              <a:t>The </a:t>
            </a:r>
            <a:r>
              <a:rPr lang="en-US" sz="3000" dirty="0" err="1">
                <a:solidFill>
                  <a:srgbClr val="121212"/>
                </a:solidFill>
                <a:latin typeface="Arial" panose="020B0604020202020204" pitchFamily="34" charset="0"/>
                <a:cs typeface="Arial" panose="020B0604020202020204" pitchFamily="34" charset="0"/>
              </a:rPr>
              <a:t>Zaatari</a:t>
            </a:r>
            <a:r>
              <a:rPr lang="en-US" sz="3000" dirty="0">
                <a:solidFill>
                  <a:srgbClr val="121212"/>
                </a:solidFill>
                <a:latin typeface="Arial" panose="020B0604020202020204" pitchFamily="34" charset="0"/>
                <a:cs typeface="Arial" panose="020B0604020202020204" pitchFamily="34" charset="0"/>
              </a:rPr>
              <a:t> refugee camp, situated in the northern governorate of Al </a:t>
            </a:r>
            <a:r>
              <a:rPr lang="en-US" sz="3000" dirty="0" err="1">
                <a:solidFill>
                  <a:srgbClr val="121212"/>
                </a:solidFill>
                <a:latin typeface="Arial" panose="020B0604020202020204" pitchFamily="34" charset="0"/>
                <a:cs typeface="Arial" panose="020B0604020202020204" pitchFamily="34" charset="0"/>
              </a:rPr>
              <a:t>Mafraq</a:t>
            </a:r>
            <a:r>
              <a:rPr lang="en-US" sz="3000" dirty="0">
                <a:solidFill>
                  <a:srgbClr val="121212"/>
                </a:solidFill>
                <a:latin typeface="Arial" panose="020B0604020202020204" pitchFamily="34" charset="0"/>
                <a:cs typeface="Arial" panose="020B0604020202020204" pitchFamily="34" charset="0"/>
              </a:rPr>
              <a:t>, remains the largest refugee camp in Jordan with a population of more than 75,285 people.</a:t>
            </a:r>
          </a:p>
          <a:p>
            <a:r>
              <a:rPr lang="en-US" sz="3000" dirty="0">
                <a:solidFill>
                  <a:srgbClr val="121212"/>
                </a:solidFill>
                <a:latin typeface="Arial" panose="020B0604020202020204" pitchFamily="34" charset="0"/>
                <a:cs typeface="Arial" panose="020B0604020202020204" pitchFamily="34" charset="0"/>
              </a:rPr>
              <a:t>According to the UNHCR, 19.6 percent of the population in </a:t>
            </a:r>
            <a:r>
              <a:rPr lang="en-US" sz="3000" dirty="0" err="1">
                <a:solidFill>
                  <a:srgbClr val="121212"/>
                </a:solidFill>
                <a:latin typeface="Arial" panose="020B0604020202020204" pitchFamily="34" charset="0"/>
                <a:cs typeface="Arial" panose="020B0604020202020204" pitchFamily="34" charset="0"/>
              </a:rPr>
              <a:t>Zaatari</a:t>
            </a:r>
            <a:r>
              <a:rPr lang="en-US" sz="3000" dirty="0">
                <a:solidFill>
                  <a:srgbClr val="121212"/>
                </a:solidFill>
                <a:latin typeface="Arial" panose="020B0604020202020204" pitchFamily="34" charset="0"/>
                <a:cs typeface="Arial" panose="020B0604020202020204" pitchFamily="34" charset="0"/>
              </a:rPr>
              <a:t> is aged between 15 and 24.</a:t>
            </a:r>
          </a:p>
          <a:p>
            <a:r>
              <a:rPr lang="en-US" sz="3000" dirty="0">
                <a:solidFill>
                  <a:srgbClr val="121212"/>
                </a:solidFill>
                <a:latin typeface="Arial" panose="020B0604020202020204" pitchFamily="34" charset="0"/>
                <a:cs typeface="Arial" panose="020B0604020202020204" pitchFamily="34" charset="0"/>
              </a:rPr>
              <a:t>The vast majority of those aged 16-24 in </a:t>
            </a:r>
            <a:r>
              <a:rPr lang="en-US" sz="3000" dirty="0" err="1">
                <a:solidFill>
                  <a:srgbClr val="121212"/>
                </a:solidFill>
                <a:latin typeface="Arial" panose="020B0604020202020204" pitchFamily="34" charset="0"/>
                <a:cs typeface="Arial" panose="020B0604020202020204" pitchFamily="34" charset="0"/>
              </a:rPr>
              <a:t>Zaatari</a:t>
            </a:r>
            <a:r>
              <a:rPr lang="en-US" sz="3000" dirty="0">
                <a:solidFill>
                  <a:srgbClr val="121212"/>
                </a:solidFill>
                <a:latin typeface="Arial" panose="020B0604020202020204" pitchFamily="34" charset="0"/>
                <a:cs typeface="Arial" panose="020B0604020202020204" pitchFamily="34" charset="0"/>
              </a:rPr>
              <a:t> camp is currently unemployed (92.4 percent).</a:t>
            </a:r>
          </a:p>
          <a:p>
            <a:r>
              <a:rPr lang="en-US" sz="3000" dirty="0">
                <a:solidFill>
                  <a:srgbClr val="121212"/>
                </a:solidFill>
                <a:latin typeface="Arial" panose="020B0604020202020204" pitchFamily="34" charset="0"/>
                <a:cs typeface="Arial" panose="020B0604020202020204" pitchFamily="34" charset="0"/>
              </a:rPr>
              <a:t>83.2 percent of youth aged 19-24 have not completed either high school or university. This displays the harsh reality experienced by a large segment of the refugee population who are left to deal with the lack of opportunities. </a:t>
            </a:r>
          </a:p>
        </p:txBody>
      </p:sp>
    </p:spTree>
    <p:extLst>
      <p:ext uri="{BB962C8B-B14F-4D97-AF65-F5344CB8AC3E}">
        <p14:creationId xmlns:p14="http://schemas.microsoft.com/office/powerpoint/2010/main" val="250388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6;p23">
            <a:extLst>
              <a:ext uri="{FF2B5EF4-FFF2-40B4-BE49-F238E27FC236}">
                <a16:creationId xmlns="" xmlns:a16="http://schemas.microsoft.com/office/drawing/2014/main" id="{6F392AC5-31DC-44B2-A1C2-71DEE3A85E1D}"/>
              </a:ext>
            </a:extLst>
          </p:cNvPr>
          <p:cNvSpPr txBox="1">
            <a:spLocks/>
          </p:cNvSpPr>
          <p:nvPr/>
        </p:nvSpPr>
        <p:spPr>
          <a:xfrm>
            <a:off x="1057580" y="1512306"/>
            <a:ext cx="8229600" cy="1134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800"/>
              <a:buFont typeface="Arial"/>
              <a:buNone/>
            </a:pPr>
            <a:r>
              <a:rPr lang="en-US" b="1" dirty="0">
                <a:latin typeface="Arial" panose="020B0604020202020204" pitchFamily="34" charset="0"/>
                <a:cs typeface="Arial" panose="020B0604020202020204" pitchFamily="34" charset="0"/>
              </a:rPr>
              <a:t>Overview</a:t>
            </a:r>
          </a:p>
        </p:txBody>
      </p:sp>
      <p:sp>
        <p:nvSpPr>
          <p:cNvPr id="5" name="Google Shape;137;p23">
            <a:extLst>
              <a:ext uri="{FF2B5EF4-FFF2-40B4-BE49-F238E27FC236}">
                <a16:creationId xmlns="" xmlns:a16="http://schemas.microsoft.com/office/drawing/2014/main" id="{D7872730-395B-42AE-9219-C8772D45A4CC}"/>
              </a:ext>
            </a:extLst>
          </p:cNvPr>
          <p:cNvSpPr txBox="1">
            <a:spLocks noGrp="1"/>
          </p:cNvSpPr>
          <p:nvPr>
            <p:ph type="title"/>
          </p:nvPr>
        </p:nvSpPr>
        <p:spPr>
          <a:xfrm>
            <a:off x="1057580" y="774653"/>
            <a:ext cx="8229600" cy="670037"/>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4400"/>
              <a:buFont typeface="Times New Roman"/>
              <a:buNone/>
            </a:pPr>
            <a:r>
              <a:rPr lang="en-US" b="1" dirty="0">
                <a:latin typeface="Arial Black" panose="020B0A04020102020204" pitchFamily="34" charset="0"/>
                <a:cs typeface="Times New Roman" panose="02020603050405020304" pitchFamily="18" charset="0"/>
              </a:rPr>
              <a:t>The Compact</a:t>
            </a:r>
            <a:endParaRPr b="1" dirty="0">
              <a:latin typeface="Arial Black" panose="020B0A04020102020204" pitchFamily="34" charset="0"/>
              <a:cs typeface="Times New Roman" panose="02020603050405020304" pitchFamily="18" charset="0"/>
            </a:endParaRPr>
          </a:p>
        </p:txBody>
      </p:sp>
      <p:pic>
        <p:nvPicPr>
          <p:cNvPr id="6" name="Google Shape;138;p23">
            <a:extLst>
              <a:ext uri="{FF2B5EF4-FFF2-40B4-BE49-F238E27FC236}">
                <a16:creationId xmlns="" xmlns:a16="http://schemas.microsoft.com/office/drawing/2014/main" id="{3E4B4D81-809B-47E4-90D9-BF443D864030}"/>
              </a:ext>
            </a:extLst>
          </p:cNvPr>
          <p:cNvPicPr preferRelativeResize="0"/>
          <p:nvPr/>
        </p:nvPicPr>
        <p:blipFill>
          <a:blip r:embed="rId3">
            <a:alphaModFix/>
          </a:blip>
          <a:stretch>
            <a:fillRect/>
          </a:stretch>
        </p:blipFill>
        <p:spPr>
          <a:xfrm>
            <a:off x="6659987" y="2893456"/>
            <a:ext cx="2598681" cy="2567789"/>
          </a:xfrm>
          <a:prstGeom prst="rect">
            <a:avLst/>
          </a:prstGeom>
          <a:noFill/>
          <a:ln w="9525" cap="flat" cmpd="sng">
            <a:solidFill>
              <a:srgbClr val="CCCCCC"/>
            </a:solidFill>
            <a:prstDash val="solid"/>
            <a:round/>
            <a:headEnd type="none" w="sm" len="sm"/>
            <a:tailEnd type="none" w="sm" len="sm"/>
          </a:ln>
        </p:spPr>
      </p:pic>
      <p:sp>
        <p:nvSpPr>
          <p:cNvPr id="7" name="Google Shape;139;p23">
            <a:extLst>
              <a:ext uri="{FF2B5EF4-FFF2-40B4-BE49-F238E27FC236}">
                <a16:creationId xmlns="" xmlns:a16="http://schemas.microsoft.com/office/drawing/2014/main" id="{FF399769-AD20-4B28-8983-CD2B3304271F}"/>
              </a:ext>
            </a:extLst>
          </p:cNvPr>
          <p:cNvSpPr txBox="1">
            <a:spLocks/>
          </p:cNvSpPr>
          <p:nvPr/>
        </p:nvSpPr>
        <p:spPr>
          <a:xfrm>
            <a:off x="1050758" y="5974680"/>
            <a:ext cx="6999600" cy="30360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900" dirty="0">
                <a:latin typeface="Arial" panose="020B0604020202020204" pitchFamily="34" charset="0"/>
                <a:cs typeface="Arial" panose="020B0604020202020204" pitchFamily="34" charset="0"/>
              </a:rPr>
              <a:t>Source: Compact for Young People in Humanitarian Action, UNFPA and IFRC</a:t>
            </a:r>
          </a:p>
          <a:p>
            <a:pPr marL="0" indent="0">
              <a:lnSpc>
                <a:spcPct val="100000"/>
              </a:lnSpc>
              <a:spcBef>
                <a:spcPts val="0"/>
              </a:spcBef>
              <a:buFont typeface="Arial" panose="020B0604020202020204" pitchFamily="34" charset="0"/>
              <a:buNone/>
            </a:pPr>
            <a:endParaRPr lang="en-GB" dirty="0"/>
          </a:p>
        </p:txBody>
      </p:sp>
      <p:sp>
        <p:nvSpPr>
          <p:cNvPr id="8" name="Google Shape;140;p23">
            <a:extLst>
              <a:ext uri="{FF2B5EF4-FFF2-40B4-BE49-F238E27FC236}">
                <a16:creationId xmlns="" xmlns:a16="http://schemas.microsoft.com/office/drawing/2014/main" id="{01340B78-211D-4873-B8B5-7497F526ACD4}"/>
              </a:ext>
            </a:extLst>
          </p:cNvPr>
          <p:cNvSpPr txBox="1">
            <a:spLocks/>
          </p:cNvSpPr>
          <p:nvPr/>
        </p:nvSpPr>
        <p:spPr>
          <a:xfrm>
            <a:off x="1250084" y="2908041"/>
            <a:ext cx="5104264" cy="2740338"/>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808080"/>
              </a:buClr>
              <a:buNone/>
            </a:pPr>
            <a:r>
              <a:rPr lang="en-GB" sz="1800" b="1" dirty="0">
                <a:highlight>
                  <a:srgbClr val="FFFFFF"/>
                </a:highlight>
                <a:latin typeface="Arial" panose="020B0604020202020204" pitchFamily="34" charset="0"/>
                <a:cs typeface="Arial" panose="020B0604020202020204" pitchFamily="34" charset="0"/>
              </a:rPr>
              <a:t>Why?</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To guarantee that youth are included within humanitarian response</a:t>
            </a:r>
            <a:endParaRPr lang="en-GB" sz="1800" dirty="0">
              <a:highlight>
                <a:srgbClr val="FFFFFF"/>
              </a:highlight>
              <a:latin typeface="Arial" panose="020B0604020202020204" pitchFamily="34" charset="0"/>
              <a:cs typeface="Arial" panose="020B0604020202020204" pitchFamily="34" charset="0"/>
            </a:endParaRP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When? </a:t>
            </a:r>
            <a:r>
              <a:rPr lang="en-GB" sz="1800" dirty="0">
                <a:latin typeface="Arial" panose="020B0604020202020204" pitchFamily="34" charset="0"/>
                <a:cs typeface="Arial" panose="020B0604020202020204" pitchFamily="34" charset="0"/>
              </a:rPr>
              <a:t>Launched at the World Humanitarian Summit in 2016</a:t>
            </a: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By whom? </a:t>
            </a:r>
            <a:r>
              <a:rPr lang="en-GB" sz="1800" dirty="0">
                <a:latin typeface="Arial" panose="020B0604020202020204" pitchFamily="34" charset="0"/>
                <a:cs typeface="Arial" panose="020B0604020202020204" pitchFamily="34" charset="0"/>
              </a:rPr>
              <a:t>Led by UNFPA and IFRC</a:t>
            </a:r>
          </a:p>
          <a:p>
            <a:pPr marL="0" indent="0">
              <a:lnSpc>
                <a:spcPct val="100000"/>
              </a:lnSpc>
              <a:spcBef>
                <a:spcPts val="0"/>
              </a:spcBef>
              <a:spcAft>
                <a:spcPts val="600"/>
              </a:spcAft>
              <a:buSzPts val="1800"/>
              <a:buNone/>
            </a:pPr>
            <a:r>
              <a:rPr lang="en-GB" sz="1800" b="1" dirty="0">
                <a:latin typeface="Arial" panose="020B0604020202020204" pitchFamily="34" charset="0"/>
                <a:cs typeface="Arial" panose="020B0604020202020204" pitchFamily="34" charset="0"/>
              </a:rPr>
              <a:t>How?</a:t>
            </a:r>
            <a:r>
              <a:rPr lang="en-GB" sz="1800" dirty="0">
                <a:latin typeface="Arial" panose="020B0604020202020204" pitchFamily="34" charset="0"/>
                <a:cs typeface="Arial" panose="020B0604020202020204" pitchFamily="34" charset="0"/>
              </a:rPr>
              <a:t> Involvement of international and local NGOs, youth networks and the private sector, as well as UN bodies and governments.</a:t>
            </a:r>
          </a:p>
        </p:txBody>
      </p:sp>
      <p:sp>
        <p:nvSpPr>
          <p:cNvPr id="9" name="Google Shape;155;p24">
            <a:extLst>
              <a:ext uri="{FF2B5EF4-FFF2-40B4-BE49-F238E27FC236}">
                <a16:creationId xmlns="" xmlns:a16="http://schemas.microsoft.com/office/drawing/2014/main" id="{4777EFFA-B36D-45AB-BA31-7046A05F5676}"/>
              </a:ext>
            </a:extLst>
          </p:cNvPr>
          <p:cNvSpPr/>
          <p:nvPr/>
        </p:nvSpPr>
        <p:spPr>
          <a:xfrm>
            <a:off x="996703" y="2926171"/>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5;p24">
            <a:extLst>
              <a:ext uri="{FF2B5EF4-FFF2-40B4-BE49-F238E27FC236}">
                <a16:creationId xmlns="" xmlns:a16="http://schemas.microsoft.com/office/drawing/2014/main" id="{ECA95BC2-7334-4CEA-A6A3-D9451FB8066D}"/>
              </a:ext>
            </a:extLst>
          </p:cNvPr>
          <p:cNvSpPr/>
          <p:nvPr/>
        </p:nvSpPr>
        <p:spPr>
          <a:xfrm>
            <a:off x="996703" y="3535267"/>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5;p24">
            <a:extLst>
              <a:ext uri="{FF2B5EF4-FFF2-40B4-BE49-F238E27FC236}">
                <a16:creationId xmlns="" xmlns:a16="http://schemas.microsoft.com/office/drawing/2014/main" id="{D8DA65A5-CD53-4AE7-8437-E5613A07801B}"/>
              </a:ext>
            </a:extLst>
          </p:cNvPr>
          <p:cNvSpPr/>
          <p:nvPr/>
        </p:nvSpPr>
        <p:spPr>
          <a:xfrm>
            <a:off x="996703" y="4186770"/>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p24">
            <a:extLst>
              <a:ext uri="{FF2B5EF4-FFF2-40B4-BE49-F238E27FC236}">
                <a16:creationId xmlns="" xmlns:a16="http://schemas.microsoft.com/office/drawing/2014/main" id="{99BC74A4-394E-4623-80C5-088468FFC7FC}"/>
              </a:ext>
            </a:extLst>
          </p:cNvPr>
          <p:cNvSpPr/>
          <p:nvPr/>
        </p:nvSpPr>
        <p:spPr>
          <a:xfrm>
            <a:off x="996703" y="4517935"/>
            <a:ext cx="137160" cy="182880"/>
          </a:xfrm>
          <a:prstGeom prst="chevron">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a:extLst>
              <a:ext uri="{FF2B5EF4-FFF2-40B4-BE49-F238E27FC236}">
                <a16:creationId xmlns="" xmlns:a16="http://schemas.microsoft.com/office/drawing/2014/main" id="{AD8EC9BD-C8FB-4ADB-88D3-267056DC03C7}"/>
              </a:ext>
            </a:extLst>
          </p:cNvPr>
          <p:cNvSpPr/>
          <p:nvPr/>
        </p:nvSpPr>
        <p:spPr>
          <a:xfrm>
            <a:off x="1057579" y="2006636"/>
            <a:ext cx="8222777" cy="707886"/>
          </a:xfrm>
          <a:prstGeom prst="rect">
            <a:avLst/>
          </a:prstGeom>
          <a:solidFill>
            <a:srgbClr val="B8BABD">
              <a:alpha val="20000"/>
            </a:srgbClr>
          </a:solidFill>
        </p:spPr>
        <p:txBody>
          <a:bodyPr wrap="square">
            <a:spAutoFit/>
          </a:bodyPr>
          <a:lstStyle/>
          <a:p>
            <a:pPr lvl="0">
              <a:spcAft>
                <a:spcPts val="600"/>
              </a:spcAft>
              <a:buSzPts val="1800"/>
            </a:pPr>
            <a:r>
              <a:rPr lang="en-US" sz="2000" dirty="0">
                <a:latin typeface="Arial" panose="020B0604020202020204" pitchFamily="34" charset="0"/>
                <a:cs typeface="Arial" panose="020B0604020202020204" pitchFamily="34" charset="0"/>
              </a:rPr>
              <a:t>The Compact is a global call to prioritise the needs and rights of young women and men, girls and boys in humanitarian action</a:t>
            </a:r>
            <a:endParaRPr lang="en-US" sz="2000" dirty="0">
              <a:solidFill>
                <a:srgbClr val="808080"/>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737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cs typeface="Times New Roman" panose="02020603050405020304" pitchFamily="18" charset="0"/>
              </a:rPr>
              <a:t>Purpose of The </a:t>
            </a:r>
            <a:r>
              <a:rPr lang="en-US" b="1" dirty="0">
                <a:latin typeface="Arial Black" panose="020B0A04020102020204" pitchFamily="34" charset="0"/>
                <a:cs typeface="Times New Roman" panose="02020603050405020304" pitchFamily="18" charset="0"/>
              </a:rPr>
              <a:t>Compact</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 The Compact for Young People in Humanitarian Action represents </a:t>
            </a:r>
            <a:r>
              <a:rPr lang="en-US" b="1" dirty="0"/>
              <a:t>a formal agreement</a:t>
            </a:r>
            <a:r>
              <a:rPr lang="en-US" dirty="0"/>
              <a:t> among the Members </a:t>
            </a:r>
            <a:r>
              <a:rPr lang="en-US" b="1" dirty="0">
                <a:solidFill>
                  <a:srgbClr val="FF0000"/>
                </a:solidFill>
              </a:rPr>
              <a:t>to be held accountable by each other</a:t>
            </a:r>
            <a:r>
              <a:rPr lang="en-US" dirty="0"/>
              <a:t>, and by </a:t>
            </a:r>
            <a:r>
              <a:rPr lang="en-US" b="1" dirty="0">
                <a:solidFill>
                  <a:srgbClr val="FF0000"/>
                </a:solidFill>
              </a:rPr>
              <a:t>young people</a:t>
            </a:r>
            <a:r>
              <a:rPr lang="en-US" dirty="0"/>
              <a:t>, in each of the key action areas. The Compact provides the dedicated space and the necessary framework for </a:t>
            </a:r>
            <a:r>
              <a:rPr lang="en-US" u="sng" dirty="0"/>
              <a:t>Members to ensure that the priorities, needs and rights of young women and young men, girls and boys affected by disaster, conflict, forced displacement and other humanitarian crises, are addressed; and that young people are informed, consulted, and meaningfully engaged throughout all stages of humanitarian action. </a:t>
            </a:r>
          </a:p>
          <a:p>
            <a:r>
              <a:rPr lang="en-US" dirty="0"/>
              <a:t>Compact Members acknowledge that young people have the skills, capacity and resources to prevent, prepare for, respond to and recover from humanitarian situations, and that supporting and working with them will help improve humanitarian effectiveness and efficiency and strengthen resilience of communities. </a:t>
            </a:r>
          </a:p>
        </p:txBody>
      </p:sp>
    </p:spTree>
    <p:extLst>
      <p:ext uri="{BB962C8B-B14F-4D97-AF65-F5344CB8AC3E}">
        <p14:creationId xmlns:p14="http://schemas.microsoft.com/office/powerpoint/2010/main" val="392057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11321</TotalTime>
  <Words>2954</Words>
  <Application>Microsoft Macintosh PowerPoint</Application>
  <PresentationFormat>Custom</PresentationFormat>
  <Paragraphs>327</Paragraphs>
  <Slides>34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PowerPoint Presentation</vt:lpstr>
      <vt:lpstr>Agenda </vt:lpstr>
      <vt:lpstr>Why work with young people?</vt:lpstr>
      <vt:lpstr>Why work with young people?</vt:lpstr>
      <vt:lpstr>The Challenge</vt:lpstr>
      <vt:lpstr>The Challenge (Or Opportunity?) in Jordan</vt:lpstr>
      <vt:lpstr>Youth in Zaatari Camp </vt:lpstr>
      <vt:lpstr>The Compact</vt:lpstr>
      <vt:lpstr>Purpose of The Compact</vt:lpstr>
      <vt:lpstr>Objective of The Compact</vt:lpstr>
      <vt:lpstr>The Compact</vt:lpstr>
      <vt:lpstr>PowerPoint Presentation</vt:lpstr>
      <vt:lpstr>Timeline</vt:lpstr>
      <vt:lpstr>The Compact in Jordan</vt:lpstr>
      <vt:lpstr>Check Out The Compact Website </vt:lpstr>
      <vt:lpstr>Based on the conversation so far. What do you expect organizations commitments are under the Compact? </vt:lpstr>
      <vt:lpstr>What Are The Commitments? </vt:lpstr>
      <vt:lpstr>Coffee Break  </vt:lpstr>
      <vt:lpstr>The Guidelines</vt:lpstr>
      <vt:lpstr>The Guidelines</vt:lpstr>
      <vt:lpstr>The Guidelines – Structure </vt:lpstr>
      <vt:lpstr>The Guidelines – Who Are Youth? </vt:lpstr>
      <vt:lpstr>The Guidelines</vt:lpstr>
      <vt:lpstr>The Guidelines</vt:lpstr>
      <vt:lpstr>The Guidelines</vt:lpstr>
      <vt:lpstr>The Guidelines</vt:lpstr>
      <vt:lpstr>The Guidelines</vt:lpstr>
      <vt:lpstr>The Guidelines</vt:lpstr>
      <vt:lpstr>The Guidelines</vt:lpstr>
      <vt:lpstr>The Guidelines</vt:lpstr>
      <vt:lpstr>The Guidelines</vt:lpstr>
      <vt:lpstr> Group Work  </vt:lpstr>
      <vt:lpstr>Need Support?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Kousiakis</dc:creator>
  <cp:lastModifiedBy>Bothaina Qamar</cp:lastModifiedBy>
  <cp:revision>52</cp:revision>
  <dcterms:created xsi:type="dcterms:W3CDTF">2019-03-28T08:23:07Z</dcterms:created>
  <dcterms:modified xsi:type="dcterms:W3CDTF">2019-09-10T07:05:47Z</dcterms:modified>
</cp:coreProperties>
</file>