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3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4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5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6" r:id="rId5"/>
    <p:sldId id="259" r:id="rId6"/>
    <p:sldId id="260" r:id="rId7"/>
    <p:sldId id="261" r:id="rId8"/>
    <p:sldId id="267" r:id="rId9"/>
    <p:sldId id="269" r:id="rId10"/>
    <p:sldId id="268" r:id="rId11"/>
    <p:sldId id="263" r:id="rId12"/>
    <p:sldId id="264" r:id="rId13"/>
    <p:sldId id="265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../embeddings/oleObject1.bin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../embeddings/oleObject2.bin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/>
              <a:t>Zaatari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Sheet2!$G$4:$G$5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cat>
          <c:val>
            <c:numRef>
              <c:f>Sheet2!$H$4:$H$5</c:f>
              <c:numCache>
                <c:formatCode>0%</c:formatCode>
                <c:ptCount val="2"/>
                <c:pt idx="0">
                  <c:v>0.53366583541147128</c:v>
                </c:pt>
                <c:pt idx="1">
                  <c:v>0.46633416458852867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/>
              <a:t>zaatari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5"/>
          <c:order val="5"/>
          <c:tx>
            <c:strRef>
              <c:f>Sheet2!$G$131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Sheet2!$A$132:$A$134</c15:sqref>
                  </c15:fullRef>
                </c:ext>
              </c:extLst>
              <c:f>Sheet2!$A$133:$A$134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Sheet2!$G$132:$G$134</c15:sqref>
                  </c15:fullRef>
                </c:ext>
              </c:extLst>
              <c:f>Sheet2!$G$133:$G$134</c:f>
              <c:numCache>
                <c:formatCode>0%</c:formatCode>
                <c:ptCount val="2"/>
                <c:pt idx="0">
                  <c:v>0.95781893004115226</c:v>
                </c:pt>
                <c:pt idx="1">
                  <c:v>3.7562604340567615E-2</c:v>
                </c:pt>
              </c:numCache>
            </c:numRef>
          </c:val>
          <c:extLst>
            <c:ext xmlns:c15="http://schemas.microsoft.com/office/drawing/2012/chart" uri="{02D57815-91ED-43cb-92C2-25804820EDAC}">
              <c15:categoryFilterExceptions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extLst>
          <c:ext xmlns:c15="http://schemas.microsoft.com/office/drawing/2012/chart" uri="{02D57815-91ED-43cb-92C2-25804820EDAC}">
            <c15:filteredPi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Sheet2!$B$131</c15:sqref>
                        </c15:formulaRef>
                      </c:ext>
                    </c:extLst>
                    <c:strCache>
                      <c:ptCount val="1"/>
                      <c:pt idx="0">
                        <c:v>Zaatari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bestFi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>
                    <c:ext uri="{CE6537A1-D6FC-4f65-9D91-7224C49458BB}"/>
                  </c:extLst>
                </c:dLbls>
                <c:cat>
                  <c:strRef>
                    <c:extLst>
                      <c:ext uri="{02D57815-91ED-43cb-92C2-25804820EDAC}">
                        <c15:fullRef>
                          <c15:sqref>Sheet2!$A$132:$A$134</c15:sqref>
                        </c15:fullRef>
                        <c15:formulaRef>
                          <c15:sqref>Sheet2!$A$133:$A$134</c15:sqref>
                        </c15:formulaRef>
                      </c:ext>
                    </c:extLst>
                    <c:strCache>
                      <c:ptCount val="2"/>
                      <c:pt idx="0">
                        <c:v>Yes</c:v>
                      </c:pt>
                      <c:pt idx="1">
                        <c:v>No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ullRef>
                          <c15:sqref>Sheet2!$B$132:$B$134</c15:sqref>
                        </c15:fullRef>
                        <c15:formulaRef>
                          <c15:sqref>Sheet2!$B$133:$B$134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474</c:v>
                      </c:pt>
                      <c:pt idx="1">
                        <c:v>27</c:v>
                      </c:pt>
                    </c:numCache>
                  </c:numRef>
                </c:val>
                <c:extLst>
                  <c:ext uri="{02D57815-91ED-43cb-92C2-25804820EDAC}">
                    <c15:categoryFilterExceptions/>
                  </c:ext>
                </c:extLst>
              </c15:ser>
            </c15:filteredPieSeries>
            <c15:filteredPi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Sheet2!$C$131</c15:sqref>
                        </c15:formulaRef>
                      </c:ext>
                    </c:extLst>
                    <c:strCache>
                      <c:ptCount val="1"/>
                      <c:pt idx="0">
                        <c:v>Zaatari2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bestFi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>
                      <c:ext xmlns:c15="http://schemas.microsoft.com/office/drawing/2012/chart" uri="{02D57815-91ED-43cb-92C2-25804820EDAC}">
                        <c15:fullRef>
                          <c15:sqref>Sheet2!$A$132:$A$134</c15:sqref>
                        </c15:fullRef>
                        <c15:formulaRef>
                          <c15:sqref>Sheet2!$A$133:$A$134</c15:sqref>
                        </c15:formulaRef>
                      </c:ext>
                    </c:extLst>
                    <c:strCache>
                      <c:ptCount val="2"/>
                      <c:pt idx="0">
                        <c:v>Yes</c:v>
                      </c:pt>
                      <c:pt idx="1">
                        <c:v>No</c:v>
                      </c:pt>
                    </c:strCache>
                  </c:str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ullRef>
                          <c15:sqref>Sheet2!$C$132:$C$134</c15:sqref>
                        </c15:fullRef>
                        <c15:formulaRef>
                          <c15:sqref>Sheet2!$C$133:$C$134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457</c:v>
                      </c:pt>
                      <c:pt idx="1">
                        <c:v>14</c:v>
                      </c:pt>
                    </c:numCache>
                  </c:numRef>
                </c:val>
                <c:extLst xmlns:c15="http://schemas.microsoft.com/office/drawing/2012/chart">
                  <c:ext xmlns:c15="http://schemas.microsoft.com/office/drawing/2012/chart" uri="{02D57815-91ED-43cb-92C2-25804820EDAC}">
                    <c15:categoryFilterExceptions/>
                  </c:ext>
                </c:extLst>
              </c15:ser>
            </c15:filteredPieSeries>
            <c15:filteredPi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Sheet2!$D$131</c15:sqref>
                        </c15:formulaRef>
                      </c:ext>
                    </c:extLst>
                    <c:strCache>
                      <c:ptCount val="1"/>
                      <c:pt idx="0">
                        <c:v>Azraq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bestFi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>
                      <c:ext xmlns:c15="http://schemas.microsoft.com/office/drawing/2012/chart" uri="{02D57815-91ED-43cb-92C2-25804820EDAC}">
                        <c15:fullRef>
                          <c15:sqref>Sheet2!$A$132:$A$134</c15:sqref>
                        </c15:fullRef>
                        <c15:formulaRef>
                          <c15:sqref>Sheet2!$A$133:$A$134</c15:sqref>
                        </c15:formulaRef>
                      </c:ext>
                    </c:extLst>
                    <c:strCache>
                      <c:ptCount val="2"/>
                      <c:pt idx="0">
                        <c:v>Yes</c:v>
                      </c:pt>
                      <c:pt idx="1">
                        <c:v>No</c:v>
                      </c:pt>
                    </c:strCache>
                  </c:str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ullRef>
                          <c15:sqref>Sheet2!$D$132:$D$134</c15:sqref>
                        </c15:fullRef>
                        <c15:formulaRef>
                          <c15:sqref>Sheet2!$D$133:$D$134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245</c:v>
                      </c:pt>
                      <c:pt idx="1">
                        <c:v>6</c:v>
                      </c:pt>
                    </c:numCache>
                  </c:numRef>
                </c:val>
                <c:extLst xmlns:c15="http://schemas.microsoft.com/office/drawing/2012/chart">
                  <c:ext xmlns:c15="http://schemas.microsoft.com/office/drawing/2012/chart" uri="{02D57815-91ED-43cb-92C2-25804820EDAC}">
                    <c15:categoryFilterExceptions/>
                  </c:ext>
                </c:extLst>
              </c15:ser>
            </c15:filteredPieSeries>
            <c15:filteredPi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Sheet2!$E$131</c15:sqref>
                        </c15:formulaRef>
                      </c:ext>
                    </c:extLst>
                    <c:strCache>
                      <c:ptCount val="1"/>
                      <c:pt idx="0">
                        <c:v>Azraq3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bestFi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>
                      <c:ext xmlns:c15="http://schemas.microsoft.com/office/drawing/2012/chart" uri="{02D57815-91ED-43cb-92C2-25804820EDAC}">
                        <c15:fullRef>
                          <c15:sqref>Sheet2!$A$132:$A$134</c15:sqref>
                        </c15:fullRef>
                        <c15:formulaRef>
                          <c15:sqref>Sheet2!$A$133:$A$134</c15:sqref>
                        </c15:formulaRef>
                      </c:ext>
                    </c:extLst>
                    <c:strCache>
                      <c:ptCount val="2"/>
                      <c:pt idx="0">
                        <c:v>Yes</c:v>
                      </c:pt>
                      <c:pt idx="1">
                        <c:v>No</c:v>
                      </c:pt>
                    </c:strCache>
                  </c:str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ullRef>
                          <c15:sqref>Sheet2!$E$132:$E$134</c15:sqref>
                        </c15:fullRef>
                        <c15:formulaRef>
                          <c15:sqref>Sheet2!$E$133:$E$134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172</c:v>
                      </c:pt>
                      <c:pt idx="1">
                        <c:v>4</c:v>
                      </c:pt>
                    </c:numCache>
                  </c:numRef>
                </c:val>
                <c:extLst xmlns:c15="http://schemas.microsoft.com/office/drawing/2012/chart">
                  <c:ext xmlns:c15="http://schemas.microsoft.com/office/drawing/2012/chart" uri="{02D57815-91ED-43cb-92C2-25804820EDAC}">
                    <c15:categoryFilterExceptions/>
                  </c:ext>
                </c:extLst>
              </c15:ser>
            </c15:filteredPieSeries>
            <c15:filteredPi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Sheet2!$F$131</c15:sqref>
                        </c15:formulaRef>
                      </c:ext>
                    </c:extLst>
                    <c:strCache>
                      <c:ptCount val="1"/>
                      <c:pt idx="0">
                        <c:v>Total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bestFi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>
                      <c:ext xmlns:c15="http://schemas.microsoft.com/office/drawing/2012/chart" uri="{02D57815-91ED-43cb-92C2-25804820EDAC}">
                        <c15:fullRef>
                          <c15:sqref>Sheet2!$A$132:$A$134</c15:sqref>
                        </c15:fullRef>
                        <c15:formulaRef>
                          <c15:sqref>Sheet2!$A$133:$A$134</c15:sqref>
                        </c15:formulaRef>
                      </c:ext>
                    </c:extLst>
                    <c:strCache>
                      <c:ptCount val="2"/>
                      <c:pt idx="0">
                        <c:v>Yes</c:v>
                      </c:pt>
                      <c:pt idx="1">
                        <c:v>No</c:v>
                      </c:pt>
                    </c:strCache>
                  </c:str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ullRef>
                          <c15:sqref>Sheet2!$F$132:$F$134</c15:sqref>
                        </c15:fullRef>
                        <c15:formulaRef>
                          <c15:sqref>Sheet2!$F$133:$F$134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931</c:v>
                      </c:pt>
                      <c:pt idx="1">
                        <c:v>41</c:v>
                      </c:pt>
                    </c:numCache>
                  </c:numRef>
                </c:val>
                <c:extLst xmlns:c15="http://schemas.microsoft.com/office/drawing/2012/chart">
                  <c:ext xmlns:c15="http://schemas.microsoft.com/office/drawing/2012/chart" uri="{02D57815-91ED-43cb-92C2-25804820EDAC}">
                    <c15:categoryFilterExceptions/>
                  </c:ext>
                </c:extLst>
              </c15:ser>
            </c15:filteredPieSeries>
          </c:ext>
        </c:extLst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/>
              <a:t>Azraq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5"/>
          <c:order val="5"/>
          <c:tx>
            <c:strRef>
              <c:f>Sheet2!$G$131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Sheet2!$A$132:$A$134</c15:sqref>
                  </c15:fullRef>
                </c:ext>
              </c:extLst>
              <c:f>Sheet2!$A$133:$A$134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Sheet2!$G$132:$G$134</c15:sqref>
                  </c15:fullRef>
                </c:ext>
              </c:extLst>
              <c:f>Sheet2!$G$133:$G$134</c:f>
              <c:numCache>
                <c:formatCode>0%</c:formatCode>
                <c:ptCount val="2"/>
                <c:pt idx="0">
                  <c:v>0.97658079625292737</c:v>
                </c:pt>
                <c:pt idx="1">
                  <c:v>3.7562604340567615E-2</c:v>
                </c:pt>
              </c:numCache>
            </c:numRef>
          </c:val>
          <c:extLst>
            <c:ext xmlns:c15="http://schemas.microsoft.com/office/drawing/2012/chart" uri="{02D57815-91ED-43cb-92C2-25804820EDAC}">
              <c15:categoryFilterExceptions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extLst>
          <c:ext xmlns:c15="http://schemas.microsoft.com/office/drawing/2012/chart" uri="{02D57815-91ED-43cb-92C2-25804820EDAC}">
            <c15:filteredPi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Sheet2!$B$131</c15:sqref>
                        </c15:formulaRef>
                      </c:ext>
                    </c:extLst>
                    <c:strCache>
                      <c:ptCount val="1"/>
                      <c:pt idx="0">
                        <c:v>Zaatari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bestFi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>
                    <c:ext uri="{CE6537A1-D6FC-4f65-9D91-7224C49458BB}"/>
                  </c:extLst>
                </c:dLbls>
                <c:cat>
                  <c:strRef>
                    <c:extLst>
                      <c:ext uri="{02D57815-91ED-43cb-92C2-25804820EDAC}">
                        <c15:fullRef>
                          <c15:sqref>Sheet2!$A$132:$A$134</c15:sqref>
                        </c15:fullRef>
                        <c15:formulaRef>
                          <c15:sqref>Sheet2!$A$133:$A$134</c15:sqref>
                        </c15:formulaRef>
                      </c:ext>
                    </c:extLst>
                    <c:strCache>
                      <c:ptCount val="2"/>
                      <c:pt idx="0">
                        <c:v>Yes</c:v>
                      </c:pt>
                      <c:pt idx="1">
                        <c:v>No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ullRef>
                          <c15:sqref>Sheet2!$B$132:$B$134</c15:sqref>
                        </c15:fullRef>
                        <c15:formulaRef>
                          <c15:sqref>Sheet2!$B$133:$B$134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474</c:v>
                      </c:pt>
                      <c:pt idx="1">
                        <c:v>27</c:v>
                      </c:pt>
                    </c:numCache>
                  </c:numRef>
                </c:val>
                <c:extLst>
                  <c:ext uri="{02D57815-91ED-43cb-92C2-25804820EDAC}">
                    <c15:categoryFilterExceptions/>
                  </c:ext>
                </c:extLst>
              </c15:ser>
            </c15:filteredPieSeries>
            <c15:filteredPi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Sheet2!$C$131</c15:sqref>
                        </c15:formulaRef>
                      </c:ext>
                    </c:extLst>
                    <c:strCache>
                      <c:ptCount val="1"/>
                      <c:pt idx="0">
                        <c:v>Zaatari2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bestFi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>
                      <c:ext xmlns:c15="http://schemas.microsoft.com/office/drawing/2012/chart" uri="{02D57815-91ED-43cb-92C2-25804820EDAC}">
                        <c15:fullRef>
                          <c15:sqref>Sheet2!$A$132:$A$134</c15:sqref>
                        </c15:fullRef>
                        <c15:formulaRef>
                          <c15:sqref>Sheet2!$A$133:$A$134</c15:sqref>
                        </c15:formulaRef>
                      </c:ext>
                    </c:extLst>
                    <c:strCache>
                      <c:ptCount val="2"/>
                      <c:pt idx="0">
                        <c:v>Yes</c:v>
                      </c:pt>
                      <c:pt idx="1">
                        <c:v>No</c:v>
                      </c:pt>
                    </c:strCache>
                  </c:str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ullRef>
                          <c15:sqref>Sheet2!$C$132:$C$134</c15:sqref>
                        </c15:fullRef>
                        <c15:formulaRef>
                          <c15:sqref>Sheet2!$C$133:$C$134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457</c:v>
                      </c:pt>
                      <c:pt idx="1">
                        <c:v>14</c:v>
                      </c:pt>
                    </c:numCache>
                  </c:numRef>
                </c:val>
                <c:extLst xmlns:c15="http://schemas.microsoft.com/office/drawing/2012/chart">
                  <c:ext xmlns:c15="http://schemas.microsoft.com/office/drawing/2012/chart" uri="{02D57815-91ED-43cb-92C2-25804820EDAC}">
                    <c15:categoryFilterExceptions/>
                  </c:ext>
                </c:extLst>
              </c15:ser>
            </c15:filteredPieSeries>
            <c15:filteredPi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Sheet2!$D$131</c15:sqref>
                        </c15:formulaRef>
                      </c:ext>
                    </c:extLst>
                    <c:strCache>
                      <c:ptCount val="1"/>
                      <c:pt idx="0">
                        <c:v>Azraq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bestFi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>
                      <c:ext xmlns:c15="http://schemas.microsoft.com/office/drawing/2012/chart" uri="{02D57815-91ED-43cb-92C2-25804820EDAC}">
                        <c15:fullRef>
                          <c15:sqref>Sheet2!$A$132:$A$134</c15:sqref>
                        </c15:fullRef>
                        <c15:formulaRef>
                          <c15:sqref>Sheet2!$A$133:$A$134</c15:sqref>
                        </c15:formulaRef>
                      </c:ext>
                    </c:extLst>
                    <c:strCache>
                      <c:ptCount val="2"/>
                      <c:pt idx="0">
                        <c:v>Yes</c:v>
                      </c:pt>
                      <c:pt idx="1">
                        <c:v>No</c:v>
                      </c:pt>
                    </c:strCache>
                  </c:str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ullRef>
                          <c15:sqref>Sheet2!$D$132:$D$134</c15:sqref>
                        </c15:fullRef>
                        <c15:formulaRef>
                          <c15:sqref>Sheet2!$D$133:$D$134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245</c:v>
                      </c:pt>
                      <c:pt idx="1">
                        <c:v>6</c:v>
                      </c:pt>
                    </c:numCache>
                  </c:numRef>
                </c:val>
                <c:extLst xmlns:c15="http://schemas.microsoft.com/office/drawing/2012/chart">
                  <c:ext xmlns:c15="http://schemas.microsoft.com/office/drawing/2012/chart" uri="{02D57815-91ED-43cb-92C2-25804820EDAC}">
                    <c15:categoryFilterExceptions/>
                  </c:ext>
                </c:extLst>
              </c15:ser>
            </c15:filteredPieSeries>
            <c15:filteredPi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Sheet2!$E$131</c15:sqref>
                        </c15:formulaRef>
                      </c:ext>
                    </c:extLst>
                    <c:strCache>
                      <c:ptCount val="1"/>
                      <c:pt idx="0">
                        <c:v>Azraq3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bestFi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>
                      <c:ext xmlns:c15="http://schemas.microsoft.com/office/drawing/2012/chart" uri="{02D57815-91ED-43cb-92C2-25804820EDAC}">
                        <c15:fullRef>
                          <c15:sqref>Sheet2!$A$132:$A$134</c15:sqref>
                        </c15:fullRef>
                        <c15:formulaRef>
                          <c15:sqref>Sheet2!$A$133:$A$134</c15:sqref>
                        </c15:formulaRef>
                      </c:ext>
                    </c:extLst>
                    <c:strCache>
                      <c:ptCount val="2"/>
                      <c:pt idx="0">
                        <c:v>Yes</c:v>
                      </c:pt>
                      <c:pt idx="1">
                        <c:v>No</c:v>
                      </c:pt>
                    </c:strCache>
                  </c:str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ullRef>
                          <c15:sqref>Sheet2!$E$132:$E$134</c15:sqref>
                        </c15:fullRef>
                        <c15:formulaRef>
                          <c15:sqref>Sheet2!$E$133:$E$134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172</c:v>
                      </c:pt>
                      <c:pt idx="1">
                        <c:v>4</c:v>
                      </c:pt>
                    </c:numCache>
                  </c:numRef>
                </c:val>
                <c:extLst xmlns:c15="http://schemas.microsoft.com/office/drawing/2012/chart">
                  <c:ext xmlns:c15="http://schemas.microsoft.com/office/drawing/2012/chart" uri="{02D57815-91ED-43cb-92C2-25804820EDAC}">
                    <c15:categoryFilterExceptions/>
                  </c:ext>
                </c:extLst>
              </c15:ser>
            </c15:filteredPieSeries>
            <c15:filteredPi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Sheet2!$F$131</c15:sqref>
                        </c15:formulaRef>
                      </c:ext>
                    </c:extLst>
                    <c:strCache>
                      <c:ptCount val="1"/>
                      <c:pt idx="0">
                        <c:v>Total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bestFi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>
                      <c:ext xmlns:c15="http://schemas.microsoft.com/office/drawing/2012/chart" uri="{02D57815-91ED-43cb-92C2-25804820EDAC}">
                        <c15:fullRef>
                          <c15:sqref>Sheet2!$A$132:$A$134</c15:sqref>
                        </c15:fullRef>
                        <c15:formulaRef>
                          <c15:sqref>Sheet2!$A$133:$A$134</c15:sqref>
                        </c15:formulaRef>
                      </c:ext>
                    </c:extLst>
                    <c:strCache>
                      <c:ptCount val="2"/>
                      <c:pt idx="0">
                        <c:v>Yes</c:v>
                      </c:pt>
                      <c:pt idx="1">
                        <c:v>No</c:v>
                      </c:pt>
                    </c:strCache>
                  </c:str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ullRef>
                          <c15:sqref>Sheet2!$F$132:$F$134</c15:sqref>
                        </c15:fullRef>
                        <c15:formulaRef>
                          <c15:sqref>Sheet2!$F$133:$F$134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417</c:v>
                      </c:pt>
                      <c:pt idx="1">
                        <c:v>10</c:v>
                      </c:pt>
                    </c:numCache>
                  </c:numRef>
                </c:val>
                <c:extLst xmlns:c15="http://schemas.microsoft.com/office/drawing/2012/chart">
                  <c:ext xmlns:c15="http://schemas.microsoft.com/office/drawing/2012/chart" uri="{02D57815-91ED-43cb-92C2-25804820EDAC}">
                    <c15:categoryFilterExceptions/>
                  </c:ext>
                </c:extLst>
              </c15:ser>
            </c15:filteredPieSeries>
          </c:ext>
        </c:extLst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5"/>
          <c:order val="5"/>
          <c:tx>
            <c:strRef>
              <c:f>Sheet2!$G$138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Sheet2!$A$139:$A$142</c15:sqref>
                  </c15:fullRef>
                </c:ext>
              </c:extLst>
              <c:f>Sheet2!$A$140:$A$141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Sheet2!$G$139:$G$142</c15:sqref>
                  </c15:fullRef>
                </c:ext>
              </c:extLst>
              <c:f>Sheet2!$G$140:$G$141</c:f>
              <c:numCache>
                <c:formatCode>0%</c:formatCode>
                <c:ptCount val="2"/>
                <c:pt idx="0">
                  <c:v>0.88313856427378967</c:v>
                </c:pt>
                <c:pt idx="1">
                  <c:v>0.11686143572621036</c:v>
                </c:pt>
              </c:numCache>
            </c:numRef>
          </c:val>
          <c:extLst>
            <c:ext xmlns:c15="http://schemas.microsoft.com/office/drawing/2012/chart" uri="{02D57815-91ED-43cb-92C2-25804820EDAC}">
              <c15:categoryFilterExceptions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extLst>
          <c:ext xmlns:c15="http://schemas.microsoft.com/office/drawing/2012/chart" uri="{02D57815-91ED-43cb-92C2-25804820EDAC}">
            <c15:filteredPi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Sheet2!$B$138</c15:sqref>
                        </c15:formulaRef>
                      </c:ext>
                    </c:extLst>
                    <c:strCache>
                      <c:ptCount val="1"/>
                      <c:pt idx="0">
                        <c:v>Zaatari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bestFi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>
                    <c:ext uri="{CE6537A1-D6FC-4f65-9D91-7224C49458BB}"/>
                  </c:extLst>
                </c:dLbls>
                <c:cat>
                  <c:strRef>
                    <c:extLst>
                      <c:ext uri="{02D57815-91ED-43cb-92C2-25804820EDAC}">
                        <c15:fullRef>
                          <c15:sqref>Sheet2!$A$139:$A$142</c15:sqref>
                        </c15:fullRef>
                        <c15:formulaRef>
                          <c15:sqref>Sheet2!$A$140:$A$141</c15:sqref>
                        </c15:formulaRef>
                      </c:ext>
                    </c:extLst>
                    <c:strCache>
                      <c:ptCount val="2"/>
                      <c:pt idx="0">
                        <c:v>Yes</c:v>
                      </c:pt>
                      <c:pt idx="1">
                        <c:v>No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ullRef>
                          <c15:sqref>Sheet2!$B$139:$B$142</c15:sqref>
                        </c15:fullRef>
                        <c15:formulaRef>
                          <c15:sqref>Sheet2!$B$140:$B$141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419</c:v>
                      </c:pt>
                      <c:pt idx="1">
                        <c:v>82</c:v>
                      </c:pt>
                    </c:numCache>
                  </c:numRef>
                </c:val>
                <c:extLst>
                  <c:ext uri="{02D57815-91ED-43cb-92C2-25804820EDAC}">
                    <c15:categoryFilterExceptions/>
                  </c:ext>
                </c:extLst>
              </c15:ser>
            </c15:filteredPieSeries>
            <c15:filteredPieSeries>
              <c15:ser>
                <c:idx val="1"/>
                <c:order val="1"/>
                <c:tx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Sheet2!$C$138</c15:sqref>
                        </c15:formulaRef>
                      </c:ext>
                    </c:extLst>
                    <c:strCache>
                      <c:ptCount val="1"/>
                      <c:pt idx="0">
                        <c:v>Zaatari2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bestFi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>
                      <c:ext xmlns:c15="http://schemas.microsoft.com/office/drawing/2012/chart" uri="{02D57815-91ED-43cb-92C2-25804820EDAC}">
                        <c15:fullRef>
                          <c15:sqref>Sheet2!$A$139:$A$142</c15:sqref>
                        </c15:fullRef>
                        <c15:formulaRef>
                          <c15:sqref>Sheet2!$A$140:$A$141</c15:sqref>
                        </c15:formulaRef>
                      </c:ext>
                    </c:extLst>
                    <c:strCache>
                      <c:ptCount val="2"/>
                      <c:pt idx="0">
                        <c:v>Yes</c:v>
                      </c:pt>
                      <c:pt idx="1">
                        <c:v>No</c:v>
                      </c:pt>
                    </c:strCache>
                  </c:str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ullRef>
                          <c15:sqref>Sheet2!$C$139:$C$142</c15:sqref>
                        </c15:fullRef>
                        <c15:formulaRef>
                          <c15:sqref>Sheet2!$C$140:$C$141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404</c:v>
                      </c:pt>
                      <c:pt idx="1">
                        <c:v>67</c:v>
                      </c:pt>
                    </c:numCache>
                  </c:numRef>
                </c:val>
                <c:extLst xmlns:c15="http://schemas.microsoft.com/office/drawing/2012/chart">
                  <c:ext xmlns:c15="http://schemas.microsoft.com/office/drawing/2012/chart" uri="{02D57815-91ED-43cb-92C2-25804820EDAC}">
                    <c15:categoryFilterExceptions/>
                  </c:ext>
                </c:extLst>
              </c15:ser>
            </c15:filteredPieSeries>
            <c15:filteredPieSeries>
              <c15:ser>
                <c:idx val="2"/>
                <c:order val="2"/>
                <c:tx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Sheet2!$D$138</c15:sqref>
                        </c15:formulaRef>
                      </c:ext>
                    </c:extLst>
                    <c:strCache>
                      <c:ptCount val="1"/>
                      <c:pt idx="0">
                        <c:v>Azraq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bestFi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>
                      <c:ext xmlns:c15="http://schemas.microsoft.com/office/drawing/2012/chart" uri="{02D57815-91ED-43cb-92C2-25804820EDAC}">
                        <c15:fullRef>
                          <c15:sqref>Sheet2!$A$139:$A$142</c15:sqref>
                        </c15:fullRef>
                        <c15:formulaRef>
                          <c15:sqref>Sheet2!$A$140:$A$141</c15:sqref>
                        </c15:formulaRef>
                      </c:ext>
                    </c:extLst>
                    <c:strCache>
                      <c:ptCount val="2"/>
                      <c:pt idx="0">
                        <c:v>Yes</c:v>
                      </c:pt>
                      <c:pt idx="1">
                        <c:v>No</c:v>
                      </c:pt>
                    </c:strCache>
                  </c:str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ullRef>
                          <c15:sqref>Sheet2!$D$139:$D$142</c15:sqref>
                        </c15:fullRef>
                        <c15:formulaRef>
                          <c15:sqref>Sheet2!$D$140:$D$141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245</c:v>
                      </c:pt>
                      <c:pt idx="1">
                        <c:v>6</c:v>
                      </c:pt>
                    </c:numCache>
                  </c:numRef>
                </c:val>
                <c:extLst xmlns:c15="http://schemas.microsoft.com/office/drawing/2012/chart">
                  <c:ext xmlns:c15="http://schemas.microsoft.com/office/drawing/2012/chart" uri="{02D57815-91ED-43cb-92C2-25804820EDAC}">
                    <c15:categoryFilterExceptions/>
                  </c:ext>
                </c:extLst>
              </c15:ser>
            </c15:filteredPieSeries>
            <c15:filteredPieSeries>
              <c15:ser>
                <c:idx val="3"/>
                <c:order val="3"/>
                <c:tx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Sheet2!$E$138</c15:sqref>
                        </c15:formulaRef>
                      </c:ext>
                    </c:extLst>
                    <c:strCache>
                      <c:ptCount val="1"/>
                      <c:pt idx="0">
                        <c:v>Azraq3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bestFi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>
                      <c:ext xmlns:c15="http://schemas.microsoft.com/office/drawing/2012/chart" uri="{02D57815-91ED-43cb-92C2-25804820EDAC}">
                        <c15:fullRef>
                          <c15:sqref>Sheet2!$A$139:$A$142</c15:sqref>
                        </c15:fullRef>
                        <c15:formulaRef>
                          <c15:sqref>Sheet2!$A$140:$A$141</c15:sqref>
                        </c15:formulaRef>
                      </c:ext>
                    </c:extLst>
                    <c:strCache>
                      <c:ptCount val="2"/>
                      <c:pt idx="0">
                        <c:v>Yes</c:v>
                      </c:pt>
                      <c:pt idx="1">
                        <c:v>No</c:v>
                      </c:pt>
                    </c:strCache>
                  </c:str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ullRef>
                          <c15:sqref>Sheet2!$E$139:$E$142</c15:sqref>
                        </c15:fullRef>
                        <c15:formulaRef>
                          <c15:sqref>Sheet2!$E$140:$E$141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151</c:v>
                      </c:pt>
                      <c:pt idx="1">
                        <c:v>25</c:v>
                      </c:pt>
                    </c:numCache>
                  </c:numRef>
                </c:val>
                <c:extLst xmlns:c15="http://schemas.microsoft.com/office/drawing/2012/chart">
                  <c:ext xmlns:c15="http://schemas.microsoft.com/office/drawing/2012/chart" uri="{02D57815-91ED-43cb-92C2-25804820EDAC}">
                    <c15:categoryFilterExceptions/>
                  </c:ext>
                </c:extLst>
              </c15:ser>
            </c15:filteredPieSeries>
            <c15:filteredPieSeries>
              <c15:ser>
                <c:idx val="4"/>
                <c:order val="4"/>
                <c:tx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Sheet2!$F$138</c15:sqref>
                        </c15:formulaRef>
                      </c:ext>
                    </c:extLst>
                    <c:strCache>
                      <c:ptCount val="1"/>
                      <c:pt idx="0">
                        <c:v>Total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bestFi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>
                      <c:ext xmlns:c15="http://schemas.microsoft.com/office/drawing/2012/chart" uri="{02D57815-91ED-43cb-92C2-25804820EDAC}">
                        <c15:fullRef>
                          <c15:sqref>Sheet2!$A$139:$A$142</c15:sqref>
                        </c15:fullRef>
                        <c15:formulaRef>
                          <c15:sqref>Sheet2!$A$140:$A$141</c15:sqref>
                        </c15:formulaRef>
                      </c:ext>
                    </c:extLst>
                    <c:strCache>
                      <c:ptCount val="2"/>
                      <c:pt idx="0">
                        <c:v>Yes</c:v>
                      </c:pt>
                      <c:pt idx="1">
                        <c:v>No</c:v>
                      </c:pt>
                    </c:strCache>
                  </c:str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ullRef>
                          <c15:sqref>Sheet2!$F$139:$F$142</c15:sqref>
                        </c15:fullRef>
                        <c15:formulaRef>
                          <c15:sqref>Sheet2!$F$140:$F$141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1219</c:v>
                      </c:pt>
                      <c:pt idx="1">
                        <c:v>180</c:v>
                      </c:pt>
                    </c:numCache>
                  </c:numRef>
                </c:val>
                <c:extLst xmlns:c15="http://schemas.microsoft.com/office/drawing/2012/chart">
                  <c:ext xmlns:c15="http://schemas.microsoft.com/office/drawing/2012/chart" uri="{02D57815-91ED-43cb-92C2-25804820EDAC}">
                    <c15:categoryFilterExceptions/>
                  </c:ext>
                </c:extLst>
              </c15:ser>
            </c15:filteredPieSeries>
          </c:ext>
        </c:extLst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Sheet2!$A$147</c:f>
              <c:strCache>
                <c:ptCount val="1"/>
                <c:pt idx="0">
                  <c:v>up to 5 minutes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cene3d>
              <a:camera prst="orthographicFront"/>
              <a:lightRig rig="brightRoom" dir="t"/>
            </a:scene3d>
            <a:sp3d prstMaterial="flat">
              <a:bevelT w="50800" h="101600" prst="angle"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aseline="0" smtClean="0"/>
                      <a:t> </a:t>
                    </a:r>
                    <a:fld id="{09E9A530-CD73-466B-96B2-8061377BFCCD}" type="VALUE">
                      <a:rPr lang="en-US" baseline="0"/>
                      <a:pPr/>
                      <a:t>[VALUE]</a:t>
                    </a:fld>
                    <a:endParaRPr lang="en-US" baseline="0" smtClean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Sheet2!$B$145:$G$145</c:f>
              <c:strCache>
                <c:ptCount val="1"/>
                <c:pt idx="0">
                  <c:v>Column1</c:v>
                </c:pt>
              </c:strCache>
              <c:extLst/>
            </c:strRef>
          </c:cat>
          <c:val>
            <c:numRef>
              <c:f>Sheet2!$B$147:$G$147</c:f>
              <c:numCache>
                <c:formatCode>0%</c:formatCode>
                <c:ptCount val="1"/>
                <c:pt idx="0">
                  <c:v>3.5058430717863104E-2</c:v>
                </c:pt>
              </c:numCache>
              <c:extLst/>
            </c:numRef>
          </c:val>
        </c:ser>
        <c:ser>
          <c:idx val="2"/>
          <c:order val="2"/>
          <c:tx>
            <c:strRef>
              <c:f>Sheet2!$A$148</c:f>
              <c:strCache>
                <c:ptCount val="1"/>
                <c:pt idx="0">
                  <c:v>5-10 min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cene3d>
              <a:camera prst="orthographicFront"/>
              <a:lightRig rig="brightRoom" dir="t"/>
            </a:scene3d>
            <a:sp3d prstMaterial="flat">
              <a:bevelT w="50800" h="101600" prst="angle"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aseline="0" smtClean="0"/>
                      <a:t> </a:t>
                    </a:r>
                    <a:fld id="{39FB7973-BE0B-4AE0-BF12-1C2C37094999}" type="VALUE">
                      <a:rPr lang="en-US" baseline="0"/>
                      <a:pPr/>
                      <a:t>[VALUE]</a:t>
                    </a:fld>
                    <a:endParaRPr lang="en-US" baseline="0" smtClean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Sheet2!$B$145:$G$145</c:f>
              <c:strCache>
                <c:ptCount val="1"/>
                <c:pt idx="0">
                  <c:v>Column1</c:v>
                </c:pt>
              </c:strCache>
              <c:extLst/>
            </c:strRef>
          </c:cat>
          <c:val>
            <c:numRef>
              <c:f>Sheet2!$B$148:$G$148</c:f>
              <c:numCache>
                <c:formatCode>0%</c:formatCode>
                <c:ptCount val="1"/>
                <c:pt idx="0">
                  <c:v>0.11936560934891485</c:v>
                </c:pt>
              </c:numCache>
              <c:extLst/>
            </c:numRef>
          </c:val>
        </c:ser>
        <c:ser>
          <c:idx val="3"/>
          <c:order val="3"/>
          <c:tx>
            <c:strRef>
              <c:f>Sheet2!$A$149</c:f>
              <c:strCache>
                <c:ptCount val="1"/>
                <c:pt idx="0">
                  <c:v>15-20min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cene3d>
              <a:camera prst="orthographicFront"/>
              <a:lightRig rig="brightRoom" dir="t"/>
            </a:scene3d>
            <a:sp3d prstMaterial="flat">
              <a:bevelT w="50800" h="101600" prst="angle"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/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aseline="0" smtClean="0"/>
                      <a:t> </a:t>
                    </a:r>
                    <a:fld id="{A13B1189-EAAA-4F6F-A5A8-6B7282ADF0A4}" type="VALUE">
                      <a:rPr lang="en-US" baseline="0"/>
                      <a:pPr>
                        <a:defRPr sz="1600"/>
                      </a:pPr>
                      <a:t>[VALUE]</a:t>
                    </a:fld>
                    <a:endParaRPr lang="en-US" baseline="0" smtClean="0"/>
                  </a:p>
                </c:rich>
              </c:tx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  <c15:dlblFieldTable/>
                  <c15:showDataLabelsRange val="0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Sheet2!$B$145:$G$145</c:f>
              <c:strCache>
                <c:ptCount val="1"/>
                <c:pt idx="0">
                  <c:v>Column1</c:v>
                </c:pt>
              </c:strCache>
              <c:extLst/>
            </c:strRef>
          </c:cat>
          <c:val>
            <c:numRef>
              <c:f>Sheet2!$B$149:$G$149</c:f>
              <c:numCache>
                <c:formatCode>0%</c:formatCode>
                <c:ptCount val="1"/>
                <c:pt idx="0">
                  <c:v>0.330550918196995</c:v>
                </c:pt>
              </c:numCache>
              <c:extLst/>
            </c:numRef>
          </c:val>
        </c:ser>
        <c:ser>
          <c:idx val="4"/>
          <c:order val="4"/>
          <c:tx>
            <c:strRef>
              <c:f>Sheet2!$A$150</c:f>
              <c:strCache>
                <c:ptCount val="1"/>
                <c:pt idx="0">
                  <c:v>more than 20 min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cene3d>
              <a:camera prst="orthographicFront"/>
              <a:lightRig rig="brightRoom" dir="t"/>
            </a:scene3d>
            <a:sp3d prstMaterial="flat">
              <a:bevelT w="50800" h="101600" prst="angle"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/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aseline="0" smtClean="0"/>
                      <a:t> </a:t>
                    </a:r>
                    <a:fld id="{3744C824-5694-4F64-B6B9-E58701510D6C}" type="VALUE">
                      <a:rPr lang="en-US" baseline="0"/>
                      <a:pPr>
                        <a:defRPr sz="1600"/>
                      </a:pPr>
                      <a:t>[VALUE]</a:t>
                    </a:fld>
                    <a:endParaRPr lang="en-US" baseline="0" smtClean="0"/>
                  </a:p>
                </c:rich>
              </c:tx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  <c15:dlblFieldTable/>
                  <c15:showDataLabelsRange val="0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Sheet2!$B$145:$G$145</c:f>
              <c:strCache>
                <c:ptCount val="1"/>
                <c:pt idx="0">
                  <c:v>Column1</c:v>
                </c:pt>
              </c:strCache>
              <c:extLst/>
            </c:strRef>
          </c:cat>
          <c:val>
            <c:numRef>
              <c:f>Sheet2!$B$150:$G$150</c:f>
              <c:numCache>
                <c:formatCode>0%</c:formatCode>
                <c:ptCount val="1"/>
                <c:pt idx="0">
                  <c:v>0.5150250417362271</c:v>
                </c:pt>
              </c:numCache>
              <c:extLst/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88609616"/>
        <c:axId val="188611792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Sheet2!$A$146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  <a:scene3d>
                    <a:camera prst="orthographicFront"/>
                    <a:lightRig rig="brightRoom" dir="t"/>
                  </a:scene3d>
                  <a:sp3d prstMaterial="flat">
                    <a:bevelT w="50800" h="101600" prst="angle"/>
                    <a:contourClr>
                      <a:srgbClr val="000000"/>
                    </a:contourClr>
                  </a:sp3d>
                </c:spPr>
                <c:invertIfNegative val="0"/>
                <c:dLbls>
                  <c:spPr>
                    <a:solidFill>
                      <a:sysClr val="window" lastClr="FFFFFF"/>
                    </a:solidFill>
                    <a:ln>
                      <a:solidFill>
                        <a:sysClr val="windowText" lastClr="000000">
                          <a:lumMod val="25000"/>
                          <a:lumOff val="75000"/>
                        </a:sysClr>
                      </a:solidFill>
                    </a:ln>
                    <a:effectLst/>
                  </c:spPr>
                  <c:txPr>
                    <a:bodyPr rot="0" spcFirstLastPara="1" vertOverflow="clip" horzOverflow="clip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dk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pPr xmlns:c15="http://schemas.microsoft.com/office/drawing/2012/chart">
                        <a:prstGeom prst="wedgeRectCallout">
                          <a:avLst/>
                        </a:prstGeom>
                        <a:noFill/>
                        <a:ln>
                          <a:noFill/>
                        </a:ln>
                      </c15:spPr>
                      <c15:showLeaderLines val="0"/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Sheet2!$B$145:$G$145</c15:sqref>
                        </c15:formulaRef>
                      </c:ext>
                    </c:extLst>
                    <c:strCache>
                      <c:ptCount val="1"/>
                      <c:pt idx="0">
                        <c:v>Column1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Sheet2!$B$146:$G$146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Sheet2!$A$151</c15:sqref>
                        </c15:formulaRef>
                      </c:ext>
                    </c:extLst>
                    <c:strCache>
                      <c:ptCount val="1"/>
                      <c:pt idx="0">
                        <c:v>Total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  <a:scene3d>
                    <a:camera prst="orthographicFront"/>
                    <a:lightRig rig="brightRoom" dir="t"/>
                  </a:scene3d>
                  <a:sp3d prstMaterial="flat">
                    <a:bevelT w="50800" h="101600" prst="angle"/>
                    <a:contourClr>
                      <a:srgbClr val="000000"/>
                    </a:contourClr>
                  </a:sp3d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Sheet2!$B$145:$G$145</c15:sqref>
                        </c15:formulaRef>
                      </c:ext>
                    </c:extLst>
                    <c:strCache>
                      <c:ptCount val="1"/>
                      <c:pt idx="0">
                        <c:v>Column1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Sheet2!$B$151:$G$151</c15:sqref>
                        </c15:formulaRef>
                      </c:ext>
                    </c:extLst>
                    <c:numCache>
                      <c:formatCode>0%</c:formatCode>
                      <c:ptCount val="1"/>
                      <c:pt idx="0">
                        <c:v>1</c:v>
                      </c:pt>
                    </c:numCache>
                  </c:numRef>
                </c:val>
              </c15:ser>
            </c15:filteredBarSeries>
          </c:ext>
        </c:extLst>
      </c:barChart>
      <c:catAx>
        <c:axId val="1886096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8611792"/>
        <c:crosses val="autoZero"/>
        <c:auto val="1"/>
        <c:lblAlgn val="ctr"/>
        <c:lblOffset val="100"/>
        <c:noMultiLvlLbl val="0"/>
      </c:catAx>
      <c:valAx>
        <c:axId val="188611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609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606791338582679"/>
          <c:y val="0.91611237154677694"/>
          <c:w val="0.82721602508019831"/>
          <c:h val="6.69384759108501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Sheet2!$A$156</c:f>
              <c:strCache>
                <c:ptCount val="1"/>
                <c:pt idx="0">
                  <c:v>supported with pictures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cene3d>
              <a:camera prst="orthographicFront"/>
              <a:lightRig rig="brightRoom" dir="t"/>
            </a:scene3d>
            <a:sp3d prstMaterial="flat">
              <a:bevelT w="50800" h="101600" prst="angle"/>
              <a:contourClr>
                <a:srgbClr val="000000"/>
              </a:contourClr>
            </a:sp3d>
          </c:spPr>
          <c:invertIfNegative val="0"/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0"/>
              </c:ext>
            </c:extLst>
          </c:dLbls>
          <c:cat>
            <c:strRef>
              <c:f>Sheet2!$B$154:$G$154</c:f>
              <c:strCache>
                <c:ptCount val="1"/>
                <c:pt idx="0">
                  <c:v>%</c:v>
                </c:pt>
              </c:strCache>
              <c:extLst/>
            </c:strRef>
          </c:cat>
          <c:val>
            <c:numRef>
              <c:f>Sheet2!$B$156:$G$156</c:f>
              <c:numCache>
                <c:formatCode>0%</c:formatCode>
                <c:ptCount val="1"/>
                <c:pt idx="0">
                  <c:v>0.13462922966162708</c:v>
                </c:pt>
              </c:numCache>
              <c:extLst/>
            </c:numRef>
          </c:val>
        </c:ser>
        <c:ser>
          <c:idx val="2"/>
          <c:order val="2"/>
          <c:tx>
            <c:strRef>
              <c:f>Sheet2!$A$157</c:f>
              <c:strCache>
                <c:ptCount val="1"/>
                <c:pt idx="0">
                  <c:v>supported with pictures and examples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cene3d>
              <a:camera prst="orthographicFront"/>
              <a:lightRig rig="brightRoom" dir="t"/>
            </a:scene3d>
            <a:sp3d prstMaterial="flat">
              <a:bevelT w="50800" h="101600" prst="angle"/>
              <a:contourClr>
                <a:srgbClr val="000000"/>
              </a:contourClr>
            </a:sp3d>
          </c:spPr>
          <c:invertIfNegative val="0"/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0"/>
              </c:ext>
            </c:extLst>
          </c:dLbls>
          <c:cat>
            <c:strRef>
              <c:f>Sheet2!$B$154:$G$154</c:f>
              <c:strCache>
                <c:ptCount val="1"/>
                <c:pt idx="0">
                  <c:v>%</c:v>
                </c:pt>
              </c:strCache>
              <c:extLst/>
            </c:strRef>
          </c:cat>
          <c:val>
            <c:numRef>
              <c:f>Sheet2!$B$157:$G$157</c:f>
              <c:numCache>
                <c:formatCode>0%</c:formatCode>
                <c:ptCount val="1"/>
                <c:pt idx="0">
                  <c:v>0.74946004319654425</c:v>
                </c:pt>
              </c:numCache>
              <c:extLst/>
            </c:numRef>
          </c:val>
        </c:ser>
        <c:ser>
          <c:idx val="3"/>
          <c:order val="3"/>
          <c:tx>
            <c:strRef>
              <c:f>Sheet2!$A$158</c:f>
              <c:strCache>
                <c:ptCount val="1"/>
                <c:pt idx="0">
                  <c:v>only texts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cene3d>
              <a:camera prst="orthographicFront"/>
              <a:lightRig rig="brightRoom" dir="t"/>
            </a:scene3d>
            <a:sp3d prstMaterial="flat">
              <a:bevelT w="50800" h="101600" prst="angle"/>
              <a:contourClr>
                <a:srgbClr val="000000"/>
              </a:contourClr>
            </a:sp3d>
          </c:spPr>
          <c:invertIfNegative val="0"/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0"/>
              </c:ext>
            </c:extLst>
          </c:dLbls>
          <c:cat>
            <c:strRef>
              <c:f>Sheet2!$B$154:$G$154</c:f>
              <c:strCache>
                <c:ptCount val="1"/>
                <c:pt idx="0">
                  <c:v>%</c:v>
                </c:pt>
              </c:strCache>
              <c:extLst/>
            </c:strRef>
          </c:cat>
          <c:val>
            <c:numRef>
              <c:f>Sheet2!$B$158:$G$158</c:f>
              <c:numCache>
                <c:formatCode>0%</c:formatCode>
                <c:ptCount val="1"/>
                <c:pt idx="0">
                  <c:v>8.0633549316054709E-2</c:v>
                </c:pt>
              </c:numCache>
              <c:extLst/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88605808"/>
        <c:axId val="18860744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Sheet2!$A$155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  <a:scene3d>
                    <a:camera prst="orthographicFront"/>
                    <a:lightRig rig="brightRoom" dir="t"/>
                  </a:scene3d>
                  <a:sp3d prstMaterial="flat">
                    <a:bevelT w="50800" h="101600" prst="angle"/>
                    <a:contourClr>
                      <a:srgbClr val="000000"/>
                    </a:contourClr>
                  </a:sp3d>
                </c:spPr>
                <c:invertIfNegative val="0"/>
                <c:dLbls>
                  <c:spPr>
                    <a:solidFill>
                      <a:sysClr val="window" lastClr="FFFFFF"/>
                    </a:solidFill>
                    <a:ln>
                      <a:solidFill>
                        <a:sysClr val="windowText" lastClr="000000">
                          <a:lumMod val="25000"/>
                          <a:lumOff val="75000"/>
                        </a:sysClr>
                      </a:solidFill>
                    </a:ln>
                    <a:effectLst/>
                  </c:spPr>
                  <c:txPr>
                    <a:bodyPr rot="0" spcFirstLastPara="1" vertOverflow="clip" horzOverflow="clip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dk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pPr xmlns:c15="http://schemas.microsoft.com/office/drawing/2012/chart">
                        <a:prstGeom prst="wedgeRectCallout">
                          <a:avLst/>
                        </a:prstGeom>
                        <a:noFill/>
                        <a:ln>
                          <a:noFill/>
                        </a:ln>
                      </c15:spPr>
                      <c15:showLeaderLines val="0"/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Sheet2!$B$154:$G$154</c15:sqref>
                        </c15:formulaRef>
                      </c:ext>
                    </c:extLst>
                    <c:strCache>
                      <c:ptCount val="1"/>
                      <c:pt idx="0">
                        <c:v>%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Sheet2!$B$155:$G$155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Sheet2!$A$159</c15:sqref>
                        </c15:formulaRef>
                      </c:ext>
                    </c:extLst>
                    <c:strCache>
                      <c:ptCount val="1"/>
                      <c:pt idx="0">
                        <c:v>Other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  <a:scene3d>
                    <a:camera prst="orthographicFront"/>
                    <a:lightRig rig="brightRoom" dir="t"/>
                  </a:scene3d>
                  <a:sp3d prstMaterial="flat">
                    <a:bevelT w="50800" h="101600" prst="angle"/>
                    <a:contourClr>
                      <a:srgbClr val="000000"/>
                    </a:contourClr>
                  </a:sp3d>
                </c:spPr>
                <c:invertIfNegative val="0"/>
                <c:dLbls>
                  <c:spPr>
                    <a:solidFill>
                      <a:sysClr val="window" lastClr="FFFFFF"/>
                    </a:solidFill>
                    <a:ln>
                      <a:solidFill>
                        <a:sysClr val="windowText" lastClr="000000">
                          <a:lumMod val="25000"/>
                          <a:lumOff val="75000"/>
                        </a:sysClr>
                      </a:solidFill>
                    </a:ln>
                    <a:effectLst/>
                  </c:spPr>
                  <c:txPr>
                    <a:bodyPr rot="0" spcFirstLastPara="1" vertOverflow="clip" horzOverflow="clip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dk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pPr xmlns:c15="http://schemas.microsoft.com/office/drawing/2012/chart">
                        <a:prstGeom prst="wedgeRectCallout">
                          <a:avLst/>
                        </a:prstGeom>
                        <a:noFill/>
                        <a:ln>
                          <a:noFill/>
                        </a:ln>
                      </c15:spPr>
                      <c15:showLeaderLines val="0"/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Sheet2!$B$154:$G$154</c15:sqref>
                        </c15:formulaRef>
                      </c:ext>
                    </c:extLst>
                    <c:strCache>
                      <c:ptCount val="1"/>
                      <c:pt idx="0">
                        <c:v>%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Sheet2!$B$159:$G$159</c15:sqref>
                        </c15:formulaRef>
                      </c:ext>
                    </c:extLst>
                    <c:numCache>
                      <c:formatCode>0%</c:formatCode>
                      <c:ptCount val="1"/>
                      <c:pt idx="0">
                        <c:v>3.5277177825773935E-2</c:v>
                      </c:pt>
                    </c:numCache>
                  </c:numRef>
                </c:val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Sheet2!$A$160</c15:sqref>
                        </c15:formulaRef>
                      </c:ext>
                    </c:extLst>
                    <c:strCache>
                      <c:ptCount val="1"/>
                      <c:pt idx="0">
                        <c:v>Total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  <a:scene3d>
                    <a:camera prst="orthographicFront"/>
                    <a:lightRig rig="brightRoom" dir="t"/>
                  </a:scene3d>
                  <a:sp3d prstMaterial="flat">
                    <a:bevelT w="50800" h="101600" prst="angle"/>
                    <a:contourClr>
                      <a:srgbClr val="000000"/>
                    </a:contourClr>
                  </a:sp3d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Sheet2!$B$154:$G$154</c15:sqref>
                        </c15:formulaRef>
                      </c:ext>
                    </c:extLst>
                    <c:strCache>
                      <c:ptCount val="1"/>
                      <c:pt idx="0">
                        <c:v>%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Sheet2!$B$160:$G$160</c15:sqref>
                        </c15:formulaRef>
                      </c:ext>
                    </c:extLst>
                    <c:numCache>
                      <c:formatCode>0%</c:formatCode>
                      <c:ptCount val="1"/>
                      <c:pt idx="0">
                        <c:v>1</c:v>
                      </c:pt>
                    </c:numCache>
                  </c:numRef>
                </c:val>
              </c15:ser>
            </c15:filteredBarSeries>
          </c:ext>
        </c:extLst>
      </c:barChart>
      <c:catAx>
        <c:axId val="1886058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8607440"/>
        <c:crosses val="autoZero"/>
        <c:auto val="1"/>
        <c:lblAlgn val="ctr"/>
        <c:lblOffset val="100"/>
        <c:noMultiLvlLbl val="0"/>
      </c:catAx>
      <c:valAx>
        <c:axId val="188607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605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Sheet2!$A$174</c:f>
              <c:strCache>
                <c:ptCount val="1"/>
                <c:pt idx="0">
                  <c:v>Lessons recorded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cene3d>
              <a:camera prst="orthographicFront"/>
              <a:lightRig rig="brightRoom" dir="t"/>
            </a:scene3d>
            <a:sp3d prstMaterial="flat">
              <a:bevelT w="50800" h="101600" prst="angle"/>
              <a:contourClr>
                <a:srgbClr val="000000"/>
              </a:contourClr>
            </a:sp3d>
          </c:spPr>
          <c:invertIfNegative val="0"/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0"/>
              </c:ext>
            </c:extLst>
          </c:dLbls>
          <c:cat>
            <c:strRef>
              <c:f>Sheet2!$B$172:$G$172</c:f>
              <c:strCache>
                <c:ptCount val="1"/>
                <c:pt idx="0">
                  <c:v>%</c:v>
                </c:pt>
              </c:strCache>
              <c:extLst/>
            </c:strRef>
          </c:cat>
          <c:val>
            <c:numRef>
              <c:f>Sheet2!$B$174:$G$174</c:f>
              <c:numCache>
                <c:formatCode>0%</c:formatCode>
                <c:ptCount val="1"/>
                <c:pt idx="0">
                  <c:v>0.55613772455089816</c:v>
                </c:pt>
              </c:numCache>
              <c:extLst/>
            </c:numRef>
          </c:val>
        </c:ser>
        <c:ser>
          <c:idx val="2"/>
          <c:order val="2"/>
          <c:tx>
            <c:strRef>
              <c:f>Sheet2!$A$175</c:f>
              <c:strCache>
                <c:ptCount val="1"/>
                <c:pt idx="0">
                  <c:v>Direct education through applications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cene3d>
              <a:camera prst="orthographicFront"/>
              <a:lightRig rig="brightRoom" dir="t"/>
            </a:scene3d>
            <a:sp3d prstMaterial="flat">
              <a:bevelT w="50800" h="101600" prst="angle"/>
              <a:contourClr>
                <a:srgbClr val="000000"/>
              </a:contourClr>
            </a:sp3d>
          </c:spPr>
          <c:invertIfNegative val="0"/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0"/>
              </c:ext>
            </c:extLst>
          </c:dLbls>
          <c:cat>
            <c:strRef>
              <c:f>Sheet2!$B$172:$G$172</c:f>
              <c:strCache>
                <c:ptCount val="1"/>
                <c:pt idx="0">
                  <c:v>%</c:v>
                </c:pt>
              </c:strCache>
              <c:extLst/>
            </c:strRef>
          </c:cat>
          <c:val>
            <c:numRef>
              <c:f>Sheet2!$B$175:$G$175</c:f>
              <c:numCache>
                <c:formatCode>0%</c:formatCode>
                <c:ptCount val="1"/>
                <c:pt idx="0">
                  <c:v>0.43263473053892215</c:v>
                </c:pt>
              </c:numCache>
              <c:extLst/>
            </c:numRef>
          </c:val>
        </c:ser>
        <c:ser>
          <c:idx val="3"/>
          <c:order val="3"/>
          <c:tx>
            <c:strRef>
              <c:f>Sheet2!$A$176</c:f>
              <c:strCache>
                <c:ptCount val="1"/>
                <c:pt idx="0">
                  <c:v>Others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cene3d>
              <a:camera prst="orthographicFront"/>
              <a:lightRig rig="brightRoom" dir="t"/>
            </a:scene3d>
            <a:sp3d prstMaterial="flat">
              <a:bevelT w="50800" h="101600" prst="angle"/>
              <a:contourClr>
                <a:srgbClr val="000000"/>
              </a:contourClr>
            </a:sp3d>
          </c:spPr>
          <c:invertIfNegative val="0"/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0"/>
              </c:ext>
            </c:extLst>
          </c:dLbls>
          <c:cat>
            <c:strRef>
              <c:f>Sheet2!$B$172:$G$172</c:f>
              <c:strCache>
                <c:ptCount val="1"/>
                <c:pt idx="0">
                  <c:v>%</c:v>
                </c:pt>
              </c:strCache>
              <c:extLst/>
            </c:strRef>
          </c:cat>
          <c:val>
            <c:numRef>
              <c:f>Sheet2!$B$176:$G$176</c:f>
              <c:numCache>
                <c:formatCode>0%</c:formatCode>
                <c:ptCount val="1"/>
                <c:pt idx="0">
                  <c:v>1.1227544910179641E-2</c:v>
                </c:pt>
              </c:numCache>
              <c:extLst/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83632032"/>
        <c:axId val="183646176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Sheet2!$A$173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  <a:scene3d>
                    <a:camera prst="orthographicFront"/>
                    <a:lightRig rig="brightRoom" dir="t"/>
                  </a:scene3d>
                  <a:sp3d prstMaterial="flat">
                    <a:bevelT w="50800" h="101600" prst="angle"/>
                    <a:contourClr>
                      <a:srgbClr val="000000"/>
                    </a:contourClr>
                  </a:sp3d>
                </c:spPr>
                <c:invertIfNegative val="0"/>
                <c:dLbls>
                  <c:spPr>
                    <a:solidFill>
                      <a:sysClr val="window" lastClr="FFFFFF"/>
                    </a:solidFill>
                    <a:ln>
                      <a:solidFill>
                        <a:sysClr val="windowText" lastClr="000000">
                          <a:lumMod val="25000"/>
                          <a:lumOff val="75000"/>
                        </a:sysClr>
                      </a:solidFill>
                    </a:ln>
                    <a:effectLst/>
                  </c:spPr>
                  <c:txPr>
                    <a:bodyPr rot="0" spcFirstLastPara="1" vertOverflow="clip" horzOverflow="clip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dk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pPr xmlns:c15="http://schemas.microsoft.com/office/drawing/2012/chart">
                        <a:prstGeom prst="wedgeRectCallout">
                          <a:avLst/>
                        </a:prstGeom>
                        <a:noFill/>
                        <a:ln>
                          <a:noFill/>
                        </a:ln>
                      </c15:spPr>
                      <c15:showLeaderLines val="0"/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Sheet2!$B$172:$G$172</c15:sqref>
                        </c15:formulaRef>
                      </c:ext>
                    </c:extLst>
                    <c:strCache>
                      <c:ptCount val="1"/>
                      <c:pt idx="0">
                        <c:v>%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Sheet2!$B$173:$G$173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Sheet2!$A$177</c15:sqref>
                        </c15:formulaRef>
                      </c:ext>
                    </c:extLst>
                    <c:strCache>
                      <c:ptCount val="1"/>
                      <c:pt idx="0">
                        <c:v>Total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  <a:scene3d>
                    <a:camera prst="orthographicFront"/>
                    <a:lightRig rig="brightRoom" dir="t"/>
                  </a:scene3d>
                  <a:sp3d prstMaterial="flat">
                    <a:bevelT w="50800" h="101600" prst="angle"/>
                    <a:contourClr>
                      <a:srgbClr val="000000"/>
                    </a:contourClr>
                  </a:sp3d>
                </c:spPr>
                <c:invertIfNegative val="0"/>
                <c:dLbls>
                  <c:spPr>
                    <a:solidFill>
                      <a:sysClr val="window" lastClr="FFFFFF"/>
                    </a:solidFill>
                    <a:ln>
                      <a:solidFill>
                        <a:sysClr val="windowText" lastClr="000000">
                          <a:lumMod val="25000"/>
                          <a:lumOff val="75000"/>
                        </a:sysClr>
                      </a:solidFill>
                    </a:ln>
                    <a:effectLst/>
                  </c:spPr>
                  <c:txPr>
                    <a:bodyPr rot="0" spcFirstLastPara="1" vertOverflow="clip" horzOverflow="clip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dk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pPr xmlns:c15="http://schemas.microsoft.com/office/drawing/2012/chart">
                        <a:prstGeom prst="wedgeRectCallout">
                          <a:avLst/>
                        </a:prstGeom>
                        <a:noFill/>
                        <a:ln>
                          <a:noFill/>
                        </a:ln>
                      </c15:spPr>
                      <c15:showLeaderLines val="0"/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Sheet2!$B$172:$G$172</c15:sqref>
                        </c15:formulaRef>
                      </c:ext>
                    </c:extLst>
                    <c:strCache>
                      <c:ptCount val="1"/>
                      <c:pt idx="0">
                        <c:v>%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Sheet2!$B$177:$G$177</c15:sqref>
                        </c15:formulaRef>
                      </c:ext>
                    </c:extLst>
                    <c:numCache>
                      <c:formatCode>0%</c:formatCode>
                      <c:ptCount val="1"/>
                      <c:pt idx="0">
                        <c:v>1</c:v>
                      </c:pt>
                    </c:numCache>
                  </c:numRef>
                </c:val>
              </c15:ser>
            </c15:filteredBarSeries>
          </c:ext>
        </c:extLst>
      </c:barChart>
      <c:catAx>
        <c:axId val="1836320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3646176"/>
        <c:crosses val="autoZero"/>
        <c:auto val="1"/>
        <c:lblAlgn val="ctr"/>
        <c:lblOffset val="100"/>
        <c:noMultiLvlLbl val="0"/>
      </c:catAx>
      <c:valAx>
        <c:axId val="183646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632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722705234762322"/>
          <c:y val="0.91611237154677694"/>
          <c:w val="0.7432310804899388"/>
          <c:h val="6.69384759108501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/>
              <a:t>Azraq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Sheet2!$G$4:$G$5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cat>
          <c:val>
            <c:numRef>
              <c:f>Sheet2!$H$4:$H$5</c:f>
              <c:numCache>
                <c:formatCode>0%</c:formatCode>
                <c:ptCount val="2"/>
                <c:pt idx="0">
                  <c:v>0.61354581673306774</c:v>
                </c:pt>
                <c:pt idx="1">
                  <c:v>0.38645418326693226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ZAATARI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5"/>
          <c:order val="5"/>
          <c:tx>
            <c:strRef>
              <c:f>Sheet2!$G$41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Sheet2!$A$42:$A$45</c15:sqref>
                  </c15:fullRef>
                </c:ext>
              </c:extLst>
              <c:f>Sheet2!$A$43:$A$44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Sheet2!$G$42:$G$45</c15:sqref>
                  </c15:fullRef>
                </c:ext>
              </c:extLst>
              <c:f>Sheet2!$G$43:$G$44</c:f>
              <c:numCache>
                <c:formatCode>0%</c:formatCode>
                <c:ptCount val="2"/>
                <c:pt idx="0">
                  <c:v>0.8093255620316403</c:v>
                </c:pt>
                <c:pt idx="1">
                  <c:v>0.1906744379683597</c:v>
                </c:pt>
              </c:numCache>
            </c:numRef>
          </c:val>
          <c:extLst>
            <c:ext xmlns:c15="http://schemas.microsoft.com/office/drawing/2012/chart" uri="{02D57815-91ED-43cb-92C2-25804820EDAC}">
              <c15:categoryFilterExceptions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extLst>
          <c:ext xmlns:c15="http://schemas.microsoft.com/office/drawing/2012/chart" uri="{02D57815-91ED-43cb-92C2-25804820EDAC}">
            <c15:filteredPi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Sheet2!$G$43:$G$44</c15:sqref>
                        </c15:formulaRef>
                      </c:ext>
                    </c:extLst>
                    <c:strCache>
                      <c:ptCount val="2"/>
                      <c:pt idx="0">
                        <c:v>81%</c:v>
                      </c:pt>
                      <c:pt idx="1">
                        <c:v>19%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brightRoom" dir="t"/>
                    </a:scene3d>
                    <a:sp3d prstMaterial="flat">
                      <a:bevelT w="50800" h="101600" prst="angle"/>
                      <a:contourClr>
                        <a:srgbClr val="000000"/>
                      </a:contourClr>
                    </a:sp3d>
                  </c:spPr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brightRoom" dir="t"/>
                    </a:scene3d>
                    <a:sp3d prstMaterial="flat">
                      <a:bevelT w="50800" h="101600" prst="angle"/>
                      <a:contourClr>
                        <a:srgbClr val="000000"/>
                      </a:contourClr>
                    </a:sp3d>
                  </c:spPr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bestFi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>
                    <c:ext uri="{CE6537A1-D6FC-4f65-9D91-7224C49458BB}"/>
                  </c:extLst>
                </c:dLbls>
                <c:cat>
                  <c:strRef>
                    <c:extLst>
                      <c:ext uri="{02D57815-91ED-43cb-92C2-25804820EDAC}">
                        <c15:fullRef>
                          <c15:sqref>Sheet2!$A$42:$A$45</c15:sqref>
                        </c15:fullRef>
                        <c15:formulaRef>
                          <c15:sqref>Sheet2!$A$43:$A$44</c15:sqref>
                        </c15:formulaRef>
                      </c:ext>
                    </c:extLst>
                    <c:strCache>
                      <c:ptCount val="2"/>
                      <c:pt idx="0">
                        <c:v>Yes</c:v>
                      </c:pt>
                      <c:pt idx="1">
                        <c:v>No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ullRef>
                          <c15:sqref>Sheet2!$B$42:$B$45</c15:sqref>
                        </c15:fullRef>
                        <c15:formulaRef>
                          <c15:sqref>Sheet2!$B$43:$B$44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501</c:v>
                      </c:pt>
                      <c:pt idx="1">
                        <c:v>141</c:v>
                      </c:pt>
                    </c:numCache>
                  </c:numRef>
                </c:val>
                <c:extLst>
                  <c:ext uri="{02D57815-91ED-43cb-92C2-25804820EDAC}">
                    <c15:categoryFilterExceptions/>
                  </c:ext>
                </c:extLst>
              </c15:ser>
            </c15:filteredPieSeries>
            <c15:filteredPi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Sheet2!$C$41</c15:sqref>
                        </c15:formulaRef>
                      </c:ext>
                    </c:extLst>
                    <c:strCache>
                      <c:ptCount val="1"/>
                      <c:pt idx="0">
                        <c:v>Zaatari2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brightRoom" dir="t"/>
                    </a:scene3d>
                    <a:sp3d prstMaterial="flat">
                      <a:bevelT w="50800" h="101600" prst="angle"/>
                      <a:contourClr>
                        <a:srgbClr val="000000"/>
                      </a:contourClr>
                    </a:sp3d>
                  </c:spPr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brightRoom" dir="t"/>
                    </a:scene3d>
                    <a:sp3d prstMaterial="flat">
                      <a:bevelT w="50800" h="101600" prst="angle"/>
                      <a:contourClr>
                        <a:srgbClr val="000000"/>
                      </a:contourClr>
                    </a:sp3d>
                  </c:spPr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bestFi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>
                      <c:ext xmlns:c15="http://schemas.microsoft.com/office/drawing/2012/chart" uri="{02D57815-91ED-43cb-92C2-25804820EDAC}">
                        <c15:fullRef>
                          <c15:sqref>Sheet2!$A$42:$A$45</c15:sqref>
                        </c15:fullRef>
                        <c15:formulaRef>
                          <c15:sqref>Sheet2!$A$43:$A$44</c15:sqref>
                        </c15:formulaRef>
                      </c:ext>
                    </c:extLst>
                    <c:strCache>
                      <c:ptCount val="2"/>
                      <c:pt idx="0">
                        <c:v>Yes</c:v>
                      </c:pt>
                      <c:pt idx="1">
                        <c:v>No</c:v>
                      </c:pt>
                    </c:strCache>
                  </c:str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ullRef>
                          <c15:sqref>Sheet2!$C$42:$C$45</c15:sqref>
                        </c15:fullRef>
                        <c15:formulaRef>
                          <c15:sqref>Sheet2!$C$43:$C$44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471</c:v>
                      </c:pt>
                      <c:pt idx="1">
                        <c:v>88</c:v>
                      </c:pt>
                    </c:numCache>
                  </c:numRef>
                </c:val>
                <c:extLst xmlns:c15="http://schemas.microsoft.com/office/drawing/2012/chart">
                  <c:ext xmlns:c15="http://schemas.microsoft.com/office/drawing/2012/chart" uri="{02D57815-91ED-43cb-92C2-25804820EDAC}">
                    <c15:categoryFilterExceptions/>
                  </c:ext>
                </c:extLst>
              </c15:ser>
            </c15:filteredPieSeries>
            <c15:filteredPi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Sheet2!$D$41</c15:sqref>
                        </c15:formulaRef>
                      </c:ext>
                    </c:extLst>
                    <c:strCache>
                      <c:ptCount val="1"/>
                      <c:pt idx="0">
                        <c:v>Azraq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brightRoom" dir="t"/>
                    </a:scene3d>
                    <a:sp3d prstMaterial="flat">
                      <a:bevelT w="50800" h="101600" prst="angle"/>
                      <a:contourClr>
                        <a:srgbClr val="000000"/>
                      </a:contourClr>
                    </a:sp3d>
                  </c:spPr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brightRoom" dir="t"/>
                    </a:scene3d>
                    <a:sp3d prstMaterial="flat">
                      <a:bevelT w="50800" h="101600" prst="angle"/>
                      <a:contourClr>
                        <a:srgbClr val="000000"/>
                      </a:contourClr>
                    </a:sp3d>
                  </c:spPr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bestFi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>
                      <c:ext xmlns:c15="http://schemas.microsoft.com/office/drawing/2012/chart" uri="{02D57815-91ED-43cb-92C2-25804820EDAC}">
                        <c15:fullRef>
                          <c15:sqref>Sheet2!$A$42:$A$45</c15:sqref>
                        </c15:fullRef>
                        <c15:formulaRef>
                          <c15:sqref>Sheet2!$A$43:$A$44</c15:sqref>
                        </c15:formulaRef>
                      </c:ext>
                    </c:extLst>
                    <c:strCache>
                      <c:ptCount val="2"/>
                      <c:pt idx="0">
                        <c:v>Yes</c:v>
                      </c:pt>
                      <c:pt idx="1">
                        <c:v>No</c:v>
                      </c:pt>
                    </c:strCache>
                  </c:str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ullRef>
                          <c15:sqref>Sheet2!$D$42:$D$45</c15:sqref>
                        </c15:fullRef>
                        <c15:formulaRef>
                          <c15:sqref>Sheet2!$D$43:$D$44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251</c:v>
                      </c:pt>
                      <c:pt idx="1">
                        <c:v>57</c:v>
                      </c:pt>
                    </c:numCache>
                  </c:numRef>
                </c:val>
                <c:extLst xmlns:c15="http://schemas.microsoft.com/office/drawing/2012/chart">
                  <c:ext xmlns:c15="http://schemas.microsoft.com/office/drawing/2012/chart" uri="{02D57815-91ED-43cb-92C2-25804820EDAC}">
                    <c15:categoryFilterExceptions/>
                  </c:ext>
                </c:extLst>
              </c15:ser>
            </c15:filteredPieSeries>
            <c15:filteredPi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Sheet2!$E$41</c15:sqref>
                        </c15:formulaRef>
                      </c:ext>
                    </c:extLst>
                    <c:strCache>
                      <c:ptCount val="1"/>
                      <c:pt idx="0">
                        <c:v>Azraq3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brightRoom" dir="t"/>
                    </a:scene3d>
                    <a:sp3d prstMaterial="flat">
                      <a:bevelT w="50800" h="101600" prst="angle"/>
                      <a:contourClr>
                        <a:srgbClr val="000000"/>
                      </a:contourClr>
                    </a:sp3d>
                  </c:spPr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brightRoom" dir="t"/>
                    </a:scene3d>
                    <a:sp3d prstMaterial="flat">
                      <a:bevelT w="50800" h="101600" prst="angle"/>
                      <a:contourClr>
                        <a:srgbClr val="000000"/>
                      </a:contourClr>
                    </a:sp3d>
                  </c:spPr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bestFi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>
                      <c:ext xmlns:c15="http://schemas.microsoft.com/office/drawing/2012/chart" uri="{02D57815-91ED-43cb-92C2-25804820EDAC}">
                        <c15:fullRef>
                          <c15:sqref>Sheet2!$A$42:$A$45</c15:sqref>
                        </c15:fullRef>
                        <c15:formulaRef>
                          <c15:sqref>Sheet2!$A$43:$A$44</c15:sqref>
                        </c15:formulaRef>
                      </c:ext>
                    </c:extLst>
                    <c:strCache>
                      <c:ptCount val="2"/>
                      <c:pt idx="0">
                        <c:v>Yes</c:v>
                      </c:pt>
                      <c:pt idx="1">
                        <c:v>No</c:v>
                      </c:pt>
                    </c:strCache>
                  </c:str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ullRef>
                          <c15:sqref>Sheet2!$E$42:$E$45</c15:sqref>
                        </c15:fullRef>
                        <c15:formulaRef>
                          <c15:sqref>Sheet2!$E$43:$E$44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176</c:v>
                      </c:pt>
                      <c:pt idx="1">
                        <c:v>18</c:v>
                      </c:pt>
                    </c:numCache>
                  </c:numRef>
                </c:val>
                <c:extLst xmlns:c15="http://schemas.microsoft.com/office/drawing/2012/chart">
                  <c:ext xmlns:c15="http://schemas.microsoft.com/office/drawing/2012/chart" uri="{02D57815-91ED-43cb-92C2-25804820EDAC}">
                    <c15:categoryFilterExceptions/>
                  </c:ext>
                </c:extLst>
              </c15:ser>
            </c15:filteredPieSeries>
            <c15:filteredPi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Sheet2!$F$41</c15:sqref>
                        </c15:formulaRef>
                      </c:ext>
                    </c:extLst>
                    <c:strCache>
                      <c:ptCount val="1"/>
                      <c:pt idx="0">
                        <c:v>Total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brightRoom" dir="t"/>
                    </a:scene3d>
                    <a:sp3d prstMaterial="flat">
                      <a:bevelT w="50800" h="101600" prst="angle"/>
                      <a:contourClr>
                        <a:srgbClr val="000000"/>
                      </a:contourClr>
                    </a:sp3d>
                  </c:spPr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brightRoom" dir="t"/>
                    </a:scene3d>
                    <a:sp3d prstMaterial="flat">
                      <a:bevelT w="50800" h="101600" prst="angle"/>
                      <a:contourClr>
                        <a:srgbClr val="000000"/>
                      </a:contourClr>
                    </a:sp3d>
                  </c:spPr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bestFi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>
                      <c:ext xmlns:c15="http://schemas.microsoft.com/office/drawing/2012/chart" uri="{02D57815-91ED-43cb-92C2-25804820EDAC}">
                        <c15:fullRef>
                          <c15:sqref>Sheet2!$A$42:$A$45</c15:sqref>
                        </c15:fullRef>
                        <c15:formulaRef>
                          <c15:sqref>Sheet2!$A$43:$A$44</c15:sqref>
                        </c15:formulaRef>
                      </c:ext>
                    </c:extLst>
                    <c:strCache>
                      <c:ptCount val="2"/>
                      <c:pt idx="0">
                        <c:v>Yes</c:v>
                      </c:pt>
                      <c:pt idx="1">
                        <c:v>No</c:v>
                      </c:pt>
                    </c:strCache>
                  </c:str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ullRef>
                          <c15:sqref>Sheet2!$F$42:$F$45</c15:sqref>
                        </c15:fullRef>
                        <c15:formulaRef>
                          <c15:sqref>Sheet2!$F$43:$F$44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972</c:v>
                      </c:pt>
                      <c:pt idx="1">
                        <c:v>229</c:v>
                      </c:pt>
                    </c:numCache>
                  </c:numRef>
                </c:val>
                <c:extLst xmlns:c15="http://schemas.microsoft.com/office/drawing/2012/chart">
                  <c:ext xmlns:c15="http://schemas.microsoft.com/office/drawing/2012/chart" uri="{02D57815-91ED-43cb-92C2-25804820EDAC}">
                    <c15:categoryFilterExceptions/>
                  </c:ext>
                </c:extLst>
              </c15:ser>
            </c15:filteredPieSeries>
          </c:ext>
        </c:extLst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 smtClean="0"/>
              <a:t>aZRAQ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5"/>
          <c:order val="5"/>
          <c:tx>
            <c:strRef>
              <c:f>Sheet2!$G$41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Sheet2!$A$42:$A$45</c15:sqref>
                  </c15:fullRef>
                </c:ext>
              </c:extLst>
              <c:f>Sheet2!$A$43:$A$44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Sheet2!$G$42:$G$45</c15:sqref>
                  </c15:fullRef>
                </c:ext>
              </c:extLst>
              <c:f>Sheet2!$G$43:$G$44</c:f>
              <c:numCache>
                <c:formatCode>0%</c:formatCode>
                <c:ptCount val="2"/>
                <c:pt idx="0">
                  <c:v>0.85059760956175301</c:v>
                </c:pt>
                <c:pt idx="1">
                  <c:v>0.14940239043824702</c:v>
                </c:pt>
              </c:numCache>
            </c:numRef>
          </c:val>
          <c:extLst>
            <c:ext xmlns:c15="http://schemas.microsoft.com/office/drawing/2012/chart" uri="{02D57815-91ED-43cb-92C2-25804820EDAC}">
              <c15:categoryFilterExceptions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extLst>
          <c:ext xmlns:c15="http://schemas.microsoft.com/office/drawing/2012/chart" uri="{02D57815-91ED-43cb-92C2-25804820EDAC}">
            <c15:filteredPi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Sheet2!$G$43:$G$44</c15:sqref>
                        </c15:formulaRef>
                      </c:ext>
                    </c:extLst>
                    <c:strCache>
                      <c:ptCount val="2"/>
                      <c:pt idx="0">
                        <c:v>85%</c:v>
                      </c:pt>
                      <c:pt idx="1">
                        <c:v>15%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brightRoom" dir="t"/>
                    </a:scene3d>
                    <a:sp3d prstMaterial="flat">
                      <a:bevelT w="50800" h="101600" prst="angle"/>
                      <a:contourClr>
                        <a:srgbClr val="000000"/>
                      </a:contourClr>
                    </a:sp3d>
                  </c:spPr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brightRoom" dir="t"/>
                    </a:scene3d>
                    <a:sp3d prstMaterial="flat">
                      <a:bevelT w="50800" h="101600" prst="angle"/>
                      <a:contourClr>
                        <a:srgbClr val="000000"/>
                      </a:contourClr>
                    </a:sp3d>
                  </c:spPr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bestFi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>
                    <c:ext uri="{CE6537A1-D6FC-4f65-9D91-7224C49458BB}"/>
                  </c:extLst>
                </c:dLbls>
                <c:cat>
                  <c:strRef>
                    <c:extLst>
                      <c:ext uri="{02D57815-91ED-43cb-92C2-25804820EDAC}">
                        <c15:fullRef>
                          <c15:sqref>Sheet2!$A$42:$A$45</c15:sqref>
                        </c15:fullRef>
                        <c15:formulaRef>
                          <c15:sqref>Sheet2!$A$43:$A$44</c15:sqref>
                        </c15:formulaRef>
                      </c:ext>
                    </c:extLst>
                    <c:strCache>
                      <c:ptCount val="2"/>
                      <c:pt idx="0">
                        <c:v>Yes</c:v>
                      </c:pt>
                      <c:pt idx="1">
                        <c:v>No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ullRef>
                          <c15:sqref>Sheet2!$B$42:$B$45</c15:sqref>
                        </c15:fullRef>
                        <c15:formulaRef>
                          <c15:sqref>Sheet2!$B$43:$B$44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501</c:v>
                      </c:pt>
                      <c:pt idx="1">
                        <c:v>141</c:v>
                      </c:pt>
                    </c:numCache>
                  </c:numRef>
                </c:val>
                <c:extLst>
                  <c:ext uri="{02D57815-91ED-43cb-92C2-25804820EDAC}">
                    <c15:categoryFilterExceptions/>
                  </c:ext>
                </c:extLst>
              </c15:ser>
            </c15:filteredPieSeries>
            <c15:filteredPi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Sheet2!$C$41</c15:sqref>
                        </c15:formulaRef>
                      </c:ext>
                    </c:extLst>
                    <c:strCache>
                      <c:ptCount val="1"/>
                      <c:pt idx="0">
                        <c:v>Zaatari2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brightRoom" dir="t"/>
                    </a:scene3d>
                    <a:sp3d prstMaterial="flat">
                      <a:bevelT w="50800" h="101600" prst="angle"/>
                      <a:contourClr>
                        <a:srgbClr val="000000"/>
                      </a:contourClr>
                    </a:sp3d>
                  </c:spPr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brightRoom" dir="t"/>
                    </a:scene3d>
                    <a:sp3d prstMaterial="flat">
                      <a:bevelT w="50800" h="101600" prst="angle"/>
                      <a:contourClr>
                        <a:srgbClr val="000000"/>
                      </a:contourClr>
                    </a:sp3d>
                  </c:spPr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bestFi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>
                      <c:ext xmlns:c15="http://schemas.microsoft.com/office/drawing/2012/chart" uri="{02D57815-91ED-43cb-92C2-25804820EDAC}">
                        <c15:fullRef>
                          <c15:sqref>Sheet2!$A$42:$A$45</c15:sqref>
                        </c15:fullRef>
                        <c15:formulaRef>
                          <c15:sqref>Sheet2!$A$43:$A$44</c15:sqref>
                        </c15:formulaRef>
                      </c:ext>
                    </c:extLst>
                    <c:strCache>
                      <c:ptCount val="2"/>
                      <c:pt idx="0">
                        <c:v>Yes</c:v>
                      </c:pt>
                      <c:pt idx="1">
                        <c:v>No</c:v>
                      </c:pt>
                    </c:strCache>
                  </c:str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ullRef>
                          <c15:sqref>Sheet2!$C$42:$C$45</c15:sqref>
                        </c15:fullRef>
                        <c15:formulaRef>
                          <c15:sqref>Sheet2!$C$43:$C$44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471</c:v>
                      </c:pt>
                      <c:pt idx="1">
                        <c:v>88</c:v>
                      </c:pt>
                    </c:numCache>
                  </c:numRef>
                </c:val>
                <c:extLst xmlns:c15="http://schemas.microsoft.com/office/drawing/2012/chart">
                  <c:ext xmlns:c15="http://schemas.microsoft.com/office/drawing/2012/chart" uri="{02D57815-91ED-43cb-92C2-25804820EDAC}">
                    <c15:categoryFilterExceptions/>
                  </c:ext>
                </c:extLst>
              </c15:ser>
            </c15:filteredPieSeries>
            <c15:filteredPi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Sheet2!$D$41</c15:sqref>
                        </c15:formulaRef>
                      </c:ext>
                    </c:extLst>
                    <c:strCache>
                      <c:ptCount val="1"/>
                      <c:pt idx="0">
                        <c:v>Azraq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brightRoom" dir="t"/>
                    </a:scene3d>
                    <a:sp3d prstMaterial="flat">
                      <a:bevelT w="50800" h="101600" prst="angle"/>
                      <a:contourClr>
                        <a:srgbClr val="000000"/>
                      </a:contourClr>
                    </a:sp3d>
                  </c:spPr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brightRoom" dir="t"/>
                    </a:scene3d>
                    <a:sp3d prstMaterial="flat">
                      <a:bevelT w="50800" h="101600" prst="angle"/>
                      <a:contourClr>
                        <a:srgbClr val="000000"/>
                      </a:contourClr>
                    </a:sp3d>
                  </c:spPr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bestFi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>
                      <c:ext xmlns:c15="http://schemas.microsoft.com/office/drawing/2012/chart" uri="{02D57815-91ED-43cb-92C2-25804820EDAC}">
                        <c15:fullRef>
                          <c15:sqref>Sheet2!$A$42:$A$45</c15:sqref>
                        </c15:fullRef>
                        <c15:formulaRef>
                          <c15:sqref>Sheet2!$A$43:$A$44</c15:sqref>
                        </c15:formulaRef>
                      </c:ext>
                    </c:extLst>
                    <c:strCache>
                      <c:ptCount val="2"/>
                      <c:pt idx="0">
                        <c:v>Yes</c:v>
                      </c:pt>
                      <c:pt idx="1">
                        <c:v>No</c:v>
                      </c:pt>
                    </c:strCache>
                  </c:str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ullRef>
                          <c15:sqref>Sheet2!$D$42:$D$45</c15:sqref>
                        </c15:fullRef>
                        <c15:formulaRef>
                          <c15:sqref>Sheet2!$D$43:$D$44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251</c:v>
                      </c:pt>
                      <c:pt idx="1">
                        <c:v>57</c:v>
                      </c:pt>
                    </c:numCache>
                  </c:numRef>
                </c:val>
                <c:extLst xmlns:c15="http://schemas.microsoft.com/office/drawing/2012/chart">
                  <c:ext xmlns:c15="http://schemas.microsoft.com/office/drawing/2012/chart" uri="{02D57815-91ED-43cb-92C2-25804820EDAC}">
                    <c15:categoryFilterExceptions/>
                  </c:ext>
                </c:extLst>
              </c15:ser>
            </c15:filteredPieSeries>
            <c15:filteredPi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Sheet2!$E$41</c15:sqref>
                        </c15:formulaRef>
                      </c:ext>
                    </c:extLst>
                    <c:strCache>
                      <c:ptCount val="1"/>
                      <c:pt idx="0">
                        <c:v>Azraq3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brightRoom" dir="t"/>
                    </a:scene3d>
                    <a:sp3d prstMaterial="flat">
                      <a:bevelT w="50800" h="101600" prst="angle"/>
                      <a:contourClr>
                        <a:srgbClr val="000000"/>
                      </a:contourClr>
                    </a:sp3d>
                  </c:spPr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brightRoom" dir="t"/>
                    </a:scene3d>
                    <a:sp3d prstMaterial="flat">
                      <a:bevelT w="50800" h="101600" prst="angle"/>
                      <a:contourClr>
                        <a:srgbClr val="000000"/>
                      </a:contourClr>
                    </a:sp3d>
                  </c:spPr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bestFi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>
                      <c:ext xmlns:c15="http://schemas.microsoft.com/office/drawing/2012/chart" uri="{02D57815-91ED-43cb-92C2-25804820EDAC}">
                        <c15:fullRef>
                          <c15:sqref>Sheet2!$A$42:$A$45</c15:sqref>
                        </c15:fullRef>
                        <c15:formulaRef>
                          <c15:sqref>Sheet2!$A$43:$A$44</c15:sqref>
                        </c15:formulaRef>
                      </c:ext>
                    </c:extLst>
                    <c:strCache>
                      <c:ptCount val="2"/>
                      <c:pt idx="0">
                        <c:v>Yes</c:v>
                      </c:pt>
                      <c:pt idx="1">
                        <c:v>No</c:v>
                      </c:pt>
                    </c:strCache>
                  </c:str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ullRef>
                          <c15:sqref>Sheet2!$E$42:$E$45</c15:sqref>
                        </c15:fullRef>
                        <c15:formulaRef>
                          <c15:sqref>Sheet2!$E$43:$E$44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176</c:v>
                      </c:pt>
                      <c:pt idx="1">
                        <c:v>18</c:v>
                      </c:pt>
                    </c:numCache>
                  </c:numRef>
                </c:val>
                <c:extLst xmlns:c15="http://schemas.microsoft.com/office/drawing/2012/chart">
                  <c:ext xmlns:c15="http://schemas.microsoft.com/office/drawing/2012/chart" uri="{02D57815-91ED-43cb-92C2-25804820EDAC}">
                    <c15:categoryFilterExceptions/>
                  </c:ext>
                </c:extLst>
              </c15:ser>
            </c15:filteredPieSeries>
            <c15:filteredPi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Sheet2!$F$41</c15:sqref>
                        </c15:formulaRef>
                      </c:ext>
                    </c:extLst>
                    <c:strCache>
                      <c:ptCount val="1"/>
                      <c:pt idx="0">
                        <c:v>Total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brightRoom" dir="t"/>
                    </a:scene3d>
                    <a:sp3d prstMaterial="flat">
                      <a:bevelT w="50800" h="101600" prst="angle"/>
                      <a:contourClr>
                        <a:srgbClr val="000000"/>
                      </a:contourClr>
                    </a:sp3d>
                  </c:spPr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brightRoom" dir="t"/>
                    </a:scene3d>
                    <a:sp3d prstMaterial="flat">
                      <a:bevelT w="50800" h="101600" prst="angle"/>
                      <a:contourClr>
                        <a:srgbClr val="000000"/>
                      </a:contourClr>
                    </a:sp3d>
                  </c:spPr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bestFi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>
                      <c:ext xmlns:c15="http://schemas.microsoft.com/office/drawing/2012/chart" uri="{02D57815-91ED-43cb-92C2-25804820EDAC}">
                        <c15:fullRef>
                          <c15:sqref>Sheet2!$A$42:$A$45</c15:sqref>
                        </c15:fullRef>
                        <c15:formulaRef>
                          <c15:sqref>Sheet2!$A$43:$A$44</c15:sqref>
                        </c15:formulaRef>
                      </c:ext>
                    </c:extLst>
                    <c:strCache>
                      <c:ptCount val="2"/>
                      <c:pt idx="0">
                        <c:v>Yes</c:v>
                      </c:pt>
                      <c:pt idx="1">
                        <c:v>No</c:v>
                      </c:pt>
                    </c:strCache>
                  </c:str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ullRef>
                          <c15:sqref>Sheet2!$F$42:$F$45</c15:sqref>
                        </c15:fullRef>
                        <c15:formulaRef>
                          <c15:sqref>Sheet2!$F$43:$F$44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427</c:v>
                      </c:pt>
                      <c:pt idx="1">
                        <c:v>75</c:v>
                      </c:pt>
                    </c:numCache>
                  </c:numRef>
                </c:val>
                <c:extLst xmlns:c15="http://schemas.microsoft.com/office/drawing/2012/chart">
                  <c:ext xmlns:c15="http://schemas.microsoft.com/office/drawing/2012/chart" uri="{02D57815-91ED-43cb-92C2-25804820EDAC}">
                    <c15:categoryFilterExceptions/>
                  </c:ext>
                </c:extLst>
              </c15:ser>
            </c15:filteredPieSeries>
          </c:ext>
        </c:extLst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5"/>
          <c:order val="5"/>
          <c:tx>
            <c:strRef>
              <c:f>Sheet2!$G$49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Sheet2!$A$50:$A$53</c15:sqref>
                  </c15:fullRef>
                </c:ext>
              </c:extLst>
              <c:f>Sheet2!$A$51:$A$52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Sheet2!$G$50:$G$53</c15:sqref>
                  </c15:fullRef>
                </c:ext>
              </c:extLst>
              <c:f>Sheet2!$G$51:$G$52</c:f>
              <c:numCache>
                <c:formatCode>0%</c:formatCode>
                <c:ptCount val="2"/>
                <c:pt idx="0">
                  <c:v>0.92576419213973804</c:v>
                </c:pt>
                <c:pt idx="1">
                  <c:v>7.4235807860262015E-2</c:v>
                </c:pt>
              </c:numCache>
            </c:numRef>
          </c:val>
          <c:extLst>
            <c:ext xmlns:c15="http://schemas.microsoft.com/office/drawing/2012/chart" uri="{02D57815-91ED-43cb-92C2-25804820EDAC}">
              <c15:categoryFilterExceptions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extLst>
          <c:ext xmlns:c15="http://schemas.microsoft.com/office/drawing/2012/chart" uri="{02D57815-91ED-43cb-92C2-25804820EDAC}">
            <c15:filteredPi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Sheet2!$B$49</c15:sqref>
                        </c15:formulaRef>
                      </c:ext>
                    </c:extLst>
                    <c:strCache>
                      <c:ptCount val="1"/>
                      <c:pt idx="0">
                        <c:v>Zaatari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brightRoom" dir="t"/>
                    </a:scene3d>
                    <a:sp3d prstMaterial="flat">
                      <a:bevelT w="50800" h="101600" prst="angle"/>
                      <a:contourClr>
                        <a:srgbClr val="000000"/>
                      </a:contourClr>
                    </a:sp3d>
                  </c:spPr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brightRoom" dir="t"/>
                    </a:scene3d>
                    <a:sp3d prstMaterial="flat">
                      <a:bevelT w="50800" h="101600" prst="angle"/>
                      <a:contourClr>
                        <a:srgbClr val="000000"/>
                      </a:contourClr>
                    </a:sp3d>
                  </c:spPr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bestFi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>
                    <c:ext uri="{CE6537A1-D6FC-4f65-9D91-7224C49458BB}"/>
                  </c:extLst>
                </c:dLbls>
                <c:cat>
                  <c:strRef>
                    <c:extLst>
                      <c:ext uri="{02D57815-91ED-43cb-92C2-25804820EDAC}">
                        <c15:fullRef>
                          <c15:sqref>Sheet2!$A$50:$A$53</c15:sqref>
                        </c15:fullRef>
                        <c15:formulaRef>
                          <c15:sqref>Sheet2!$A$51:$A$52</c15:sqref>
                        </c15:formulaRef>
                      </c:ext>
                    </c:extLst>
                    <c:strCache>
                      <c:ptCount val="2"/>
                      <c:pt idx="0">
                        <c:v>Yes</c:v>
                      </c:pt>
                      <c:pt idx="1">
                        <c:v>No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ullRef>
                          <c15:sqref>Sheet2!$B$50:$B$53</c15:sqref>
                        </c15:fullRef>
                        <c15:formulaRef>
                          <c15:sqref>Sheet2!$B$51:$B$52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128</c:v>
                      </c:pt>
                      <c:pt idx="1">
                        <c:v>13</c:v>
                      </c:pt>
                    </c:numCache>
                  </c:numRef>
                </c:val>
                <c:extLst>
                  <c:ext uri="{02D57815-91ED-43cb-92C2-25804820EDAC}">
                    <c15:categoryFilterExceptions/>
                  </c:ext>
                </c:extLst>
              </c15:ser>
            </c15:filteredPieSeries>
            <c15:filteredPieSeries>
              <c15:ser>
                <c:idx val="1"/>
                <c:order val="1"/>
                <c:tx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Sheet2!$C$49</c15:sqref>
                        </c15:formulaRef>
                      </c:ext>
                    </c:extLst>
                    <c:strCache>
                      <c:ptCount val="1"/>
                      <c:pt idx="0">
                        <c:v>Zaatari2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brightRoom" dir="t"/>
                    </a:scene3d>
                    <a:sp3d prstMaterial="flat">
                      <a:bevelT w="50800" h="101600" prst="angle"/>
                      <a:contourClr>
                        <a:srgbClr val="000000"/>
                      </a:contourClr>
                    </a:sp3d>
                  </c:spPr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brightRoom" dir="t"/>
                    </a:scene3d>
                    <a:sp3d prstMaterial="flat">
                      <a:bevelT w="50800" h="101600" prst="angle"/>
                      <a:contourClr>
                        <a:srgbClr val="000000"/>
                      </a:contourClr>
                    </a:sp3d>
                  </c:spPr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bestFi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>
                      <c:ext xmlns:c15="http://schemas.microsoft.com/office/drawing/2012/chart" uri="{02D57815-91ED-43cb-92C2-25804820EDAC}">
                        <c15:fullRef>
                          <c15:sqref>Sheet2!$A$50:$A$53</c15:sqref>
                        </c15:fullRef>
                        <c15:formulaRef>
                          <c15:sqref>Sheet2!$A$51:$A$52</c15:sqref>
                        </c15:formulaRef>
                      </c:ext>
                    </c:extLst>
                    <c:strCache>
                      <c:ptCount val="2"/>
                      <c:pt idx="0">
                        <c:v>Yes</c:v>
                      </c:pt>
                      <c:pt idx="1">
                        <c:v>No</c:v>
                      </c:pt>
                    </c:strCache>
                  </c:str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ullRef>
                          <c15:sqref>Sheet2!$C$50:$C$53</c15:sqref>
                        </c15:fullRef>
                        <c15:formulaRef>
                          <c15:sqref>Sheet2!$C$51:$C$52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84</c:v>
                      </c:pt>
                      <c:pt idx="1">
                        <c:v>4</c:v>
                      </c:pt>
                    </c:numCache>
                  </c:numRef>
                </c:val>
                <c:extLst xmlns:c15="http://schemas.microsoft.com/office/drawing/2012/chart">
                  <c:ext xmlns:c15="http://schemas.microsoft.com/office/drawing/2012/chart" uri="{02D57815-91ED-43cb-92C2-25804820EDAC}">
                    <c15:categoryFilterExceptions/>
                  </c:ext>
                </c:extLst>
              </c15:ser>
            </c15:filteredPieSeries>
            <c15:filteredPieSeries>
              <c15:ser>
                <c:idx val="2"/>
                <c:order val="2"/>
                <c:tx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Sheet2!$D$49</c15:sqref>
                        </c15:formulaRef>
                      </c:ext>
                    </c:extLst>
                    <c:strCache>
                      <c:ptCount val="1"/>
                      <c:pt idx="0">
                        <c:v>Azraq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brightRoom" dir="t"/>
                    </a:scene3d>
                    <a:sp3d prstMaterial="flat">
                      <a:bevelT w="50800" h="101600" prst="angle"/>
                      <a:contourClr>
                        <a:srgbClr val="000000"/>
                      </a:contourClr>
                    </a:sp3d>
                  </c:spPr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brightRoom" dir="t"/>
                    </a:scene3d>
                    <a:sp3d prstMaterial="flat">
                      <a:bevelT w="50800" h="101600" prst="angle"/>
                      <a:contourClr>
                        <a:srgbClr val="000000"/>
                      </a:contourClr>
                    </a:sp3d>
                  </c:spPr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bestFi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>
                      <c:ext xmlns:c15="http://schemas.microsoft.com/office/drawing/2012/chart" uri="{02D57815-91ED-43cb-92C2-25804820EDAC}">
                        <c15:fullRef>
                          <c15:sqref>Sheet2!$A$50:$A$53</c15:sqref>
                        </c15:fullRef>
                        <c15:formulaRef>
                          <c15:sqref>Sheet2!$A$51:$A$52</c15:sqref>
                        </c15:formulaRef>
                      </c:ext>
                    </c:extLst>
                    <c:strCache>
                      <c:ptCount val="2"/>
                      <c:pt idx="0">
                        <c:v>Yes</c:v>
                      </c:pt>
                      <c:pt idx="1">
                        <c:v>No</c:v>
                      </c:pt>
                    </c:strCache>
                  </c:str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ullRef>
                          <c15:sqref>Sheet2!$D$50:$D$53</c15:sqref>
                        </c15:fullRef>
                        <c15:formulaRef>
                          <c15:sqref>Sheet2!$D$51:$D$52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54</c:v>
                      </c:pt>
                      <c:pt idx="1">
                        <c:v>3</c:v>
                      </c:pt>
                    </c:numCache>
                  </c:numRef>
                </c:val>
                <c:extLst xmlns:c15="http://schemas.microsoft.com/office/drawing/2012/chart">
                  <c:ext xmlns:c15="http://schemas.microsoft.com/office/drawing/2012/chart" uri="{02D57815-91ED-43cb-92C2-25804820EDAC}">
                    <c15:categoryFilterExceptions/>
                  </c:ext>
                </c:extLst>
              </c15:ser>
            </c15:filteredPieSeries>
            <c15:filteredPieSeries>
              <c15:ser>
                <c:idx val="3"/>
                <c:order val="3"/>
                <c:tx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Sheet2!$E$49</c15:sqref>
                        </c15:formulaRef>
                      </c:ext>
                    </c:extLst>
                    <c:strCache>
                      <c:ptCount val="1"/>
                      <c:pt idx="0">
                        <c:v>Azraq3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brightRoom" dir="t"/>
                    </a:scene3d>
                    <a:sp3d prstMaterial="flat">
                      <a:bevelT w="50800" h="101600" prst="angle"/>
                      <a:contourClr>
                        <a:srgbClr val="000000"/>
                      </a:contourClr>
                    </a:sp3d>
                  </c:spPr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brightRoom" dir="t"/>
                    </a:scene3d>
                    <a:sp3d prstMaterial="flat">
                      <a:bevelT w="50800" h="101600" prst="angle"/>
                      <a:contourClr>
                        <a:srgbClr val="000000"/>
                      </a:contourClr>
                    </a:sp3d>
                  </c:spPr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bestFi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>
                      <c:ext xmlns:c15="http://schemas.microsoft.com/office/drawing/2012/chart" uri="{02D57815-91ED-43cb-92C2-25804820EDAC}">
                        <c15:fullRef>
                          <c15:sqref>Sheet2!$A$50:$A$53</c15:sqref>
                        </c15:fullRef>
                        <c15:formulaRef>
                          <c15:sqref>Sheet2!$A$51:$A$52</c15:sqref>
                        </c15:formulaRef>
                      </c:ext>
                    </c:extLst>
                    <c:strCache>
                      <c:ptCount val="2"/>
                      <c:pt idx="0">
                        <c:v>Yes</c:v>
                      </c:pt>
                      <c:pt idx="1">
                        <c:v>No</c:v>
                      </c:pt>
                    </c:strCache>
                  </c:str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ullRef>
                          <c15:sqref>Sheet2!$E$50:$E$53</c15:sqref>
                        </c15:fullRef>
                        <c15:formulaRef>
                          <c15:sqref>Sheet2!$E$51:$E$52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16</c:v>
                      </c:pt>
                      <c:pt idx="1">
                        <c:v>2</c:v>
                      </c:pt>
                    </c:numCache>
                  </c:numRef>
                </c:val>
                <c:extLst xmlns:c15="http://schemas.microsoft.com/office/drawing/2012/chart">
                  <c:ext xmlns:c15="http://schemas.microsoft.com/office/drawing/2012/chart" uri="{02D57815-91ED-43cb-92C2-25804820EDAC}">
                    <c15:categoryFilterExceptions/>
                  </c:ext>
                </c:extLst>
              </c15:ser>
            </c15:filteredPieSeries>
            <c15:filteredPieSeries>
              <c15:ser>
                <c:idx val="4"/>
                <c:order val="4"/>
                <c:tx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Sheet2!$F$49</c15:sqref>
                        </c15:formulaRef>
                      </c:ext>
                    </c:extLst>
                    <c:strCache>
                      <c:ptCount val="1"/>
                      <c:pt idx="0">
                        <c:v>Total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brightRoom" dir="t"/>
                    </a:scene3d>
                    <a:sp3d prstMaterial="flat">
                      <a:bevelT w="50800" h="101600" prst="angle"/>
                      <a:contourClr>
                        <a:srgbClr val="000000"/>
                      </a:contourClr>
                    </a:sp3d>
                  </c:spPr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brightRoom" dir="t"/>
                    </a:scene3d>
                    <a:sp3d prstMaterial="flat">
                      <a:bevelT w="50800" h="101600" prst="angle"/>
                      <a:contourClr>
                        <a:srgbClr val="000000"/>
                      </a:contourClr>
                    </a:sp3d>
                  </c:spPr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bestFi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>
                      <c:ext xmlns:c15="http://schemas.microsoft.com/office/drawing/2012/chart" uri="{02D57815-91ED-43cb-92C2-25804820EDAC}">
                        <c15:fullRef>
                          <c15:sqref>Sheet2!$A$50:$A$53</c15:sqref>
                        </c15:fullRef>
                        <c15:formulaRef>
                          <c15:sqref>Sheet2!$A$51:$A$52</c15:sqref>
                        </c15:formulaRef>
                      </c:ext>
                    </c:extLst>
                    <c:strCache>
                      <c:ptCount val="2"/>
                      <c:pt idx="0">
                        <c:v>Yes</c:v>
                      </c:pt>
                      <c:pt idx="1">
                        <c:v>No</c:v>
                      </c:pt>
                    </c:strCache>
                  </c:str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ullRef>
                          <c15:sqref>Sheet2!$F$50:$F$53</c15:sqref>
                        </c15:fullRef>
                        <c15:formulaRef>
                          <c15:sqref>Sheet2!$F$51:$F$52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212</c:v>
                      </c:pt>
                      <c:pt idx="1">
                        <c:v>17</c:v>
                      </c:pt>
                    </c:numCache>
                  </c:numRef>
                </c:val>
                <c:extLst xmlns:c15="http://schemas.microsoft.com/office/drawing/2012/chart">
                  <c:ext xmlns:c15="http://schemas.microsoft.com/office/drawing/2012/chart" uri="{02D57815-91ED-43cb-92C2-25804820EDAC}">
                    <c15:categoryFilterExceptions/>
                  </c:ext>
                </c:extLst>
              </c15:ser>
            </c15:filteredPieSeries>
          </c:ext>
        </c:extLst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Sheet2!$A$82</c:f>
              <c:strCache>
                <c:ptCount val="1"/>
                <c:pt idx="0">
                  <c:v>router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cene3d>
              <a:camera prst="orthographicFront"/>
              <a:lightRig rig="brightRoom" dir="t"/>
            </a:scene3d>
            <a:sp3d prstMaterial="flat">
              <a:bevelT w="50800" h="101600" prst="angle"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/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aseline="0" smtClean="0"/>
                      <a:t> </a:t>
                    </a:r>
                    <a:fld id="{B7423F9B-DD66-45AC-A96B-C5684BF1AC12}" type="VALUE">
                      <a:rPr lang="en-US" baseline="0"/>
                      <a:pPr>
                        <a:defRPr sz="1600"/>
                      </a:pPr>
                      <a:t>[VALUE]</a:t>
                    </a:fld>
                    <a:endParaRPr lang="en-US" baseline="0" smtClean="0"/>
                  </a:p>
                </c:rich>
              </c:tx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  <c15:dlblFieldTable/>
                  <c15:showDataLabelsRange val="0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Sheet2!$B$80:$G$80</c15:sqref>
                  </c15:fullRef>
                </c:ext>
              </c:extLst>
              <c:f>Sheet2!$G$80</c:f>
              <c:strCache>
                <c:ptCount val="1"/>
                <c:pt idx="0">
                  <c:v>Column1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Sheet2!$B$82:$G$82</c15:sqref>
                  </c15:fullRef>
                </c:ext>
              </c:extLst>
              <c:f>Sheet2!$G$82</c:f>
              <c:numCache>
                <c:formatCode>General</c:formatCode>
                <c:ptCount val="1"/>
                <c:pt idx="0" formatCode="0%">
                  <c:v>4.431736954967834E-2</c:v>
                </c:pt>
              </c:numCache>
            </c:numRef>
          </c:val>
        </c:ser>
        <c:ser>
          <c:idx val="2"/>
          <c:order val="2"/>
          <c:tx>
            <c:strRef>
              <c:f>Sheet2!$A$83</c:f>
              <c:strCache>
                <c:ptCount val="1"/>
                <c:pt idx="0">
                  <c:v>fiber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cene3d>
              <a:camera prst="orthographicFront"/>
              <a:lightRig rig="brightRoom" dir="t"/>
            </a:scene3d>
            <a:sp3d prstMaterial="flat">
              <a:bevelT w="50800" h="101600" prst="angle"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aseline="0" smtClean="0"/>
                      <a:t> </a:t>
                    </a:r>
                    <a:fld id="{170F781E-9F41-4E1E-918B-A9ECFAB97CD3}" type="VALUE">
                      <a:rPr lang="en-US" baseline="0"/>
                      <a:pPr/>
                      <a:t>[VALUE]</a:t>
                    </a:fld>
                    <a:endParaRPr lang="en-US" baseline="0" smtClean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Sheet2!$B$80:$G$80</c15:sqref>
                  </c15:fullRef>
                </c:ext>
              </c:extLst>
              <c:f>Sheet2!$G$80</c:f>
              <c:strCache>
                <c:ptCount val="1"/>
                <c:pt idx="0">
                  <c:v>Column1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Sheet2!$B$83:$G$83</c15:sqref>
                  </c15:fullRef>
                </c:ext>
              </c:extLst>
              <c:f>Sheet2!$G$83</c:f>
              <c:numCache>
                <c:formatCode>General</c:formatCode>
                <c:ptCount val="1"/>
                <c:pt idx="0" formatCode="0%">
                  <c:v>1.2866333095067906E-2</c:v>
                </c:pt>
              </c:numCache>
            </c:numRef>
          </c:val>
        </c:ser>
        <c:ser>
          <c:idx val="3"/>
          <c:order val="3"/>
          <c:tx>
            <c:strRef>
              <c:f>Sheet2!$A$84</c:f>
              <c:strCache>
                <c:ptCount val="1"/>
                <c:pt idx="0">
                  <c:v>smart phone bundles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cene3d>
              <a:camera prst="orthographicFront"/>
              <a:lightRig rig="brightRoom" dir="t"/>
            </a:scene3d>
            <a:sp3d prstMaterial="flat">
              <a:bevelT w="50800" h="101600" prst="angle"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aseline="0" smtClean="0"/>
                      <a:t> </a:t>
                    </a:r>
                    <a:fld id="{F480CC09-2EB6-46FF-8323-9023B0384CFC}" type="VALUE">
                      <a:rPr lang="en-US" baseline="0"/>
                      <a:pPr/>
                      <a:t>[VALUE]</a:t>
                    </a:fld>
                    <a:endParaRPr lang="en-US" baseline="0" smtClean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Sheet2!$B$80:$G$80</c15:sqref>
                  </c15:fullRef>
                </c:ext>
              </c:extLst>
              <c:f>Sheet2!$G$80</c:f>
              <c:strCache>
                <c:ptCount val="1"/>
                <c:pt idx="0">
                  <c:v>Column1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Sheet2!$B$84:$G$84</c15:sqref>
                  </c15:fullRef>
                </c:ext>
              </c:extLst>
              <c:f>Sheet2!$G$84</c:f>
              <c:numCache>
                <c:formatCode>General</c:formatCode>
                <c:ptCount val="1"/>
                <c:pt idx="0" formatCode="0%">
                  <c:v>0.93638313080771984</c:v>
                </c:pt>
              </c:numCache>
            </c:numRef>
          </c:val>
        </c:ser>
        <c:ser>
          <c:idx val="4"/>
          <c:order val="4"/>
          <c:tx>
            <c:strRef>
              <c:f>Sheet2!$A$85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cene3d>
              <a:camera prst="orthographicFront"/>
              <a:lightRig rig="brightRoom" dir="t"/>
            </a:scene3d>
            <a:sp3d prstMaterial="flat">
              <a:bevelT w="50800" h="101600" prst="angle"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aseline="0" smtClean="0"/>
                      <a:t> </a:t>
                    </a:r>
                    <a:fld id="{896033D2-C945-48EA-993D-1DB1E6C573F2}" type="VALUE">
                      <a:rPr lang="en-US" baseline="0"/>
                      <a:pPr/>
                      <a:t>[VALUE]</a:t>
                    </a:fld>
                    <a:endParaRPr lang="en-US" baseline="0" smtClean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Sheet2!$B$80:$G$80</c15:sqref>
                  </c15:fullRef>
                </c:ext>
              </c:extLst>
              <c:f>Sheet2!$G$80</c:f>
              <c:strCache>
                <c:ptCount val="1"/>
                <c:pt idx="0">
                  <c:v>Column1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Sheet2!$B$85:$G$85</c15:sqref>
                  </c15:fullRef>
                </c:ext>
              </c:extLst>
              <c:f>Sheet2!$G$85</c:f>
              <c:numCache>
                <c:formatCode>General</c:formatCode>
                <c:ptCount val="1"/>
                <c:pt idx="0" formatCode="0%">
                  <c:v>6.4331665475339528E-3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54731920"/>
        <c:axId val="54735184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Sheet2!$A$81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  <a:scene3d>
                    <a:camera prst="orthographicFront"/>
                    <a:lightRig rig="brightRoom" dir="t"/>
                  </a:scene3d>
                  <a:sp3d prstMaterial="flat">
                    <a:bevelT w="50800" h="101600" prst="angle"/>
                    <a:contourClr>
                      <a:srgbClr val="000000"/>
                    </a:contourClr>
                  </a:sp3d>
                </c:spPr>
                <c:invertIfNegative val="0"/>
                <c:dLbls>
                  <c:spPr>
                    <a:solidFill>
                      <a:sysClr val="window" lastClr="FFFFFF"/>
                    </a:solidFill>
                    <a:ln>
                      <a:solidFill>
                        <a:sysClr val="windowText" lastClr="000000">
                          <a:lumMod val="25000"/>
                          <a:lumOff val="75000"/>
                        </a:sysClr>
                      </a:solidFill>
                    </a:ln>
                    <a:effectLst/>
                  </c:spPr>
                  <c:txPr>
                    <a:bodyPr rot="0" spcFirstLastPara="1" vertOverflow="clip" horzOverflow="clip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dk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pPr xmlns:c15="http://schemas.microsoft.com/office/drawing/2012/chart">
                        <a:prstGeom prst="wedgeRectCallout">
                          <a:avLst/>
                        </a:prstGeom>
                        <a:noFill/>
                        <a:ln>
                          <a:noFill/>
                        </a:ln>
                      </c15:spPr>
                      <c15:showLeaderLines val="0"/>
                    </c:ext>
                  </c:extLst>
                </c:dLbls>
                <c:cat>
                  <c:strRef>
                    <c:extLst>
                      <c:ext uri="{02D57815-91ED-43cb-92C2-25804820EDAC}">
                        <c15:fullRef>
                          <c15:sqref>Sheet2!$B$80:$G$80</c15:sqref>
                        </c15:fullRef>
                        <c15:formulaRef>
                          <c15:sqref>Sheet2!$G$80</c15:sqref>
                        </c15:formulaRef>
                      </c:ext>
                    </c:extLst>
                    <c:strCache>
                      <c:ptCount val="1"/>
                      <c:pt idx="0">
                        <c:v>Column1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ullRef>
                          <c15:sqref>Sheet2!$B$81:$G$81</c15:sqref>
                        </c15:fullRef>
                        <c15:formulaRef>
                          <c15:sqref>Sheet2!$G$81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0</c:v>
                      </c:pt>
                    </c:numCache>
                  </c:numRef>
                </c:val>
              </c15:ser>
            </c15:filteredBarSeries>
          </c:ext>
        </c:extLst>
      </c:barChart>
      <c:catAx>
        <c:axId val="547319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4735184"/>
        <c:crosses val="autoZero"/>
        <c:auto val="1"/>
        <c:lblAlgn val="ctr"/>
        <c:lblOffset val="100"/>
        <c:noMultiLvlLbl val="0"/>
      </c:catAx>
      <c:valAx>
        <c:axId val="54735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731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410515091863518"/>
          <c:y val="0.91611237154677694"/>
          <c:w val="0.85891932779235924"/>
          <c:h val="6.69384759108501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5"/>
          <c:order val="5"/>
          <c:tx>
            <c:strRef>
              <c:f>Sheet2!$G$104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Sheet2!$A$105:$A$108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  <c:extLst/>
            </c:strRef>
          </c:cat>
          <c:val>
            <c:numRef>
              <c:f>Sheet2!$G$105:$G$108</c:f>
              <c:numCache>
                <c:formatCode>0%</c:formatCode>
                <c:ptCount val="2"/>
                <c:pt idx="0">
                  <c:v>0.87312186978297157</c:v>
                </c:pt>
                <c:pt idx="1">
                  <c:v>0.12687813021702837</c:v>
                </c:pt>
              </c:numCache>
              <c:extLst/>
            </c:numRef>
          </c:val>
          <c:extLst/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extLst>
          <c:ext xmlns:c15="http://schemas.microsoft.com/office/drawing/2012/chart" uri="{02D57815-91ED-43cb-92C2-25804820EDAC}">
            <c15:filteredPi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Sheet2!$B$104</c15:sqref>
                        </c15:formulaRef>
                      </c:ext>
                    </c:extLst>
                    <c:strCache>
                      <c:ptCount val="1"/>
                      <c:pt idx="0">
                        <c:v>Zaatari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brightRoom" dir="t"/>
                    </a:scene3d>
                    <a:sp3d prstMaterial="flat">
                      <a:bevelT w="50800" h="101600" prst="angle"/>
                      <a:contourClr>
                        <a:srgbClr val="000000"/>
                      </a:contourClr>
                    </a:sp3d>
                  </c:spPr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brightRoom" dir="t"/>
                    </a:scene3d>
                    <a:sp3d prstMaterial="flat">
                      <a:bevelT w="50800" h="101600" prst="angle"/>
                      <a:contourClr>
                        <a:srgbClr val="000000"/>
                      </a:contourClr>
                    </a:sp3d>
                  </c:spPr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bestFi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>
                    <c:ext uri="{CE6537A1-D6FC-4f65-9D91-7224C49458BB}"/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Sheet2!$A$105:$A$108</c15:sqref>
                        </c15:formulaRef>
                      </c:ext>
                    </c:extLst>
                    <c:strCache>
                      <c:ptCount val="2"/>
                      <c:pt idx="0">
                        <c:v>Yes</c:v>
                      </c:pt>
                      <c:pt idx="1">
                        <c:v>No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Sheet2!$B$105:$B$108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411</c:v>
                      </c:pt>
                      <c:pt idx="1">
                        <c:v>90</c:v>
                      </c:pt>
                    </c:numCache>
                  </c:numRef>
                </c:val>
                <c:extLst/>
              </c15:ser>
            </c15:filteredPieSeries>
            <c15:filteredPi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Sheet2!$C$104</c15:sqref>
                        </c15:formulaRef>
                      </c:ext>
                    </c:extLst>
                    <c:strCache>
                      <c:ptCount val="1"/>
                      <c:pt idx="0">
                        <c:v>Zaatari2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brightRoom" dir="t"/>
                    </a:scene3d>
                    <a:sp3d prstMaterial="flat">
                      <a:bevelT w="50800" h="101600" prst="angle"/>
                      <a:contourClr>
                        <a:srgbClr val="000000"/>
                      </a:contourClr>
                    </a:sp3d>
                  </c:spPr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brightRoom" dir="t"/>
                    </a:scene3d>
                    <a:sp3d prstMaterial="flat">
                      <a:bevelT w="50800" h="101600" prst="angle"/>
                      <a:contourClr>
                        <a:srgbClr val="000000"/>
                      </a:contourClr>
                    </a:sp3d>
                  </c:spPr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bestFi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Sheet2!$A$105:$A$108</c15:sqref>
                        </c15:formulaRef>
                      </c:ext>
                    </c:extLst>
                    <c:strCache>
                      <c:ptCount val="2"/>
                      <c:pt idx="0">
                        <c:v>Yes</c:v>
                      </c:pt>
                      <c:pt idx="1">
                        <c:v>No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Sheet2!$C$105:$C$108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393</c:v>
                      </c:pt>
                      <c:pt idx="1">
                        <c:v>78</c:v>
                      </c:pt>
                    </c:numCache>
                  </c:numRef>
                </c:val>
                <c:extLst xmlns:c15="http://schemas.microsoft.com/office/drawing/2012/chart"/>
              </c15:ser>
            </c15:filteredPieSeries>
            <c15:filteredPi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Sheet2!$D$104</c15:sqref>
                        </c15:formulaRef>
                      </c:ext>
                    </c:extLst>
                    <c:strCache>
                      <c:ptCount val="1"/>
                      <c:pt idx="0">
                        <c:v>Azraq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brightRoom" dir="t"/>
                    </a:scene3d>
                    <a:sp3d prstMaterial="flat">
                      <a:bevelT w="50800" h="101600" prst="angle"/>
                      <a:contourClr>
                        <a:srgbClr val="000000"/>
                      </a:contourClr>
                    </a:sp3d>
                  </c:spPr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brightRoom" dir="t"/>
                    </a:scene3d>
                    <a:sp3d prstMaterial="flat">
                      <a:bevelT w="50800" h="101600" prst="angle"/>
                      <a:contourClr>
                        <a:srgbClr val="000000"/>
                      </a:contourClr>
                    </a:sp3d>
                  </c:spPr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bestFi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Sheet2!$A$105:$A$108</c15:sqref>
                        </c15:formulaRef>
                      </c:ext>
                    </c:extLst>
                    <c:strCache>
                      <c:ptCount val="2"/>
                      <c:pt idx="0">
                        <c:v>Yes</c:v>
                      </c:pt>
                      <c:pt idx="1">
                        <c:v>No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Sheet2!$D$105:$D$108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233</c:v>
                      </c:pt>
                      <c:pt idx="1">
                        <c:v>18</c:v>
                      </c:pt>
                    </c:numCache>
                  </c:numRef>
                </c:val>
                <c:extLst xmlns:c15="http://schemas.microsoft.com/office/drawing/2012/chart"/>
              </c15:ser>
            </c15:filteredPieSeries>
            <c15:filteredPi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Sheet2!$E$104</c15:sqref>
                        </c15:formulaRef>
                      </c:ext>
                    </c:extLst>
                    <c:strCache>
                      <c:ptCount val="1"/>
                      <c:pt idx="0">
                        <c:v>Azraq3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brightRoom" dir="t"/>
                    </a:scene3d>
                    <a:sp3d prstMaterial="flat">
                      <a:bevelT w="50800" h="101600" prst="angle"/>
                      <a:contourClr>
                        <a:srgbClr val="000000"/>
                      </a:contourClr>
                    </a:sp3d>
                  </c:spPr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brightRoom" dir="t"/>
                    </a:scene3d>
                    <a:sp3d prstMaterial="flat">
                      <a:bevelT w="50800" h="101600" prst="angle"/>
                      <a:contourClr>
                        <a:srgbClr val="000000"/>
                      </a:contourClr>
                    </a:sp3d>
                  </c:spPr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bestFi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Sheet2!$A$105:$A$108</c15:sqref>
                        </c15:formulaRef>
                      </c:ext>
                    </c:extLst>
                    <c:strCache>
                      <c:ptCount val="2"/>
                      <c:pt idx="0">
                        <c:v>Yes</c:v>
                      </c:pt>
                      <c:pt idx="1">
                        <c:v>No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Sheet2!$E$105:$E$108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163</c:v>
                      </c:pt>
                      <c:pt idx="1">
                        <c:v>13</c:v>
                      </c:pt>
                    </c:numCache>
                  </c:numRef>
                </c:val>
                <c:extLst xmlns:c15="http://schemas.microsoft.com/office/drawing/2012/chart"/>
              </c15:ser>
            </c15:filteredPieSeries>
            <c15:filteredPi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Sheet2!$F$104</c15:sqref>
                        </c15:formulaRef>
                      </c:ext>
                    </c:extLst>
                    <c:strCache>
                      <c:ptCount val="1"/>
                      <c:pt idx="0">
                        <c:v>Total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brightRoom" dir="t"/>
                    </a:scene3d>
                    <a:sp3d prstMaterial="flat">
                      <a:bevelT w="50800" h="101600" prst="angle"/>
                      <a:contourClr>
                        <a:srgbClr val="000000"/>
                      </a:contourClr>
                    </a:sp3d>
                  </c:spPr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brightRoom" dir="t"/>
                    </a:scene3d>
                    <a:sp3d prstMaterial="flat">
                      <a:bevelT w="50800" h="101600" prst="angle"/>
                      <a:contourClr>
                        <a:srgbClr val="000000"/>
                      </a:contourClr>
                    </a:sp3d>
                  </c:spPr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bestFi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Sheet2!$A$105:$A$108</c15:sqref>
                        </c15:formulaRef>
                      </c:ext>
                    </c:extLst>
                    <c:strCache>
                      <c:ptCount val="2"/>
                      <c:pt idx="0">
                        <c:v>Yes</c:v>
                      </c:pt>
                      <c:pt idx="1">
                        <c:v>No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Sheet2!$F$105:$F$108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1200</c:v>
                      </c:pt>
                      <c:pt idx="1">
                        <c:v>199</c:v>
                      </c:pt>
                    </c:numCache>
                  </c:numRef>
                </c:val>
                <c:extLst xmlns:c15="http://schemas.microsoft.com/office/drawing/2012/chart"/>
              </c15:ser>
            </c15:filteredPieSeries>
          </c:ext>
        </c:extLst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4"/>
          <c:order val="4"/>
          <c:tx>
            <c:strRef>
              <c:f>Sheet2!$F$124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Sheet2!$A$125:$A$128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  <c:extLst/>
            </c:strRef>
          </c:cat>
          <c:val>
            <c:numRef>
              <c:f>Sheet2!$F$125:$F$128</c:f>
              <c:numCache>
                <c:formatCode>General</c:formatCode>
                <c:ptCount val="2"/>
                <c:pt idx="0">
                  <c:v>1356</c:v>
                </c:pt>
                <c:pt idx="1">
                  <c:v>43</c:v>
                </c:pt>
              </c:numCache>
              <c:extLst/>
            </c:numRef>
          </c:val>
          <c:extLst xmlns:c15="http://schemas.microsoft.com/office/drawing/2012/chart"/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extLst>
          <c:ext xmlns:c15="http://schemas.microsoft.com/office/drawing/2012/chart" uri="{02D57815-91ED-43cb-92C2-25804820EDAC}">
            <c15:filteredPi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Sheet2!$B$124</c15:sqref>
                        </c15:formulaRef>
                      </c:ext>
                    </c:extLst>
                    <c:strCache>
                      <c:ptCount val="1"/>
                      <c:pt idx="0">
                        <c:v>Zaatari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brightRoom" dir="t"/>
                    </a:scene3d>
                    <a:sp3d prstMaterial="flat">
                      <a:bevelT w="50800" h="101600" prst="angle"/>
                      <a:contourClr>
                        <a:srgbClr val="000000"/>
                      </a:contourClr>
                    </a:sp3d>
                  </c:spPr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brightRoom" dir="t"/>
                    </a:scene3d>
                    <a:sp3d prstMaterial="flat">
                      <a:bevelT w="50800" h="101600" prst="angle"/>
                      <a:contourClr>
                        <a:srgbClr val="000000"/>
                      </a:contourClr>
                    </a:sp3d>
                  </c:spPr>
                </c:dPt>
                <c:dLbls>
                  <c:spPr>
                    <a:solidFill>
                      <a:sysClr val="window" lastClr="FFFFFF"/>
                    </a:solidFill>
                    <a:ln>
                      <a:solidFill>
                        <a:sysClr val="windowText" lastClr="000000">
                          <a:lumMod val="25000"/>
                          <a:lumOff val="75000"/>
                        </a:sysClr>
                      </a:solidFill>
                    </a:ln>
                    <a:effectLst/>
                  </c:spPr>
                  <c:txPr>
                    <a:bodyPr rot="0" spcFirstLastPara="1" vertOverflow="clip" horzOverflow="clip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dk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0"/>
                  <c:showCatName val="1"/>
                  <c:showSerName val="0"/>
                  <c:showPercent val="1"/>
                  <c:showBubbleSize val="0"/>
                  <c:showLeaderLines val="0"/>
                  <c:extLst>
                    <c:ext uri="{CE6537A1-D6FC-4f65-9D91-7224C49458BB}">
                      <c15:spPr xmlns:c15="http://schemas.microsoft.com/office/drawing/2012/chart">
                        <a:prstGeom prst="wedgeRectCallout">
                          <a:avLst/>
                        </a:prstGeom>
                        <a:noFill/>
                        <a:ln>
                          <a:noFill/>
                        </a:ln>
                      </c15:spPr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Sheet2!$A$125:$A$128</c15:sqref>
                        </c15:formulaRef>
                      </c:ext>
                    </c:extLst>
                    <c:strCache>
                      <c:ptCount val="2"/>
                      <c:pt idx="0">
                        <c:v>Yes</c:v>
                      </c:pt>
                      <c:pt idx="1">
                        <c:v>No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Sheet2!$B$125:$B$128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475</c:v>
                      </c:pt>
                      <c:pt idx="1">
                        <c:v>26</c:v>
                      </c:pt>
                    </c:numCache>
                  </c:numRef>
                </c:val>
                <c:extLst/>
              </c15:ser>
            </c15:filteredPieSeries>
            <c15:filteredPi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Sheet2!$C$124</c15:sqref>
                        </c15:formulaRef>
                      </c:ext>
                    </c:extLst>
                    <c:strCache>
                      <c:ptCount val="1"/>
                      <c:pt idx="0">
                        <c:v>Zaatari2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brightRoom" dir="t"/>
                    </a:scene3d>
                    <a:sp3d prstMaterial="flat">
                      <a:bevelT w="50800" h="101600" prst="angle"/>
                      <a:contourClr>
                        <a:srgbClr val="000000"/>
                      </a:contourClr>
                    </a:sp3d>
                  </c:spPr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brightRoom" dir="t"/>
                    </a:scene3d>
                    <a:sp3d prstMaterial="flat">
                      <a:bevelT w="50800" h="101600" prst="angle"/>
                      <a:contourClr>
                        <a:srgbClr val="000000"/>
                      </a:contourClr>
                    </a:sp3d>
                  </c:spPr>
                </c:dPt>
                <c:dLbls>
                  <c:spPr>
                    <a:solidFill>
                      <a:sysClr val="window" lastClr="FFFFFF"/>
                    </a:solidFill>
                    <a:ln>
                      <a:solidFill>
                        <a:sysClr val="windowText" lastClr="000000">
                          <a:lumMod val="25000"/>
                          <a:lumOff val="75000"/>
                        </a:sysClr>
                      </a:solidFill>
                    </a:ln>
                    <a:effectLst/>
                  </c:spPr>
                  <c:txPr>
                    <a:bodyPr rot="0" spcFirstLastPara="1" vertOverflow="clip" horzOverflow="clip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dk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0"/>
                  <c:showCatName val="1"/>
                  <c:showSerName val="0"/>
                  <c:showPercent val="1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pPr xmlns:c15="http://schemas.microsoft.com/office/drawing/2012/chart">
                        <a:prstGeom prst="wedgeRectCallout">
                          <a:avLst/>
                        </a:prstGeom>
                        <a:noFill/>
                        <a:ln>
                          <a:noFill/>
                        </a:ln>
                      </c15:spPr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Sheet2!$A$125:$A$128</c15:sqref>
                        </c15:formulaRef>
                      </c:ext>
                    </c:extLst>
                    <c:strCache>
                      <c:ptCount val="2"/>
                      <c:pt idx="0">
                        <c:v>Yes</c:v>
                      </c:pt>
                      <c:pt idx="1">
                        <c:v>No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Sheet2!$C$125:$C$128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463</c:v>
                      </c:pt>
                      <c:pt idx="1">
                        <c:v>8</c:v>
                      </c:pt>
                    </c:numCache>
                  </c:numRef>
                </c:val>
                <c:extLst xmlns:c15="http://schemas.microsoft.com/office/drawing/2012/chart"/>
              </c15:ser>
            </c15:filteredPieSeries>
            <c15:filteredPi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Sheet2!$D$124</c15:sqref>
                        </c15:formulaRef>
                      </c:ext>
                    </c:extLst>
                    <c:strCache>
                      <c:ptCount val="1"/>
                      <c:pt idx="0">
                        <c:v>Azraq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brightRoom" dir="t"/>
                    </a:scene3d>
                    <a:sp3d prstMaterial="flat">
                      <a:bevelT w="50800" h="101600" prst="angle"/>
                      <a:contourClr>
                        <a:srgbClr val="000000"/>
                      </a:contourClr>
                    </a:sp3d>
                  </c:spPr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brightRoom" dir="t"/>
                    </a:scene3d>
                    <a:sp3d prstMaterial="flat">
                      <a:bevelT w="50800" h="101600" prst="angle"/>
                      <a:contourClr>
                        <a:srgbClr val="000000"/>
                      </a:contourClr>
                    </a:sp3d>
                  </c:spPr>
                </c:dPt>
                <c:dLbls>
                  <c:spPr>
                    <a:solidFill>
                      <a:sysClr val="window" lastClr="FFFFFF"/>
                    </a:solidFill>
                    <a:ln>
                      <a:solidFill>
                        <a:sysClr val="windowText" lastClr="000000">
                          <a:lumMod val="25000"/>
                          <a:lumOff val="75000"/>
                        </a:sysClr>
                      </a:solidFill>
                    </a:ln>
                    <a:effectLst/>
                  </c:spPr>
                  <c:txPr>
                    <a:bodyPr rot="0" spcFirstLastPara="1" vertOverflow="clip" horzOverflow="clip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dk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0"/>
                  <c:showCatName val="1"/>
                  <c:showSerName val="0"/>
                  <c:showPercent val="1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pPr xmlns:c15="http://schemas.microsoft.com/office/drawing/2012/chart">
                        <a:prstGeom prst="wedgeRectCallout">
                          <a:avLst/>
                        </a:prstGeom>
                        <a:noFill/>
                        <a:ln>
                          <a:noFill/>
                        </a:ln>
                      </c15:spPr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Sheet2!$A$125:$A$128</c15:sqref>
                        </c15:formulaRef>
                      </c:ext>
                    </c:extLst>
                    <c:strCache>
                      <c:ptCount val="2"/>
                      <c:pt idx="0">
                        <c:v>Yes</c:v>
                      </c:pt>
                      <c:pt idx="1">
                        <c:v>No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Sheet2!$D$125:$D$128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243</c:v>
                      </c:pt>
                      <c:pt idx="1">
                        <c:v>8</c:v>
                      </c:pt>
                    </c:numCache>
                  </c:numRef>
                </c:val>
                <c:extLst xmlns:c15="http://schemas.microsoft.com/office/drawing/2012/chart"/>
              </c15:ser>
            </c15:filteredPieSeries>
            <c15:filteredPi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Sheet2!$E$124</c15:sqref>
                        </c15:formulaRef>
                      </c:ext>
                    </c:extLst>
                    <c:strCache>
                      <c:ptCount val="1"/>
                      <c:pt idx="0">
                        <c:v>Azraq3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brightRoom" dir="t"/>
                    </a:scene3d>
                    <a:sp3d prstMaterial="flat">
                      <a:bevelT w="50800" h="101600" prst="angle"/>
                      <a:contourClr>
                        <a:srgbClr val="000000"/>
                      </a:contourClr>
                    </a:sp3d>
                  </c:spPr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brightRoom" dir="t"/>
                    </a:scene3d>
                    <a:sp3d prstMaterial="flat">
                      <a:bevelT w="50800" h="101600" prst="angle"/>
                      <a:contourClr>
                        <a:srgbClr val="000000"/>
                      </a:contourClr>
                    </a:sp3d>
                  </c:spPr>
                </c:dPt>
                <c:dLbls>
                  <c:spPr>
                    <a:solidFill>
                      <a:sysClr val="window" lastClr="FFFFFF"/>
                    </a:solidFill>
                    <a:ln>
                      <a:solidFill>
                        <a:sysClr val="windowText" lastClr="000000">
                          <a:lumMod val="25000"/>
                          <a:lumOff val="75000"/>
                        </a:sysClr>
                      </a:solidFill>
                    </a:ln>
                    <a:effectLst/>
                  </c:spPr>
                  <c:txPr>
                    <a:bodyPr rot="0" spcFirstLastPara="1" vertOverflow="clip" horzOverflow="clip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dk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0"/>
                  <c:showCatName val="1"/>
                  <c:showSerName val="0"/>
                  <c:showPercent val="1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pPr xmlns:c15="http://schemas.microsoft.com/office/drawing/2012/chart">
                        <a:prstGeom prst="wedgeRectCallout">
                          <a:avLst/>
                        </a:prstGeom>
                        <a:noFill/>
                        <a:ln>
                          <a:noFill/>
                        </a:ln>
                      </c15:spPr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Sheet2!$A$125:$A$128</c15:sqref>
                        </c15:formulaRef>
                      </c:ext>
                    </c:extLst>
                    <c:strCache>
                      <c:ptCount val="2"/>
                      <c:pt idx="0">
                        <c:v>Yes</c:v>
                      </c:pt>
                      <c:pt idx="1">
                        <c:v>No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Sheet2!$E$125:$E$128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175</c:v>
                      </c:pt>
                      <c:pt idx="1">
                        <c:v>1</c:v>
                      </c:pt>
                    </c:numCache>
                  </c:numRef>
                </c:val>
                <c:extLst xmlns:c15="http://schemas.microsoft.com/office/drawing/2012/chart"/>
              </c15:ser>
            </c15:filteredPieSeries>
          </c:ext>
        </c:extLst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Sheet2!$H$125:$H$127</c:f>
              <c:strCache>
                <c:ptCount val="3"/>
                <c:pt idx="0">
                  <c:v>Facebook Only</c:v>
                </c:pt>
                <c:pt idx="1">
                  <c:v>Whatsapp only</c:v>
                </c:pt>
                <c:pt idx="2">
                  <c:v>Whatsapp and Facebok</c:v>
                </c:pt>
              </c:strCache>
            </c:strRef>
          </c:cat>
          <c:val>
            <c:numRef>
              <c:f>Sheet2!$J$125:$J$127</c:f>
              <c:numCache>
                <c:formatCode>0%</c:formatCode>
                <c:ptCount val="3"/>
                <c:pt idx="0">
                  <c:v>3.2442748091603052E-2</c:v>
                </c:pt>
                <c:pt idx="1">
                  <c:v>0.44656488549618323</c:v>
                </c:pt>
                <c:pt idx="2">
                  <c:v>0.52099236641221369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4679152"/>
        <c:axId val="154672624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Sheet2!$H$125:$H$127</c15:sqref>
                        </c15:formulaRef>
                      </c:ext>
                    </c:extLst>
                    <c:strCache>
                      <c:ptCount val="3"/>
                      <c:pt idx="0">
                        <c:v>Facebook Only</c:v>
                      </c:pt>
                      <c:pt idx="1">
                        <c:v>Whatsapp only</c:v>
                      </c:pt>
                      <c:pt idx="2">
                        <c:v>Whatsapp and Facebok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Sheet2!$I$125:$I$127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34</c:v>
                      </c:pt>
                      <c:pt idx="1">
                        <c:v>468</c:v>
                      </c:pt>
                      <c:pt idx="2">
                        <c:v>546</c:v>
                      </c:pt>
                    </c:numCache>
                  </c:numRef>
                </c:val>
              </c15:ser>
            </c15:filteredBarSeries>
          </c:ext>
        </c:extLst>
      </c:barChart>
      <c:catAx>
        <c:axId val="154679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4672624"/>
        <c:crosses val="autoZero"/>
        <c:auto val="1"/>
        <c:lblAlgn val="ctr"/>
        <c:lblOffset val="100"/>
        <c:noMultiLvlLbl val="0"/>
      </c:catAx>
      <c:valAx>
        <c:axId val="154672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4679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5257800"/>
            <a:ext cx="12192000" cy="1600200"/>
          </a:xfrm>
          <a:prstGeom prst="rect">
            <a:avLst/>
          </a:prstGeom>
          <a:solidFill>
            <a:srgbClr val="0D559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Franklin Gothic Book" panose="020B05030201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0464800" cy="1927225"/>
          </a:xfrm>
        </p:spPr>
        <p:txBody>
          <a:bodyPr anchor="b">
            <a:noAutofit/>
          </a:bodyPr>
          <a:lstStyle>
            <a:lvl1pPr>
              <a:defRPr sz="5400" cap="all" baseline="0">
                <a:latin typeface="Franklin Gothic Book" panose="020B05030201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fld id="{7E507454-D8BD-45F4-96D4-EA5B65A86AE8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fld id="{B7D056AF-49AC-4F17-8007-83885357644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3398520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0" y="0"/>
            <a:ext cx="12192000" cy="1295400"/>
          </a:xfrm>
          <a:prstGeom prst="rect">
            <a:avLst/>
          </a:prstGeom>
          <a:solidFill>
            <a:srgbClr val="0D55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Franklin Gothic Book" panose="020B05030201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918" y="5549344"/>
            <a:ext cx="5470165" cy="101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048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Franklin Gothic Book" panose="020B0503020102020204" pitchFamily="34" charset="0"/>
              </a:defRPr>
            </a:lvl1pPr>
            <a:lvl2pPr>
              <a:defRPr>
                <a:latin typeface="Franklin Gothic Book" panose="020B0503020102020204" pitchFamily="34" charset="0"/>
              </a:defRPr>
            </a:lvl2pPr>
            <a:lvl3pPr>
              <a:defRPr>
                <a:latin typeface="Franklin Gothic Book" panose="020B0503020102020204" pitchFamily="34" charset="0"/>
              </a:defRPr>
            </a:lvl3pPr>
            <a:lvl4pPr>
              <a:defRPr>
                <a:latin typeface="Franklin Gothic Book" panose="020B0503020102020204" pitchFamily="34" charset="0"/>
              </a:defRPr>
            </a:lvl4pPr>
            <a:lvl5pPr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fld id="{7E507454-D8BD-45F4-96D4-EA5B65A86AE8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fld id="{B7D056AF-49AC-4F17-8007-838853576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691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0"/>
            <a:ext cx="2743200" cy="5486400"/>
          </a:xfrm>
        </p:spPr>
        <p:txBody>
          <a:bodyPr vert="eaVert" anchor="b"/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026400" cy="5867400"/>
          </a:xfrm>
        </p:spPr>
        <p:txBody>
          <a:bodyPr vert="eaVert"/>
          <a:lstStyle>
            <a:lvl1pPr>
              <a:defRPr>
                <a:latin typeface="Franklin Gothic Book" panose="020B0503020102020204" pitchFamily="34" charset="0"/>
              </a:defRPr>
            </a:lvl1pPr>
            <a:lvl2pPr>
              <a:defRPr>
                <a:latin typeface="Franklin Gothic Book" panose="020B0503020102020204" pitchFamily="34" charset="0"/>
              </a:defRPr>
            </a:lvl2pPr>
            <a:lvl3pPr>
              <a:defRPr>
                <a:latin typeface="Franklin Gothic Book" panose="020B0503020102020204" pitchFamily="34" charset="0"/>
              </a:defRPr>
            </a:lvl3pPr>
            <a:lvl4pPr>
              <a:defRPr>
                <a:latin typeface="Franklin Gothic Book" panose="020B0503020102020204" pitchFamily="34" charset="0"/>
              </a:defRPr>
            </a:lvl4pPr>
            <a:lvl5pPr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fld id="{7E507454-D8BD-45F4-96D4-EA5B65A86AE8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fld id="{B7D056AF-49AC-4F17-8007-838853576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7609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495800"/>
          </a:xfrm>
        </p:spPr>
        <p:txBody>
          <a:bodyPr/>
          <a:lstStyle>
            <a:lvl1pPr marL="342900" indent="-342900">
              <a:buClr>
                <a:srgbClr val="4F81BD"/>
              </a:buClr>
              <a:buFont typeface="Arial" panose="020B0604020202020204" pitchFamily="34" charset="0"/>
              <a:buChar char="•"/>
              <a:defRPr>
                <a:solidFill>
                  <a:srgbClr val="0070C0"/>
                </a:solidFill>
              </a:defRPr>
            </a:lvl1pPr>
            <a:lvl2pPr marL="617220" indent="-342900">
              <a:buClr>
                <a:srgbClr val="4F81BD"/>
              </a:buClr>
              <a:buFont typeface="Arial" panose="020B0604020202020204" pitchFamily="34" charset="0"/>
              <a:buChar char="•"/>
              <a:defRPr/>
            </a:lvl2pPr>
            <a:lvl3pPr marL="834390" indent="-285750">
              <a:buClr>
                <a:srgbClr val="4F81BD"/>
              </a:buClr>
              <a:buFont typeface="Arial" panose="020B0604020202020204" pitchFamily="34" charset="0"/>
              <a:buChar char="•"/>
              <a:defRPr>
                <a:solidFill>
                  <a:srgbClr val="00B0F0"/>
                </a:solidFill>
              </a:defRPr>
            </a:lvl3pPr>
            <a:lvl4pPr marL="1108710" indent="-285750">
              <a:buClr>
                <a:srgbClr val="4F81BD"/>
              </a:buClr>
              <a:buFont typeface="Arial" panose="020B0604020202020204" pitchFamily="34" charset="0"/>
              <a:buChar char="•"/>
              <a:defRPr baseline="0">
                <a:solidFill>
                  <a:schemeClr val="tx1"/>
                </a:solidFill>
              </a:defRPr>
            </a:lvl4pPr>
            <a:lvl5pPr marL="1337310" indent="-285750">
              <a:buClr>
                <a:srgbClr val="4F81BD"/>
              </a:buClr>
              <a:buFont typeface="Arial" panose="020B0604020202020204" pitchFamily="34" charset="0"/>
              <a:buChar char="•"/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07454-D8BD-45F4-96D4-EA5B65A86AE8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056AF-49AC-4F17-8007-838853576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81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495800"/>
          </a:xfrm>
        </p:spPr>
        <p:txBody>
          <a:bodyPr/>
          <a:lstStyle>
            <a:lvl1pPr marL="342900" indent="-342900">
              <a:buClr>
                <a:srgbClr val="4F81BD"/>
              </a:buClr>
              <a:buFont typeface="Arial" panose="020B0604020202020204" pitchFamily="34" charset="0"/>
              <a:buChar char="•"/>
              <a:defRPr>
                <a:solidFill>
                  <a:srgbClr val="0070C0"/>
                </a:solidFill>
              </a:defRPr>
            </a:lvl1pPr>
            <a:lvl2pPr marL="617220" indent="-342900">
              <a:buClr>
                <a:srgbClr val="4F81BD"/>
              </a:buClr>
              <a:buFont typeface="Arial" panose="020B0604020202020204" pitchFamily="34" charset="0"/>
              <a:buChar char="•"/>
              <a:defRPr/>
            </a:lvl2pPr>
            <a:lvl3pPr marL="834390" indent="-285750">
              <a:buClr>
                <a:srgbClr val="4F81BD"/>
              </a:buClr>
              <a:buFont typeface="Arial" panose="020B0604020202020204" pitchFamily="34" charset="0"/>
              <a:buChar char="•"/>
              <a:defRPr>
                <a:solidFill>
                  <a:srgbClr val="00B0F0"/>
                </a:solidFill>
              </a:defRPr>
            </a:lvl3pPr>
            <a:lvl4pPr marL="1108710" indent="-285750">
              <a:buClr>
                <a:srgbClr val="4F81BD"/>
              </a:buClr>
              <a:buFont typeface="Arial" panose="020B0604020202020204" pitchFamily="34" charset="0"/>
              <a:buChar char="•"/>
              <a:defRPr baseline="0">
                <a:solidFill>
                  <a:schemeClr val="tx1"/>
                </a:solidFill>
              </a:defRPr>
            </a:lvl4pPr>
            <a:lvl5pPr marL="1337310" indent="-285750">
              <a:buClr>
                <a:srgbClr val="4F81BD"/>
              </a:buClr>
              <a:buFont typeface="Arial" panose="020B0604020202020204" pitchFamily="34" charset="0"/>
              <a:buChar char="•"/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07454-D8BD-45F4-96D4-EA5B65A86AE8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056AF-49AC-4F17-8007-838853576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952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07454-D8BD-45F4-96D4-EA5B65A86AE8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056AF-49AC-4F17-8007-838853576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927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5384800" cy="4422648"/>
          </a:xfrm>
        </p:spPr>
        <p:txBody>
          <a:bodyPr/>
          <a:lstStyle>
            <a:lvl1pPr>
              <a:defRPr sz="2800">
                <a:latin typeface="Franklin Gothic Book" panose="020B0503020102020204" pitchFamily="34" charset="0"/>
              </a:defRPr>
            </a:lvl1pPr>
            <a:lvl2pPr>
              <a:defRPr sz="2400">
                <a:latin typeface="Franklin Gothic Book" panose="020B0503020102020204" pitchFamily="34" charset="0"/>
              </a:defRPr>
            </a:lvl2pPr>
            <a:lvl3pPr>
              <a:defRPr sz="2000">
                <a:latin typeface="Franklin Gothic Book" panose="020B0503020102020204" pitchFamily="34" charset="0"/>
              </a:defRPr>
            </a:lvl3pPr>
            <a:lvl4pPr>
              <a:defRPr sz="1800">
                <a:latin typeface="Franklin Gothic Book" panose="020B0503020102020204" pitchFamily="34" charset="0"/>
              </a:defRPr>
            </a:lvl4pPr>
            <a:lvl5pPr>
              <a:defRPr sz="1800">
                <a:latin typeface="Franklin Gothic Book" panose="020B05030201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3352"/>
            <a:ext cx="5384800" cy="4422648"/>
          </a:xfrm>
        </p:spPr>
        <p:txBody>
          <a:bodyPr/>
          <a:lstStyle>
            <a:lvl1pPr>
              <a:defRPr sz="2800">
                <a:latin typeface="Franklin Gothic Book" panose="020B0503020102020204" pitchFamily="34" charset="0"/>
              </a:defRPr>
            </a:lvl1pPr>
            <a:lvl2pPr>
              <a:defRPr sz="2400">
                <a:latin typeface="Franklin Gothic Book" panose="020B0503020102020204" pitchFamily="34" charset="0"/>
              </a:defRPr>
            </a:lvl2pPr>
            <a:lvl3pPr>
              <a:defRPr sz="2000">
                <a:latin typeface="Franklin Gothic Book" panose="020B0503020102020204" pitchFamily="34" charset="0"/>
              </a:defRPr>
            </a:lvl3pPr>
            <a:lvl4pPr>
              <a:defRPr sz="1800">
                <a:latin typeface="Franklin Gothic Book" panose="020B0503020102020204" pitchFamily="34" charset="0"/>
              </a:defRPr>
            </a:lvl4pPr>
            <a:lvl5pPr>
              <a:defRPr sz="1800">
                <a:latin typeface="Franklin Gothic Book" panose="020B05030201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fld id="{7E507454-D8BD-45F4-96D4-EA5B65A86AE8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fld id="{B7D056AF-49AC-4F17-8007-838853576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039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242560" cy="3657600"/>
          </a:xfrm>
        </p:spPr>
        <p:txBody>
          <a:bodyPr/>
          <a:lstStyle>
            <a:lvl1pPr>
              <a:defRPr sz="2400">
                <a:latin typeface="Franklin Gothic Book" panose="020B0503020102020204" pitchFamily="34" charset="0"/>
              </a:defRPr>
            </a:lvl1pPr>
            <a:lvl2pPr>
              <a:defRPr sz="2000">
                <a:latin typeface="Franklin Gothic Book" panose="020B0503020102020204" pitchFamily="34" charset="0"/>
              </a:defRPr>
            </a:lvl2pPr>
            <a:lvl3pPr>
              <a:defRPr sz="18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438400"/>
            <a:ext cx="5242560" cy="3657600"/>
          </a:xfrm>
        </p:spPr>
        <p:txBody>
          <a:bodyPr/>
          <a:lstStyle>
            <a:lvl1pPr>
              <a:defRPr sz="2400">
                <a:latin typeface="Franklin Gothic Book" panose="020B0503020102020204" pitchFamily="34" charset="0"/>
              </a:defRPr>
            </a:lvl1pPr>
            <a:lvl2pPr>
              <a:defRPr sz="2000">
                <a:latin typeface="Franklin Gothic Book" panose="020B0503020102020204" pitchFamily="34" charset="0"/>
              </a:defRPr>
            </a:lvl2pPr>
            <a:lvl3pPr>
              <a:defRPr sz="18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fld id="{7E507454-D8BD-45F4-96D4-EA5B65A86AE8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fld id="{B7D056AF-49AC-4F17-8007-83885357644D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741949" y="4045691"/>
            <a:ext cx="4709160" cy="105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1827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07454-D8BD-45F4-96D4-EA5B65A86AE8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056AF-49AC-4F17-8007-838853576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077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fld id="{7E507454-D8BD-45F4-96D4-EA5B65A86AE8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fld id="{B7D056AF-49AC-4F17-8007-838853576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363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</p:spPr>
        <p:txBody>
          <a:bodyPr anchor="b">
            <a:noAutofit/>
          </a:bodyPr>
          <a:lstStyle>
            <a:lvl1pPr algn="l">
              <a:defRPr sz="2400" b="0">
                <a:latin typeface="Franklin Gothic Book" panose="020B05030201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792080"/>
            <a:ext cx="7620000" cy="5257743"/>
          </a:xfrm>
        </p:spPr>
        <p:txBody>
          <a:bodyPr/>
          <a:lstStyle>
            <a:lvl1pPr>
              <a:defRPr sz="3200">
                <a:latin typeface="Franklin Gothic Book" panose="020B0503020102020204" pitchFamily="34" charset="0"/>
              </a:defRPr>
            </a:lvl1pPr>
            <a:lvl2pPr>
              <a:defRPr sz="2800">
                <a:latin typeface="Franklin Gothic Book" panose="020B0503020102020204" pitchFamily="34" charset="0"/>
              </a:defRPr>
            </a:lvl2pPr>
            <a:lvl3pPr>
              <a:defRPr sz="2400">
                <a:latin typeface="Franklin Gothic Book" panose="020B0503020102020204" pitchFamily="34" charset="0"/>
              </a:defRPr>
            </a:lvl3pPr>
            <a:lvl4pPr>
              <a:defRPr sz="2000">
                <a:latin typeface="Franklin Gothic Book" panose="020B0503020102020204" pitchFamily="34" charset="0"/>
              </a:defRPr>
            </a:lvl4pPr>
            <a:lvl5pPr>
              <a:defRPr sz="2000">
                <a:latin typeface="Franklin Gothic Book" panose="020B05030201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30553"/>
            <a:ext cx="2852928" cy="3919271"/>
          </a:xfrm>
        </p:spPr>
        <p:txBody>
          <a:bodyPr/>
          <a:lstStyle>
            <a:lvl1pPr marL="0" indent="0">
              <a:buNone/>
              <a:defRPr sz="1400">
                <a:latin typeface="Franklin Gothic Book" panose="020B05030201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fld id="{7E507454-D8BD-45F4-96D4-EA5B65A86AE8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fld id="{B7D056AF-49AC-4F17-8007-83885357644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912152" y="3579942"/>
            <a:ext cx="5577840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7899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480"/>
            <a:ext cx="2856907" cy="1264920"/>
          </a:xfrm>
        </p:spPr>
        <p:txBody>
          <a:bodyPr anchor="b">
            <a:normAutofit/>
          </a:bodyPr>
          <a:lstStyle>
            <a:lvl1pPr algn="l">
              <a:defRPr sz="2400" b="0">
                <a:latin typeface="Franklin Gothic Book" panose="020B05030201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1480" y="838202"/>
            <a:ext cx="7872520" cy="5257799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>
                <a:latin typeface="Franklin Gothic Book" panose="020B05030201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33601"/>
            <a:ext cx="2852928" cy="3943350"/>
          </a:xfrm>
        </p:spPr>
        <p:txBody>
          <a:bodyPr/>
          <a:lstStyle>
            <a:lvl1pPr marL="0" indent="0">
              <a:buNone/>
              <a:defRPr sz="1400">
                <a:latin typeface="Franklin Gothic Book" panose="020B05030201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fld id="{7E507454-D8BD-45F4-96D4-EA5B65A86AE8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fld id="{B7D056AF-49AC-4F17-8007-838853576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948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12192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Franklin Gothic Book" panose="020B05030201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4475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365760"/>
          </a:xfrm>
          <a:prstGeom prst="rect">
            <a:avLst/>
          </a:prstGeom>
          <a:solidFill>
            <a:srgbClr val="0D55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Franklin Gothic Book" panose="020B05030201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Franklin Gothic Book" panose="020B0503020102020204" pitchFamily="34" charset="0"/>
              </a:defRPr>
            </a:lvl1pPr>
          </a:lstStyle>
          <a:p>
            <a:fld id="{7E507454-D8BD-45F4-96D4-EA5B65A86AE8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  <a:latin typeface="Franklin Gothic Book" panose="020B05030201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  <a:latin typeface="Franklin Gothic Book" panose="020B0503020102020204" pitchFamily="34" charset="0"/>
              </a:defRPr>
            </a:lvl1pPr>
          </a:lstStyle>
          <a:p>
            <a:fld id="{B7D056AF-49AC-4F17-8007-83885357644D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7880" y="6248401"/>
            <a:ext cx="2067123" cy="457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497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Franklin Gothic Book" panose="020B0503020102020204" pitchFamily="34" charset="0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rgbClr val="4F81BD"/>
          </a:solidFill>
          <a:latin typeface="Franklin Gothic Book" panose="020B0503020102020204" pitchFamily="34" charset="0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rgbClr val="00B0F0"/>
          </a:solidFill>
          <a:latin typeface="Franklin Gothic Book" panose="020B0503020102020204" pitchFamily="34" charset="0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Key Findings of RI Distance Education Survey in Camps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b="1" dirty="0"/>
              <a:t>Mar 2020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00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769" y="655093"/>
            <a:ext cx="11236657" cy="1487606"/>
          </a:xfrm>
        </p:spPr>
        <p:txBody>
          <a:bodyPr>
            <a:normAutofit fontScale="90000"/>
          </a:bodyPr>
          <a:lstStyle/>
          <a:p>
            <a:r>
              <a:rPr lang="en-US" dirty="0"/>
              <a:t>Are caregivers/students interested/able </a:t>
            </a:r>
            <a:r>
              <a:rPr lang="en-US" dirty="0" smtClean="0"/>
              <a:t>and have </a:t>
            </a:r>
            <a:r>
              <a:rPr lang="en-US" dirty="0"/>
              <a:t>time to participate and engage in </a:t>
            </a:r>
            <a:r>
              <a:rPr lang="en-US" dirty="0" smtClean="0"/>
              <a:t>distance remedial/drop-out </a:t>
            </a:r>
            <a:r>
              <a:rPr lang="en-US" dirty="0"/>
              <a:t>education </a:t>
            </a:r>
            <a:r>
              <a:rPr lang="en-US" dirty="0" smtClean="0"/>
              <a:t>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5209266"/>
              </p:ext>
            </p:extLst>
          </p:nvPr>
        </p:nvGraphicFramePr>
        <p:xfrm>
          <a:off x="1814731" y="2504050"/>
          <a:ext cx="7582487" cy="38545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9107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the best duration for E-Learning </a:t>
            </a:r>
            <a:r>
              <a:rPr lang="en-US" dirty="0" smtClean="0"/>
              <a:t>session – recorded video-  </a:t>
            </a:r>
            <a:r>
              <a:rPr lang="en-US" dirty="0" smtClean="0"/>
              <a:t>from your point of view?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2449799"/>
              </p:ext>
            </p:extLst>
          </p:nvPr>
        </p:nvGraphicFramePr>
        <p:xfrm>
          <a:off x="609600" y="1600200"/>
          <a:ext cx="109728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1281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best format for texts you prefer?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0498514"/>
              </p:ext>
            </p:extLst>
          </p:nvPr>
        </p:nvGraphicFramePr>
        <p:xfrm>
          <a:off x="609600" y="1600200"/>
          <a:ext cx="109728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7381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the best method that makes you feel well connected with your teacher in distance learning?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6088953"/>
              </p:ext>
            </p:extLst>
          </p:nvPr>
        </p:nvGraphicFramePr>
        <p:xfrm>
          <a:off x="609600" y="1600200"/>
          <a:ext cx="109728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5494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smtClean="0"/>
              <a:t>Thanks for paying attention </a:t>
            </a:r>
          </a:p>
          <a:p>
            <a:pPr algn="ctr"/>
            <a:endParaRPr lang="en-US" sz="4400" dirty="0"/>
          </a:p>
          <a:p>
            <a:pPr marL="0" indent="0" algn="ctr">
              <a:buNone/>
            </a:pPr>
            <a:r>
              <a:rPr lang="en-US" sz="4400" dirty="0" smtClean="0"/>
              <a:t>Welcome to Questions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57895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532" y="573206"/>
            <a:ext cx="10972800" cy="1291988"/>
          </a:xfrm>
        </p:spPr>
        <p:txBody>
          <a:bodyPr>
            <a:normAutofit/>
          </a:bodyPr>
          <a:lstStyle/>
          <a:p>
            <a:pPr algn="just"/>
            <a:r>
              <a:rPr lang="en-US" sz="3200" dirty="0" smtClean="0"/>
              <a:t>RI </a:t>
            </a:r>
            <a:r>
              <a:rPr lang="en-US" sz="3200" dirty="0" smtClean="0"/>
              <a:t>reached out to 1705 households in both camps ,</a:t>
            </a:r>
            <a:r>
              <a:rPr lang="ar-JO" sz="3200" dirty="0" smtClean="0"/>
              <a:t>1203</a:t>
            </a:r>
            <a:r>
              <a:rPr lang="en-US" sz="3200" dirty="0" smtClean="0"/>
              <a:t> </a:t>
            </a:r>
            <a:r>
              <a:rPr lang="ar-JO" sz="3200" dirty="0" smtClean="0"/>
              <a:t> </a:t>
            </a:r>
            <a:r>
              <a:rPr lang="en-US" sz="3200" dirty="0" smtClean="0"/>
              <a:t>in Zaatari and 502 in Azraq, </a:t>
            </a:r>
            <a:r>
              <a:rPr lang="en-US" sz="3200" dirty="0"/>
              <a:t>including </a:t>
            </a:r>
            <a:r>
              <a:rPr lang="en-US" sz="3200" dirty="0" smtClean="0"/>
              <a:t>950 </a:t>
            </a:r>
            <a:r>
              <a:rPr lang="en-US" sz="3200" dirty="0"/>
              <a:t>Male and </a:t>
            </a:r>
            <a:r>
              <a:rPr lang="en-US" sz="3200" dirty="0" smtClean="0"/>
              <a:t>755 </a:t>
            </a:r>
            <a:r>
              <a:rPr lang="en-US" sz="3200" dirty="0" smtClean="0"/>
              <a:t>Female. </a:t>
            </a:r>
            <a:endParaRPr lang="en-US" sz="32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3720768"/>
              </p:ext>
            </p:extLst>
          </p:nvPr>
        </p:nvGraphicFramePr>
        <p:xfrm>
          <a:off x="1247634" y="2402006"/>
          <a:ext cx="3842982" cy="36303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0322581"/>
              </p:ext>
            </p:extLst>
          </p:nvPr>
        </p:nvGraphicFramePr>
        <p:xfrm>
          <a:off x="6032309" y="2456597"/>
          <a:ext cx="4421875" cy="3330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7645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r>
              <a:rPr lang="en-US" dirty="0"/>
              <a:t>ccess to internet </a:t>
            </a:r>
            <a:r>
              <a:rPr lang="en-US" dirty="0" smtClean="0"/>
              <a:t>at your home.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2132130"/>
              </p:ext>
            </p:extLst>
          </p:nvPr>
        </p:nvGraphicFramePr>
        <p:xfrm>
          <a:off x="838200" y="1825624"/>
          <a:ext cx="4484427" cy="3333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8804213"/>
              </p:ext>
            </p:extLst>
          </p:nvPr>
        </p:nvGraphicFramePr>
        <p:xfrm>
          <a:off x="5388519" y="1951629"/>
          <a:ext cx="4833654" cy="3207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540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you have a television or radio in your home?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913226"/>
              </p:ext>
            </p:extLst>
          </p:nvPr>
        </p:nvGraphicFramePr>
        <p:xfrm>
          <a:off x="838199" y="1825626"/>
          <a:ext cx="9151961" cy="4343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6926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type of internet </a:t>
            </a:r>
            <a:r>
              <a:rPr lang="en-US" dirty="0" smtClean="0"/>
              <a:t>connection you have? 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5915140"/>
              </p:ext>
            </p:extLst>
          </p:nvPr>
        </p:nvGraphicFramePr>
        <p:xfrm>
          <a:off x="609600" y="1600200"/>
          <a:ext cx="109728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743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399"/>
            <a:ext cx="10972800" cy="122716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Do you routinely </a:t>
            </a:r>
            <a:r>
              <a:rPr lang="en-US" dirty="0" smtClean="0"/>
              <a:t>consume the whole internet bundle per </a:t>
            </a:r>
            <a:r>
              <a:rPr lang="en-US" dirty="0" smtClean="0"/>
              <a:t>month?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8230817"/>
              </p:ext>
            </p:extLst>
          </p:nvPr>
        </p:nvGraphicFramePr>
        <p:xfrm>
          <a:off x="609600" y="1760560"/>
          <a:ext cx="10972800" cy="4335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5958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 they have </a:t>
            </a:r>
            <a:r>
              <a:rPr lang="en-US" dirty="0" smtClean="0"/>
              <a:t>access to social medial applications like </a:t>
            </a:r>
            <a:r>
              <a:rPr lang="en-US" dirty="0" err="1" smtClean="0"/>
              <a:t>Whatsapp</a:t>
            </a:r>
            <a:r>
              <a:rPr lang="en-US" dirty="0" smtClean="0"/>
              <a:t>/Facebook?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561247"/>
              </p:ext>
            </p:extLst>
          </p:nvPr>
        </p:nvGraphicFramePr>
        <p:xfrm>
          <a:off x="609600" y="1600200"/>
          <a:ext cx="109728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3911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597" y="464024"/>
            <a:ext cx="10515600" cy="805218"/>
          </a:xfrm>
        </p:spPr>
        <p:txBody>
          <a:bodyPr>
            <a:normAutofit/>
          </a:bodyPr>
          <a:lstStyle/>
          <a:p>
            <a:r>
              <a:rPr lang="en-US" dirty="0" smtClean="0"/>
              <a:t>Using of social </a:t>
            </a:r>
            <a:r>
              <a:rPr lang="en-US" dirty="0"/>
              <a:t>medial applications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9571349"/>
              </p:ext>
            </p:extLst>
          </p:nvPr>
        </p:nvGraphicFramePr>
        <p:xfrm>
          <a:off x="609600" y="1600200"/>
          <a:ext cx="109728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1852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59557"/>
            <a:ext cx="10922758" cy="1228299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Do you agree that your children use these devices and internet connection for learning </a:t>
            </a:r>
            <a:r>
              <a:rPr lang="en-US" b="1" dirty="0" smtClean="0"/>
              <a:t>purposes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6380248"/>
              </p:ext>
            </p:extLst>
          </p:nvPr>
        </p:nvGraphicFramePr>
        <p:xfrm>
          <a:off x="609600" y="1825625"/>
          <a:ext cx="4863153" cy="4343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0226197"/>
              </p:ext>
            </p:extLst>
          </p:nvPr>
        </p:nvGraphicFramePr>
        <p:xfrm>
          <a:off x="5597856" y="1787856"/>
          <a:ext cx="5484125" cy="43263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5250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jrzystość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Template RI- NW pptx (2)" id="{C92422C8-71DF-46C6-8BDB-5850F7ADCF5B}" vid="{D480A0D7-CAA8-4007-B012-51F28BA5BE59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PPP_RI_25MAR2020_AGFE (3) [Autosaved]</Template>
  <TotalTime>138</TotalTime>
  <Words>193</Words>
  <Application>Microsoft Office PowerPoint</Application>
  <PresentationFormat>Widescreen</PresentationFormat>
  <Paragraphs>31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Franklin Gothic Book</vt:lpstr>
      <vt:lpstr>Przejrzystość</vt:lpstr>
      <vt:lpstr>Key Findings of RI Distance Education Survey in Camps </vt:lpstr>
      <vt:lpstr>RI reached out to 1705 households in both camps ,1203  in Zaatari and 502 in Azraq, including 950 Male and 755 Female. </vt:lpstr>
      <vt:lpstr>Access to internet at your home.</vt:lpstr>
      <vt:lpstr>Do you have a television or radio in your home?</vt:lpstr>
      <vt:lpstr>What type of internet connection you have? </vt:lpstr>
      <vt:lpstr>Do you routinely consume the whole internet bundle per month?</vt:lpstr>
      <vt:lpstr>Do they have access to social medial applications like Whatsapp/Facebook?</vt:lpstr>
      <vt:lpstr>Using of social medial applications </vt:lpstr>
      <vt:lpstr>Do you agree that your children use these devices and internet connection for learning purposes</vt:lpstr>
      <vt:lpstr>Are caregivers/students interested/able and have time to participate and engage in distance remedial/drop-out education ?</vt:lpstr>
      <vt:lpstr>What is the best duration for E-Learning session – recorded video-  from your point of view? </vt:lpstr>
      <vt:lpstr>What is the best format for texts you prefer?</vt:lpstr>
      <vt:lpstr>What is the best method that makes you feel well connected with your teacher in distance learning?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questionnaire on the mechanisms for continuing to support distance learning</dc:title>
  <dc:creator>Baraa</dc:creator>
  <cp:lastModifiedBy>Ahmad</cp:lastModifiedBy>
  <cp:revision>20</cp:revision>
  <dcterms:created xsi:type="dcterms:W3CDTF">2020-04-01T07:58:35Z</dcterms:created>
  <dcterms:modified xsi:type="dcterms:W3CDTF">2020-04-01T13:33:56Z</dcterms:modified>
</cp:coreProperties>
</file>