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62" r:id="rId5"/>
    <p:sldId id="257" r:id="rId6"/>
    <p:sldId id="272" r:id="rId7"/>
    <p:sldId id="301" r:id="rId8"/>
    <p:sldId id="256" r:id="rId9"/>
    <p:sldId id="261" r:id="rId10"/>
    <p:sldId id="307" r:id="rId11"/>
    <p:sldId id="268" r:id="rId12"/>
    <p:sldId id="270" r:id="rId13"/>
    <p:sldId id="275" r:id="rId14"/>
    <p:sldId id="274" r:id="rId15"/>
    <p:sldId id="312" r:id="rId16"/>
    <p:sldId id="315" r:id="rId17"/>
    <p:sldId id="313" r:id="rId18"/>
    <p:sldId id="314" r:id="rId19"/>
    <p:sldId id="316" r:id="rId20"/>
    <p:sldId id="300" r:id="rId21"/>
    <p:sldId id="281" r:id="rId22"/>
    <p:sldId id="287" r:id="rId23"/>
    <p:sldId id="259" r:id="rId24"/>
    <p:sldId id="297" r:id="rId25"/>
    <p:sldId id="258" r:id="rId26"/>
    <p:sldId id="260" r:id="rId27"/>
    <p:sldId id="282" r:id="rId28"/>
    <p:sldId id="303" r:id="rId29"/>
    <p:sldId id="283" r:id="rId30"/>
    <p:sldId id="276" r:id="rId31"/>
    <p:sldId id="311" r:id="rId32"/>
    <p:sldId id="271" r:id="rId33"/>
    <p:sldId id="279" r:id="rId34"/>
    <p:sldId id="292" r:id="rId35"/>
    <p:sldId id="305" r:id="rId36"/>
    <p:sldId id="2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Courtney" initials="JC" lastIdx="1" clrIdx="0">
    <p:extLst>
      <p:ext uri="{19B8F6BF-5375-455C-9EA6-DF929625EA0E}">
        <p15:presenceInfo xmlns:p15="http://schemas.microsoft.com/office/powerpoint/2012/main" userId="S::jcourtney@unicef.org::03dcc74a-ad45-40d5-b7fa-e13b3d0f0e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34" autoAdjust="0"/>
    <p:restoredTop sz="94660"/>
  </p:normalViewPr>
  <p:slideViewPr>
    <p:cSldViewPr snapToGrid="0">
      <p:cViewPr varScale="1">
        <p:scale>
          <a:sx n="39" d="100"/>
          <a:sy n="39" d="100"/>
        </p:scale>
        <p:origin x="40" y="5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fif"/><Relationship Id="rId1" Type="http://schemas.openxmlformats.org/officeDocument/2006/relationships/image" Target="../media/image1.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fif"/><Relationship Id="rId1" Type="http://schemas.openxmlformats.org/officeDocument/2006/relationships/image" Target="../media/image1.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C590E-CC24-4155-A4FC-D698470CBB46}"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2368279B-793C-4A75-A32A-2D5ACD1FC0E3}">
      <dgm:prSet phldrT="[Text]"/>
      <dgm:spPr/>
      <dgm:t>
        <a:bodyPr/>
        <a:lstStyle/>
        <a:p>
          <a:pPr>
            <a:buFont typeface="+mj-lt"/>
            <a:buAutoNum type="alphaUcPeriod"/>
          </a:pPr>
          <a:r>
            <a:rPr lang="en-US" dirty="0"/>
            <a:t>1. Tech fixes to protect your children online </a:t>
          </a:r>
        </a:p>
      </dgm:t>
    </dgm:pt>
    <dgm:pt modelId="{03D8F4E9-1682-40CD-A963-FD0C609E2E39}" type="parTrans" cxnId="{6CD902D3-A6DB-4512-8ECB-4D9D9E72E13A}">
      <dgm:prSet/>
      <dgm:spPr/>
      <dgm:t>
        <a:bodyPr/>
        <a:lstStyle/>
        <a:p>
          <a:endParaRPr lang="en-US"/>
        </a:p>
      </dgm:t>
    </dgm:pt>
    <dgm:pt modelId="{4802B8E0-9115-473A-B430-FCDC04C589C5}" type="sibTrans" cxnId="{6CD902D3-A6DB-4512-8ECB-4D9D9E72E13A}">
      <dgm:prSet/>
      <dgm:spPr/>
      <dgm:t>
        <a:bodyPr/>
        <a:lstStyle/>
        <a:p>
          <a:endParaRPr lang="en-US"/>
        </a:p>
      </dgm:t>
    </dgm:pt>
    <dgm:pt modelId="{2E962FD4-5F49-43C5-A9FA-833082EAC49A}">
      <dgm:prSet phldrT="[Text]"/>
      <dgm:spPr/>
      <dgm:t>
        <a:bodyPr/>
        <a:lstStyle/>
        <a:p>
          <a:pPr>
            <a:buFont typeface="+mj-lt"/>
            <a:buAutoNum type="alphaUcPeriod"/>
          </a:pPr>
          <a:r>
            <a:rPr lang="en-US" dirty="0"/>
            <a:t>3. Spend time withy your child or teen online </a:t>
          </a:r>
        </a:p>
      </dgm:t>
    </dgm:pt>
    <dgm:pt modelId="{0C8FB689-9D88-43AE-8741-777A3FA4BC0B}" type="parTrans" cxnId="{91672BD5-81F0-4C97-AA5C-59B759232A07}">
      <dgm:prSet/>
      <dgm:spPr/>
      <dgm:t>
        <a:bodyPr/>
        <a:lstStyle/>
        <a:p>
          <a:endParaRPr lang="en-US"/>
        </a:p>
      </dgm:t>
    </dgm:pt>
    <dgm:pt modelId="{CFCDFA0D-DE2D-4110-9BBF-9FDAD9ECADB5}" type="sibTrans" cxnId="{91672BD5-81F0-4C97-AA5C-59B759232A07}">
      <dgm:prSet/>
      <dgm:spPr/>
      <dgm:t>
        <a:bodyPr/>
        <a:lstStyle/>
        <a:p>
          <a:endParaRPr lang="en-US"/>
        </a:p>
      </dgm:t>
    </dgm:pt>
    <dgm:pt modelId="{BFB98940-1807-496E-8F9F-AE8F245F4725}">
      <dgm:prSet phldrT="[Text]"/>
      <dgm:spPr/>
      <dgm:t>
        <a:bodyPr/>
        <a:lstStyle/>
        <a:p>
          <a:pPr>
            <a:buFont typeface="+mj-lt"/>
            <a:buAutoNum type="alphaUcPeriod"/>
          </a:pPr>
          <a:r>
            <a:rPr lang="en-US" dirty="0"/>
            <a:t>4. Keep your child safe with open communication </a:t>
          </a:r>
        </a:p>
      </dgm:t>
    </dgm:pt>
    <dgm:pt modelId="{5B177998-CBAB-4C0D-BCC8-558CA0ACBF75}" type="parTrans" cxnId="{4CF1E625-5074-4C61-9574-ACA5DE43007D}">
      <dgm:prSet/>
      <dgm:spPr/>
      <dgm:t>
        <a:bodyPr/>
        <a:lstStyle/>
        <a:p>
          <a:endParaRPr lang="en-US"/>
        </a:p>
      </dgm:t>
    </dgm:pt>
    <dgm:pt modelId="{46388AB3-BB39-431E-9674-714A54394CE6}" type="sibTrans" cxnId="{4CF1E625-5074-4C61-9574-ACA5DE43007D}">
      <dgm:prSet/>
      <dgm:spPr/>
      <dgm:t>
        <a:bodyPr/>
        <a:lstStyle/>
        <a:p>
          <a:endParaRPr lang="en-US"/>
        </a:p>
      </dgm:t>
    </dgm:pt>
    <dgm:pt modelId="{45739FE1-5D58-4BA2-A1DA-5F25500420DC}">
      <dgm:prSet/>
      <dgm:spPr/>
      <dgm:t>
        <a:bodyPr/>
        <a:lstStyle/>
        <a:p>
          <a:pPr>
            <a:buFont typeface="+mj-lt"/>
            <a:buAutoNum type="alphaUcPeriod"/>
          </a:pPr>
          <a:r>
            <a:rPr lang="en-US" dirty="0"/>
            <a:t>2. Create healthy and safe online habits </a:t>
          </a:r>
        </a:p>
      </dgm:t>
    </dgm:pt>
    <dgm:pt modelId="{8F39AD95-7176-4E29-9437-886469DB0063}" type="parTrans" cxnId="{68C8B4A6-9E65-459E-AE82-4C6C465B730D}">
      <dgm:prSet/>
      <dgm:spPr/>
      <dgm:t>
        <a:bodyPr/>
        <a:lstStyle/>
        <a:p>
          <a:endParaRPr lang="en-US"/>
        </a:p>
      </dgm:t>
    </dgm:pt>
    <dgm:pt modelId="{40B95993-4068-43DB-9822-E2792977A2A9}" type="sibTrans" cxnId="{68C8B4A6-9E65-459E-AE82-4C6C465B730D}">
      <dgm:prSet/>
      <dgm:spPr/>
      <dgm:t>
        <a:bodyPr/>
        <a:lstStyle/>
        <a:p>
          <a:endParaRPr lang="en-US"/>
        </a:p>
      </dgm:t>
    </dgm:pt>
    <dgm:pt modelId="{FA22CAFB-95C3-4DDD-85E4-0EAA22CBF18A}" type="pres">
      <dgm:prSet presAssocID="{109C590E-CC24-4155-A4FC-D698470CBB46}" presName="Name0" presStyleCnt="0">
        <dgm:presLayoutVars>
          <dgm:dir/>
          <dgm:resizeHandles val="exact"/>
        </dgm:presLayoutVars>
      </dgm:prSet>
      <dgm:spPr/>
    </dgm:pt>
    <dgm:pt modelId="{B26C0C36-C0EF-4419-8449-56555E5A7824}" type="pres">
      <dgm:prSet presAssocID="{109C590E-CC24-4155-A4FC-D698470CBB46}" presName="fgShape" presStyleLbl="fgShp" presStyleIdx="0" presStyleCnt="1"/>
      <dgm:spPr/>
    </dgm:pt>
    <dgm:pt modelId="{9DF1D00F-5D40-40AA-967B-CCB6D4065FFC}" type="pres">
      <dgm:prSet presAssocID="{109C590E-CC24-4155-A4FC-D698470CBB46}" presName="linComp" presStyleCnt="0"/>
      <dgm:spPr/>
    </dgm:pt>
    <dgm:pt modelId="{438979B6-EBBA-4DAC-B30D-136C05010FB3}" type="pres">
      <dgm:prSet presAssocID="{2368279B-793C-4A75-A32A-2D5ACD1FC0E3}" presName="compNode" presStyleCnt="0"/>
      <dgm:spPr/>
    </dgm:pt>
    <dgm:pt modelId="{04699EBB-120D-4992-BD58-764547F360CA}" type="pres">
      <dgm:prSet presAssocID="{2368279B-793C-4A75-A32A-2D5ACD1FC0E3}" presName="bkgdShape" presStyleLbl="node1" presStyleIdx="0" presStyleCnt="4"/>
      <dgm:spPr/>
    </dgm:pt>
    <dgm:pt modelId="{D8AF65B9-F9C6-4790-A43A-DA812D5C2AEE}" type="pres">
      <dgm:prSet presAssocID="{2368279B-793C-4A75-A32A-2D5ACD1FC0E3}" presName="nodeTx" presStyleLbl="node1" presStyleIdx="0" presStyleCnt="4">
        <dgm:presLayoutVars>
          <dgm:bulletEnabled val="1"/>
        </dgm:presLayoutVars>
      </dgm:prSet>
      <dgm:spPr/>
    </dgm:pt>
    <dgm:pt modelId="{595FACCE-A774-4D6D-9C8B-A29714406D23}" type="pres">
      <dgm:prSet presAssocID="{2368279B-793C-4A75-A32A-2D5ACD1FC0E3}" presName="invisiNode" presStyleLbl="node1" presStyleIdx="0" presStyleCnt="4"/>
      <dgm:spPr/>
    </dgm:pt>
    <dgm:pt modelId="{B4E1D5A1-1D3D-4C53-9CBC-83939C28F032}" type="pres">
      <dgm:prSet presAssocID="{2368279B-793C-4A75-A32A-2D5ACD1FC0E3}" presName="imagNode" presStyleLbl="fgImgPlace1" presStyleIdx="0" presStyleCnt="4"/>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E04377B8-3F24-4159-9447-AA46D008498F}" type="pres">
      <dgm:prSet presAssocID="{4802B8E0-9115-473A-B430-FCDC04C589C5}" presName="sibTrans" presStyleLbl="sibTrans2D1" presStyleIdx="0" presStyleCnt="0"/>
      <dgm:spPr/>
    </dgm:pt>
    <dgm:pt modelId="{CBA12169-C017-425D-91E5-2BFC7BD253D7}" type="pres">
      <dgm:prSet presAssocID="{45739FE1-5D58-4BA2-A1DA-5F25500420DC}" presName="compNode" presStyleCnt="0"/>
      <dgm:spPr/>
    </dgm:pt>
    <dgm:pt modelId="{2C9DE172-6F34-49AF-BE87-4C1D5B2164E4}" type="pres">
      <dgm:prSet presAssocID="{45739FE1-5D58-4BA2-A1DA-5F25500420DC}" presName="bkgdShape" presStyleLbl="node1" presStyleIdx="1" presStyleCnt="4"/>
      <dgm:spPr/>
    </dgm:pt>
    <dgm:pt modelId="{B2F2D85D-441C-43BA-AB9C-8BEE3E9E37CF}" type="pres">
      <dgm:prSet presAssocID="{45739FE1-5D58-4BA2-A1DA-5F25500420DC}" presName="nodeTx" presStyleLbl="node1" presStyleIdx="1" presStyleCnt="4">
        <dgm:presLayoutVars>
          <dgm:bulletEnabled val="1"/>
        </dgm:presLayoutVars>
      </dgm:prSet>
      <dgm:spPr/>
    </dgm:pt>
    <dgm:pt modelId="{BB326A79-9A07-4C95-BA1F-44F1C355D103}" type="pres">
      <dgm:prSet presAssocID="{45739FE1-5D58-4BA2-A1DA-5F25500420DC}" presName="invisiNode" presStyleLbl="node1" presStyleIdx="1" presStyleCnt="4"/>
      <dgm:spPr/>
    </dgm:pt>
    <dgm:pt modelId="{76232348-FA28-4B11-A0FA-E8F53D3A92A1}" type="pres">
      <dgm:prSet presAssocID="{45739FE1-5D58-4BA2-A1DA-5F25500420DC}"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D53DD9C2-8B94-47F1-94BD-0D315432EE71}" type="pres">
      <dgm:prSet presAssocID="{40B95993-4068-43DB-9822-E2792977A2A9}" presName="sibTrans" presStyleLbl="sibTrans2D1" presStyleIdx="0" presStyleCnt="0"/>
      <dgm:spPr/>
    </dgm:pt>
    <dgm:pt modelId="{35AB103C-A7F5-43A6-9ED4-BC5569E4C201}" type="pres">
      <dgm:prSet presAssocID="{2E962FD4-5F49-43C5-A9FA-833082EAC49A}" presName="compNode" presStyleCnt="0"/>
      <dgm:spPr/>
    </dgm:pt>
    <dgm:pt modelId="{C473405C-846F-4386-84D2-CA31BA829170}" type="pres">
      <dgm:prSet presAssocID="{2E962FD4-5F49-43C5-A9FA-833082EAC49A}" presName="bkgdShape" presStyleLbl="node1" presStyleIdx="2" presStyleCnt="4"/>
      <dgm:spPr/>
    </dgm:pt>
    <dgm:pt modelId="{40704B4E-2BEB-4C06-9A5B-4DACA348AE68}" type="pres">
      <dgm:prSet presAssocID="{2E962FD4-5F49-43C5-A9FA-833082EAC49A}" presName="nodeTx" presStyleLbl="node1" presStyleIdx="2" presStyleCnt="4">
        <dgm:presLayoutVars>
          <dgm:bulletEnabled val="1"/>
        </dgm:presLayoutVars>
      </dgm:prSet>
      <dgm:spPr/>
    </dgm:pt>
    <dgm:pt modelId="{901BDD38-7CBE-4580-9AAB-B91D5457FF41}" type="pres">
      <dgm:prSet presAssocID="{2E962FD4-5F49-43C5-A9FA-833082EAC49A}" presName="invisiNode" presStyleLbl="node1" presStyleIdx="2" presStyleCnt="4"/>
      <dgm:spPr/>
    </dgm:pt>
    <dgm:pt modelId="{DAC7B83F-CF02-44FB-B755-FF9B2C7E60A4}" type="pres">
      <dgm:prSet presAssocID="{2E962FD4-5F49-43C5-A9FA-833082EAC49A}"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pt>
    <dgm:pt modelId="{D7A6CACC-3AF5-4950-B6AB-FE63A743794B}" type="pres">
      <dgm:prSet presAssocID="{CFCDFA0D-DE2D-4110-9BBF-9FDAD9ECADB5}" presName="sibTrans" presStyleLbl="sibTrans2D1" presStyleIdx="0" presStyleCnt="0"/>
      <dgm:spPr/>
    </dgm:pt>
    <dgm:pt modelId="{5A5DB36C-8E75-4583-8251-65BAE8EA008A}" type="pres">
      <dgm:prSet presAssocID="{BFB98940-1807-496E-8F9F-AE8F245F4725}" presName="compNode" presStyleCnt="0"/>
      <dgm:spPr/>
    </dgm:pt>
    <dgm:pt modelId="{704B9162-8BB7-4B6F-AE99-81195C0BBAD1}" type="pres">
      <dgm:prSet presAssocID="{BFB98940-1807-496E-8F9F-AE8F245F4725}" presName="bkgdShape" presStyleLbl="node1" presStyleIdx="3" presStyleCnt="4"/>
      <dgm:spPr/>
    </dgm:pt>
    <dgm:pt modelId="{27DAA6BB-E4E8-4D54-BAC0-B20CABD849EC}" type="pres">
      <dgm:prSet presAssocID="{BFB98940-1807-496E-8F9F-AE8F245F4725}" presName="nodeTx" presStyleLbl="node1" presStyleIdx="3" presStyleCnt="4">
        <dgm:presLayoutVars>
          <dgm:bulletEnabled val="1"/>
        </dgm:presLayoutVars>
      </dgm:prSet>
      <dgm:spPr/>
    </dgm:pt>
    <dgm:pt modelId="{86E42BC9-45AC-45B6-A0E4-70528309A996}" type="pres">
      <dgm:prSet presAssocID="{BFB98940-1807-496E-8F9F-AE8F245F4725}" presName="invisiNode" presStyleLbl="node1" presStyleIdx="3" presStyleCnt="4"/>
      <dgm:spPr/>
    </dgm:pt>
    <dgm:pt modelId="{026B3F49-99D1-4DC6-BD6C-26AF5D8FF7A1}" type="pres">
      <dgm:prSet presAssocID="{BFB98940-1807-496E-8F9F-AE8F245F4725}"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dgm:spPr>
    </dgm:pt>
  </dgm:ptLst>
  <dgm:cxnLst>
    <dgm:cxn modelId="{752C8505-F1DB-474F-A556-732972A84A20}" type="presOf" srcId="{BFB98940-1807-496E-8F9F-AE8F245F4725}" destId="{704B9162-8BB7-4B6F-AE99-81195C0BBAD1}" srcOrd="0" destOrd="0" presId="urn:microsoft.com/office/officeart/2005/8/layout/hList7"/>
    <dgm:cxn modelId="{4CF1E625-5074-4C61-9574-ACA5DE43007D}" srcId="{109C590E-CC24-4155-A4FC-D698470CBB46}" destId="{BFB98940-1807-496E-8F9F-AE8F245F4725}" srcOrd="3" destOrd="0" parTransId="{5B177998-CBAB-4C0D-BCC8-558CA0ACBF75}" sibTransId="{46388AB3-BB39-431E-9674-714A54394CE6}"/>
    <dgm:cxn modelId="{454ED537-8FCD-411B-9C5A-D33CF334FC84}" type="presOf" srcId="{2368279B-793C-4A75-A32A-2D5ACD1FC0E3}" destId="{04699EBB-120D-4992-BD58-764547F360CA}" srcOrd="0" destOrd="0" presId="urn:microsoft.com/office/officeart/2005/8/layout/hList7"/>
    <dgm:cxn modelId="{0438EA5B-10BE-4D4E-B186-1F9C703AE5F2}" type="presOf" srcId="{45739FE1-5D58-4BA2-A1DA-5F25500420DC}" destId="{2C9DE172-6F34-49AF-BE87-4C1D5B2164E4}" srcOrd="0" destOrd="0" presId="urn:microsoft.com/office/officeart/2005/8/layout/hList7"/>
    <dgm:cxn modelId="{DC28325F-1D36-4C12-B4E9-9743C1601142}" type="presOf" srcId="{BFB98940-1807-496E-8F9F-AE8F245F4725}" destId="{27DAA6BB-E4E8-4D54-BAC0-B20CABD849EC}" srcOrd="1" destOrd="0" presId="urn:microsoft.com/office/officeart/2005/8/layout/hList7"/>
    <dgm:cxn modelId="{2B9AE04D-E74C-43C5-816E-1AA6C0334EC4}" type="presOf" srcId="{2E962FD4-5F49-43C5-A9FA-833082EAC49A}" destId="{C473405C-846F-4386-84D2-CA31BA829170}" srcOrd="0" destOrd="0" presId="urn:microsoft.com/office/officeart/2005/8/layout/hList7"/>
    <dgm:cxn modelId="{1689AA77-B0FB-4385-88DB-D35054D07894}" type="presOf" srcId="{40B95993-4068-43DB-9822-E2792977A2A9}" destId="{D53DD9C2-8B94-47F1-94BD-0D315432EE71}" srcOrd="0" destOrd="0" presId="urn:microsoft.com/office/officeart/2005/8/layout/hList7"/>
    <dgm:cxn modelId="{68C8B4A6-9E65-459E-AE82-4C6C465B730D}" srcId="{109C590E-CC24-4155-A4FC-D698470CBB46}" destId="{45739FE1-5D58-4BA2-A1DA-5F25500420DC}" srcOrd="1" destOrd="0" parTransId="{8F39AD95-7176-4E29-9437-886469DB0063}" sibTransId="{40B95993-4068-43DB-9822-E2792977A2A9}"/>
    <dgm:cxn modelId="{9EF74CB3-9581-4A4A-B9EA-C4C9AA371CF8}" type="presOf" srcId="{CFCDFA0D-DE2D-4110-9BBF-9FDAD9ECADB5}" destId="{D7A6CACC-3AF5-4950-B6AB-FE63A743794B}" srcOrd="0" destOrd="0" presId="urn:microsoft.com/office/officeart/2005/8/layout/hList7"/>
    <dgm:cxn modelId="{AD2098D1-E924-4B71-82F9-35BF571ECB9D}" type="presOf" srcId="{109C590E-CC24-4155-A4FC-D698470CBB46}" destId="{FA22CAFB-95C3-4DDD-85E4-0EAA22CBF18A}" srcOrd="0" destOrd="0" presId="urn:microsoft.com/office/officeart/2005/8/layout/hList7"/>
    <dgm:cxn modelId="{6CD902D3-A6DB-4512-8ECB-4D9D9E72E13A}" srcId="{109C590E-CC24-4155-A4FC-D698470CBB46}" destId="{2368279B-793C-4A75-A32A-2D5ACD1FC0E3}" srcOrd="0" destOrd="0" parTransId="{03D8F4E9-1682-40CD-A963-FD0C609E2E39}" sibTransId="{4802B8E0-9115-473A-B430-FCDC04C589C5}"/>
    <dgm:cxn modelId="{91672BD5-81F0-4C97-AA5C-59B759232A07}" srcId="{109C590E-CC24-4155-A4FC-D698470CBB46}" destId="{2E962FD4-5F49-43C5-A9FA-833082EAC49A}" srcOrd="2" destOrd="0" parTransId="{0C8FB689-9D88-43AE-8741-777A3FA4BC0B}" sibTransId="{CFCDFA0D-DE2D-4110-9BBF-9FDAD9ECADB5}"/>
    <dgm:cxn modelId="{A7A110E5-B7C3-465F-98D7-D3244B36A080}" type="presOf" srcId="{45739FE1-5D58-4BA2-A1DA-5F25500420DC}" destId="{B2F2D85D-441C-43BA-AB9C-8BEE3E9E37CF}" srcOrd="1" destOrd="0" presId="urn:microsoft.com/office/officeart/2005/8/layout/hList7"/>
    <dgm:cxn modelId="{120793E6-53F9-4992-A9FE-B29C4BE0B103}" type="presOf" srcId="{2E962FD4-5F49-43C5-A9FA-833082EAC49A}" destId="{40704B4E-2BEB-4C06-9A5B-4DACA348AE68}" srcOrd="1" destOrd="0" presId="urn:microsoft.com/office/officeart/2005/8/layout/hList7"/>
    <dgm:cxn modelId="{7B8AC9E8-0800-4B10-AAB9-781FC76F0D06}" type="presOf" srcId="{2368279B-793C-4A75-A32A-2D5ACD1FC0E3}" destId="{D8AF65B9-F9C6-4790-A43A-DA812D5C2AEE}" srcOrd="1" destOrd="0" presId="urn:microsoft.com/office/officeart/2005/8/layout/hList7"/>
    <dgm:cxn modelId="{DF5E9FEF-191C-4DD5-8D83-F502F91F3BB7}" type="presOf" srcId="{4802B8E0-9115-473A-B430-FCDC04C589C5}" destId="{E04377B8-3F24-4159-9447-AA46D008498F}" srcOrd="0" destOrd="0" presId="urn:microsoft.com/office/officeart/2005/8/layout/hList7"/>
    <dgm:cxn modelId="{32E8458B-8BA3-4C5A-AB39-7F438AFB8197}" type="presParOf" srcId="{FA22CAFB-95C3-4DDD-85E4-0EAA22CBF18A}" destId="{B26C0C36-C0EF-4419-8449-56555E5A7824}" srcOrd="0" destOrd="0" presId="urn:microsoft.com/office/officeart/2005/8/layout/hList7"/>
    <dgm:cxn modelId="{E444E415-7968-438C-B1F2-600D78765AF5}" type="presParOf" srcId="{FA22CAFB-95C3-4DDD-85E4-0EAA22CBF18A}" destId="{9DF1D00F-5D40-40AA-967B-CCB6D4065FFC}" srcOrd="1" destOrd="0" presId="urn:microsoft.com/office/officeart/2005/8/layout/hList7"/>
    <dgm:cxn modelId="{0CB6DC36-D3EE-4549-AF7A-262264E4A8EE}" type="presParOf" srcId="{9DF1D00F-5D40-40AA-967B-CCB6D4065FFC}" destId="{438979B6-EBBA-4DAC-B30D-136C05010FB3}" srcOrd="0" destOrd="0" presId="urn:microsoft.com/office/officeart/2005/8/layout/hList7"/>
    <dgm:cxn modelId="{79DE31E9-CA31-4A3C-A814-584776F9B4E6}" type="presParOf" srcId="{438979B6-EBBA-4DAC-B30D-136C05010FB3}" destId="{04699EBB-120D-4992-BD58-764547F360CA}" srcOrd="0" destOrd="0" presId="urn:microsoft.com/office/officeart/2005/8/layout/hList7"/>
    <dgm:cxn modelId="{D896C626-6682-4EB9-9F52-0CAB10F9EFF1}" type="presParOf" srcId="{438979B6-EBBA-4DAC-B30D-136C05010FB3}" destId="{D8AF65B9-F9C6-4790-A43A-DA812D5C2AEE}" srcOrd="1" destOrd="0" presId="urn:microsoft.com/office/officeart/2005/8/layout/hList7"/>
    <dgm:cxn modelId="{476FCF3B-8FF5-4D5F-9B3B-FAC2DFDB7CB4}" type="presParOf" srcId="{438979B6-EBBA-4DAC-B30D-136C05010FB3}" destId="{595FACCE-A774-4D6D-9C8B-A29714406D23}" srcOrd="2" destOrd="0" presId="urn:microsoft.com/office/officeart/2005/8/layout/hList7"/>
    <dgm:cxn modelId="{4062D1F7-254A-4894-BE77-4754AFB0CEAD}" type="presParOf" srcId="{438979B6-EBBA-4DAC-B30D-136C05010FB3}" destId="{B4E1D5A1-1D3D-4C53-9CBC-83939C28F032}" srcOrd="3" destOrd="0" presId="urn:microsoft.com/office/officeart/2005/8/layout/hList7"/>
    <dgm:cxn modelId="{95C43C69-EDB6-44D3-9DA8-C76576395583}" type="presParOf" srcId="{9DF1D00F-5D40-40AA-967B-CCB6D4065FFC}" destId="{E04377B8-3F24-4159-9447-AA46D008498F}" srcOrd="1" destOrd="0" presId="urn:microsoft.com/office/officeart/2005/8/layout/hList7"/>
    <dgm:cxn modelId="{C5CADA05-8589-43E0-B1E4-82FA211D848C}" type="presParOf" srcId="{9DF1D00F-5D40-40AA-967B-CCB6D4065FFC}" destId="{CBA12169-C017-425D-91E5-2BFC7BD253D7}" srcOrd="2" destOrd="0" presId="urn:microsoft.com/office/officeart/2005/8/layout/hList7"/>
    <dgm:cxn modelId="{611E7243-085B-4CC1-8DC2-E3655C8A027B}" type="presParOf" srcId="{CBA12169-C017-425D-91E5-2BFC7BD253D7}" destId="{2C9DE172-6F34-49AF-BE87-4C1D5B2164E4}" srcOrd="0" destOrd="0" presId="urn:microsoft.com/office/officeart/2005/8/layout/hList7"/>
    <dgm:cxn modelId="{F8296652-83CA-4F20-A735-7F832F3E0948}" type="presParOf" srcId="{CBA12169-C017-425D-91E5-2BFC7BD253D7}" destId="{B2F2D85D-441C-43BA-AB9C-8BEE3E9E37CF}" srcOrd="1" destOrd="0" presId="urn:microsoft.com/office/officeart/2005/8/layout/hList7"/>
    <dgm:cxn modelId="{F0449EAC-23DB-47B9-A751-C6379BCEB2C3}" type="presParOf" srcId="{CBA12169-C017-425D-91E5-2BFC7BD253D7}" destId="{BB326A79-9A07-4C95-BA1F-44F1C355D103}" srcOrd="2" destOrd="0" presId="urn:microsoft.com/office/officeart/2005/8/layout/hList7"/>
    <dgm:cxn modelId="{CBAD1927-0D6F-4E37-85A6-F65DB73E7CE2}" type="presParOf" srcId="{CBA12169-C017-425D-91E5-2BFC7BD253D7}" destId="{76232348-FA28-4B11-A0FA-E8F53D3A92A1}" srcOrd="3" destOrd="0" presId="urn:microsoft.com/office/officeart/2005/8/layout/hList7"/>
    <dgm:cxn modelId="{3FD000D5-BD0C-4410-950E-9933264A210D}" type="presParOf" srcId="{9DF1D00F-5D40-40AA-967B-CCB6D4065FFC}" destId="{D53DD9C2-8B94-47F1-94BD-0D315432EE71}" srcOrd="3" destOrd="0" presId="urn:microsoft.com/office/officeart/2005/8/layout/hList7"/>
    <dgm:cxn modelId="{2BDEC75E-58CA-4BBF-9E62-37CA36BD9B2A}" type="presParOf" srcId="{9DF1D00F-5D40-40AA-967B-CCB6D4065FFC}" destId="{35AB103C-A7F5-43A6-9ED4-BC5569E4C201}" srcOrd="4" destOrd="0" presId="urn:microsoft.com/office/officeart/2005/8/layout/hList7"/>
    <dgm:cxn modelId="{7AD32B1E-F621-4A6C-BC0E-25086A41A3FB}" type="presParOf" srcId="{35AB103C-A7F5-43A6-9ED4-BC5569E4C201}" destId="{C473405C-846F-4386-84D2-CA31BA829170}" srcOrd="0" destOrd="0" presId="urn:microsoft.com/office/officeart/2005/8/layout/hList7"/>
    <dgm:cxn modelId="{6DC78537-478F-4E72-B9CA-E807D370F5A4}" type="presParOf" srcId="{35AB103C-A7F5-43A6-9ED4-BC5569E4C201}" destId="{40704B4E-2BEB-4C06-9A5B-4DACA348AE68}" srcOrd="1" destOrd="0" presId="urn:microsoft.com/office/officeart/2005/8/layout/hList7"/>
    <dgm:cxn modelId="{CCF5A4A5-0D2E-48C7-A7C8-5A4C650537B9}" type="presParOf" srcId="{35AB103C-A7F5-43A6-9ED4-BC5569E4C201}" destId="{901BDD38-7CBE-4580-9AAB-B91D5457FF41}" srcOrd="2" destOrd="0" presId="urn:microsoft.com/office/officeart/2005/8/layout/hList7"/>
    <dgm:cxn modelId="{77551079-D064-4782-A5D5-90D89AC43171}" type="presParOf" srcId="{35AB103C-A7F5-43A6-9ED4-BC5569E4C201}" destId="{DAC7B83F-CF02-44FB-B755-FF9B2C7E60A4}" srcOrd="3" destOrd="0" presId="urn:microsoft.com/office/officeart/2005/8/layout/hList7"/>
    <dgm:cxn modelId="{7FFADFF0-1185-4C87-8C09-6FE2C3F68B11}" type="presParOf" srcId="{9DF1D00F-5D40-40AA-967B-CCB6D4065FFC}" destId="{D7A6CACC-3AF5-4950-B6AB-FE63A743794B}" srcOrd="5" destOrd="0" presId="urn:microsoft.com/office/officeart/2005/8/layout/hList7"/>
    <dgm:cxn modelId="{48162D13-8186-4243-A681-565699AF5F87}" type="presParOf" srcId="{9DF1D00F-5D40-40AA-967B-CCB6D4065FFC}" destId="{5A5DB36C-8E75-4583-8251-65BAE8EA008A}" srcOrd="6" destOrd="0" presId="urn:microsoft.com/office/officeart/2005/8/layout/hList7"/>
    <dgm:cxn modelId="{47F79C2A-3C75-47FB-968B-65BA74C297A4}" type="presParOf" srcId="{5A5DB36C-8E75-4583-8251-65BAE8EA008A}" destId="{704B9162-8BB7-4B6F-AE99-81195C0BBAD1}" srcOrd="0" destOrd="0" presId="urn:microsoft.com/office/officeart/2005/8/layout/hList7"/>
    <dgm:cxn modelId="{FAB95E50-5D1C-4993-AB3E-4FE1283EAA09}" type="presParOf" srcId="{5A5DB36C-8E75-4583-8251-65BAE8EA008A}" destId="{27DAA6BB-E4E8-4D54-BAC0-B20CABD849EC}" srcOrd="1" destOrd="0" presId="urn:microsoft.com/office/officeart/2005/8/layout/hList7"/>
    <dgm:cxn modelId="{1C10EE18-B74D-4CB9-ADDB-5C514E2EB787}" type="presParOf" srcId="{5A5DB36C-8E75-4583-8251-65BAE8EA008A}" destId="{86E42BC9-45AC-45B6-A0E4-70528309A996}" srcOrd="2" destOrd="0" presId="urn:microsoft.com/office/officeart/2005/8/layout/hList7"/>
    <dgm:cxn modelId="{75B67820-AC7F-4C0B-A62B-91219244BD5B}" type="presParOf" srcId="{5A5DB36C-8E75-4583-8251-65BAE8EA008A}" destId="{026B3F49-99D1-4DC6-BD6C-26AF5D8FF7A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99EBB-120D-4992-BD58-764547F360CA}">
      <dsp:nvSpPr>
        <dsp:cNvPr id="0" name=""/>
        <dsp:cNvSpPr/>
      </dsp:nvSpPr>
      <dsp:spPr>
        <a:xfrm>
          <a:off x="2198" y="0"/>
          <a:ext cx="2303928" cy="5330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dirty="0"/>
            <a:t>1. Tech fixes to protect your children online </a:t>
          </a:r>
        </a:p>
      </dsp:txBody>
      <dsp:txXfrm>
        <a:off x="2198" y="2132369"/>
        <a:ext cx="2303928" cy="2132369"/>
      </dsp:txXfrm>
    </dsp:sp>
    <dsp:sp modelId="{B4E1D5A1-1D3D-4C53-9CBC-83939C28F032}">
      <dsp:nvSpPr>
        <dsp:cNvPr id="0" name=""/>
        <dsp:cNvSpPr/>
      </dsp:nvSpPr>
      <dsp:spPr>
        <a:xfrm>
          <a:off x="266563" y="319855"/>
          <a:ext cx="1775197" cy="177519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9DE172-6F34-49AF-BE87-4C1D5B2164E4}">
      <dsp:nvSpPr>
        <dsp:cNvPr id="0" name=""/>
        <dsp:cNvSpPr/>
      </dsp:nvSpPr>
      <dsp:spPr>
        <a:xfrm>
          <a:off x="2375244" y="0"/>
          <a:ext cx="2303928" cy="5330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dirty="0"/>
            <a:t>2. Create healthy and safe online habits </a:t>
          </a:r>
        </a:p>
      </dsp:txBody>
      <dsp:txXfrm>
        <a:off x="2375244" y="2132369"/>
        <a:ext cx="2303928" cy="2132369"/>
      </dsp:txXfrm>
    </dsp:sp>
    <dsp:sp modelId="{76232348-FA28-4B11-A0FA-E8F53D3A92A1}">
      <dsp:nvSpPr>
        <dsp:cNvPr id="0" name=""/>
        <dsp:cNvSpPr/>
      </dsp:nvSpPr>
      <dsp:spPr>
        <a:xfrm>
          <a:off x="2639610" y="319855"/>
          <a:ext cx="1775197" cy="177519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73405C-846F-4386-84D2-CA31BA829170}">
      <dsp:nvSpPr>
        <dsp:cNvPr id="0" name=""/>
        <dsp:cNvSpPr/>
      </dsp:nvSpPr>
      <dsp:spPr>
        <a:xfrm>
          <a:off x="4748291" y="0"/>
          <a:ext cx="2303928" cy="5330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dirty="0"/>
            <a:t>3. Spend time withy your child or teen online </a:t>
          </a:r>
        </a:p>
      </dsp:txBody>
      <dsp:txXfrm>
        <a:off x="4748291" y="2132369"/>
        <a:ext cx="2303928" cy="2132369"/>
      </dsp:txXfrm>
    </dsp:sp>
    <dsp:sp modelId="{DAC7B83F-CF02-44FB-B755-FF9B2C7E60A4}">
      <dsp:nvSpPr>
        <dsp:cNvPr id="0" name=""/>
        <dsp:cNvSpPr/>
      </dsp:nvSpPr>
      <dsp:spPr>
        <a:xfrm>
          <a:off x="5012656" y="319855"/>
          <a:ext cx="1775197" cy="177519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4B9162-8BB7-4B6F-AE99-81195C0BBAD1}">
      <dsp:nvSpPr>
        <dsp:cNvPr id="0" name=""/>
        <dsp:cNvSpPr/>
      </dsp:nvSpPr>
      <dsp:spPr>
        <a:xfrm>
          <a:off x="7121338" y="0"/>
          <a:ext cx="2303928" cy="53309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mj-lt"/>
            <a:buNone/>
          </a:pPr>
          <a:r>
            <a:rPr lang="en-US" sz="2400" kern="1200" dirty="0"/>
            <a:t>4. Keep your child safe with open communication </a:t>
          </a:r>
        </a:p>
      </dsp:txBody>
      <dsp:txXfrm>
        <a:off x="7121338" y="2132369"/>
        <a:ext cx="2303928" cy="2132369"/>
      </dsp:txXfrm>
    </dsp:sp>
    <dsp:sp modelId="{026B3F49-99D1-4DC6-BD6C-26AF5D8FF7A1}">
      <dsp:nvSpPr>
        <dsp:cNvPr id="0" name=""/>
        <dsp:cNvSpPr/>
      </dsp:nvSpPr>
      <dsp:spPr>
        <a:xfrm>
          <a:off x="7385703" y="319855"/>
          <a:ext cx="1775197" cy="177519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6C0C36-C0EF-4419-8449-56555E5A7824}">
      <dsp:nvSpPr>
        <dsp:cNvPr id="0" name=""/>
        <dsp:cNvSpPr/>
      </dsp:nvSpPr>
      <dsp:spPr>
        <a:xfrm>
          <a:off x="377098" y="4264739"/>
          <a:ext cx="8673267" cy="799638"/>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7A395-38DB-46F0-9E49-4824A78816BC}"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2362D-23D5-41C9-ABC1-59DC12F963EB}" type="slidenum">
              <a:rPr lang="en-US" smtClean="0"/>
              <a:t>‹#›</a:t>
            </a:fld>
            <a:endParaRPr lang="en-US"/>
          </a:p>
        </p:txBody>
      </p:sp>
    </p:spTree>
    <p:extLst>
      <p:ext uri="{BB962C8B-B14F-4D97-AF65-F5344CB8AC3E}">
        <p14:creationId xmlns:p14="http://schemas.microsoft.com/office/powerpoint/2010/main" val="214039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EACFB07-2534-4BD8-8174-5B74D929B245}" type="slidenum">
              <a:rPr lang="en-US" smtClean="0"/>
              <a:t>25</a:t>
            </a:fld>
            <a:endParaRPr lang="en-US"/>
          </a:p>
        </p:txBody>
      </p:sp>
    </p:spTree>
    <p:extLst>
      <p:ext uri="{BB962C8B-B14F-4D97-AF65-F5344CB8AC3E}">
        <p14:creationId xmlns:p14="http://schemas.microsoft.com/office/powerpoint/2010/main" val="265431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37E2-4D08-4DEB-9B7A-C9E487DA53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DF4AAD-8EDD-4D97-A5A5-1B1967F8F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836694-E917-4327-B792-2D50DE91F41B}"/>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C71F380F-8943-4551-AF24-C0A3682B7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5C448-B258-4B03-87EA-538DB9A0EC41}"/>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326906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BEA1-8366-40ED-BFCF-4DDEF9D689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BD4ED4-C60A-4F1D-8A66-227D950443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C10DF-7AFA-464E-BCD8-58E6C89A40B8}"/>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31747830-545B-419C-AB1F-C77431F1F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5AD0D-6B53-4C9E-A467-D0F8260B6A56}"/>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293785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12B57D-461F-4500-99AF-A3748A5A5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C33BA0-1B17-48F4-80CD-E52D82FF1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C653A-1B25-42BB-81AA-87AFB0401F34}"/>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5E9D26B9-43D5-4F0F-9C28-226CF6849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802AB-36BD-4B47-94E0-31E28267B879}"/>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179119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24F0-9ED4-4443-B60A-0898DCFCF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4FBE5-E4E1-4092-A99E-AD2481E0D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E4D8-9A4C-4C32-BF63-A38563781575}"/>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2806861D-8394-4A2C-BCBB-EF05FA91D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8925B-53D6-4136-8778-62B7D90E9E46}"/>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322809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2533-19E3-4BA4-BE22-B12A9B20CA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B722D7-F3EC-42C2-A9DD-125310E74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B4039-AEC0-492C-83AB-2F1523766D16}"/>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9EBEF80D-BB69-4062-AB6D-8F5FB77EB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53AEC-92BF-441F-B81C-5E488EB81409}"/>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208989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25CA-974B-4A09-871D-FA7293957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B8CE4-8449-4311-AE6F-08E0FA3774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76662D-A4B6-4BB7-8A41-FCAAA70DBB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29622-6839-4581-84CE-1B27E155A506}"/>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6" name="Footer Placeholder 5">
            <a:extLst>
              <a:ext uri="{FF2B5EF4-FFF2-40B4-BE49-F238E27FC236}">
                <a16:creationId xmlns:a16="http://schemas.microsoft.com/office/drawing/2014/main" id="{8CA8B1AE-B3FE-43E0-9129-C1BF7B09F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E9386-DE4E-4920-A9C1-070FD5EE4DC1}"/>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345616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D963-10BD-4274-94FB-F072904A0F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C2B5E-EAAB-4F5F-873A-FC0EEA7D8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C20EF-5714-454C-86E4-91ED0EF222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B713E-27A2-4019-BB30-BE7F113FF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6953E9-ED90-4E64-A885-C4CA6B3EB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F00E02-39E3-42F0-A4B4-2AEE30FCB116}"/>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8" name="Footer Placeholder 7">
            <a:extLst>
              <a:ext uri="{FF2B5EF4-FFF2-40B4-BE49-F238E27FC236}">
                <a16:creationId xmlns:a16="http://schemas.microsoft.com/office/drawing/2014/main" id="{D371D828-8717-490E-9E31-FB38E2769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99034A-12C6-4E75-9FA6-C9E098B8705B}"/>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57395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22A4-594C-4275-8113-1F1DFB18F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CEC47-2188-47D9-A3A8-9272DFEC360A}"/>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4" name="Footer Placeholder 3">
            <a:extLst>
              <a:ext uri="{FF2B5EF4-FFF2-40B4-BE49-F238E27FC236}">
                <a16:creationId xmlns:a16="http://schemas.microsoft.com/office/drawing/2014/main" id="{96C6F961-F910-4DBC-B491-9C1B66528C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D15C0F-EC48-4848-8384-4AB1C3601440}"/>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17007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B3D46D-3019-4FA2-9708-610775ED61E4}"/>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3" name="Footer Placeholder 2">
            <a:extLst>
              <a:ext uri="{FF2B5EF4-FFF2-40B4-BE49-F238E27FC236}">
                <a16:creationId xmlns:a16="http://schemas.microsoft.com/office/drawing/2014/main" id="{ABAD7D81-E1B9-480C-8B64-2451F01ED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5D6AD-F674-4D17-8A87-A134578E1D7D}"/>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377327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6BF8-272E-4F0B-AA29-DD6B4D8E3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F17A01-1672-48AD-9E76-4FBE9D759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288AD2-858D-4C79-9E6C-270860300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6F90F-3720-44A6-8905-9470D836D12A}"/>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6" name="Footer Placeholder 5">
            <a:extLst>
              <a:ext uri="{FF2B5EF4-FFF2-40B4-BE49-F238E27FC236}">
                <a16:creationId xmlns:a16="http://schemas.microsoft.com/office/drawing/2014/main" id="{D09467C3-B9C6-4197-98F2-5B42FAB79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8D458-42A5-45ED-B141-0F76C548527E}"/>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249608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B39A-0316-4FC1-BB15-F6D3FBF01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9A484-2492-4855-906B-D14F87676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627CDB-5C71-4245-9FD2-D39932348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60187-B201-4DBA-8FB3-A1173807D8D3}"/>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6" name="Footer Placeholder 5">
            <a:extLst>
              <a:ext uri="{FF2B5EF4-FFF2-40B4-BE49-F238E27FC236}">
                <a16:creationId xmlns:a16="http://schemas.microsoft.com/office/drawing/2014/main" id="{5B8FF008-507B-4D1C-ACCE-51F87417D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61486-C617-49BB-8FC1-374A180820A0}"/>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427473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F6D7AD-AB9C-4FB0-988E-71A00EB764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99870E-8594-4B6B-A098-39A9F19F5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5C822-094D-4022-BA5D-FAC81F2D0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A2608FF2-809E-400A-B302-DD8BAA55E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32DF05-BB1A-41C6-8FC1-AB9EF9F13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73C4C-6B3F-429F-8DAC-D39D4AF776C8}" type="slidenum">
              <a:rPr lang="en-US" smtClean="0"/>
              <a:t>‹#›</a:t>
            </a:fld>
            <a:endParaRPr lang="en-US"/>
          </a:p>
        </p:txBody>
      </p:sp>
    </p:spTree>
    <p:extLst>
      <p:ext uri="{BB962C8B-B14F-4D97-AF65-F5344CB8AC3E}">
        <p14:creationId xmlns:p14="http://schemas.microsoft.com/office/powerpoint/2010/main" val="178753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mmonsensemedia.org/app-reviews"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slide" Target="slide2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courses.edraak.org/courses/course-v1:Edraak+ET99+2020_Darsak/course/" TargetMode="External"/><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s://teachers.gov.jo/" TargetMode="External"/><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t.umblr.com/redirect?z=https%3A%2F%2Fwww.whatsapp.com%2Ffaq%2Fen%2Fgeneral%2F21197244&amp;t=MTgyMTMxZjZkNjA5MTFhZTVlNThmYWQyNjgzMWIxYmJkYzRkZmVhOCxUbU4zdWpESg%3D%3D&amp;p=&amp;m=0" TargetMode="External"/><Relationship Id="rId3" Type="http://schemas.openxmlformats.org/officeDocument/2006/relationships/hyperlink" Target="https://t.umblr.com/redirect?z=https%3A%2F%2Fsupport.twitter.com%2Farticles%2F20169998&amp;t=OWYyNjk1ZmU5N2Y5ZDc0YTE3MGQwYWQ3NWYyNjU3OTliNGRhZDliOCxUbU4zdWpESg%3D%3D&amp;p=&amp;m=0" TargetMode="External"/><Relationship Id="rId7" Type="http://schemas.openxmlformats.org/officeDocument/2006/relationships/hyperlink" Target="https://t.umblr.com/redirect?z=https%3A%2F%2Fsupport.snapchat.com%2Fen-US%2Fco%2Fother-abuse&amp;t=MGQyMjZkMDg4N2EzYzNjNzVjMDUyZjYxMmYyMmQ5N2Q4ZmU3NGViMCxUbU4zdWpESg%3D%3D&amp;p=&amp;m=0" TargetMode="External"/><Relationship Id="rId2" Type="http://schemas.openxmlformats.org/officeDocument/2006/relationships/hyperlink" Target="https://t.umblr.com/redirect?z=https%3A%2F%2Fwww.facebook.com%2Fhelp%2F181495968648557&amp;t=NGM3ZTAxYzNiMDIxOGQxMDVhZjdhZDU0MzkzN2E0Y2FlOWQ2MDdjZixUbU4zdWpESg%3D%3D&amp;p=&amp;m=0" TargetMode="External"/><Relationship Id="rId1" Type="http://schemas.openxmlformats.org/officeDocument/2006/relationships/slideLayout" Target="../slideLayouts/slideLayout2.xml"/><Relationship Id="rId6" Type="http://schemas.openxmlformats.org/officeDocument/2006/relationships/hyperlink" Target="https://www.tiktok.com/safety?lang=en" TargetMode="External"/><Relationship Id="rId11" Type="http://schemas.openxmlformats.org/officeDocument/2006/relationships/hyperlink" Target="https://www.tumblr.com/abuse" TargetMode="External"/><Relationship Id="rId5" Type="http://schemas.openxmlformats.org/officeDocument/2006/relationships/hyperlink" Target="https://t.umblr.com/redirect?z=https%3A%2F%2Fwww.youtube.com%2Fyt%2Fpolicyandsafety%2Freporting.html&amp;t=MWM3MzJkNmFiMGE0NzNjMjlmMzJjM2U0ODI4YTYwZWQyNzdkMTU4MCxUbU4zdWpESg%3D%3D&amp;p=&amp;m=0" TargetMode="External"/><Relationship Id="rId10" Type="http://schemas.openxmlformats.org/officeDocument/2006/relationships/hyperlink" Target="https://t.umblr.com/redirect?z=https%3A%2F%2Fkikinteractive.zendesk.com%2Fhc%2Fen-us%2Farticles%2F217680878-I-m-being-harassed-on-Kik-What-can-I-do-&amp;t=OGI0MzU4ZmIzOWEzODg3Y2YzOWE1Y2I5OTRhYjlhMjQ0ZjhhYTQyNixUbU4zdWpESg%3D%3D&amp;p=&amp;m=0" TargetMode="External"/><Relationship Id="rId4" Type="http://schemas.openxmlformats.org/officeDocument/2006/relationships/hyperlink" Target="https://t.umblr.com/redirect?z=https%3A%2F%2Fhelp.instagram.com%2F165828726894770%2F&amp;t=ZThiYThhOTk4ODY0MGMxMjlkNDFkMzVmZjVmMDk4NGUyOGJmZmNiNixUbU4zdWpESg%3D%3D&amp;p=&amp;m=0" TargetMode="External"/><Relationship Id="rId9" Type="http://schemas.openxmlformats.org/officeDocument/2006/relationships/hyperlink" Target="https://t.umblr.com/redirect?z=http%3A%2F%2Fadmin.wechat.com%2Fmp%2Freadtemplate%3Ft%3Dwxm-appmsg-inform%26__biz%3D&amp;t=ZTJlNTNlNTdiYTViZTM2YzNjMTc0Mzk0MDc4YjQ3MmRkZDYyMDA0NSxUbU4zdWpESg%3D%3D&amp;p=&amp;m=0"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parentinfo.org/article/coronavirus-how-to-help-children-spot-fake-news" TargetMode="External"/><Relationship Id="rId3" Type="http://schemas.openxmlformats.org/officeDocument/2006/relationships/hyperlink" Target="https://www.nspcc.org.uk/keeping-children-safe/online-safety/" TargetMode="External"/><Relationship Id="rId7" Type="http://schemas.openxmlformats.org/officeDocument/2006/relationships/hyperlink" Target="https://www.stopbullying.gov/cyberbullying/prevention" TargetMode="External"/><Relationship Id="rId12" Type="http://schemas.openxmlformats.org/officeDocument/2006/relationships/hyperlink" Target="https://www.end-violence.org/sites/default/files/paragraphs/download/English_COVID-19%20Keeping%20children%20safe%20online_FINAL.pdf" TargetMode="External"/><Relationship Id="rId2" Type="http://schemas.openxmlformats.org/officeDocument/2006/relationships/hyperlink" Target="https://www.unicef.org/press-releases/covid-19-children-heightened-risk-abuse-neglect-exploitation-and-violence-amidst" TargetMode="External"/><Relationship Id="rId1" Type="http://schemas.openxmlformats.org/officeDocument/2006/relationships/slideLayout" Target="../slideLayouts/slideLayout2.xml"/><Relationship Id="rId6" Type="http://schemas.openxmlformats.org/officeDocument/2006/relationships/hyperlink" Target="http://www.socialserviceworkforce.org/system/files/resource/files/CP-Case-Management-Remote-Phone-Followup-COVID19.pdf" TargetMode="External"/><Relationship Id="rId11" Type="http://schemas.openxmlformats.org/officeDocument/2006/relationships/hyperlink" Target="https://kayaconnect.org/course/info.php?id=2187" TargetMode="External"/><Relationship Id="rId5" Type="http://schemas.openxmlformats.org/officeDocument/2006/relationships/hyperlink" Target="https://www.unicef.org/media/67396/file/COVID-19%20and%20Its%20Implications%20for%20Protecting%20Children%20Online.pdf" TargetMode="External"/><Relationship Id="rId10" Type="http://schemas.openxmlformats.org/officeDocument/2006/relationships/hyperlink" Target="https://kayaconnect.org/course/info.php?id=1424" TargetMode="External"/><Relationship Id="rId4" Type="http://schemas.openxmlformats.org/officeDocument/2006/relationships/hyperlink" Target="https://www.cybersafetycop.com/covid-19-and-your-childs-online-safety/" TargetMode="External"/><Relationship Id="rId9" Type="http://schemas.openxmlformats.org/officeDocument/2006/relationships/hyperlink" Target="https://www.thinkuknow.co.uk/globalassets/professional/thinkuknow_primary_parents_helpsheet.pdf"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0.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slide" Target="slide3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5512F8-5327-48CB-B05E-3BAB2A4A961F}"/>
              </a:ext>
            </a:extLst>
          </p:cNvPr>
          <p:cNvSpPr txBox="1"/>
          <p:nvPr/>
        </p:nvSpPr>
        <p:spPr>
          <a:xfrm>
            <a:off x="7037243" y="3819100"/>
            <a:ext cx="4825205" cy="1137014"/>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000" b="1" kern="1200" dirty="0">
                <a:solidFill>
                  <a:schemeClr val="tx1"/>
                </a:solidFill>
                <a:ea typeface="+mj-ea"/>
                <a:cs typeface="+mj-cs"/>
              </a:rPr>
              <a:t>Guidance for service providers and schools to </a:t>
            </a:r>
            <a:r>
              <a:rPr lang="en-US" sz="4000" b="1" dirty="0">
                <a:ea typeface="+mj-ea"/>
                <a:cs typeface="+mj-cs"/>
              </a:rPr>
              <a:t>k</a:t>
            </a:r>
            <a:r>
              <a:rPr lang="en-US" sz="4000" b="1" kern="1200" dirty="0">
                <a:solidFill>
                  <a:schemeClr val="tx1"/>
                </a:solidFill>
                <a:ea typeface="+mj-ea"/>
                <a:cs typeface="+mj-cs"/>
              </a:rPr>
              <a:t>eep children safe on-line</a:t>
            </a:r>
          </a:p>
          <a:p>
            <a:pPr>
              <a:lnSpc>
                <a:spcPct val="90000"/>
              </a:lnSpc>
              <a:spcBef>
                <a:spcPct val="0"/>
              </a:spcBef>
              <a:spcAft>
                <a:spcPts val="600"/>
              </a:spcAft>
            </a:pPr>
            <a:endParaRPr lang="en-US" sz="4000" b="1" dirty="0">
              <a:ea typeface="+mj-ea"/>
              <a:cs typeface="+mj-cs"/>
            </a:endParaRPr>
          </a:p>
          <a:p>
            <a:pPr>
              <a:lnSpc>
                <a:spcPct val="90000"/>
              </a:lnSpc>
              <a:spcBef>
                <a:spcPct val="0"/>
              </a:spcBef>
              <a:spcAft>
                <a:spcPts val="600"/>
              </a:spcAft>
            </a:pPr>
            <a:r>
              <a:rPr lang="en-US" b="1" kern="1200" dirty="0">
                <a:solidFill>
                  <a:schemeClr val="tx1"/>
                </a:solidFill>
                <a:ea typeface="+mj-ea"/>
                <a:cs typeface="+mj-cs"/>
              </a:rPr>
              <a:t>Developed by UNICEF Jordan Country Office </a:t>
            </a:r>
          </a:p>
          <a:p>
            <a:pPr>
              <a:lnSpc>
                <a:spcPct val="90000"/>
              </a:lnSpc>
              <a:spcBef>
                <a:spcPct val="0"/>
              </a:spcBef>
              <a:spcAft>
                <a:spcPts val="600"/>
              </a:spcAft>
            </a:pPr>
            <a:r>
              <a:rPr lang="en-US" b="1" kern="1200" dirty="0">
                <a:solidFill>
                  <a:schemeClr val="tx1"/>
                </a:solidFill>
                <a:ea typeface="+mj-ea"/>
                <a:cs typeface="+mj-cs"/>
              </a:rPr>
              <a:t>May 2020</a:t>
            </a:r>
          </a:p>
        </p:txBody>
      </p:sp>
      <p:pic>
        <p:nvPicPr>
          <p:cNvPr id="7" name="Picture 2" descr="Child Protection and Safeguarding E-Learning – Rezume Care ...">
            <a:extLst>
              <a:ext uri="{FF2B5EF4-FFF2-40B4-BE49-F238E27FC236}">
                <a16:creationId xmlns:a16="http://schemas.microsoft.com/office/drawing/2014/main" id="{8373F3F1-0679-4887-B4E2-4D99F520D6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812"/>
          <a:stretch/>
        </p:blipFill>
        <p:spPr bwMode="auto">
          <a:xfrm>
            <a:off x="972115" y="1605958"/>
            <a:ext cx="5257761" cy="3492146"/>
          </a:xfrm>
          <a:prstGeom prst="rect">
            <a:avLst/>
          </a:prstGeom>
          <a:noFill/>
          <a:ln w="12700">
            <a:noFill/>
          </a:ln>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F9A31E1-AB74-4BB5-AAF1-126649D60819}"/>
              </a:ext>
            </a:extLst>
          </p:cNvPr>
          <p:cNvGrpSpPr/>
          <p:nvPr/>
        </p:nvGrpSpPr>
        <p:grpSpPr>
          <a:xfrm>
            <a:off x="7162624" y="5098104"/>
            <a:ext cx="3264872" cy="468368"/>
            <a:chOff x="0" y="0"/>
            <a:chExt cx="2571750" cy="368935"/>
          </a:xfrm>
        </p:grpSpPr>
        <p:pic>
          <p:nvPicPr>
            <p:cNvPr id="12" name="Picture 11">
              <a:extLst>
                <a:ext uri="{FF2B5EF4-FFF2-40B4-BE49-F238E27FC236}">
                  <a16:creationId xmlns:a16="http://schemas.microsoft.com/office/drawing/2014/main" id="{D1A2FA67-624A-4971-92DC-3A97F1E6A94A}"/>
                </a:ext>
              </a:extLst>
            </p:cNvPr>
            <p:cNvPicPr>
              <a:picLocks noChangeAspect="1"/>
            </p:cNvPicPr>
            <p:nvPr/>
          </p:nvPicPr>
          <p:blipFill rotWithShape="1">
            <a:blip r:embed="rId3">
              <a:extLst>
                <a:ext uri="{28A0092B-C50C-407E-A947-70E740481C1C}">
                  <a14:useLocalDpi xmlns:a14="http://schemas.microsoft.com/office/drawing/2010/main" val="0"/>
                </a:ext>
              </a:extLst>
            </a:blip>
            <a:srcRect r="59679" b="1786"/>
            <a:stretch/>
          </p:blipFill>
          <p:spPr bwMode="auto">
            <a:xfrm>
              <a:off x="0" y="0"/>
              <a:ext cx="1181100" cy="368935"/>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BE5B047F-5FBF-4022-A9DF-07E735D1EEAE}"/>
                </a:ext>
              </a:extLst>
            </p:cNvPr>
            <p:cNvPicPr>
              <a:picLocks noChangeAspect="1"/>
            </p:cNvPicPr>
            <p:nvPr/>
          </p:nvPicPr>
          <p:blipFill rotWithShape="1">
            <a:blip r:embed="rId3">
              <a:extLst>
                <a:ext uri="{28A0092B-C50C-407E-A947-70E740481C1C}">
                  <a14:useLocalDpi xmlns:a14="http://schemas.microsoft.com/office/drawing/2010/main" val="0"/>
                </a:ext>
              </a:extLst>
            </a:blip>
            <a:srcRect l="40779" t="3572"/>
            <a:stretch/>
          </p:blipFill>
          <p:spPr bwMode="auto">
            <a:xfrm>
              <a:off x="1219200" y="70686"/>
              <a:ext cx="1352550" cy="282374"/>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0369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5 Steps for Keeping Your Kids Safe Online » Community | GovLoop">
            <a:extLst>
              <a:ext uri="{FF2B5EF4-FFF2-40B4-BE49-F238E27FC236}">
                <a16:creationId xmlns:a16="http://schemas.microsoft.com/office/drawing/2014/main" id="{ED4CC72E-220C-4DCD-A30D-AE6AC9AA272D}"/>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1"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E5A364-BF77-432B-9F4E-66F97321127A}"/>
              </a:ext>
            </a:extLst>
          </p:cNvPr>
          <p:cNvSpPr txBox="1"/>
          <p:nvPr/>
        </p:nvSpPr>
        <p:spPr>
          <a:xfrm>
            <a:off x="937707" y="353505"/>
            <a:ext cx="10257182" cy="646331"/>
          </a:xfrm>
          <a:prstGeom prst="rect">
            <a:avLst/>
          </a:prstGeom>
          <a:noFill/>
        </p:spPr>
        <p:txBody>
          <a:bodyPr wrap="square" rtlCol="0">
            <a:spAutoFit/>
          </a:bodyPr>
          <a:lstStyle/>
          <a:p>
            <a:pPr algn="ctr"/>
            <a:r>
              <a:rPr lang="en-US" sz="3600" b="1" dirty="0"/>
              <a:t>Tips for Parents to Keep their Children Safe Online</a:t>
            </a:r>
          </a:p>
        </p:txBody>
      </p:sp>
      <p:graphicFrame>
        <p:nvGraphicFramePr>
          <p:cNvPr id="7" name="Diagram 6">
            <a:extLst>
              <a:ext uri="{FF2B5EF4-FFF2-40B4-BE49-F238E27FC236}">
                <a16:creationId xmlns:a16="http://schemas.microsoft.com/office/drawing/2014/main" id="{F3D4ABCE-D17D-4C97-94AB-2F9E4DD790EC}"/>
              </a:ext>
            </a:extLst>
          </p:cNvPr>
          <p:cNvGraphicFramePr/>
          <p:nvPr>
            <p:extLst>
              <p:ext uri="{D42A27DB-BD31-4B8C-83A1-F6EECF244321}">
                <p14:modId xmlns:p14="http://schemas.microsoft.com/office/powerpoint/2010/main" val="2206383357"/>
              </p:ext>
            </p:extLst>
          </p:nvPr>
        </p:nvGraphicFramePr>
        <p:xfrm>
          <a:off x="1362456" y="1115596"/>
          <a:ext cx="9427465" cy="5330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2530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0"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73B0EC-788D-40EE-94C8-876703A2EAB4}"/>
              </a:ext>
            </a:extLst>
          </p:cNvPr>
          <p:cNvSpPr txBox="1"/>
          <p:nvPr/>
        </p:nvSpPr>
        <p:spPr>
          <a:xfrm>
            <a:off x="9993198" y="56225"/>
            <a:ext cx="2092785" cy="707886"/>
          </a:xfrm>
          <a:prstGeom prst="rect">
            <a:avLst/>
          </a:prstGeom>
          <a:noFill/>
        </p:spPr>
        <p:txBody>
          <a:bodyPr wrap="square" rtlCol="0">
            <a:spAutoFit/>
          </a:bodyPr>
          <a:lstStyle/>
          <a:p>
            <a:pPr algn="ctr"/>
            <a:r>
              <a:rPr lang="en-US" sz="1200" b="1" u="sng" dirty="0">
                <a:solidFill>
                  <a:schemeClr val="bg2">
                    <a:lumMod val="50000"/>
                  </a:schemeClr>
                </a:solidFill>
              </a:rPr>
              <a:t>Tips for Parents:   </a:t>
            </a:r>
          </a:p>
          <a:p>
            <a:pPr algn="ctr"/>
            <a:r>
              <a:rPr lang="en-US" sz="1200" b="1" dirty="0">
                <a:solidFill>
                  <a:schemeClr val="bg2">
                    <a:lumMod val="50000"/>
                  </a:schemeClr>
                </a:solidFill>
              </a:rPr>
              <a:t>     </a:t>
            </a:r>
            <a:r>
              <a:rPr lang="en-US" sz="1400" b="1" dirty="0">
                <a:solidFill>
                  <a:schemeClr val="bg2">
                    <a:lumMod val="50000"/>
                  </a:schemeClr>
                </a:solidFill>
              </a:rPr>
              <a:t>Keeping Children Safe Online</a:t>
            </a:r>
            <a:endParaRPr lang="en-US" sz="1600" b="1" dirty="0">
              <a:solidFill>
                <a:schemeClr val="bg2">
                  <a:lumMod val="50000"/>
                </a:schemeClr>
              </a:solidFill>
            </a:endParaRPr>
          </a:p>
        </p:txBody>
      </p:sp>
      <p:sp>
        <p:nvSpPr>
          <p:cNvPr id="2" name="Rectangle 1">
            <a:extLst>
              <a:ext uri="{FF2B5EF4-FFF2-40B4-BE49-F238E27FC236}">
                <a16:creationId xmlns:a16="http://schemas.microsoft.com/office/drawing/2014/main" id="{54FC0AF9-2CDD-4C9E-956F-95D5792627A7}"/>
              </a:ext>
            </a:extLst>
          </p:cNvPr>
          <p:cNvSpPr/>
          <p:nvPr/>
        </p:nvSpPr>
        <p:spPr>
          <a:xfrm>
            <a:off x="428598" y="309891"/>
            <a:ext cx="7618368" cy="584775"/>
          </a:xfrm>
          <a:prstGeom prst="rect">
            <a:avLst/>
          </a:prstGeom>
        </p:spPr>
        <p:txBody>
          <a:bodyPr wrap="none">
            <a:spAutoFit/>
          </a:bodyPr>
          <a:lstStyle/>
          <a:p>
            <a:pPr lvl="0"/>
            <a:r>
              <a:rPr lang="en-US" sz="3200" b="1" dirty="0"/>
              <a:t>1. Tech fixes to protect your children online </a:t>
            </a:r>
          </a:p>
        </p:txBody>
      </p:sp>
      <p:sp>
        <p:nvSpPr>
          <p:cNvPr id="7" name="Oval 6">
            <a:extLst>
              <a:ext uri="{FF2B5EF4-FFF2-40B4-BE49-F238E27FC236}">
                <a16:creationId xmlns:a16="http://schemas.microsoft.com/office/drawing/2014/main" id="{9E1502F3-ECC4-4073-B38C-C33B88BDD323}"/>
              </a:ext>
            </a:extLst>
          </p:cNvPr>
          <p:cNvSpPr/>
          <p:nvPr/>
        </p:nvSpPr>
        <p:spPr>
          <a:xfrm>
            <a:off x="10558011" y="740550"/>
            <a:ext cx="1205391" cy="1205391"/>
          </a:xfrm>
          <a:prstGeom prst="ellipse">
            <a:avLst/>
          </a:prstGeom>
          <a:blipFill rotWithShape="1">
            <a:blip r:embed="rId3">
              <a:extLst>
                <a:ext uri="{28A0092B-C50C-407E-A947-70E740481C1C}">
                  <a14:useLocalDpi xmlns:a14="http://schemas.microsoft.com/office/drawing/2010/main" val="0"/>
                </a:ext>
              </a:extLst>
            </a:blip>
            <a:srcRect/>
            <a:stretch>
              <a:fillRect t="-12000" b="-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TextBox 2">
            <a:extLst>
              <a:ext uri="{FF2B5EF4-FFF2-40B4-BE49-F238E27FC236}">
                <a16:creationId xmlns:a16="http://schemas.microsoft.com/office/drawing/2014/main" id="{8F565CC7-DBA3-4EEF-9276-434A9A7436F6}"/>
              </a:ext>
            </a:extLst>
          </p:cNvPr>
          <p:cNvSpPr txBox="1"/>
          <p:nvPr/>
        </p:nvSpPr>
        <p:spPr>
          <a:xfrm>
            <a:off x="530352" y="1014984"/>
            <a:ext cx="10003536" cy="5278368"/>
          </a:xfrm>
          <a:prstGeom prst="rect">
            <a:avLst/>
          </a:prstGeom>
          <a:noFill/>
        </p:spPr>
        <p:txBody>
          <a:bodyPr wrap="square" rtlCol="0">
            <a:spAutoFit/>
          </a:bodyPr>
          <a:lstStyle/>
          <a:p>
            <a:pPr marL="514350" indent="-514350">
              <a:buFont typeface="+mj-lt"/>
              <a:buAutoNum type="romanLcPeriod"/>
            </a:pPr>
            <a:r>
              <a:rPr lang="en-US" sz="2400" dirty="0"/>
              <a:t>Set up </a:t>
            </a:r>
            <a:r>
              <a:rPr lang="en-US" sz="2400" b="1" dirty="0"/>
              <a:t>parents control</a:t>
            </a:r>
            <a:r>
              <a:rPr lang="en-US" sz="2400" dirty="0"/>
              <a:t>.                                                                                      Advice the use of </a:t>
            </a:r>
            <a:r>
              <a:rPr lang="en-US" sz="2400" i="1" dirty="0"/>
              <a:t>parental controls</a:t>
            </a:r>
            <a:r>
              <a:rPr lang="en-US" sz="2400" dirty="0"/>
              <a:t> (they can be adjusted depending on the age of the children) available on home broadband and internet enabled devices. Parents can find out more about parental controls by visiting the broadband provider’s website. </a:t>
            </a:r>
          </a:p>
          <a:p>
            <a:pPr marL="400050" indent="-400050">
              <a:buFont typeface="+mj-lt"/>
              <a:buAutoNum type="romanLcPeriod"/>
            </a:pPr>
            <a:endParaRPr lang="en-US" sz="1050" dirty="0"/>
          </a:p>
          <a:p>
            <a:pPr marL="514350" indent="-514350">
              <a:buFont typeface="+mj-lt"/>
              <a:buAutoNum type="romanLcPeriod"/>
            </a:pPr>
            <a:r>
              <a:rPr lang="en-US" sz="2400" dirty="0"/>
              <a:t>Turn on ‘</a:t>
            </a:r>
            <a:r>
              <a:rPr lang="en-US" sz="2400" b="1" dirty="0" err="1"/>
              <a:t>SafeSearch</a:t>
            </a:r>
            <a:r>
              <a:rPr lang="en-US" sz="2400" dirty="0"/>
              <a:t>’ on your browser.                                                            Most web search engines will have a ‘</a:t>
            </a:r>
            <a:r>
              <a:rPr lang="en-US" sz="2400" dirty="0" err="1"/>
              <a:t>SafeSearch</a:t>
            </a:r>
            <a:r>
              <a:rPr lang="en-US" sz="2400" dirty="0"/>
              <a:t>’ function, which will allow parents to limit the content their child can access whilst online. There is usually a ‘Settings’ button on the web browser homepage, which is often shaped like a small cog</a:t>
            </a:r>
          </a:p>
          <a:p>
            <a:pPr marL="400050" indent="-400050">
              <a:buFont typeface="+mj-lt"/>
              <a:buAutoNum type="romanLcPeriod"/>
            </a:pPr>
            <a:endParaRPr lang="en-US" sz="1100" dirty="0"/>
          </a:p>
          <a:p>
            <a:pPr marL="514350" indent="-514350">
              <a:buFont typeface="+mj-lt"/>
              <a:buAutoNum type="romanLcPeriod"/>
            </a:pPr>
            <a:r>
              <a:rPr lang="en-US" sz="2400" dirty="0"/>
              <a:t>Set up strict ‘</a:t>
            </a:r>
            <a:r>
              <a:rPr lang="en-US" sz="2400" b="1" dirty="0"/>
              <a:t>privacy settings</a:t>
            </a:r>
            <a:r>
              <a:rPr lang="en-US" sz="2400" dirty="0"/>
              <a:t>’ on online apps and games. </a:t>
            </a:r>
          </a:p>
          <a:p>
            <a:pPr marL="514350" indent="-514350">
              <a:buFont typeface="+mj-lt"/>
              <a:buAutoNum type="romanLcPeriod"/>
            </a:pPr>
            <a:endParaRPr lang="en-US" sz="1200" dirty="0"/>
          </a:p>
          <a:p>
            <a:pPr marL="514350" indent="-514350">
              <a:buFont typeface="+mj-lt"/>
              <a:buAutoNum type="romanLcPeriod"/>
            </a:pPr>
            <a:r>
              <a:rPr lang="en-US" sz="2400" dirty="0"/>
              <a:t>Cover webcams when not in use. </a:t>
            </a:r>
          </a:p>
          <a:p>
            <a:endParaRPr lang="en-US" sz="1200" dirty="0"/>
          </a:p>
        </p:txBody>
      </p:sp>
    </p:spTree>
    <p:extLst>
      <p:ext uri="{BB962C8B-B14F-4D97-AF65-F5344CB8AC3E}">
        <p14:creationId xmlns:p14="http://schemas.microsoft.com/office/powerpoint/2010/main" val="349674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0"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FC0AF9-2CDD-4C9E-956F-95D5792627A7}"/>
              </a:ext>
            </a:extLst>
          </p:cNvPr>
          <p:cNvSpPr/>
          <p:nvPr/>
        </p:nvSpPr>
        <p:spPr>
          <a:xfrm>
            <a:off x="510894" y="355611"/>
            <a:ext cx="6991209" cy="584775"/>
          </a:xfrm>
          <a:prstGeom prst="rect">
            <a:avLst/>
          </a:prstGeom>
        </p:spPr>
        <p:txBody>
          <a:bodyPr wrap="none">
            <a:spAutoFit/>
          </a:bodyPr>
          <a:lstStyle/>
          <a:p>
            <a:pPr lvl="0"/>
            <a:r>
              <a:rPr lang="en-US" sz="3200" b="1" dirty="0"/>
              <a:t>2. Create healthy and safe online habits</a:t>
            </a:r>
            <a:r>
              <a:rPr lang="en-US" sz="3200" dirty="0"/>
              <a:t> </a:t>
            </a:r>
          </a:p>
        </p:txBody>
      </p:sp>
      <p:sp>
        <p:nvSpPr>
          <p:cNvPr id="3" name="TextBox 2">
            <a:extLst>
              <a:ext uri="{FF2B5EF4-FFF2-40B4-BE49-F238E27FC236}">
                <a16:creationId xmlns:a16="http://schemas.microsoft.com/office/drawing/2014/main" id="{8F565CC7-DBA3-4EEF-9276-434A9A7436F6}"/>
              </a:ext>
            </a:extLst>
          </p:cNvPr>
          <p:cNvSpPr txBox="1"/>
          <p:nvPr/>
        </p:nvSpPr>
        <p:spPr>
          <a:xfrm>
            <a:off x="612648" y="1118616"/>
            <a:ext cx="10003536" cy="5355312"/>
          </a:xfrm>
          <a:prstGeom prst="rect">
            <a:avLst/>
          </a:prstGeom>
          <a:noFill/>
        </p:spPr>
        <p:txBody>
          <a:bodyPr wrap="square" rtlCol="0">
            <a:spAutoFit/>
          </a:bodyPr>
          <a:lstStyle/>
          <a:p>
            <a:pPr marL="514350" indent="-514350" algn="just">
              <a:spcBef>
                <a:spcPts val="1200"/>
              </a:spcBef>
              <a:buFont typeface="+mj-lt"/>
              <a:buAutoNum type="romanLcPeriod"/>
            </a:pPr>
            <a:r>
              <a:rPr lang="en-US" sz="2400" dirty="0"/>
              <a:t>Involve your child or teen in creating family tech agreements about healthy  device use. Set rules on when, where and for how long your child can have access to a device and the internet. </a:t>
            </a:r>
          </a:p>
          <a:p>
            <a:pPr marL="514350" indent="-514350" algn="just">
              <a:spcBef>
                <a:spcPts val="1200"/>
              </a:spcBef>
              <a:buFont typeface="+mj-lt"/>
              <a:buAutoNum type="romanLcPeriod"/>
            </a:pPr>
            <a:r>
              <a:rPr lang="en-US" sz="2400" dirty="0"/>
              <a:t>Create device-free-spaces and times in your house (eating, playing, schoolwork, and sleeping). Parents should supervise children’s online activity making sure they use devices in communal areas. </a:t>
            </a:r>
          </a:p>
          <a:p>
            <a:pPr marL="514350" indent="-514350" algn="just">
              <a:spcBef>
                <a:spcPts val="1200"/>
              </a:spcBef>
              <a:buFont typeface="+mj-lt"/>
              <a:buAutoNum type="romanLcPeriod"/>
            </a:pPr>
            <a:r>
              <a:rPr lang="en-US" sz="2400" dirty="0"/>
              <a:t>Help your child learn how to keep personal information private, especially from strangers- some people are not who they say they are. </a:t>
            </a:r>
          </a:p>
          <a:p>
            <a:pPr marL="514350" indent="-514350" algn="just">
              <a:spcBef>
                <a:spcPts val="1200"/>
              </a:spcBef>
              <a:buFont typeface="+mj-lt"/>
              <a:buAutoNum type="romanLcPeriod"/>
            </a:pPr>
            <a:r>
              <a:rPr lang="en-US" sz="2400" dirty="0"/>
              <a:t>Help your child identify safe, credible websites and other digital content, and be cautious about clicking on, downloading, posting and uploading content. Children need to understand the public nature of the internet and its risks and benefits. </a:t>
            </a:r>
          </a:p>
          <a:p>
            <a:endParaRPr lang="en-US" sz="2400" dirty="0"/>
          </a:p>
        </p:txBody>
      </p:sp>
      <p:sp>
        <p:nvSpPr>
          <p:cNvPr id="9" name="Oval 8">
            <a:extLst>
              <a:ext uri="{FF2B5EF4-FFF2-40B4-BE49-F238E27FC236}">
                <a16:creationId xmlns:a16="http://schemas.microsoft.com/office/drawing/2014/main" id="{D67EB959-83A6-4AFE-9588-EDF677944A4D}"/>
              </a:ext>
            </a:extLst>
          </p:cNvPr>
          <p:cNvSpPr/>
          <p:nvPr/>
        </p:nvSpPr>
        <p:spPr>
          <a:xfrm>
            <a:off x="10628260" y="740550"/>
            <a:ext cx="1231508" cy="1231508"/>
          </a:xfrm>
          <a:prstGeom prst="ellipse">
            <a:avLst/>
          </a:prstGeom>
          <a:blipFill>
            <a:blip r:embed="rId3">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a:extLst>
              <a:ext uri="{FF2B5EF4-FFF2-40B4-BE49-F238E27FC236}">
                <a16:creationId xmlns:a16="http://schemas.microsoft.com/office/drawing/2014/main" id="{280751BD-E46C-423F-B1DA-25D9BA9D1449}"/>
              </a:ext>
            </a:extLst>
          </p:cNvPr>
          <p:cNvSpPr txBox="1"/>
          <p:nvPr/>
        </p:nvSpPr>
        <p:spPr>
          <a:xfrm>
            <a:off x="9993198" y="56225"/>
            <a:ext cx="2092785" cy="707886"/>
          </a:xfrm>
          <a:prstGeom prst="rect">
            <a:avLst/>
          </a:prstGeom>
          <a:noFill/>
        </p:spPr>
        <p:txBody>
          <a:bodyPr wrap="square" rtlCol="0">
            <a:spAutoFit/>
          </a:bodyPr>
          <a:lstStyle/>
          <a:p>
            <a:pPr algn="ctr"/>
            <a:r>
              <a:rPr lang="en-US" sz="1200" b="1" u="sng" dirty="0">
                <a:solidFill>
                  <a:schemeClr val="bg2">
                    <a:lumMod val="50000"/>
                  </a:schemeClr>
                </a:solidFill>
              </a:rPr>
              <a:t>Tips for Parents:   </a:t>
            </a:r>
          </a:p>
          <a:p>
            <a:pPr algn="ctr"/>
            <a:r>
              <a:rPr lang="en-US" sz="1200" b="1" dirty="0">
                <a:solidFill>
                  <a:schemeClr val="bg2">
                    <a:lumMod val="50000"/>
                  </a:schemeClr>
                </a:solidFill>
              </a:rPr>
              <a:t>     </a:t>
            </a:r>
            <a:r>
              <a:rPr lang="en-US" sz="1400" b="1" dirty="0">
                <a:solidFill>
                  <a:schemeClr val="bg2">
                    <a:lumMod val="50000"/>
                  </a:schemeClr>
                </a:solidFill>
              </a:rPr>
              <a:t>Keeping Children Safe Online</a:t>
            </a:r>
            <a:endParaRPr lang="en-US" sz="1600" b="1" dirty="0">
              <a:solidFill>
                <a:schemeClr val="bg2">
                  <a:lumMod val="50000"/>
                </a:schemeClr>
              </a:solidFill>
            </a:endParaRPr>
          </a:p>
        </p:txBody>
      </p:sp>
    </p:spTree>
    <p:extLst>
      <p:ext uri="{BB962C8B-B14F-4D97-AF65-F5344CB8AC3E}">
        <p14:creationId xmlns:p14="http://schemas.microsoft.com/office/powerpoint/2010/main" val="2949614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0"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FC0AF9-2CDD-4C9E-956F-95D5792627A7}"/>
              </a:ext>
            </a:extLst>
          </p:cNvPr>
          <p:cNvSpPr/>
          <p:nvPr/>
        </p:nvSpPr>
        <p:spPr>
          <a:xfrm>
            <a:off x="428598" y="373899"/>
            <a:ext cx="6991209" cy="584775"/>
          </a:xfrm>
          <a:prstGeom prst="rect">
            <a:avLst/>
          </a:prstGeom>
        </p:spPr>
        <p:txBody>
          <a:bodyPr wrap="none">
            <a:spAutoFit/>
          </a:bodyPr>
          <a:lstStyle/>
          <a:p>
            <a:pPr lvl="0"/>
            <a:r>
              <a:rPr lang="en-US" sz="3200" b="1" dirty="0"/>
              <a:t>2. Create healthy and safe online habits</a:t>
            </a:r>
            <a:r>
              <a:rPr lang="en-US" sz="3200" dirty="0"/>
              <a:t> </a:t>
            </a:r>
          </a:p>
        </p:txBody>
      </p:sp>
      <p:sp>
        <p:nvSpPr>
          <p:cNvPr id="3" name="TextBox 2">
            <a:extLst>
              <a:ext uri="{FF2B5EF4-FFF2-40B4-BE49-F238E27FC236}">
                <a16:creationId xmlns:a16="http://schemas.microsoft.com/office/drawing/2014/main" id="{8F565CC7-DBA3-4EEF-9276-434A9A7436F6}"/>
              </a:ext>
            </a:extLst>
          </p:cNvPr>
          <p:cNvSpPr txBox="1"/>
          <p:nvPr/>
        </p:nvSpPr>
        <p:spPr>
          <a:xfrm>
            <a:off x="630936" y="1136904"/>
            <a:ext cx="10003536" cy="4832092"/>
          </a:xfrm>
          <a:prstGeom prst="rect">
            <a:avLst/>
          </a:prstGeom>
          <a:noFill/>
        </p:spPr>
        <p:txBody>
          <a:bodyPr wrap="square" rtlCol="0">
            <a:spAutoFit/>
          </a:bodyPr>
          <a:lstStyle/>
          <a:p>
            <a:pPr marL="514350" indent="-514350" algn="just">
              <a:spcBef>
                <a:spcPts val="1200"/>
              </a:spcBef>
              <a:buFont typeface="+mj-lt"/>
              <a:buAutoNum type="romanLcPeriod" startAt="5"/>
            </a:pPr>
            <a:r>
              <a:rPr lang="en-US" sz="2400" dirty="0"/>
              <a:t>Remind your children that what goes online stays online (messages, photos, and videos). </a:t>
            </a:r>
          </a:p>
          <a:p>
            <a:pPr marL="514350" indent="-514350" algn="just">
              <a:spcBef>
                <a:spcPts val="1200"/>
              </a:spcBef>
              <a:buFont typeface="+mj-lt"/>
              <a:buAutoNum type="romanLcPeriod" startAt="5"/>
            </a:pPr>
            <a:r>
              <a:rPr lang="en-US" sz="2400" dirty="0"/>
              <a:t>Teach your children to always respect the personal information of friends and family and not share anything about others that is potentially embarrassing or hurtful </a:t>
            </a:r>
          </a:p>
          <a:p>
            <a:pPr marL="514350" indent="-514350" algn="just">
              <a:spcBef>
                <a:spcPts val="1200"/>
              </a:spcBef>
              <a:buFont typeface="+mj-lt"/>
              <a:buAutoNum type="romanLcPeriod" startAt="5"/>
            </a:pPr>
            <a:r>
              <a:rPr lang="en-US" sz="2400" dirty="0"/>
              <a:t>Children need to understand that if they are considering sharing a photo/video of somebody else, they should always ask permission first. Digital info they share, such as emails, photos or videos, can easily be copied and pasted elsewhere and is almost impossible to take back. Things that could damage their reputation, friendships or future prospects should not be shared electronically </a:t>
            </a:r>
          </a:p>
          <a:p>
            <a:endParaRPr lang="en-US" sz="2400" dirty="0"/>
          </a:p>
        </p:txBody>
      </p:sp>
      <p:sp>
        <p:nvSpPr>
          <p:cNvPr id="7" name="TextBox 6">
            <a:extLst>
              <a:ext uri="{FF2B5EF4-FFF2-40B4-BE49-F238E27FC236}">
                <a16:creationId xmlns:a16="http://schemas.microsoft.com/office/drawing/2014/main" id="{68A3A742-1B56-4FB9-AB56-B1FDD791A303}"/>
              </a:ext>
            </a:extLst>
          </p:cNvPr>
          <p:cNvSpPr txBox="1"/>
          <p:nvPr/>
        </p:nvSpPr>
        <p:spPr>
          <a:xfrm>
            <a:off x="9993198" y="56225"/>
            <a:ext cx="2092785" cy="707886"/>
          </a:xfrm>
          <a:prstGeom prst="rect">
            <a:avLst/>
          </a:prstGeom>
          <a:noFill/>
        </p:spPr>
        <p:txBody>
          <a:bodyPr wrap="square" rtlCol="0">
            <a:spAutoFit/>
          </a:bodyPr>
          <a:lstStyle/>
          <a:p>
            <a:pPr algn="ctr"/>
            <a:r>
              <a:rPr lang="en-US" sz="1200" b="1" u="sng" dirty="0">
                <a:solidFill>
                  <a:schemeClr val="bg2">
                    <a:lumMod val="50000"/>
                  </a:schemeClr>
                </a:solidFill>
              </a:rPr>
              <a:t>Tips for Parents:   </a:t>
            </a:r>
          </a:p>
          <a:p>
            <a:pPr algn="ctr"/>
            <a:r>
              <a:rPr lang="en-US" sz="1200" b="1" dirty="0">
                <a:solidFill>
                  <a:schemeClr val="bg2">
                    <a:lumMod val="50000"/>
                  </a:schemeClr>
                </a:solidFill>
              </a:rPr>
              <a:t>     </a:t>
            </a:r>
            <a:r>
              <a:rPr lang="en-US" sz="1400" b="1" dirty="0">
                <a:solidFill>
                  <a:schemeClr val="bg2">
                    <a:lumMod val="50000"/>
                  </a:schemeClr>
                </a:solidFill>
              </a:rPr>
              <a:t>Keeping Children Safe Online</a:t>
            </a:r>
            <a:endParaRPr lang="en-US" sz="1600" b="1" dirty="0">
              <a:solidFill>
                <a:schemeClr val="bg2">
                  <a:lumMod val="50000"/>
                </a:schemeClr>
              </a:solidFill>
            </a:endParaRPr>
          </a:p>
        </p:txBody>
      </p:sp>
      <p:sp>
        <p:nvSpPr>
          <p:cNvPr id="9" name="Oval 8">
            <a:extLst>
              <a:ext uri="{FF2B5EF4-FFF2-40B4-BE49-F238E27FC236}">
                <a16:creationId xmlns:a16="http://schemas.microsoft.com/office/drawing/2014/main" id="{CCBBEB4E-D44E-4548-B9B5-A78E3BF94FBE}"/>
              </a:ext>
            </a:extLst>
          </p:cNvPr>
          <p:cNvSpPr/>
          <p:nvPr/>
        </p:nvSpPr>
        <p:spPr>
          <a:xfrm>
            <a:off x="10628260" y="740550"/>
            <a:ext cx="1231508" cy="1231508"/>
          </a:xfrm>
          <a:prstGeom prst="ellipse">
            <a:avLst/>
          </a:prstGeom>
          <a:blipFill>
            <a:blip r:embed="rId3">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91722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0"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FC0AF9-2CDD-4C9E-956F-95D5792627A7}"/>
              </a:ext>
            </a:extLst>
          </p:cNvPr>
          <p:cNvSpPr/>
          <p:nvPr/>
        </p:nvSpPr>
        <p:spPr>
          <a:xfrm>
            <a:off x="428598" y="209307"/>
            <a:ext cx="7934352" cy="584775"/>
          </a:xfrm>
          <a:prstGeom prst="rect">
            <a:avLst/>
          </a:prstGeom>
        </p:spPr>
        <p:txBody>
          <a:bodyPr wrap="none">
            <a:spAutoFit/>
          </a:bodyPr>
          <a:lstStyle/>
          <a:p>
            <a:pPr lvl="0"/>
            <a:r>
              <a:rPr lang="en-US" sz="3200" b="1" dirty="0"/>
              <a:t>3. Spend time withy your child or teen online </a:t>
            </a:r>
          </a:p>
        </p:txBody>
      </p:sp>
      <p:sp>
        <p:nvSpPr>
          <p:cNvPr id="3" name="TextBox 2">
            <a:extLst>
              <a:ext uri="{FF2B5EF4-FFF2-40B4-BE49-F238E27FC236}">
                <a16:creationId xmlns:a16="http://schemas.microsoft.com/office/drawing/2014/main" id="{8F565CC7-DBA3-4EEF-9276-434A9A7436F6}"/>
              </a:ext>
            </a:extLst>
          </p:cNvPr>
          <p:cNvSpPr txBox="1"/>
          <p:nvPr/>
        </p:nvSpPr>
        <p:spPr>
          <a:xfrm>
            <a:off x="530352" y="896112"/>
            <a:ext cx="10003536" cy="5570756"/>
          </a:xfrm>
          <a:prstGeom prst="rect">
            <a:avLst/>
          </a:prstGeom>
          <a:noFill/>
        </p:spPr>
        <p:txBody>
          <a:bodyPr wrap="square" rtlCol="0">
            <a:spAutoFit/>
          </a:bodyPr>
          <a:lstStyle/>
          <a:p>
            <a:pPr marL="514350" indent="-514350" algn="just">
              <a:spcBef>
                <a:spcPts val="600"/>
              </a:spcBef>
              <a:buFont typeface="+mj-lt"/>
              <a:buAutoNum type="romanLcPeriod"/>
            </a:pPr>
            <a:r>
              <a:rPr lang="en-US" sz="2400" dirty="0"/>
              <a:t>Explore websites, social media, games, and apps together. For example you can get your children to show you their </a:t>
            </a:r>
            <a:r>
              <a:rPr lang="en-US" sz="2400" dirty="0" err="1"/>
              <a:t>favourite</a:t>
            </a:r>
            <a:r>
              <a:rPr lang="en-US" sz="2400" dirty="0"/>
              <a:t> websites and apps and what they do on them. You should listen, show interest and encourage your children  to teach you the basics of the site or app.</a:t>
            </a:r>
          </a:p>
          <a:p>
            <a:pPr marL="514350" indent="-514350" algn="just">
              <a:spcBef>
                <a:spcPts val="600"/>
              </a:spcBef>
              <a:buFont typeface="+mj-lt"/>
              <a:buAutoNum type="romanLcPeriod"/>
            </a:pPr>
            <a:r>
              <a:rPr lang="en-US" sz="2400" dirty="0"/>
              <a:t>Tell your children to leave unpleasant conversations, and talk to your teen on how to report inappropriate content or bad behaviour. </a:t>
            </a:r>
          </a:p>
          <a:p>
            <a:pPr marL="514350" indent="-514350" algn="just">
              <a:spcBef>
                <a:spcPts val="600"/>
              </a:spcBef>
              <a:buFont typeface="+mj-lt"/>
              <a:buAutoNum type="romanLcPeriod"/>
            </a:pPr>
            <a:r>
              <a:rPr lang="en-US" sz="2400" dirty="0"/>
              <a:t>Help your children identify safe, credible websites and other digital content, and be cautious about clicking on, downloading, posting and uploading content. You can refer to </a:t>
            </a:r>
            <a:r>
              <a:rPr lang="en-US" sz="2400" b="1" dirty="0">
                <a:solidFill>
                  <a:srgbClr val="0070C0"/>
                </a:solidFill>
                <a:hlinkClick r:id="rId3"/>
              </a:rPr>
              <a:t>Common Sense Media </a:t>
            </a:r>
            <a:r>
              <a:rPr lang="en-US" sz="2400" dirty="0"/>
              <a:t> which has great advice for apps, games and entertainment for different ages. </a:t>
            </a:r>
          </a:p>
          <a:p>
            <a:pPr marL="514350" indent="-514350" algn="just">
              <a:spcBef>
                <a:spcPts val="600"/>
              </a:spcBef>
              <a:buFont typeface="+mj-lt"/>
              <a:buAutoNum type="romanLcPeriod"/>
            </a:pPr>
            <a:r>
              <a:rPr lang="en-US" sz="2400" dirty="0"/>
              <a:t>Encourage your children to help if friends are making poor choices or being harmed and to report incidents to trusted adults. </a:t>
            </a:r>
          </a:p>
          <a:p>
            <a:pPr marL="514350" indent="-514350" algn="just">
              <a:spcBef>
                <a:spcPts val="600"/>
              </a:spcBef>
              <a:buFont typeface="+mj-lt"/>
              <a:buAutoNum type="romanLcPeriod"/>
            </a:pPr>
            <a:r>
              <a:rPr lang="en-US" sz="2400" dirty="0"/>
              <a:t>Teach your children how to interact safely with people they “meet” online. Remind them to limit sharing personal information with new friends. </a:t>
            </a:r>
          </a:p>
        </p:txBody>
      </p:sp>
      <p:sp>
        <p:nvSpPr>
          <p:cNvPr id="7" name="Oval 6">
            <a:extLst>
              <a:ext uri="{FF2B5EF4-FFF2-40B4-BE49-F238E27FC236}">
                <a16:creationId xmlns:a16="http://schemas.microsoft.com/office/drawing/2014/main" id="{107344B2-ADF0-4C52-85C6-7199A318C985}"/>
              </a:ext>
            </a:extLst>
          </p:cNvPr>
          <p:cNvSpPr/>
          <p:nvPr/>
        </p:nvSpPr>
        <p:spPr>
          <a:xfrm>
            <a:off x="10533889" y="740551"/>
            <a:ext cx="1417320" cy="1417320"/>
          </a:xfrm>
          <a:prstGeom prst="ellipse">
            <a:avLst/>
          </a:prstGeom>
          <a:blipFill>
            <a:blip r:embed="rId4">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TextBox 7">
            <a:extLst>
              <a:ext uri="{FF2B5EF4-FFF2-40B4-BE49-F238E27FC236}">
                <a16:creationId xmlns:a16="http://schemas.microsoft.com/office/drawing/2014/main" id="{B1D638B2-958C-4C0F-A85B-C586F0628C0B}"/>
              </a:ext>
            </a:extLst>
          </p:cNvPr>
          <p:cNvSpPr txBox="1"/>
          <p:nvPr/>
        </p:nvSpPr>
        <p:spPr>
          <a:xfrm>
            <a:off x="9993198" y="56225"/>
            <a:ext cx="2092785" cy="707886"/>
          </a:xfrm>
          <a:prstGeom prst="rect">
            <a:avLst/>
          </a:prstGeom>
          <a:noFill/>
        </p:spPr>
        <p:txBody>
          <a:bodyPr wrap="square" rtlCol="0">
            <a:spAutoFit/>
          </a:bodyPr>
          <a:lstStyle/>
          <a:p>
            <a:pPr algn="ctr"/>
            <a:r>
              <a:rPr lang="en-US" sz="1200" b="1" u="sng" dirty="0">
                <a:solidFill>
                  <a:schemeClr val="bg2">
                    <a:lumMod val="50000"/>
                  </a:schemeClr>
                </a:solidFill>
              </a:rPr>
              <a:t>Tips for Parents:   </a:t>
            </a:r>
          </a:p>
          <a:p>
            <a:pPr algn="ctr"/>
            <a:r>
              <a:rPr lang="en-US" sz="1200" b="1" dirty="0">
                <a:solidFill>
                  <a:schemeClr val="bg2">
                    <a:lumMod val="50000"/>
                  </a:schemeClr>
                </a:solidFill>
              </a:rPr>
              <a:t>     </a:t>
            </a:r>
            <a:r>
              <a:rPr lang="en-US" sz="1400" b="1" dirty="0">
                <a:solidFill>
                  <a:schemeClr val="bg2">
                    <a:lumMod val="50000"/>
                  </a:schemeClr>
                </a:solidFill>
              </a:rPr>
              <a:t>Keeping Children Safe Online</a:t>
            </a:r>
            <a:endParaRPr lang="en-US" sz="1600" b="1" dirty="0">
              <a:solidFill>
                <a:schemeClr val="bg2">
                  <a:lumMod val="50000"/>
                </a:schemeClr>
              </a:solidFill>
            </a:endParaRPr>
          </a:p>
        </p:txBody>
      </p:sp>
    </p:spTree>
    <p:extLst>
      <p:ext uri="{BB962C8B-B14F-4D97-AF65-F5344CB8AC3E}">
        <p14:creationId xmlns:p14="http://schemas.microsoft.com/office/powerpoint/2010/main" val="357044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0"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FC0AF9-2CDD-4C9E-956F-95D5792627A7}"/>
              </a:ext>
            </a:extLst>
          </p:cNvPr>
          <p:cNvSpPr/>
          <p:nvPr/>
        </p:nvSpPr>
        <p:spPr>
          <a:xfrm>
            <a:off x="428598" y="209307"/>
            <a:ext cx="8663910" cy="584775"/>
          </a:xfrm>
          <a:prstGeom prst="rect">
            <a:avLst/>
          </a:prstGeom>
        </p:spPr>
        <p:txBody>
          <a:bodyPr wrap="none">
            <a:spAutoFit/>
          </a:bodyPr>
          <a:lstStyle/>
          <a:p>
            <a:pPr lvl="0"/>
            <a:r>
              <a:rPr lang="en-US" sz="3200" b="1" dirty="0"/>
              <a:t>4. Keep your child safe with open communication </a:t>
            </a:r>
          </a:p>
        </p:txBody>
      </p:sp>
      <p:sp>
        <p:nvSpPr>
          <p:cNvPr id="3" name="TextBox 2">
            <a:extLst>
              <a:ext uri="{FF2B5EF4-FFF2-40B4-BE49-F238E27FC236}">
                <a16:creationId xmlns:a16="http://schemas.microsoft.com/office/drawing/2014/main" id="{8F565CC7-DBA3-4EEF-9276-434A9A7436F6}"/>
              </a:ext>
            </a:extLst>
          </p:cNvPr>
          <p:cNvSpPr txBox="1"/>
          <p:nvPr/>
        </p:nvSpPr>
        <p:spPr>
          <a:xfrm>
            <a:off x="530352" y="908812"/>
            <a:ext cx="10518648" cy="5570756"/>
          </a:xfrm>
          <a:prstGeom prst="rect">
            <a:avLst/>
          </a:prstGeom>
          <a:noFill/>
        </p:spPr>
        <p:txBody>
          <a:bodyPr wrap="square" rtlCol="0">
            <a:spAutoFit/>
          </a:bodyPr>
          <a:lstStyle/>
          <a:p>
            <a:pPr marL="514350" indent="-514350">
              <a:spcBef>
                <a:spcPts val="1200"/>
              </a:spcBef>
              <a:buFont typeface="+mj-lt"/>
              <a:buAutoNum type="romanLcPeriod"/>
            </a:pPr>
            <a:r>
              <a:rPr lang="en-US" sz="2400" dirty="0"/>
              <a:t>Talk to your children about how their online actions affect others. When engaging with others online, children need to be reminded to consider how someone else might feel before they post or share something.</a:t>
            </a:r>
          </a:p>
          <a:p>
            <a:pPr marL="514350" indent="-514350">
              <a:spcBef>
                <a:spcPts val="1200"/>
              </a:spcBef>
              <a:buFont typeface="+mj-lt"/>
              <a:buAutoNum type="romanLcPeriod"/>
            </a:pPr>
            <a:r>
              <a:rPr lang="en-US" sz="2400" dirty="0"/>
              <a:t>Create trusting relationships and open communication through positive support and encouragement. When talking about internet and applications in general, take opportunities to ask your children questions. For example do they have any worries while they’re online? Parents should make sure their children know that if they ever feel worried, they can get help by talking to them or another adult they trust. </a:t>
            </a:r>
          </a:p>
          <a:p>
            <a:pPr marL="514350" indent="-514350">
              <a:spcBef>
                <a:spcPts val="1200"/>
              </a:spcBef>
              <a:buFont typeface="+mj-lt"/>
              <a:buAutoNum type="romanLcPeriod"/>
            </a:pPr>
            <a:r>
              <a:rPr lang="en-US" sz="2400" dirty="0"/>
              <a:t>Be alert to signs of distress. Notice if your child is being withdrawn, upset, secretive, or obsessed with online activities. When a child shows concerns you should be non-judgmental. Tell your children that they can talk to you and explain to them that you would never blame them for anything that might happen online. </a:t>
            </a:r>
          </a:p>
        </p:txBody>
      </p:sp>
      <p:sp>
        <p:nvSpPr>
          <p:cNvPr id="8" name="Oval 7">
            <a:extLst>
              <a:ext uri="{FF2B5EF4-FFF2-40B4-BE49-F238E27FC236}">
                <a16:creationId xmlns:a16="http://schemas.microsoft.com/office/drawing/2014/main" id="{9CD80604-E9C8-4A7B-A66F-17A097F3BDD5}"/>
              </a:ext>
            </a:extLst>
          </p:cNvPr>
          <p:cNvSpPr/>
          <p:nvPr/>
        </p:nvSpPr>
        <p:spPr>
          <a:xfrm>
            <a:off x="10640104" y="794082"/>
            <a:ext cx="1401251" cy="1401251"/>
          </a:xfrm>
          <a:prstGeom prst="ellipse">
            <a:avLst/>
          </a:prstGeom>
          <a:blipFill>
            <a:blip r:embed="rId3">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a:extLst>
              <a:ext uri="{FF2B5EF4-FFF2-40B4-BE49-F238E27FC236}">
                <a16:creationId xmlns:a16="http://schemas.microsoft.com/office/drawing/2014/main" id="{F7954BEF-7713-42AD-A92A-1D87F6339DB8}"/>
              </a:ext>
            </a:extLst>
          </p:cNvPr>
          <p:cNvSpPr txBox="1"/>
          <p:nvPr/>
        </p:nvSpPr>
        <p:spPr>
          <a:xfrm>
            <a:off x="9993198" y="56225"/>
            <a:ext cx="2092785" cy="707886"/>
          </a:xfrm>
          <a:prstGeom prst="rect">
            <a:avLst/>
          </a:prstGeom>
          <a:noFill/>
        </p:spPr>
        <p:txBody>
          <a:bodyPr wrap="square" rtlCol="0">
            <a:spAutoFit/>
          </a:bodyPr>
          <a:lstStyle/>
          <a:p>
            <a:pPr algn="ctr"/>
            <a:r>
              <a:rPr lang="en-US" sz="1200" b="1" u="sng" dirty="0">
                <a:solidFill>
                  <a:schemeClr val="bg2">
                    <a:lumMod val="50000"/>
                  </a:schemeClr>
                </a:solidFill>
              </a:rPr>
              <a:t>Tips for Parents:   </a:t>
            </a:r>
          </a:p>
          <a:p>
            <a:pPr algn="ctr"/>
            <a:r>
              <a:rPr lang="en-US" sz="1200" b="1" dirty="0">
                <a:solidFill>
                  <a:schemeClr val="bg2">
                    <a:lumMod val="50000"/>
                  </a:schemeClr>
                </a:solidFill>
              </a:rPr>
              <a:t>     </a:t>
            </a:r>
            <a:r>
              <a:rPr lang="en-US" sz="1400" b="1" dirty="0">
                <a:solidFill>
                  <a:schemeClr val="bg2">
                    <a:lumMod val="50000"/>
                  </a:schemeClr>
                </a:solidFill>
              </a:rPr>
              <a:t>Keeping Children Safe Online</a:t>
            </a:r>
            <a:endParaRPr lang="en-US" sz="1600" b="1" dirty="0">
              <a:solidFill>
                <a:schemeClr val="bg2">
                  <a:lumMod val="50000"/>
                </a:schemeClr>
              </a:solidFill>
            </a:endParaRPr>
          </a:p>
        </p:txBody>
      </p:sp>
    </p:spTree>
    <p:extLst>
      <p:ext uri="{BB962C8B-B14F-4D97-AF65-F5344CB8AC3E}">
        <p14:creationId xmlns:p14="http://schemas.microsoft.com/office/powerpoint/2010/main" val="107897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0"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FC0AF9-2CDD-4C9E-956F-95D5792627A7}"/>
              </a:ext>
            </a:extLst>
          </p:cNvPr>
          <p:cNvSpPr/>
          <p:nvPr/>
        </p:nvSpPr>
        <p:spPr>
          <a:xfrm>
            <a:off x="428598" y="209307"/>
            <a:ext cx="8663910" cy="584775"/>
          </a:xfrm>
          <a:prstGeom prst="rect">
            <a:avLst/>
          </a:prstGeom>
        </p:spPr>
        <p:txBody>
          <a:bodyPr wrap="none">
            <a:spAutoFit/>
          </a:bodyPr>
          <a:lstStyle/>
          <a:p>
            <a:pPr lvl="0"/>
            <a:r>
              <a:rPr lang="en-US" sz="3200" b="1" dirty="0"/>
              <a:t>4. Keep your child safe with open communication </a:t>
            </a:r>
          </a:p>
        </p:txBody>
      </p:sp>
      <p:sp>
        <p:nvSpPr>
          <p:cNvPr id="3" name="TextBox 2">
            <a:extLst>
              <a:ext uri="{FF2B5EF4-FFF2-40B4-BE49-F238E27FC236}">
                <a16:creationId xmlns:a16="http://schemas.microsoft.com/office/drawing/2014/main" id="{8F565CC7-DBA3-4EEF-9276-434A9A7436F6}"/>
              </a:ext>
            </a:extLst>
          </p:cNvPr>
          <p:cNvSpPr txBox="1"/>
          <p:nvPr/>
        </p:nvSpPr>
        <p:spPr>
          <a:xfrm>
            <a:off x="530352" y="896112"/>
            <a:ext cx="10003536" cy="6124754"/>
          </a:xfrm>
          <a:prstGeom prst="rect">
            <a:avLst/>
          </a:prstGeom>
          <a:noFill/>
        </p:spPr>
        <p:txBody>
          <a:bodyPr wrap="square" rtlCol="0">
            <a:spAutoFit/>
          </a:bodyPr>
          <a:lstStyle/>
          <a:p>
            <a:pPr marL="514350" indent="-514350" algn="just">
              <a:spcBef>
                <a:spcPts val="1200"/>
              </a:spcBef>
              <a:buFont typeface="+mj-lt"/>
              <a:buAutoNum type="romanLcPeriod" startAt="4"/>
            </a:pPr>
            <a:r>
              <a:rPr lang="en-US" sz="2400" dirty="0"/>
              <a:t>Note that every child is unique and may use different ways to communicate. Take time to adjust your message for your child’s needs. For example, children with learning disabilities, may require information in simple format. </a:t>
            </a:r>
          </a:p>
          <a:p>
            <a:pPr marL="514350" indent="-514350" algn="just">
              <a:spcBef>
                <a:spcPts val="1200"/>
              </a:spcBef>
              <a:buFont typeface="+mj-lt"/>
              <a:buAutoNum type="romanLcPeriod" startAt="4"/>
            </a:pPr>
            <a:r>
              <a:rPr lang="en-US" sz="2400" dirty="0"/>
              <a:t>Your children may deal with situations like bullying, unwanted contact or hurtful comments online. Work with them on strategies for when problems arise, such as talking to a trusted adult, not retaliating, calmly talking with the person, blocking the person or filing a complaint. Agree on steps to take if the strategy fails. </a:t>
            </a:r>
          </a:p>
          <a:p>
            <a:pPr marL="514350" indent="-514350" algn="just">
              <a:spcBef>
                <a:spcPts val="1200"/>
              </a:spcBef>
              <a:buFont typeface="+mj-lt"/>
              <a:buAutoNum type="romanLcPeriod" startAt="4"/>
            </a:pPr>
            <a:r>
              <a:rPr lang="en-US" sz="2400" dirty="0"/>
              <a:t>Help your children identify trusted adults who can help them if they are worried. This includes parents and other adults at home, as well as adults from wider family, school or other support services who they are able to contact at this time. Children under the age of 12 could be encouraged to draw a picture or write a list of their trusted adults.</a:t>
            </a:r>
          </a:p>
          <a:p>
            <a:endParaRPr lang="en-US" sz="2400" dirty="0"/>
          </a:p>
          <a:p>
            <a:endParaRPr lang="en-US" sz="1200" dirty="0"/>
          </a:p>
        </p:txBody>
      </p:sp>
      <p:sp>
        <p:nvSpPr>
          <p:cNvPr id="8" name="Oval 7">
            <a:extLst>
              <a:ext uri="{FF2B5EF4-FFF2-40B4-BE49-F238E27FC236}">
                <a16:creationId xmlns:a16="http://schemas.microsoft.com/office/drawing/2014/main" id="{9CD80604-E9C8-4A7B-A66F-17A097F3BDD5}"/>
              </a:ext>
            </a:extLst>
          </p:cNvPr>
          <p:cNvSpPr/>
          <p:nvPr/>
        </p:nvSpPr>
        <p:spPr>
          <a:xfrm>
            <a:off x="10640104" y="794082"/>
            <a:ext cx="1401251" cy="1401251"/>
          </a:xfrm>
          <a:prstGeom prst="ellipse">
            <a:avLst/>
          </a:prstGeom>
          <a:blipFill>
            <a:blip r:embed="rId3">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a:extLst>
              <a:ext uri="{FF2B5EF4-FFF2-40B4-BE49-F238E27FC236}">
                <a16:creationId xmlns:a16="http://schemas.microsoft.com/office/drawing/2014/main" id="{50B660EA-898D-40E6-B0E6-8C8DCC4D7555}"/>
              </a:ext>
            </a:extLst>
          </p:cNvPr>
          <p:cNvSpPr txBox="1"/>
          <p:nvPr/>
        </p:nvSpPr>
        <p:spPr>
          <a:xfrm>
            <a:off x="9993198" y="56225"/>
            <a:ext cx="2092785" cy="707886"/>
          </a:xfrm>
          <a:prstGeom prst="rect">
            <a:avLst/>
          </a:prstGeom>
          <a:noFill/>
        </p:spPr>
        <p:txBody>
          <a:bodyPr wrap="square" rtlCol="0">
            <a:spAutoFit/>
          </a:bodyPr>
          <a:lstStyle/>
          <a:p>
            <a:pPr algn="ctr"/>
            <a:r>
              <a:rPr lang="en-US" sz="1200" b="1" u="sng" dirty="0">
                <a:solidFill>
                  <a:schemeClr val="bg2">
                    <a:lumMod val="50000"/>
                  </a:schemeClr>
                </a:solidFill>
              </a:rPr>
              <a:t>Tips for Parents:   </a:t>
            </a:r>
          </a:p>
          <a:p>
            <a:pPr algn="ctr"/>
            <a:r>
              <a:rPr lang="en-US" sz="1200" b="1" dirty="0">
                <a:solidFill>
                  <a:schemeClr val="bg2">
                    <a:lumMod val="50000"/>
                  </a:schemeClr>
                </a:solidFill>
              </a:rPr>
              <a:t>     </a:t>
            </a:r>
            <a:r>
              <a:rPr lang="en-US" sz="1400" b="1" dirty="0">
                <a:solidFill>
                  <a:schemeClr val="bg2">
                    <a:lumMod val="50000"/>
                  </a:schemeClr>
                </a:solidFill>
              </a:rPr>
              <a:t>Keeping Children Safe Online</a:t>
            </a:r>
            <a:endParaRPr lang="en-US" sz="1600" b="1" dirty="0">
              <a:solidFill>
                <a:schemeClr val="bg2">
                  <a:lumMod val="50000"/>
                </a:schemeClr>
              </a:solidFill>
            </a:endParaRPr>
          </a:p>
        </p:txBody>
      </p:sp>
    </p:spTree>
    <p:extLst>
      <p:ext uri="{BB962C8B-B14F-4D97-AF65-F5344CB8AC3E}">
        <p14:creationId xmlns:p14="http://schemas.microsoft.com/office/powerpoint/2010/main" val="266402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0D8D71C-48F0-4127-BB07-7B56C9DFA876}"/>
              </a:ext>
            </a:extLst>
          </p:cNvPr>
          <p:cNvSpPr/>
          <p:nvPr/>
        </p:nvSpPr>
        <p:spPr>
          <a:xfrm>
            <a:off x="698938" y="2040165"/>
            <a:ext cx="10827139" cy="3785652"/>
          </a:xfrm>
          <a:prstGeom prst="rect">
            <a:avLst/>
          </a:prstGeom>
        </p:spPr>
        <p:txBody>
          <a:bodyPr wrap="square">
            <a:spAutoFit/>
          </a:bodyPr>
          <a:lstStyle/>
          <a:p>
            <a:endParaRPr lang="en-US" sz="2400" b="1" i="0" dirty="0">
              <a:solidFill>
                <a:srgbClr val="1B1B1B"/>
              </a:solidFill>
              <a:effectLst/>
            </a:endParaRPr>
          </a:p>
          <a:p>
            <a:pPr marL="342900" indent="-342900">
              <a:buFont typeface="Wingdings" panose="05000000000000000000" pitchFamily="2" charset="2"/>
              <a:buChar char="§"/>
            </a:pPr>
            <a:r>
              <a:rPr lang="en-US" sz="2400" b="0" i="0" dirty="0">
                <a:solidFill>
                  <a:srgbClr val="1B1B1B"/>
                </a:solidFill>
                <a:effectLst/>
              </a:rPr>
              <a:t>Cyberbullying is bullying that takes place over digital devices like mobile phones, computers, and tablets. </a:t>
            </a:r>
          </a:p>
          <a:p>
            <a:pPr marL="342900" indent="-342900">
              <a:buFont typeface="Wingdings" panose="05000000000000000000" pitchFamily="2" charset="2"/>
              <a:buChar char="§"/>
            </a:pPr>
            <a:r>
              <a:rPr lang="en-US" sz="2400" b="0" i="0" dirty="0">
                <a:solidFill>
                  <a:srgbClr val="1B1B1B"/>
                </a:solidFill>
                <a:effectLst/>
              </a:rPr>
              <a:t>Cyberbullying can occur through SMS, Text, and apps, or online in social media groups where people can view and share content.</a:t>
            </a:r>
            <a:endParaRPr lang="en-US" sz="2400" dirty="0">
              <a:solidFill>
                <a:srgbClr val="1B1B1B"/>
              </a:solidFill>
            </a:endParaRPr>
          </a:p>
          <a:p>
            <a:pPr marL="342900" indent="-342900">
              <a:buFont typeface="Wingdings" panose="05000000000000000000" pitchFamily="2" charset="2"/>
              <a:buChar char="§"/>
            </a:pPr>
            <a:r>
              <a:rPr lang="en-US" sz="2400" b="0" i="0" dirty="0">
                <a:solidFill>
                  <a:srgbClr val="1B1B1B"/>
                </a:solidFill>
                <a:effectLst/>
              </a:rPr>
              <a:t>Cyberbullying includes sending, posting, or sharing negative, harmful, false, or mean content about someone else. It can include sharing personal or private information about someone else causing embarrassment or humiliation. </a:t>
            </a:r>
          </a:p>
          <a:p>
            <a:pPr marL="342900" indent="-342900">
              <a:buFont typeface="Wingdings" panose="05000000000000000000" pitchFamily="2" charset="2"/>
              <a:buChar char="§"/>
            </a:pPr>
            <a:r>
              <a:rPr lang="en-US" sz="2400" b="0" i="0" dirty="0">
                <a:solidFill>
                  <a:srgbClr val="1B1B1B"/>
                </a:solidFill>
                <a:effectLst/>
              </a:rPr>
              <a:t>The most common places where cyberbullying occurs are Social Media, such as Facebook, SMS and in apps such as WhatsApp.</a:t>
            </a:r>
          </a:p>
        </p:txBody>
      </p:sp>
      <p:sp>
        <p:nvSpPr>
          <p:cNvPr id="3" name="Title 2">
            <a:extLst>
              <a:ext uri="{FF2B5EF4-FFF2-40B4-BE49-F238E27FC236}">
                <a16:creationId xmlns:a16="http://schemas.microsoft.com/office/drawing/2014/main" id="{D525AE83-0864-4C63-9D76-906E10C29618}"/>
              </a:ext>
            </a:extLst>
          </p:cNvPr>
          <p:cNvSpPr>
            <a:spLocks noGrp="1"/>
          </p:cNvSpPr>
          <p:nvPr>
            <p:ph type="title"/>
          </p:nvPr>
        </p:nvSpPr>
        <p:spPr>
          <a:xfrm>
            <a:off x="698938" y="593725"/>
            <a:ext cx="10515600" cy="1325563"/>
          </a:xfrm>
        </p:spPr>
        <p:txBody>
          <a:bodyPr/>
          <a:lstStyle/>
          <a:p>
            <a:r>
              <a:rPr lang="en-US" b="1" dirty="0">
                <a:latin typeface="+mn-lt"/>
              </a:rPr>
              <a:t>What Is Cyberbullying?</a:t>
            </a:r>
            <a:br>
              <a:rPr lang="en-US" b="1" dirty="0">
                <a:latin typeface="+mn-lt"/>
              </a:rPr>
            </a:br>
            <a:endParaRPr lang="en-US" b="1" dirty="0">
              <a:latin typeface="+mn-lt"/>
            </a:endParaRPr>
          </a:p>
        </p:txBody>
      </p:sp>
      <p:pic>
        <p:nvPicPr>
          <p:cNvPr id="4" name="Picture 2" descr="Cyberbullying | How to Protect Yourself &amp; Get Support | Kids Helpline">
            <a:extLst>
              <a:ext uri="{FF2B5EF4-FFF2-40B4-BE49-F238E27FC236}">
                <a16:creationId xmlns:a16="http://schemas.microsoft.com/office/drawing/2014/main" id="{95D02814-26D9-489D-B0B7-B2B556727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537" y="163740"/>
            <a:ext cx="15335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70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4E53-9049-4293-9F34-CD20E57AF28B}"/>
              </a:ext>
            </a:extLst>
          </p:cNvPr>
          <p:cNvSpPr>
            <a:spLocks noGrp="1"/>
          </p:cNvSpPr>
          <p:nvPr>
            <p:ph type="title"/>
          </p:nvPr>
        </p:nvSpPr>
        <p:spPr/>
        <p:txBody>
          <a:bodyPr/>
          <a:lstStyle/>
          <a:p>
            <a:r>
              <a:rPr lang="en-US" b="1" dirty="0">
                <a:latin typeface="+mn-lt"/>
              </a:rPr>
              <a:t>Signs of Cyberbullying</a:t>
            </a:r>
          </a:p>
        </p:txBody>
      </p:sp>
      <p:sp>
        <p:nvSpPr>
          <p:cNvPr id="4" name="Rectangle 3">
            <a:extLst>
              <a:ext uri="{FF2B5EF4-FFF2-40B4-BE49-F238E27FC236}">
                <a16:creationId xmlns:a16="http://schemas.microsoft.com/office/drawing/2014/main" id="{F581974F-2DCF-42A5-918F-E2F55E2E3759}"/>
              </a:ext>
            </a:extLst>
          </p:cNvPr>
          <p:cNvSpPr/>
          <p:nvPr/>
        </p:nvSpPr>
        <p:spPr>
          <a:xfrm>
            <a:off x="698938" y="1968560"/>
            <a:ext cx="10794124" cy="4524315"/>
          </a:xfrm>
          <a:prstGeom prst="rect">
            <a:avLst/>
          </a:prstGeom>
        </p:spPr>
        <p:txBody>
          <a:bodyPr wrap="square">
            <a:spAutoFit/>
          </a:bodyPr>
          <a:lstStyle/>
          <a:p>
            <a:r>
              <a:rPr lang="en-US" sz="2400" b="0" i="1" dirty="0">
                <a:solidFill>
                  <a:srgbClr val="1B1B1B"/>
                </a:solidFill>
                <a:effectLst/>
              </a:rPr>
              <a:t>Many of the warning signs that cyberbullying is occurring happen around a child’s use of their device. </a:t>
            </a:r>
          </a:p>
          <a:p>
            <a:endParaRPr lang="en-US" sz="2400" dirty="0">
              <a:solidFill>
                <a:srgbClr val="1B1B1B"/>
              </a:solidFill>
            </a:endParaRPr>
          </a:p>
          <a:p>
            <a:r>
              <a:rPr lang="en-US" sz="2400" b="1" i="0" dirty="0">
                <a:solidFill>
                  <a:srgbClr val="1B1B1B"/>
                </a:solidFill>
                <a:effectLst/>
              </a:rPr>
              <a:t>Some of the warning signs that a child may be involved in cyberbullying are:</a:t>
            </a:r>
          </a:p>
          <a:p>
            <a:pPr marL="342900" indent="-342900">
              <a:buFont typeface="Wingdings" panose="05000000000000000000" pitchFamily="2" charset="2"/>
              <a:buChar char="§"/>
            </a:pPr>
            <a:r>
              <a:rPr lang="en-US" sz="2400" b="0" i="0" dirty="0">
                <a:solidFill>
                  <a:srgbClr val="1B1B1B"/>
                </a:solidFill>
                <a:effectLst/>
              </a:rPr>
              <a:t>Noticeable increases or decreases in device use, including texting.</a:t>
            </a:r>
          </a:p>
          <a:p>
            <a:pPr marL="342900" indent="-342900">
              <a:buFont typeface="Wingdings" panose="05000000000000000000" pitchFamily="2" charset="2"/>
              <a:buChar char="§"/>
            </a:pPr>
            <a:r>
              <a:rPr lang="en-US" sz="2400" b="0" i="0" dirty="0">
                <a:solidFill>
                  <a:srgbClr val="1B1B1B"/>
                </a:solidFill>
                <a:effectLst/>
              </a:rPr>
              <a:t>A child exhibits emotional responses (laughter, anger, upset) to what is happening on their device.</a:t>
            </a:r>
          </a:p>
          <a:p>
            <a:pPr marL="342900" indent="-342900">
              <a:buFont typeface="Wingdings" panose="05000000000000000000" pitchFamily="2" charset="2"/>
              <a:buChar char="§"/>
            </a:pPr>
            <a:r>
              <a:rPr lang="en-US" sz="2400" b="0" i="0" dirty="0">
                <a:solidFill>
                  <a:srgbClr val="1B1B1B"/>
                </a:solidFill>
                <a:effectLst/>
              </a:rPr>
              <a:t>A child hides their screen or device when others are near, and avoids discussion about what they are doing on their device.</a:t>
            </a:r>
          </a:p>
          <a:p>
            <a:pPr marL="342900" indent="-342900">
              <a:buFont typeface="Wingdings" panose="05000000000000000000" pitchFamily="2" charset="2"/>
              <a:buChar char="§"/>
            </a:pPr>
            <a:r>
              <a:rPr lang="en-US" sz="2400" b="0" i="0" dirty="0">
                <a:solidFill>
                  <a:srgbClr val="1B1B1B"/>
                </a:solidFill>
                <a:effectLst/>
              </a:rPr>
              <a:t>Social media accounts are shut down or new ones appear.</a:t>
            </a:r>
          </a:p>
          <a:p>
            <a:pPr marL="342900" indent="-342900">
              <a:buFont typeface="Wingdings" panose="05000000000000000000" pitchFamily="2" charset="2"/>
              <a:buChar char="§"/>
            </a:pPr>
            <a:r>
              <a:rPr lang="en-US" sz="2400" b="0" i="0" dirty="0">
                <a:solidFill>
                  <a:srgbClr val="1B1B1B"/>
                </a:solidFill>
                <a:effectLst/>
              </a:rPr>
              <a:t>A child starts to avoid social situations, even those that were enjoyed in the past.</a:t>
            </a:r>
          </a:p>
          <a:p>
            <a:pPr marL="342900" indent="-342900">
              <a:buFont typeface="Wingdings" panose="05000000000000000000" pitchFamily="2" charset="2"/>
              <a:buChar char="§"/>
            </a:pPr>
            <a:r>
              <a:rPr lang="en-US" sz="2400" b="0" i="0" dirty="0">
                <a:solidFill>
                  <a:srgbClr val="1B1B1B"/>
                </a:solidFill>
                <a:effectLst/>
              </a:rPr>
              <a:t>A child becomes withdrawn or depressed, or loses interest in people and activities.</a:t>
            </a:r>
          </a:p>
        </p:txBody>
      </p:sp>
      <p:pic>
        <p:nvPicPr>
          <p:cNvPr id="21506" name="Picture 2" descr="Cyberbullying | How to Protect Yourself &amp; Get Support | Kids Helpline">
            <a:extLst>
              <a:ext uri="{FF2B5EF4-FFF2-40B4-BE49-F238E27FC236}">
                <a16:creationId xmlns:a16="http://schemas.microsoft.com/office/drawing/2014/main" id="{ADC3F51F-8E44-4875-BAF5-A2AE83DC7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537" y="163740"/>
            <a:ext cx="15335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0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4E53-9049-4293-9F34-CD20E57AF28B}"/>
              </a:ext>
            </a:extLst>
          </p:cNvPr>
          <p:cNvSpPr>
            <a:spLocks noGrp="1"/>
          </p:cNvSpPr>
          <p:nvPr>
            <p:ph type="title"/>
          </p:nvPr>
        </p:nvSpPr>
        <p:spPr>
          <a:xfrm>
            <a:off x="480277" y="235916"/>
            <a:ext cx="10515600" cy="1325563"/>
          </a:xfrm>
        </p:spPr>
        <p:txBody>
          <a:bodyPr/>
          <a:lstStyle/>
          <a:p>
            <a:r>
              <a:rPr lang="en-US" b="1" dirty="0">
                <a:latin typeface="+mn-lt"/>
              </a:rPr>
              <a:t>Responding to Cyberbullying</a:t>
            </a:r>
          </a:p>
        </p:txBody>
      </p:sp>
      <p:sp>
        <p:nvSpPr>
          <p:cNvPr id="4" name="Rectangle 3">
            <a:extLst>
              <a:ext uri="{FF2B5EF4-FFF2-40B4-BE49-F238E27FC236}">
                <a16:creationId xmlns:a16="http://schemas.microsoft.com/office/drawing/2014/main" id="{F581974F-2DCF-42A5-918F-E2F55E2E3759}"/>
              </a:ext>
            </a:extLst>
          </p:cNvPr>
          <p:cNvSpPr/>
          <p:nvPr/>
        </p:nvSpPr>
        <p:spPr>
          <a:xfrm>
            <a:off x="480277" y="1431281"/>
            <a:ext cx="10794124" cy="5262979"/>
          </a:xfrm>
          <a:prstGeom prst="rect">
            <a:avLst/>
          </a:prstGeom>
        </p:spPr>
        <p:txBody>
          <a:bodyPr wrap="square">
            <a:spAutoFit/>
          </a:bodyPr>
          <a:lstStyle/>
          <a:p>
            <a:r>
              <a:rPr lang="en-US" sz="2400" b="1" dirty="0"/>
              <a:t>Notice </a:t>
            </a:r>
            <a:r>
              <a:rPr lang="en-US" sz="2400" dirty="0"/>
              <a:t> if there has been a change in mood or behavior and explore what the </a:t>
            </a:r>
          </a:p>
          <a:p>
            <a:r>
              <a:rPr lang="en-US" sz="2400" dirty="0"/>
              <a:t>cause might be. Try to determine if these changes happen around a child’s use </a:t>
            </a:r>
          </a:p>
          <a:p>
            <a:r>
              <a:rPr lang="en-US" sz="2400" dirty="0"/>
              <a:t>of their digital devices.</a:t>
            </a:r>
          </a:p>
          <a:p>
            <a:r>
              <a:rPr lang="en-US" sz="2400" b="1" dirty="0"/>
              <a:t>Ask questions </a:t>
            </a:r>
            <a:r>
              <a:rPr lang="en-US" sz="2400" dirty="0"/>
              <a:t>to learn what is happening, how it started, and who is involved.</a:t>
            </a:r>
          </a:p>
          <a:p>
            <a:r>
              <a:rPr lang="en-US" sz="2400" b="1" dirty="0"/>
              <a:t>Keep a record </a:t>
            </a:r>
            <a:r>
              <a:rPr lang="en-US" sz="2400" dirty="0"/>
              <a:t>of what is happening and where. Take screenshots of harmful posts. Bullying is a repeated behavior, so records help to document it.</a:t>
            </a:r>
          </a:p>
          <a:p>
            <a:r>
              <a:rPr lang="en-US" sz="2400" b="1" dirty="0"/>
              <a:t>Report</a:t>
            </a:r>
            <a:r>
              <a:rPr lang="en-US" sz="2400" dirty="0"/>
              <a:t> if a classmate is cyberbullying to the designated adult. You can also contact social media platforms to report offensive content and have it removed. If a child has received physical threats, or if a potential crime or illegal behavior is occurring go to </a:t>
            </a:r>
            <a:r>
              <a:rPr lang="en-US" sz="2400" b="1" dirty="0"/>
              <a:t>‘</a:t>
            </a:r>
            <a:r>
              <a:rPr lang="en-US" sz="2400" b="1" dirty="0">
                <a:hlinkClick r:id="rId2" action="ppaction://hlinksldjump"/>
              </a:rPr>
              <a:t>how to report a cybercrime</a:t>
            </a:r>
            <a:r>
              <a:rPr lang="en-US" sz="2400" b="1" dirty="0"/>
              <a:t>’. </a:t>
            </a:r>
          </a:p>
          <a:p>
            <a:r>
              <a:rPr lang="en-US" sz="2400" b="1" dirty="0"/>
              <a:t>Peers and trusted adults </a:t>
            </a:r>
            <a:r>
              <a:rPr lang="en-US" sz="2400" dirty="0"/>
              <a:t>can sometimes intervene publicly to positively influence a situation where negative or hurtful content posts about a child. Public Intervention can include posting positive comments about the person targeted with bullying to try to shift the conversation in a positive direction.</a:t>
            </a:r>
          </a:p>
        </p:txBody>
      </p:sp>
      <p:pic>
        <p:nvPicPr>
          <p:cNvPr id="21506" name="Picture 2" descr="Cyberbullying | How to Protect Yourself &amp; Get Support | Kids Helpline">
            <a:extLst>
              <a:ext uri="{FF2B5EF4-FFF2-40B4-BE49-F238E27FC236}">
                <a16:creationId xmlns:a16="http://schemas.microsoft.com/office/drawing/2014/main" id="{ADC3F51F-8E44-4875-BAF5-A2AE83DC7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7638" y="144897"/>
            <a:ext cx="15335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7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22C23-23A3-46C4-84F7-1A7D37BB27FF}"/>
              </a:ext>
            </a:extLst>
          </p:cNvPr>
          <p:cNvSpPr/>
          <p:nvPr/>
        </p:nvSpPr>
        <p:spPr>
          <a:xfrm>
            <a:off x="708837" y="111400"/>
            <a:ext cx="4204281" cy="4154984"/>
          </a:xfrm>
          <a:prstGeom prst="rect">
            <a:avLst/>
          </a:prstGeom>
        </p:spPr>
        <p:txBody>
          <a:bodyPr wrap="square">
            <a:spAutoFit/>
          </a:bodyPr>
          <a:lstStyle/>
          <a:p>
            <a:r>
              <a:rPr lang="en-US" sz="2400" dirty="0">
                <a:solidFill>
                  <a:srgbClr val="000000"/>
                </a:solidFill>
              </a:rPr>
              <a:t>Across Jordan, all schools, youth </a:t>
            </a:r>
            <a:r>
              <a:rPr lang="en-US" sz="2400" dirty="0" err="1">
                <a:solidFill>
                  <a:srgbClr val="000000"/>
                </a:solidFill>
              </a:rPr>
              <a:t>centres</a:t>
            </a:r>
            <a:r>
              <a:rPr lang="en-US" sz="2400" dirty="0">
                <a:solidFill>
                  <a:srgbClr val="000000"/>
                </a:solidFill>
              </a:rPr>
              <a:t> and other community facilities </a:t>
            </a:r>
            <a:r>
              <a:rPr lang="en-US" sz="2400" b="0" i="0" dirty="0">
                <a:solidFill>
                  <a:srgbClr val="000000"/>
                </a:solidFill>
                <a:effectLst/>
              </a:rPr>
              <a:t>are closed.  </a:t>
            </a:r>
          </a:p>
          <a:p>
            <a:endParaRPr lang="en-US" sz="2400" dirty="0">
              <a:solidFill>
                <a:srgbClr val="000000"/>
              </a:solidFill>
            </a:endParaRPr>
          </a:p>
          <a:p>
            <a:r>
              <a:rPr lang="en-US" sz="2400" b="0" i="0" dirty="0">
                <a:solidFill>
                  <a:srgbClr val="000000"/>
                </a:solidFill>
                <a:effectLst/>
              </a:rPr>
              <a:t>Most </a:t>
            </a:r>
            <a:r>
              <a:rPr lang="en-US" sz="2400" b="0" i="0" dirty="0" err="1">
                <a:solidFill>
                  <a:srgbClr val="000000"/>
                </a:solidFill>
                <a:effectLst/>
              </a:rPr>
              <a:t>organisations</a:t>
            </a:r>
            <a:r>
              <a:rPr lang="en-US" sz="2400" b="0" i="0" dirty="0">
                <a:solidFill>
                  <a:srgbClr val="000000"/>
                </a:solidFill>
                <a:effectLst/>
              </a:rPr>
              <a:t> are looking for alternative ways to </a:t>
            </a:r>
            <a:r>
              <a:rPr lang="en-US" sz="2400" dirty="0">
                <a:solidFill>
                  <a:srgbClr val="000000"/>
                </a:solidFill>
              </a:rPr>
              <a:t>engage children and to </a:t>
            </a:r>
            <a:r>
              <a:rPr lang="en-US" sz="2400" b="0" i="0" dirty="0">
                <a:solidFill>
                  <a:srgbClr val="000000"/>
                </a:solidFill>
                <a:effectLst/>
              </a:rPr>
              <a:t>provide learning opportunities. </a:t>
            </a:r>
            <a:r>
              <a:rPr lang="en-US" sz="2400" dirty="0">
                <a:solidFill>
                  <a:srgbClr val="000000"/>
                </a:solidFill>
              </a:rPr>
              <a:t>T</a:t>
            </a:r>
            <a:r>
              <a:rPr lang="en-US" sz="2400" b="0" i="0" dirty="0">
                <a:solidFill>
                  <a:srgbClr val="000000"/>
                </a:solidFill>
                <a:effectLst/>
              </a:rPr>
              <a:t>eaching and learning is now almost entirely through the internet.</a:t>
            </a:r>
          </a:p>
          <a:p>
            <a:endParaRPr lang="en-US" sz="2400" dirty="0">
              <a:solidFill>
                <a:srgbClr val="000000"/>
              </a:solidFill>
            </a:endParaRPr>
          </a:p>
        </p:txBody>
      </p:sp>
      <p:pic>
        <p:nvPicPr>
          <p:cNvPr id="1028" name="Picture 4" descr="Staying safe online | Internet safety tips | Kids Helpline">
            <a:extLst>
              <a:ext uri="{FF2B5EF4-FFF2-40B4-BE49-F238E27FC236}">
                <a16:creationId xmlns:a16="http://schemas.microsoft.com/office/drawing/2014/main" id="{5A63444A-733B-4F69-AF0E-09CEF6842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4696" y="587650"/>
            <a:ext cx="5948929" cy="34291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8C20C7-D794-459E-90E0-5809CAB490FC}"/>
              </a:ext>
            </a:extLst>
          </p:cNvPr>
          <p:cNvSpPr/>
          <p:nvPr/>
        </p:nvSpPr>
        <p:spPr>
          <a:xfrm>
            <a:off x="708837" y="4143754"/>
            <a:ext cx="10636979" cy="2308324"/>
          </a:xfrm>
          <a:prstGeom prst="rect">
            <a:avLst/>
          </a:prstGeom>
        </p:spPr>
        <p:txBody>
          <a:bodyPr wrap="square">
            <a:spAutoFit/>
          </a:bodyPr>
          <a:lstStyle/>
          <a:p>
            <a:r>
              <a:rPr lang="en-US" sz="2400" dirty="0">
                <a:solidFill>
                  <a:srgbClr val="000000"/>
                </a:solidFill>
              </a:rPr>
              <a:t>This is an unusual setting. Adults are worried about keeping children and young people safe when using remote teaching and online learning. </a:t>
            </a:r>
          </a:p>
          <a:p>
            <a:endParaRPr lang="en-US" sz="2400" dirty="0">
              <a:solidFill>
                <a:srgbClr val="000000"/>
              </a:solidFill>
            </a:endParaRPr>
          </a:p>
          <a:p>
            <a:r>
              <a:rPr lang="en-US" sz="2400" b="1" i="1" dirty="0">
                <a:solidFill>
                  <a:srgbClr val="000000"/>
                </a:solidFill>
              </a:rPr>
              <a:t>This information provides you with some guidance on how to keep children safe when providing remote service. You will need to adapt them for your own organization.</a:t>
            </a:r>
          </a:p>
        </p:txBody>
      </p:sp>
    </p:spTree>
    <p:extLst>
      <p:ext uri="{BB962C8B-B14F-4D97-AF65-F5344CB8AC3E}">
        <p14:creationId xmlns:p14="http://schemas.microsoft.com/office/powerpoint/2010/main" val="302751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A7C35-5B78-4C36-8CD1-8FD24F4F8F67}"/>
              </a:ext>
            </a:extLst>
          </p:cNvPr>
          <p:cNvSpPr txBox="1"/>
          <p:nvPr/>
        </p:nvSpPr>
        <p:spPr>
          <a:xfrm>
            <a:off x="716297" y="335151"/>
            <a:ext cx="11254455" cy="104340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a:ea typeface="+mj-ea"/>
                <a:cs typeface="+mj-cs"/>
              </a:rPr>
              <a:t>Contacting children at home</a:t>
            </a:r>
          </a:p>
        </p:txBody>
      </p:sp>
      <p:pic>
        <p:nvPicPr>
          <p:cNvPr id="4" name="Picture 4" descr="Coronavirus: More children calling Childline about concerns - CBBC ...">
            <a:extLst>
              <a:ext uri="{FF2B5EF4-FFF2-40B4-BE49-F238E27FC236}">
                <a16:creationId xmlns:a16="http://schemas.microsoft.com/office/drawing/2014/main" id="{10DE5145-4E2A-467D-ACD5-638D80EBDB6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200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0AF2F6-2978-4921-8296-022A8345BC39}"/>
              </a:ext>
            </a:extLst>
          </p:cNvPr>
          <p:cNvSpPr txBox="1"/>
          <p:nvPr/>
        </p:nvSpPr>
        <p:spPr>
          <a:xfrm>
            <a:off x="586091" y="1472011"/>
            <a:ext cx="10723593" cy="4701412"/>
          </a:xfrm>
          <a:prstGeom prst="rect">
            <a:avLst/>
          </a:prstGeom>
        </p:spPr>
        <p:txBody>
          <a:bodyPr vert="horz" lIns="91440" tIns="45720" rIns="91440" bIns="45720" rtlCol="0" anchor="t">
            <a:noAutofit/>
          </a:bodyPr>
          <a:lstStyle/>
          <a:p>
            <a:pPr marL="457200" indent="-457200">
              <a:spcAft>
                <a:spcPts val="600"/>
              </a:spcAft>
              <a:buFont typeface="Wingdings" panose="05000000000000000000" pitchFamily="2" charset="2"/>
              <a:buChar char="ü"/>
            </a:pPr>
            <a:r>
              <a:rPr lang="en-US" sz="2800" dirty="0"/>
              <a:t>Make sure you follow your school/</a:t>
            </a:r>
            <a:r>
              <a:rPr lang="en-US" sz="2800" dirty="0" err="1"/>
              <a:t>centre</a:t>
            </a:r>
            <a:r>
              <a:rPr lang="en-US" sz="2800" dirty="0"/>
              <a:t> policy about contacting children</a:t>
            </a:r>
            <a:r>
              <a:rPr lang="en-US" sz="2800" dirty="0">
                <a:solidFill>
                  <a:srgbClr val="FF0000"/>
                </a:solidFill>
              </a:rPr>
              <a:t>*</a:t>
            </a:r>
          </a:p>
          <a:p>
            <a:pPr marL="457200" indent="-457200">
              <a:spcAft>
                <a:spcPts val="600"/>
              </a:spcAft>
              <a:buFont typeface="Wingdings" panose="05000000000000000000" pitchFamily="2" charset="2"/>
              <a:buChar char="ü"/>
            </a:pPr>
            <a:r>
              <a:rPr lang="en-US" sz="2800" dirty="0"/>
              <a:t>Get signed permission from children’s parents before being in regular contact or joining a learner to a group</a:t>
            </a:r>
            <a:r>
              <a:rPr lang="en-US" sz="2800" dirty="0">
                <a:solidFill>
                  <a:srgbClr val="FF0000"/>
                </a:solidFill>
              </a:rPr>
              <a:t>**</a:t>
            </a:r>
            <a:r>
              <a:rPr lang="en-US" sz="2800" dirty="0"/>
              <a:t>.</a:t>
            </a:r>
          </a:p>
          <a:p>
            <a:pPr marL="457200" indent="-457200">
              <a:spcAft>
                <a:spcPts val="600"/>
              </a:spcAft>
              <a:buFont typeface="Wingdings" panose="05000000000000000000" pitchFamily="2" charset="2"/>
              <a:buChar char="ü"/>
            </a:pPr>
            <a:r>
              <a:rPr lang="en-US" sz="2800" dirty="0"/>
              <a:t>Do make sure to secure prior parental consent, and inform the child if you need to record the online sessions/ interactions.</a:t>
            </a:r>
          </a:p>
          <a:p>
            <a:pPr marL="457200" indent="-457200">
              <a:spcAft>
                <a:spcPts val="600"/>
              </a:spcAft>
              <a:buFont typeface="Wingdings" panose="05000000000000000000" pitchFamily="2" charset="2"/>
              <a:buChar char="ü"/>
            </a:pPr>
            <a:r>
              <a:rPr lang="en-US" sz="2800" dirty="0"/>
              <a:t>Try to keep contact during school/</a:t>
            </a:r>
            <a:r>
              <a:rPr lang="en-US" sz="2800" dirty="0" err="1"/>
              <a:t>centre</a:t>
            </a:r>
            <a:r>
              <a:rPr lang="en-US" sz="2800" dirty="0"/>
              <a:t> hours only</a:t>
            </a:r>
          </a:p>
          <a:p>
            <a:pPr marL="509588" indent="-457200">
              <a:spcAft>
                <a:spcPts val="600"/>
              </a:spcAft>
              <a:buFont typeface="Wingdings" panose="05000000000000000000" pitchFamily="2" charset="2"/>
              <a:buChar char="ü"/>
            </a:pPr>
            <a:r>
              <a:rPr lang="en-US" sz="2800" dirty="0"/>
              <a:t>Make sure children understand that they should only be contacted by known adults that their parents have agreed to.</a:t>
            </a:r>
            <a:endParaRPr lang="en-US" sz="2400" dirty="0"/>
          </a:p>
          <a:p>
            <a:pPr>
              <a:lnSpc>
                <a:spcPct val="90000"/>
              </a:lnSpc>
              <a:spcAft>
                <a:spcPts val="600"/>
              </a:spcAft>
            </a:pPr>
            <a:r>
              <a:rPr lang="en-US" sz="1600" dirty="0">
                <a:solidFill>
                  <a:srgbClr val="FF0000"/>
                </a:solidFill>
              </a:rPr>
              <a:t>*  The policy should be added here.</a:t>
            </a:r>
          </a:p>
          <a:p>
            <a:pPr>
              <a:lnSpc>
                <a:spcPct val="90000"/>
              </a:lnSpc>
              <a:spcAft>
                <a:spcPts val="600"/>
              </a:spcAft>
            </a:pPr>
            <a:r>
              <a:rPr lang="en-US" sz="1600" dirty="0">
                <a:solidFill>
                  <a:srgbClr val="FF0000"/>
                </a:solidFill>
              </a:rPr>
              <a:t>** A copy of a signed permission document/consent may be scanned and send back with date and copy of an identity verification such as parent’s scanned ID or UNHCR certificate this can be verified later through random calls</a:t>
            </a:r>
          </a:p>
          <a:p>
            <a:pPr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259165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oronavirus: More children calling Childline about concerns - CBBC ...">
            <a:extLst>
              <a:ext uri="{FF2B5EF4-FFF2-40B4-BE49-F238E27FC236}">
                <a16:creationId xmlns:a16="http://schemas.microsoft.com/office/drawing/2014/main" id="{FF93B130-24B2-4897-9934-0E24CB9E906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E460904-15EC-4347-B641-A42DD7E74AFA}"/>
              </a:ext>
            </a:extLst>
          </p:cNvPr>
          <p:cNvSpPr txBox="1">
            <a:spLocks noGrp="1"/>
          </p:cNvSpPr>
          <p:nvPr>
            <p:ph type="title"/>
          </p:nvPr>
        </p:nvSpPr>
        <p:spPr>
          <a:xfrm>
            <a:off x="543560" y="223616"/>
            <a:ext cx="10515600" cy="1325563"/>
          </a:xfrm>
          <a:prstGeom prst="rect">
            <a:avLst/>
          </a:prstGeom>
        </p:spPr>
        <p:txBody>
          <a:bodyPr vert="horz" lIns="91440" tIns="45720" rIns="91440" bIns="45720" rtlCol="0" anchor="ctr">
            <a:noAutofit/>
          </a:bodyPr>
          <a:lstStyle/>
          <a:p>
            <a:pPr>
              <a:lnSpc>
                <a:spcPct val="100000"/>
              </a:lnSpc>
              <a:spcBef>
                <a:spcPct val="0"/>
              </a:spcBef>
              <a:spcAft>
                <a:spcPts val="600"/>
              </a:spcAft>
            </a:pPr>
            <a:r>
              <a:rPr lang="en-US" b="1" dirty="0">
                <a:latin typeface="+mn-lt"/>
              </a:rPr>
              <a:t>Communicating online</a:t>
            </a:r>
          </a:p>
        </p:txBody>
      </p:sp>
      <p:sp>
        <p:nvSpPr>
          <p:cNvPr id="4" name="Content Placeholder 3">
            <a:extLst>
              <a:ext uri="{FF2B5EF4-FFF2-40B4-BE49-F238E27FC236}">
                <a16:creationId xmlns:a16="http://schemas.microsoft.com/office/drawing/2014/main" id="{16BB188F-5725-4409-8009-BA8C3EA4ECE8}"/>
              </a:ext>
            </a:extLst>
          </p:cNvPr>
          <p:cNvSpPr>
            <a:spLocks noGrp="1"/>
          </p:cNvSpPr>
          <p:nvPr>
            <p:ph idx="1"/>
          </p:nvPr>
        </p:nvSpPr>
        <p:spPr>
          <a:xfrm>
            <a:off x="543560" y="1410355"/>
            <a:ext cx="10515600" cy="5447645"/>
          </a:xfrm>
          <a:prstGeom prst="rect">
            <a:avLst/>
          </a:prstGeom>
        </p:spPr>
        <p:txBody>
          <a:bodyPr>
            <a:spAutoFit/>
          </a:bodyPr>
          <a:lstStyle/>
          <a:p>
            <a:pPr marL="457200" indent="-457200">
              <a:lnSpc>
                <a:spcPct val="100000"/>
              </a:lnSpc>
              <a:spcAft>
                <a:spcPts val="600"/>
              </a:spcAft>
              <a:buFont typeface="Wingdings" panose="05000000000000000000" pitchFamily="2" charset="2"/>
              <a:buChar char="ü"/>
            </a:pPr>
            <a:r>
              <a:rPr lang="en-US" dirty="0"/>
              <a:t>Phrase sentences carefully to ensure, questions, attitudes or comments are non-judgmental and sensitive to cultural values or status. Language should provide clear information and advise.</a:t>
            </a:r>
          </a:p>
          <a:p>
            <a:pPr marL="457200" indent="-457200">
              <a:lnSpc>
                <a:spcPct val="100000"/>
              </a:lnSpc>
              <a:spcAft>
                <a:spcPts val="600"/>
              </a:spcAft>
              <a:buFont typeface="Wingdings" panose="05000000000000000000" pitchFamily="2" charset="2"/>
              <a:buChar char="ü"/>
            </a:pPr>
            <a:r>
              <a:rPr lang="en-US" dirty="0"/>
              <a:t>Never exchange personal contact information or ask for children’s personal information. Make sure children cannot be identified or traced.</a:t>
            </a:r>
          </a:p>
          <a:p>
            <a:pPr marL="457200" indent="-457200">
              <a:lnSpc>
                <a:spcPct val="100000"/>
              </a:lnSpc>
              <a:spcAft>
                <a:spcPts val="600"/>
              </a:spcAft>
              <a:buFont typeface="Wingdings" panose="05000000000000000000" pitchFamily="2" charset="2"/>
              <a:buChar char="ü"/>
            </a:pPr>
            <a:r>
              <a:rPr lang="en-US" dirty="0"/>
              <a:t>Make sure children understand that you will not send or receive private messages via email and social media and webcams will not be used unless agreed prior to the meeting</a:t>
            </a:r>
          </a:p>
          <a:p>
            <a:pPr marL="457200" indent="-457200">
              <a:lnSpc>
                <a:spcPct val="100000"/>
              </a:lnSpc>
              <a:spcAft>
                <a:spcPts val="600"/>
              </a:spcAft>
              <a:buFont typeface="Wingdings" panose="05000000000000000000" pitchFamily="2" charset="2"/>
              <a:buChar char="ü"/>
            </a:pPr>
            <a:r>
              <a:rPr lang="en-US" dirty="0"/>
              <a:t>Children may seek stronger relationships than are appropriate. Make sure they understand you can only interact as a professional.</a:t>
            </a:r>
          </a:p>
        </p:txBody>
      </p:sp>
    </p:spTree>
    <p:extLst>
      <p:ext uri="{BB962C8B-B14F-4D97-AF65-F5344CB8AC3E}">
        <p14:creationId xmlns:p14="http://schemas.microsoft.com/office/powerpoint/2010/main" val="4797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 Ways to Turn Your Classroom Remote in a Hurry | KQED Education">
            <a:extLst>
              <a:ext uri="{FF2B5EF4-FFF2-40B4-BE49-F238E27FC236}">
                <a16:creationId xmlns:a16="http://schemas.microsoft.com/office/drawing/2014/main" id="{6A957E3E-5AB3-497B-A798-7689DE708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37" t="5528" r="16548" b="3080"/>
          <a:stretch/>
        </p:blipFill>
        <p:spPr bwMode="auto">
          <a:xfrm>
            <a:off x="627321" y="574159"/>
            <a:ext cx="3492733" cy="27786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A2AB72-29A1-43C1-8B23-22775A27284C}"/>
              </a:ext>
            </a:extLst>
          </p:cNvPr>
          <p:cNvSpPr txBox="1"/>
          <p:nvPr/>
        </p:nvSpPr>
        <p:spPr>
          <a:xfrm>
            <a:off x="4498428" y="458212"/>
            <a:ext cx="6010784" cy="830997"/>
          </a:xfrm>
          <a:prstGeom prst="rect">
            <a:avLst/>
          </a:prstGeom>
          <a:noFill/>
        </p:spPr>
        <p:txBody>
          <a:bodyPr wrap="square" rtlCol="0">
            <a:spAutoFit/>
          </a:bodyPr>
          <a:lstStyle/>
          <a:p>
            <a:r>
              <a:rPr lang="en-US" sz="4800" b="1" dirty="0"/>
              <a:t>Remote Teaching Tips</a:t>
            </a:r>
          </a:p>
        </p:txBody>
      </p:sp>
      <p:sp>
        <p:nvSpPr>
          <p:cNvPr id="4" name="TextBox 3">
            <a:extLst>
              <a:ext uri="{FF2B5EF4-FFF2-40B4-BE49-F238E27FC236}">
                <a16:creationId xmlns:a16="http://schemas.microsoft.com/office/drawing/2014/main" id="{0095D62F-F847-4B05-9BE4-2B40BDC0A0A7}"/>
              </a:ext>
            </a:extLst>
          </p:cNvPr>
          <p:cNvSpPr txBox="1"/>
          <p:nvPr/>
        </p:nvSpPr>
        <p:spPr>
          <a:xfrm>
            <a:off x="4483065" y="1567505"/>
            <a:ext cx="7127867" cy="4062651"/>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Make sure you know the policies for the </a:t>
            </a:r>
            <a:r>
              <a:rPr lang="en-US" sz="2400" dirty="0">
                <a:hlinkClick r:id="rId3" action="ppaction://hlinksldjump"/>
              </a:rPr>
              <a:t>social media platforms </a:t>
            </a:r>
            <a:r>
              <a:rPr lang="en-US" sz="2400" dirty="0"/>
              <a:t>you use. i.e. most social media platforms have policies that they are only for use from children aged 13 and above</a:t>
            </a:r>
          </a:p>
          <a:p>
            <a:pPr marL="342900" indent="-342900">
              <a:buFont typeface="Wingdings" panose="05000000000000000000" pitchFamily="2" charset="2"/>
              <a:buChar char="ü"/>
            </a:pPr>
            <a:r>
              <a:rPr lang="en-US" sz="2400" dirty="0"/>
              <a:t>If you are making videos ensure the background is plain and there is nothing inappropriate.</a:t>
            </a:r>
          </a:p>
          <a:p>
            <a:pPr marL="342900" indent="-342900">
              <a:buFont typeface="Wingdings" panose="05000000000000000000" pitchFamily="2" charset="2"/>
              <a:buChar char="ü"/>
            </a:pPr>
            <a:r>
              <a:rPr lang="en-US" sz="2400" dirty="0"/>
              <a:t>If providing links to a resource on the internet make sure you have checked the site yourself first for inappropriate materials including messages that incite negativity and </a:t>
            </a:r>
            <a:r>
              <a:rPr lang="en-US" sz="2400" dirty="0">
                <a:hlinkClick r:id="rId4" action="ppaction://hlinksldjump"/>
              </a:rPr>
              <a:t>fake news</a:t>
            </a:r>
            <a:r>
              <a:rPr lang="en-US" sz="2400" dirty="0"/>
              <a:t>.</a:t>
            </a:r>
          </a:p>
          <a:p>
            <a:endParaRPr lang="en-US" dirty="0"/>
          </a:p>
        </p:txBody>
      </p:sp>
      <p:sp>
        <p:nvSpPr>
          <p:cNvPr id="5" name="TextBox 4">
            <a:extLst>
              <a:ext uri="{FF2B5EF4-FFF2-40B4-BE49-F238E27FC236}">
                <a16:creationId xmlns:a16="http://schemas.microsoft.com/office/drawing/2014/main" id="{3DD5A413-2C4E-4DC6-B85E-2DE16260C0AC}"/>
              </a:ext>
            </a:extLst>
          </p:cNvPr>
          <p:cNvSpPr txBox="1"/>
          <p:nvPr/>
        </p:nvSpPr>
        <p:spPr>
          <a:xfrm>
            <a:off x="544968" y="3352800"/>
            <a:ext cx="3953460" cy="3046988"/>
          </a:xfrm>
          <a:prstGeom prst="rect">
            <a:avLst/>
          </a:prstGeom>
          <a:noFill/>
        </p:spPr>
        <p:txBody>
          <a:bodyPr wrap="square" rtlCol="0">
            <a:spAutoFit/>
          </a:bodyPr>
          <a:lstStyle/>
          <a:p>
            <a:r>
              <a:rPr lang="en-US" sz="3200" b="1" dirty="0">
                <a:solidFill>
                  <a:srgbClr val="00B050"/>
                </a:solidFill>
              </a:rPr>
              <a:t>Service providers and educators  will share learning resources with users. Make sure you follow these tips to keep children safe.</a:t>
            </a:r>
          </a:p>
        </p:txBody>
      </p:sp>
    </p:spTree>
    <p:extLst>
      <p:ext uri="{BB962C8B-B14F-4D97-AF65-F5344CB8AC3E}">
        <p14:creationId xmlns:p14="http://schemas.microsoft.com/office/powerpoint/2010/main" val="412270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home-school your kids like a pro during coronavirus quarantine">
            <a:extLst>
              <a:ext uri="{FF2B5EF4-FFF2-40B4-BE49-F238E27FC236}">
                <a16:creationId xmlns:a16="http://schemas.microsoft.com/office/drawing/2014/main" id="{08C15900-9768-43F0-9E79-C39E150138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40" r="14837"/>
          <a:stretch/>
        </p:blipFill>
        <p:spPr bwMode="auto">
          <a:xfrm>
            <a:off x="8458201" y="3476049"/>
            <a:ext cx="2971798" cy="28277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4258B6-73FA-4A2E-B197-A8A33D0AED2B}"/>
              </a:ext>
            </a:extLst>
          </p:cNvPr>
          <p:cNvSpPr txBox="1"/>
          <p:nvPr/>
        </p:nvSpPr>
        <p:spPr>
          <a:xfrm>
            <a:off x="655982" y="586409"/>
            <a:ext cx="10774017" cy="646331"/>
          </a:xfrm>
          <a:prstGeom prst="rect">
            <a:avLst/>
          </a:prstGeom>
          <a:noFill/>
        </p:spPr>
        <p:txBody>
          <a:bodyPr wrap="square" rtlCol="0">
            <a:spAutoFit/>
          </a:bodyPr>
          <a:lstStyle/>
          <a:p>
            <a:r>
              <a:rPr lang="en-US" sz="3600" b="1" dirty="0"/>
              <a:t>Using a social media platform for home learning</a:t>
            </a:r>
          </a:p>
        </p:txBody>
      </p:sp>
      <p:sp>
        <p:nvSpPr>
          <p:cNvPr id="3" name="Rectangle 2">
            <a:extLst>
              <a:ext uri="{FF2B5EF4-FFF2-40B4-BE49-F238E27FC236}">
                <a16:creationId xmlns:a16="http://schemas.microsoft.com/office/drawing/2014/main" id="{9875A3EC-A619-4149-86DC-20AB7F86216F}"/>
              </a:ext>
            </a:extLst>
          </p:cNvPr>
          <p:cNvSpPr/>
          <p:nvPr/>
        </p:nvSpPr>
        <p:spPr>
          <a:xfrm>
            <a:off x="655982" y="3130726"/>
            <a:ext cx="7312397" cy="3046988"/>
          </a:xfrm>
          <a:prstGeom prst="rect">
            <a:avLst/>
          </a:prstGeom>
        </p:spPr>
        <p:txBody>
          <a:bodyPr wrap="square">
            <a:spAutoFit/>
          </a:bodyPr>
          <a:lstStyle/>
          <a:p>
            <a:pPr marL="342900" indent="-342900">
              <a:buFont typeface="Wingdings" panose="05000000000000000000" pitchFamily="2" charset="2"/>
              <a:buChar char="ü"/>
            </a:pPr>
            <a:r>
              <a:rPr lang="en-US" sz="2400" dirty="0"/>
              <a:t>Groups should only include pupils or learners managed by you directly.</a:t>
            </a:r>
          </a:p>
          <a:p>
            <a:pPr marL="342900" indent="-342900">
              <a:buFont typeface="Wingdings" panose="05000000000000000000" pitchFamily="2" charset="2"/>
              <a:buChar char="ü"/>
            </a:pPr>
            <a:r>
              <a:rPr lang="en-US" sz="2400" dirty="0"/>
              <a:t>Choose what you share carefully to support specific learning.</a:t>
            </a:r>
          </a:p>
          <a:p>
            <a:pPr marL="342900" indent="-342900">
              <a:buFont typeface="Wingdings" panose="05000000000000000000" pitchFamily="2" charset="2"/>
              <a:buChar char="ü"/>
            </a:pPr>
            <a:r>
              <a:rPr lang="en-US" sz="2400" dirty="0"/>
              <a:t>Only post to your group during school hours unless in an emergency situation.</a:t>
            </a:r>
          </a:p>
          <a:p>
            <a:pPr marL="342900" indent="-342900">
              <a:buFont typeface="Wingdings" panose="05000000000000000000" pitchFamily="2" charset="2"/>
              <a:buChar char="ü"/>
            </a:pPr>
            <a:r>
              <a:rPr lang="en-US" sz="2400" dirty="0"/>
              <a:t>Check the data size of your messages. Select low quality settings wherever possible.</a:t>
            </a:r>
          </a:p>
        </p:txBody>
      </p:sp>
      <p:sp>
        <p:nvSpPr>
          <p:cNvPr id="5" name="Rectangle 4">
            <a:extLst>
              <a:ext uri="{FF2B5EF4-FFF2-40B4-BE49-F238E27FC236}">
                <a16:creationId xmlns:a16="http://schemas.microsoft.com/office/drawing/2014/main" id="{7938BA16-F7D3-42F7-BA79-3E3FD5924A69}"/>
              </a:ext>
            </a:extLst>
          </p:cNvPr>
          <p:cNvSpPr/>
          <p:nvPr/>
        </p:nvSpPr>
        <p:spPr>
          <a:xfrm>
            <a:off x="639163" y="1301264"/>
            <a:ext cx="10913674" cy="1938992"/>
          </a:xfrm>
          <a:prstGeom prst="rect">
            <a:avLst/>
          </a:prstGeom>
        </p:spPr>
        <p:txBody>
          <a:bodyPr wrap="square">
            <a:spAutoFit/>
          </a:bodyPr>
          <a:lstStyle/>
          <a:p>
            <a:pPr marL="342900" indent="-342900">
              <a:buFont typeface="Wingdings" panose="05000000000000000000" pitchFamily="2" charset="2"/>
              <a:buChar char="ü"/>
            </a:pPr>
            <a:r>
              <a:rPr lang="en-US" sz="2400" dirty="0"/>
              <a:t>When communicating with learners through social media groups ensure that you have set up the platform for this purpose only and that everyone knows how it should be used.</a:t>
            </a:r>
          </a:p>
          <a:p>
            <a:pPr marL="342900" indent="-342900">
              <a:buFont typeface="Wingdings" panose="05000000000000000000" pitchFamily="2" charset="2"/>
              <a:buChar char="ü"/>
            </a:pPr>
            <a:r>
              <a:rPr lang="en-US" sz="2400" dirty="0"/>
              <a:t>Do not communicate 1:1 with individual children through a social media group. If an issue arises discuss with the designated adult.</a:t>
            </a:r>
          </a:p>
        </p:txBody>
      </p:sp>
    </p:spTree>
    <p:extLst>
      <p:ext uri="{BB962C8B-B14F-4D97-AF65-F5344CB8AC3E}">
        <p14:creationId xmlns:p14="http://schemas.microsoft.com/office/powerpoint/2010/main" val="1213559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C8D3-E06A-4E4D-8FFC-7A5B211C246C}"/>
              </a:ext>
            </a:extLst>
          </p:cNvPr>
          <p:cNvSpPr>
            <a:spLocks noGrp="1"/>
          </p:cNvSpPr>
          <p:nvPr>
            <p:ph type="title"/>
          </p:nvPr>
        </p:nvSpPr>
        <p:spPr>
          <a:xfrm>
            <a:off x="838200" y="166345"/>
            <a:ext cx="10515600" cy="1325563"/>
          </a:xfrm>
        </p:spPr>
        <p:txBody>
          <a:bodyPr/>
          <a:lstStyle/>
          <a:p>
            <a:r>
              <a:rPr lang="en-US" b="1" dirty="0">
                <a:latin typeface="+mn-lt"/>
              </a:rPr>
              <a:t>1:1 counselling or coaching sessions</a:t>
            </a:r>
          </a:p>
        </p:txBody>
      </p:sp>
      <p:sp>
        <p:nvSpPr>
          <p:cNvPr id="4" name="TextBox 3">
            <a:extLst>
              <a:ext uri="{FF2B5EF4-FFF2-40B4-BE49-F238E27FC236}">
                <a16:creationId xmlns:a16="http://schemas.microsoft.com/office/drawing/2014/main" id="{87EB2818-4EBF-4910-AE74-E4897EEF920D}"/>
              </a:ext>
            </a:extLst>
          </p:cNvPr>
          <p:cNvSpPr txBox="1"/>
          <p:nvPr/>
        </p:nvSpPr>
        <p:spPr>
          <a:xfrm>
            <a:off x="838200" y="1590084"/>
            <a:ext cx="10442713" cy="6001643"/>
          </a:xfrm>
          <a:prstGeom prst="rect">
            <a:avLst/>
          </a:prstGeom>
          <a:noFill/>
        </p:spPr>
        <p:txBody>
          <a:bodyPr wrap="square" rtlCol="0">
            <a:spAutoFit/>
          </a:bodyPr>
          <a:lstStyle/>
          <a:p>
            <a:r>
              <a:rPr lang="en-US" sz="2400" b="1" i="1" dirty="0"/>
              <a:t>Some children will require counselling and support in a 1:1 setting during COVID-19. It is important that these sessions can still go ahead. </a:t>
            </a:r>
          </a:p>
          <a:p>
            <a:endParaRPr lang="en-US" sz="2400" b="1" i="1" dirty="0"/>
          </a:p>
          <a:p>
            <a:pPr marL="685800" indent="-685800">
              <a:buFont typeface="Wingdings" panose="05000000000000000000" pitchFamily="2" charset="2"/>
              <a:buChar char="q"/>
            </a:pPr>
            <a:r>
              <a:rPr lang="en-US" sz="2000" dirty="0"/>
              <a:t>Is your learning </a:t>
            </a:r>
            <a:r>
              <a:rPr lang="en-US" sz="2000" dirty="0" err="1"/>
              <a:t>centre</a:t>
            </a:r>
            <a:r>
              <a:rPr lang="en-US" sz="2000" dirty="0"/>
              <a:t>/school complying with any legal, regulatory and policy requirements to obtain appropriate consent for children to engage in virtual one-to-one sessions with staff or counsellors?</a:t>
            </a:r>
          </a:p>
          <a:p>
            <a:pPr marL="685800" indent="-685800">
              <a:buFont typeface="Wingdings" panose="05000000000000000000" pitchFamily="2" charset="2"/>
              <a:buChar char="q"/>
            </a:pPr>
            <a:r>
              <a:rPr lang="en-US" sz="2000" dirty="0"/>
              <a:t>For counselling sessions in Jordan young people are legally able to give consent at the age 18 years old.</a:t>
            </a:r>
            <a:endParaRPr lang="en-US" sz="2000" dirty="0">
              <a:solidFill>
                <a:srgbClr val="FF0000"/>
              </a:solidFill>
            </a:endParaRPr>
          </a:p>
          <a:p>
            <a:pPr marL="685800" indent="-685800">
              <a:buFont typeface="Wingdings" panose="05000000000000000000" pitchFamily="2" charset="2"/>
              <a:buChar char="q"/>
            </a:pPr>
            <a:r>
              <a:rPr lang="en-US" sz="2000" dirty="0"/>
              <a:t>Do your counsellors have a safety plan in place for students in distress or at risk of harm, which sets out what steps should be taken to support the student in this online environment?</a:t>
            </a:r>
          </a:p>
          <a:p>
            <a:pPr marL="685800" indent="-685800">
              <a:buFont typeface="Wingdings" panose="05000000000000000000" pitchFamily="2" charset="2"/>
              <a:buChar char="q"/>
            </a:pPr>
            <a:r>
              <a:rPr lang="en-US" sz="2000" dirty="0"/>
              <a:t>Do staff know how to raise a concern about a session?</a:t>
            </a:r>
          </a:p>
          <a:p>
            <a:pPr marL="685800" indent="-685800">
              <a:buFont typeface="Wingdings" panose="05000000000000000000" pitchFamily="2" charset="2"/>
              <a:buChar char="q"/>
            </a:pPr>
            <a:r>
              <a:rPr lang="en-US" sz="2000" dirty="0"/>
              <a:t>Do staff know that it is their responsibility to maintain appropriate professional boundaries?</a:t>
            </a:r>
          </a:p>
          <a:p>
            <a:pPr marL="685800" indent="-685800">
              <a:buFont typeface="Wingdings" panose="05000000000000000000" pitchFamily="2" charset="2"/>
              <a:buChar char="q"/>
            </a:pPr>
            <a:r>
              <a:rPr lang="en-US" sz="2000" dirty="0"/>
              <a:t>Refer to CPIMS Jordan Task Force guidelines on providing remote case management, and communicating with children</a:t>
            </a:r>
          </a:p>
          <a:p>
            <a:pPr marL="685800" indent="-685800">
              <a:buFont typeface="Wingdings" panose="05000000000000000000" pitchFamily="2" charset="2"/>
              <a:buChar char="q"/>
            </a:pPr>
            <a:endParaRPr lang="en-US" sz="2400" b="1" i="1" dirty="0"/>
          </a:p>
          <a:p>
            <a:endParaRPr lang="en-US" sz="2400" b="1" i="1" dirty="0"/>
          </a:p>
          <a:p>
            <a:endParaRPr lang="en-US" sz="2400" b="1" i="1" dirty="0"/>
          </a:p>
        </p:txBody>
      </p:sp>
      <p:pic>
        <p:nvPicPr>
          <p:cNvPr id="5" name="Picture 2" descr="Chennai Counseling Services – Counselling Service, Diploma ...">
            <a:extLst>
              <a:ext uri="{FF2B5EF4-FFF2-40B4-BE49-F238E27FC236}">
                <a16:creationId xmlns:a16="http://schemas.microsoft.com/office/drawing/2014/main" id="{7B38DDFC-5D37-407B-8599-FB5CBD6BF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2700" y="68169"/>
            <a:ext cx="1916430" cy="148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47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94A6C-E563-47EA-A802-E5A693232C48}"/>
              </a:ext>
            </a:extLst>
          </p:cNvPr>
          <p:cNvSpPr>
            <a:spLocks noGrp="1"/>
          </p:cNvSpPr>
          <p:nvPr>
            <p:ph type="title"/>
          </p:nvPr>
        </p:nvSpPr>
        <p:spPr>
          <a:xfrm>
            <a:off x="838200" y="273665"/>
            <a:ext cx="10515600" cy="1325563"/>
          </a:xfrm>
        </p:spPr>
        <p:txBody>
          <a:bodyPr>
            <a:normAutofit/>
          </a:bodyPr>
          <a:lstStyle/>
          <a:p>
            <a:r>
              <a:rPr lang="en-US" b="1" dirty="0">
                <a:latin typeface="+mn-lt"/>
              </a:rPr>
              <a:t>One on One Sessions with Children</a:t>
            </a:r>
          </a:p>
        </p:txBody>
      </p:sp>
      <p:sp>
        <p:nvSpPr>
          <p:cNvPr id="6" name="Rectangle 5">
            <a:extLst>
              <a:ext uri="{FF2B5EF4-FFF2-40B4-BE49-F238E27FC236}">
                <a16:creationId xmlns:a16="http://schemas.microsoft.com/office/drawing/2014/main" id="{8F6F6680-7913-4A35-8521-BEB0623B80C2}"/>
              </a:ext>
            </a:extLst>
          </p:cNvPr>
          <p:cNvSpPr/>
          <p:nvPr/>
        </p:nvSpPr>
        <p:spPr>
          <a:xfrm>
            <a:off x="692150" y="2519540"/>
            <a:ext cx="10807700" cy="4524315"/>
          </a:xfrm>
          <a:prstGeom prst="rect">
            <a:avLst/>
          </a:prstGeom>
        </p:spPr>
        <p:txBody>
          <a:bodyPr wrap="square">
            <a:spAutoFit/>
          </a:bodyPr>
          <a:lstStyle/>
          <a:p>
            <a:pPr marL="342900" indent="-342900">
              <a:buFont typeface="Wingdings" panose="05000000000000000000" pitchFamily="2" charset="2"/>
              <a:buChar char="q"/>
            </a:pPr>
            <a:r>
              <a:rPr lang="en-US" sz="2400" dirty="0"/>
              <a:t>Children normally don’t have access to phone themselves, especially children in younger age groups, and girls. Therefore, you should call the number of a trusted adult caregiver. </a:t>
            </a:r>
          </a:p>
          <a:p>
            <a:pPr marL="342900" indent="-342900">
              <a:buFont typeface="Wingdings" panose="05000000000000000000" pitchFamily="2" charset="2"/>
              <a:buChar char="q"/>
            </a:pPr>
            <a:r>
              <a:rPr lang="en-US" sz="2400" dirty="0"/>
              <a:t>Inform the caregiver/trusted adult that due to the current circumstances the primary mode of communication to follow up and provide support to the child will be by phone. </a:t>
            </a:r>
          </a:p>
          <a:p>
            <a:pPr marL="342900" indent="-342900">
              <a:buFont typeface="Wingdings" panose="05000000000000000000" pitchFamily="2" charset="2"/>
              <a:buChar char="q"/>
            </a:pPr>
            <a:r>
              <a:rPr lang="en-US" sz="2400" dirty="0"/>
              <a:t>For counselling sessions, counsellor should explain to the caregiver/trusted adult that whilst the adult’s regular involvement with the child is very important, it’s also important for the child to have space to speak to the counsellor one on one and explain that this is important in terms of supporting the child’s resilience. </a:t>
            </a:r>
          </a:p>
          <a:p>
            <a:endParaRPr lang="en-US" sz="2400" dirty="0"/>
          </a:p>
          <a:p>
            <a:endParaRPr lang="en-US" sz="2400" dirty="0"/>
          </a:p>
        </p:txBody>
      </p:sp>
      <p:pic>
        <p:nvPicPr>
          <p:cNvPr id="22530" name="Picture 2" descr="Chennai Counseling Services – Counselling Service, Diploma ...">
            <a:extLst>
              <a:ext uri="{FF2B5EF4-FFF2-40B4-BE49-F238E27FC236}">
                <a16:creationId xmlns:a16="http://schemas.microsoft.com/office/drawing/2014/main" id="{7BCB384E-35DB-4238-B83B-D6A15F4C4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200" y="68169"/>
            <a:ext cx="2741930" cy="212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510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94A6C-E563-47EA-A802-E5A693232C48}"/>
              </a:ext>
            </a:extLst>
          </p:cNvPr>
          <p:cNvSpPr>
            <a:spLocks noGrp="1"/>
          </p:cNvSpPr>
          <p:nvPr>
            <p:ph type="title"/>
          </p:nvPr>
        </p:nvSpPr>
        <p:spPr/>
        <p:txBody>
          <a:bodyPr/>
          <a:lstStyle/>
          <a:p>
            <a:r>
              <a:rPr lang="en-US" b="1" dirty="0">
                <a:latin typeface="+mn-lt"/>
              </a:rPr>
              <a:t>Delivering a 1:1 session</a:t>
            </a:r>
          </a:p>
        </p:txBody>
      </p:sp>
      <p:sp>
        <p:nvSpPr>
          <p:cNvPr id="6" name="Rectangle 5">
            <a:extLst>
              <a:ext uri="{FF2B5EF4-FFF2-40B4-BE49-F238E27FC236}">
                <a16:creationId xmlns:a16="http://schemas.microsoft.com/office/drawing/2014/main" id="{8F6F6680-7913-4A35-8521-BEB0623B80C2}"/>
              </a:ext>
            </a:extLst>
          </p:cNvPr>
          <p:cNvSpPr/>
          <p:nvPr/>
        </p:nvSpPr>
        <p:spPr>
          <a:xfrm>
            <a:off x="639417" y="1531938"/>
            <a:ext cx="11285883" cy="5632311"/>
          </a:xfrm>
          <a:prstGeom prst="rect">
            <a:avLst/>
          </a:prstGeom>
        </p:spPr>
        <p:txBody>
          <a:bodyPr wrap="square">
            <a:spAutoFit/>
          </a:bodyPr>
          <a:lstStyle/>
          <a:p>
            <a:pPr marL="342900" indent="-342900">
              <a:buFont typeface="Wingdings" panose="05000000000000000000" pitchFamily="2" charset="2"/>
              <a:buChar char="q"/>
            </a:pPr>
            <a:r>
              <a:rPr lang="en-US" sz="2400" dirty="0"/>
              <a:t>Let a designated staff member know the timing, location and reason of the session in advance. They should send confirmation when the session is completed.</a:t>
            </a:r>
          </a:p>
          <a:p>
            <a:pPr marL="342900" indent="-342900">
              <a:buFont typeface="Wingdings" panose="05000000000000000000" pitchFamily="2" charset="2"/>
              <a:buChar char="q"/>
            </a:pPr>
            <a:r>
              <a:rPr lang="en-US" sz="2400" dirty="0"/>
              <a:t>The session should take place in a communal area that is within earshot of another person in the child’s home.</a:t>
            </a:r>
          </a:p>
          <a:p>
            <a:pPr marL="342900" indent="-342900">
              <a:buFont typeface="Wingdings" panose="05000000000000000000" pitchFamily="2" charset="2"/>
              <a:buChar char="q"/>
            </a:pPr>
            <a:r>
              <a:rPr lang="en-US" sz="2400" dirty="0"/>
              <a:t>For counselling the child should be located in a room which is private, but not a  bedroom or bathroom. The counsellor may want to consider doing the session as audio rather than visual.</a:t>
            </a:r>
          </a:p>
          <a:p>
            <a:pPr marL="342900" indent="-342900">
              <a:buFont typeface="Wingdings" panose="05000000000000000000" pitchFamily="2" charset="2"/>
              <a:buChar char="q"/>
            </a:pPr>
            <a:r>
              <a:rPr lang="en-US" sz="2400" dirty="0"/>
              <a:t>Make sure that the child knows that they can stop the session at any time and how to raise a concern or get help if needed.</a:t>
            </a:r>
          </a:p>
          <a:p>
            <a:pPr marL="342900" indent="-342900">
              <a:buFont typeface="Wingdings" panose="05000000000000000000" pitchFamily="2" charset="2"/>
              <a:buChar char="q"/>
            </a:pPr>
            <a:r>
              <a:rPr lang="en-US" sz="2400" dirty="0"/>
              <a:t>Make sure to ask child if they feel comfortable talking at that time or they prefer to schedule at a different time. </a:t>
            </a:r>
          </a:p>
          <a:p>
            <a:pPr marL="342900" indent="-342900">
              <a:buFont typeface="Wingdings" panose="05000000000000000000" pitchFamily="2" charset="2"/>
              <a:buChar char="q"/>
            </a:pPr>
            <a:r>
              <a:rPr lang="en-US" sz="2400" dirty="0"/>
              <a:t>Based on the child’s concerns follow up with the family and the child on how to move forward and provide more support to the child if needed.</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a:p>
        </p:txBody>
      </p:sp>
      <p:pic>
        <p:nvPicPr>
          <p:cNvPr id="22530" name="Picture 2" descr="Chennai Counseling Services – Counselling Service, Diploma ...">
            <a:extLst>
              <a:ext uri="{FF2B5EF4-FFF2-40B4-BE49-F238E27FC236}">
                <a16:creationId xmlns:a16="http://schemas.microsoft.com/office/drawing/2014/main" id="{7BCB384E-35DB-4238-B83B-D6A15F4C4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2534" y="28575"/>
            <a:ext cx="1936149" cy="150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9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D0DC-8E99-4489-8175-7F3AC82CFD8B}"/>
              </a:ext>
            </a:extLst>
          </p:cNvPr>
          <p:cNvSpPr>
            <a:spLocks noGrp="1"/>
          </p:cNvSpPr>
          <p:nvPr>
            <p:ph type="title"/>
          </p:nvPr>
        </p:nvSpPr>
        <p:spPr>
          <a:xfrm>
            <a:off x="718930" y="618124"/>
            <a:ext cx="5791200" cy="1325563"/>
          </a:xfrm>
        </p:spPr>
        <p:txBody>
          <a:bodyPr>
            <a:normAutofit fontScale="90000"/>
          </a:bodyPr>
          <a:lstStyle/>
          <a:p>
            <a:pPr>
              <a:lnSpc>
                <a:spcPct val="100000"/>
              </a:lnSpc>
            </a:pPr>
            <a:r>
              <a:rPr lang="en-US" b="1" dirty="0"/>
              <a:t>Helping children identify fake news around COVID-19</a:t>
            </a:r>
          </a:p>
        </p:txBody>
      </p:sp>
      <p:sp>
        <p:nvSpPr>
          <p:cNvPr id="4" name="Rectangle 3">
            <a:extLst>
              <a:ext uri="{FF2B5EF4-FFF2-40B4-BE49-F238E27FC236}">
                <a16:creationId xmlns:a16="http://schemas.microsoft.com/office/drawing/2014/main" id="{88411C83-4797-4DBE-A15B-97BD673EFAB3}"/>
              </a:ext>
            </a:extLst>
          </p:cNvPr>
          <p:cNvSpPr/>
          <p:nvPr/>
        </p:nvSpPr>
        <p:spPr>
          <a:xfrm>
            <a:off x="599660" y="2703016"/>
            <a:ext cx="10621618" cy="3785652"/>
          </a:xfrm>
          <a:prstGeom prst="rect">
            <a:avLst/>
          </a:prstGeom>
        </p:spPr>
        <p:txBody>
          <a:bodyPr wrap="square">
            <a:spAutoFit/>
          </a:bodyPr>
          <a:lstStyle/>
          <a:p>
            <a:pPr marL="342900" indent="-342900" fontAlgn="base">
              <a:buFont typeface="Wingdings" panose="05000000000000000000" pitchFamily="2" charset="2"/>
              <a:buChar char="ü"/>
            </a:pPr>
            <a:r>
              <a:rPr lang="en-US" sz="2400" b="0" i="0" dirty="0">
                <a:solidFill>
                  <a:srgbClr val="222222"/>
                </a:solidFill>
                <a:effectLst/>
              </a:rPr>
              <a:t>Give learners links to sites containing valid health information</a:t>
            </a:r>
            <a:r>
              <a:rPr lang="en-US" sz="2400" b="0" i="0" dirty="0">
                <a:solidFill>
                  <a:srgbClr val="FF0000"/>
                </a:solidFill>
                <a:effectLst/>
              </a:rPr>
              <a:t>(please add)</a:t>
            </a:r>
          </a:p>
          <a:p>
            <a:pPr marL="342900" indent="-342900" fontAlgn="base">
              <a:buFont typeface="Wingdings" panose="05000000000000000000" pitchFamily="2" charset="2"/>
              <a:buChar char="ü"/>
            </a:pPr>
            <a:r>
              <a:rPr lang="en-US" sz="2400" dirty="0">
                <a:solidFill>
                  <a:srgbClr val="222222"/>
                </a:solidFill>
              </a:rPr>
              <a:t>Encourage young people to look at the URL when exploring new websites.</a:t>
            </a:r>
          </a:p>
          <a:p>
            <a:pPr marL="342900" indent="-342900" fontAlgn="base">
              <a:buFont typeface="Wingdings" panose="05000000000000000000" pitchFamily="2" charset="2"/>
              <a:buChar char="ü"/>
            </a:pPr>
            <a:r>
              <a:rPr lang="en-US" sz="2400" dirty="0">
                <a:solidFill>
                  <a:srgbClr val="222222"/>
                </a:solidFill>
              </a:rPr>
              <a:t>	 </a:t>
            </a:r>
            <a:r>
              <a:rPr lang="en-US" sz="2400" b="0" i="0" dirty="0">
                <a:solidFill>
                  <a:srgbClr val="222222"/>
                </a:solidFill>
                <a:effectLst/>
              </a:rPr>
              <a:t>Is there anything odd about </a:t>
            </a:r>
            <a:r>
              <a:rPr lang="en-US" sz="2400" dirty="0">
                <a:solidFill>
                  <a:srgbClr val="222222"/>
                </a:solidFill>
              </a:rPr>
              <a:t>the URL</a:t>
            </a:r>
            <a:r>
              <a:rPr lang="en-US" sz="2400" b="0" i="0" dirty="0">
                <a:solidFill>
                  <a:srgbClr val="222222"/>
                </a:solidFill>
                <a:effectLst/>
              </a:rPr>
              <a:t>?  What other websites does the new 	  website link to?</a:t>
            </a:r>
          </a:p>
          <a:p>
            <a:pPr marL="342900" indent="-342900" fontAlgn="base">
              <a:buFont typeface="Wingdings" panose="05000000000000000000" pitchFamily="2" charset="2"/>
              <a:buChar char="ü"/>
            </a:pPr>
            <a:r>
              <a:rPr lang="en-US" sz="2400" dirty="0">
                <a:solidFill>
                  <a:srgbClr val="222222"/>
                </a:solidFill>
              </a:rPr>
              <a:t>Get young people to look at pictures critically. Are they a mixture of pictures? Is the place or date connected to the picture correct?</a:t>
            </a:r>
          </a:p>
          <a:p>
            <a:pPr marL="342900" indent="-342900" fontAlgn="base">
              <a:buFont typeface="Wingdings" panose="05000000000000000000" pitchFamily="2" charset="2"/>
              <a:buChar char="ü"/>
            </a:pPr>
            <a:r>
              <a:rPr lang="en-US" sz="2400" b="0" i="0" dirty="0">
                <a:solidFill>
                  <a:srgbClr val="222222"/>
                </a:solidFill>
                <a:effectLst/>
              </a:rPr>
              <a:t>Empower learners to ask questions about the news they receive and check anything they are not sure about.</a:t>
            </a:r>
            <a:endParaRPr lang="en-US" sz="2400" dirty="0">
              <a:solidFill>
                <a:srgbClr val="222222"/>
              </a:solidFill>
            </a:endParaRPr>
          </a:p>
          <a:p>
            <a:pPr fontAlgn="base"/>
            <a:r>
              <a:rPr lang="en-US" sz="2400" b="1" i="1" dirty="0">
                <a:solidFill>
                  <a:srgbClr val="FF0000"/>
                </a:solidFill>
              </a:rPr>
              <a:t>Webs</a:t>
            </a:r>
            <a:r>
              <a:rPr lang="en-US" sz="2400" b="1" i="1" dirty="0">
                <a:solidFill>
                  <a:srgbClr val="FF0000"/>
                </a:solidFill>
                <a:effectLst/>
              </a:rPr>
              <a:t>ites that look genuine may only be one click away from conspiracy theories or extreme political positions. </a:t>
            </a:r>
          </a:p>
        </p:txBody>
      </p:sp>
      <p:pic>
        <p:nvPicPr>
          <p:cNvPr id="18434" name="Picture 2" descr="Hume Brophy • How fake news is getting to the heart of media truth ...">
            <a:extLst>
              <a:ext uri="{FF2B5EF4-FFF2-40B4-BE49-F238E27FC236}">
                <a16:creationId xmlns:a16="http://schemas.microsoft.com/office/drawing/2014/main" id="{BE15910C-09C5-4177-AE01-35ECEE039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7322" y="100286"/>
            <a:ext cx="3415748" cy="256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617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rotWithShape="1">
          <a:blip r:embed="rId2"/>
          <a:srcRect l="6403" t="32509" r="9035" b="23321"/>
          <a:stretch/>
        </p:blipFill>
        <p:spPr bwMode="auto">
          <a:xfrm>
            <a:off x="363087" y="1133042"/>
            <a:ext cx="4827235" cy="1785428"/>
          </a:xfrm>
          <a:prstGeom prst="rect">
            <a:avLst/>
          </a:prstGeom>
          <a:ln>
            <a:noFill/>
          </a:ln>
          <a:extLst>
            <a:ext uri="{53640926-AAD7-44D8-BBD7-CCE9431645EC}">
              <a14:shadowObscured xmlns:a14="http://schemas.microsoft.com/office/drawing/2010/main"/>
            </a:ext>
          </a:extLst>
        </p:spPr>
      </p:pic>
      <p:pic>
        <p:nvPicPr>
          <p:cNvPr id="7" name="صورة 6"/>
          <p:cNvPicPr/>
          <p:nvPr/>
        </p:nvPicPr>
        <p:blipFill rotWithShape="1">
          <a:blip r:embed="rId3"/>
          <a:srcRect l="38399" t="40778" r="25797" b="6140"/>
          <a:stretch/>
        </p:blipFill>
        <p:spPr bwMode="auto">
          <a:xfrm>
            <a:off x="293762" y="4100491"/>
            <a:ext cx="3240360" cy="2560561"/>
          </a:xfrm>
          <a:prstGeom prst="rect">
            <a:avLst/>
          </a:prstGeom>
          <a:ln>
            <a:noFill/>
          </a:ln>
          <a:extLst>
            <a:ext uri="{53640926-AAD7-44D8-BBD7-CCE9431645EC}">
              <a14:shadowObscured xmlns:a14="http://schemas.microsoft.com/office/drawing/2010/main"/>
            </a:ext>
          </a:extLst>
        </p:spPr>
      </p:pic>
      <p:sp>
        <p:nvSpPr>
          <p:cNvPr id="9" name="مربع نص 8"/>
          <p:cNvSpPr txBox="1"/>
          <p:nvPr/>
        </p:nvSpPr>
        <p:spPr>
          <a:xfrm>
            <a:off x="6424617" y="295166"/>
            <a:ext cx="4061583" cy="523220"/>
          </a:xfrm>
          <a:prstGeom prst="rect">
            <a:avLst/>
          </a:prstGeom>
          <a:noFill/>
        </p:spPr>
        <p:txBody>
          <a:bodyPr wrap="square" rtlCol="1">
            <a:spAutoFit/>
          </a:bodyPr>
          <a:lstStyle/>
          <a:p>
            <a:pPr algn="ctr"/>
            <a:r>
              <a:rPr lang="en-US" sz="2800" b="1" dirty="0"/>
              <a:t>MOE’s Trainings </a:t>
            </a:r>
          </a:p>
        </p:txBody>
      </p:sp>
      <p:grpSp>
        <p:nvGrpSpPr>
          <p:cNvPr id="13" name="Group 12">
            <a:extLst>
              <a:ext uri="{FF2B5EF4-FFF2-40B4-BE49-F238E27FC236}">
                <a16:creationId xmlns:a16="http://schemas.microsoft.com/office/drawing/2014/main" id="{72A23A2B-9990-457C-8C1B-196A151D7D12}"/>
              </a:ext>
            </a:extLst>
          </p:cNvPr>
          <p:cNvGrpSpPr/>
          <p:nvPr/>
        </p:nvGrpSpPr>
        <p:grpSpPr>
          <a:xfrm>
            <a:off x="1058732" y="147961"/>
            <a:ext cx="4493028" cy="837399"/>
            <a:chOff x="384202" y="303923"/>
            <a:chExt cx="4775695" cy="1171895"/>
          </a:xfrm>
        </p:grpSpPr>
        <p:grpSp>
          <p:nvGrpSpPr>
            <p:cNvPr id="5" name="Group 4">
              <a:extLst>
                <a:ext uri="{FF2B5EF4-FFF2-40B4-BE49-F238E27FC236}">
                  <a16:creationId xmlns:a16="http://schemas.microsoft.com/office/drawing/2014/main" id="{A7658A8E-DA9E-4419-845C-7E7E7DBE73B5}"/>
                </a:ext>
              </a:extLst>
            </p:cNvPr>
            <p:cNvGrpSpPr/>
            <p:nvPr/>
          </p:nvGrpSpPr>
          <p:grpSpPr>
            <a:xfrm>
              <a:off x="384202" y="303923"/>
              <a:ext cx="4775695" cy="745611"/>
              <a:chOff x="654347" y="196948"/>
              <a:chExt cx="4775695" cy="745611"/>
            </a:xfrm>
          </p:grpSpPr>
          <p:pic>
            <p:nvPicPr>
              <p:cNvPr id="1026" name="Picture 2">
                <a:extLst>
                  <a:ext uri="{FF2B5EF4-FFF2-40B4-BE49-F238E27FC236}">
                    <a16:creationId xmlns:a16="http://schemas.microsoft.com/office/drawing/2014/main" id="{5EEC12EB-E45E-43E5-A3C3-4D2B09FAA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47" y="247136"/>
                <a:ext cx="1525328" cy="684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46AB804-84F3-4F2B-B2B2-6C81505DA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694" y="196948"/>
                <a:ext cx="762348" cy="7443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2BE2E5-E629-4980-81B5-9CA71B51E1D5}"/>
                  </a:ext>
                </a:extLst>
              </p:cNvPr>
              <p:cNvSpPr/>
              <p:nvPr/>
            </p:nvSpPr>
            <p:spPr>
              <a:xfrm>
                <a:off x="1847528" y="296228"/>
                <a:ext cx="2567831" cy="646331"/>
              </a:xfrm>
              <a:prstGeom prst="rect">
                <a:avLst/>
              </a:prstGeom>
            </p:spPr>
            <p:txBody>
              <a:bodyPr wrap="square">
                <a:spAutoFit/>
              </a:bodyPr>
              <a:lstStyle/>
              <a:p>
                <a:pPr algn="r"/>
                <a:r>
                  <a:rPr lang="ar-JO" dirty="0">
                    <a:solidFill>
                      <a:srgbClr val="091133"/>
                    </a:solidFill>
                    <a:latin typeface="Cairo-Regular"/>
                  </a:rPr>
                  <a:t>المملكة الأردنية الهاشمية</a:t>
                </a:r>
                <a:endParaRPr lang="en-US" dirty="0">
                  <a:solidFill>
                    <a:srgbClr val="091133"/>
                  </a:solidFill>
                  <a:latin typeface="Cairo-Regular"/>
                </a:endParaRPr>
              </a:p>
              <a:p>
                <a:pPr algn="r"/>
                <a:r>
                  <a:rPr lang="ar-JO" b="1" dirty="0">
                    <a:solidFill>
                      <a:srgbClr val="091133"/>
                    </a:solidFill>
                    <a:latin typeface="Cairo-Regular"/>
                  </a:rPr>
                  <a:t>وزارة التربية والتعليم</a:t>
                </a:r>
                <a:endParaRPr lang="ar-JO" dirty="0">
                  <a:solidFill>
                    <a:srgbClr val="091133"/>
                  </a:solidFill>
                  <a:latin typeface="Cairo-Regular"/>
                </a:endParaRPr>
              </a:p>
            </p:txBody>
          </p:sp>
        </p:grpSp>
        <p:sp>
          <p:nvSpPr>
            <p:cNvPr id="6" name="Rectangle 5">
              <a:extLst>
                <a:ext uri="{FF2B5EF4-FFF2-40B4-BE49-F238E27FC236}">
                  <a16:creationId xmlns:a16="http://schemas.microsoft.com/office/drawing/2014/main" id="{4AC39883-DF03-4505-855A-927F498EF804}"/>
                </a:ext>
              </a:extLst>
            </p:cNvPr>
            <p:cNvSpPr/>
            <p:nvPr/>
          </p:nvSpPr>
          <p:spPr>
            <a:xfrm>
              <a:off x="528131" y="958958"/>
              <a:ext cx="1694106" cy="516860"/>
            </a:xfrm>
            <a:prstGeom prst="rect">
              <a:avLst/>
            </a:prstGeom>
          </p:spPr>
          <p:txBody>
            <a:bodyPr wrap="none">
              <a:spAutoFit/>
            </a:bodyPr>
            <a:lstStyle/>
            <a:p>
              <a:r>
                <a:rPr lang="en-US" dirty="0">
                  <a:solidFill>
                    <a:srgbClr val="0070C0"/>
                  </a:solidFill>
                  <a:hlinkClick r:id="rId6"/>
                </a:rPr>
                <a:t>teachers.gov.jo</a:t>
              </a:r>
              <a:endParaRPr lang="en-US" dirty="0">
                <a:solidFill>
                  <a:srgbClr val="0070C0"/>
                </a:solidFill>
              </a:endParaRPr>
            </a:p>
          </p:txBody>
        </p:sp>
      </p:grpSp>
      <p:sp>
        <p:nvSpPr>
          <p:cNvPr id="3" name="Rectangle 2">
            <a:extLst>
              <a:ext uri="{FF2B5EF4-FFF2-40B4-BE49-F238E27FC236}">
                <a16:creationId xmlns:a16="http://schemas.microsoft.com/office/drawing/2014/main" id="{513CBD57-FC77-47AB-B29E-608846919D6E}"/>
              </a:ext>
            </a:extLst>
          </p:cNvPr>
          <p:cNvSpPr/>
          <p:nvPr/>
        </p:nvSpPr>
        <p:spPr>
          <a:xfrm>
            <a:off x="229737" y="1198773"/>
            <a:ext cx="4960585" cy="5511266"/>
          </a:xfrm>
          <a:prstGeom prst="rect">
            <a:avLst/>
          </a:prstGeom>
          <a:blipFill>
            <a:blip r:embed="rId7">
              <a:alphaModFix amt="36000"/>
            </a:blip>
            <a:tile tx="0" ty="0" sx="100000" sy="100000" flip="none" algn="tl"/>
          </a:bli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D4E76CD-603C-40AB-8BAB-8922E2E90AA2}"/>
              </a:ext>
            </a:extLst>
          </p:cNvPr>
          <p:cNvGrpSpPr/>
          <p:nvPr/>
        </p:nvGrpSpPr>
        <p:grpSpPr>
          <a:xfrm>
            <a:off x="445643" y="2513530"/>
            <a:ext cx="4495992" cy="1440876"/>
            <a:chOff x="445643" y="2513530"/>
            <a:chExt cx="4495992" cy="1440876"/>
          </a:xfrm>
        </p:grpSpPr>
        <p:pic>
          <p:nvPicPr>
            <p:cNvPr id="8" name="صورة 7"/>
            <p:cNvPicPr/>
            <p:nvPr/>
          </p:nvPicPr>
          <p:blipFill rotWithShape="1">
            <a:blip r:embed="rId3">
              <a:extLst>
                <a:ext uri="{28A0092B-C50C-407E-A947-70E740481C1C}">
                  <a14:useLocalDpi xmlns:a14="http://schemas.microsoft.com/office/drawing/2010/main" val="0"/>
                </a:ext>
              </a:extLst>
            </a:blip>
            <a:srcRect l="34465" t="20848" r="25797" b="60800"/>
            <a:stretch/>
          </p:blipFill>
          <p:spPr bwMode="auto">
            <a:xfrm>
              <a:off x="445643" y="2513530"/>
              <a:ext cx="4495992" cy="1440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E6AF853E-DE77-45BA-8194-D054DD41128A}"/>
                </a:ext>
              </a:extLst>
            </p:cNvPr>
            <p:cNvSpPr/>
            <p:nvPr/>
          </p:nvSpPr>
          <p:spPr>
            <a:xfrm>
              <a:off x="445643" y="3327621"/>
              <a:ext cx="3316732" cy="523220"/>
            </a:xfrm>
            <a:prstGeom prst="rect">
              <a:avLst/>
            </a:prstGeom>
          </p:spPr>
          <p:txBody>
            <a:bodyPr wrap="square">
              <a:spAutoFit/>
            </a:bodyPr>
            <a:lstStyle/>
            <a:p>
              <a:r>
                <a:rPr lang="en-US" sz="1400" dirty="0">
                  <a:hlinkClick r:id="rId8"/>
                </a:rPr>
                <a:t>https://courses.edraak.org/courses/course-v1:Edraak+ET99+2020_Darsak/course/</a:t>
              </a:r>
              <a:endParaRPr lang="en-US" sz="1400" dirty="0"/>
            </a:p>
          </p:txBody>
        </p:sp>
      </p:grpSp>
      <p:sp>
        <p:nvSpPr>
          <p:cNvPr id="12" name="Rectangle 11">
            <a:extLst>
              <a:ext uri="{FF2B5EF4-FFF2-40B4-BE49-F238E27FC236}">
                <a16:creationId xmlns:a16="http://schemas.microsoft.com/office/drawing/2014/main" id="{111F265A-E7C6-462D-B2A9-46DE5518F874}"/>
              </a:ext>
            </a:extLst>
          </p:cNvPr>
          <p:cNvSpPr/>
          <p:nvPr/>
        </p:nvSpPr>
        <p:spPr>
          <a:xfrm>
            <a:off x="5323672" y="940844"/>
            <a:ext cx="5769315" cy="969496"/>
          </a:xfrm>
          <a:prstGeom prst="rect">
            <a:avLst/>
          </a:prstGeom>
        </p:spPr>
        <p:txBody>
          <a:bodyPr wrap="square">
            <a:spAutoFit/>
          </a:bodyPr>
          <a:lstStyle/>
          <a:p>
            <a:pPr algn="ctr"/>
            <a:r>
              <a:rPr lang="en-US" b="1" dirty="0"/>
              <a:t>Technological Principles and Professional Means of Communication</a:t>
            </a:r>
            <a:endParaRPr lang="ar-JO" b="1" dirty="0"/>
          </a:p>
          <a:p>
            <a:pPr algn="ctr"/>
            <a:r>
              <a:rPr lang="en-US" sz="1050" b="1" dirty="0">
                <a:solidFill>
                  <a:schemeClr val="tx1">
                    <a:lumMod val="65000"/>
                    <a:lumOff val="35000"/>
                  </a:schemeClr>
                </a:solidFill>
              </a:rPr>
              <a:t>10 training hours</a:t>
            </a:r>
            <a:endParaRPr lang="ar-JO" sz="1050" b="1" dirty="0">
              <a:solidFill>
                <a:schemeClr val="tx1">
                  <a:lumMod val="65000"/>
                  <a:lumOff val="35000"/>
                </a:schemeClr>
              </a:solidFill>
            </a:endParaRPr>
          </a:p>
          <a:p>
            <a:pPr algn="ctr"/>
            <a:r>
              <a:rPr lang="en-US" sz="800" u="sng" dirty="0">
                <a:solidFill>
                  <a:schemeClr val="bg2">
                    <a:lumMod val="90000"/>
                  </a:schemeClr>
                </a:solidFill>
              </a:rPr>
              <a:t>Unit 3:</a:t>
            </a:r>
            <a:r>
              <a:rPr lang="en-US" sz="1050" b="1" dirty="0">
                <a:solidFill>
                  <a:schemeClr val="bg2">
                    <a:lumMod val="90000"/>
                  </a:schemeClr>
                </a:solidFill>
              </a:rPr>
              <a:t> Online Safety and Digital Citizenship Principles</a:t>
            </a:r>
            <a:endParaRPr lang="en-US" sz="1050" dirty="0">
              <a:solidFill>
                <a:schemeClr val="bg2">
                  <a:lumMod val="90000"/>
                </a:schemeClr>
              </a:solidFill>
            </a:endParaRPr>
          </a:p>
        </p:txBody>
      </p:sp>
      <p:pic>
        <p:nvPicPr>
          <p:cNvPr id="15" name="Picture 2">
            <a:extLst>
              <a:ext uri="{FF2B5EF4-FFF2-40B4-BE49-F238E27FC236}">
                <a16:creationId xmlns:a16="http://schemas.microsoft.com/office/drawing/2014/main" id="{00719E61-D89C-4EDC-8B4C-F9CDA41E87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9012" y="187204"/>
            <a:ext cx="1169539" cy="93938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4122731-4758-462C-AB80-15666EB61033}"/>
              </a:ext>
            </a:extLst>
          </p:cNvPr>
          <p:cNvSpPr/>
          <p:nvPr/>
        </p:nvSpPr>
        <p:spPr>
          <a:xfrm>
            <a:off x="5449189" y="1894041"/>
            <a:ext cx="6297168" cy="1231106"/>
          </a:xfrm>
          <a:prstGeom prst="rect">
            <a:avLst/>
          </a:prstGeom>
        </p:spPr>
        <p:txBody>
          <a:bodyPr wrap="square">
            <a:spAutoFit/>
          </a:bodyPr>
          <a:lstStyle/>
          <a:p>
            <a:pPr marL="285750" indent="-285750" algn="l">
              <a:spcBef>
                <a:spcPts val="1200"/>
              </a:spcBef>
              <a:buFont typeface="Wingdings" pitchFamily="2" charset="2"/>
              <a:buChar char="Ø"/>
            </a:pPr>
            <a:r>
              <a:rPr lang="en-US" sz="1600" dirty="0"/>
              <a:t>This is the first course under the general 42-hour training course : “Educational Technology: Principles, Strategies and Applications”. </a:t>
            </a:r>
          </a:p>
          <a:p>
            <a:pPr marL="285750" indent="-285750">
              <a:spcBef>
                <a:spcPts val="1200"/>
              </a:spcBef>
              <a:buFont typeface="Wingdings" pitchFamily="2" charset="2"/>
              <a:buChar char="Ø"/>
            </a:pPr>
            <a:r>
              <a:rPr lang="en-US" sz="1600" dirty="0"/>
              <a:t>This 10-hour training course “</a:t>
            </a:r>
            <a:r>
              <a:rPr lang="en-US" sz="1600" b="1" dirty="0"/>
              <a:t>Technological Principles and Professional Means of Communication” </a:t>
            </a:r>
            <a:r>
              <a:rPr lang="en-US" sz="1600" dirty="0"/>
              <a:t>is made up of three units: </a:t>
            </a:r>
            <a:endParaRPr lang="ar-JO" sz="1600" dirty="0"/>
          </a:p>
        </p:txBody>
      </p:sp>
      <p:sp>
        <p:nvSpPr>
          <p:cNvPr id="17" name="Rectangle 16">
            <a:extLst>
              <a:ext uri="{FF2B5EF4-FFF2-40B4-BE49-F238E27FC236}">
                <a16:creationId xmlns:a16="http://schemas.microsoft.com/office/drawing/2014/main" id="{EF3FFFF0-3654-46A6-A213-4E67326A0EB1}"/>
              </a:ext>
            </a:extLst>
          </p:cNvPr>
          <p:cNvSpPr/>
          <p:nvPr/>
        </p:nvSpPr>
        <p:spPr>
          <a:xfrm>
            <a:off x="5833237" y="3124302"/>
            <a:ext cx="5769315" cy="1384995"/>
          </a:xfrm>
          <a:prstGeom prst="rect">
            <a:avLst/>
          </a:prstGeom>
        </p:spPr>
        <p:txBody>
          <a:bodyPr wrap="square">
            <a:spAutoFit/>
          </a:bodyPr>
          <a:lstStyle/>
          <a:p>
            <a:pPr marL="342900" indent="-342900" algn="l">
              <a:buFont typeface="+mj-lt"/>
              <a:buAutoNum type="arabicParenR"/>
            </a:pPr>
            <a:r>
              <a:rPr lang="en-US" sz="1600" dirty="0"/>
              <a:t>Basic technological principles and skills; </a:t>
            </a:r>
          </a:p>
          <a:p>
            <a:pPr marL="342900" indent="-342900" algn="l">
              <a:buFont typeface="+mj-lt"/>
              <a:buAutoNum type="arabicParenR"/>
            </a:pPr>
            <a:r>
              <a:rPr lang="en-US" sz="1600" dirty="0"/>
              <a:t>Professional means of communication and utilizing social media platforms ; and</a:t>
            </a:r>
            <a:endParaRPr lang="ar-JO" dirty="0"/>
          </a:p>
          <a:p>
            <a:pPr marL="457200" indent="-457200" algn="l">
              <a:buFont typeface="+mj-lt"/>
              <a:buAutoNum type="arabicParenR"/>
            </a:pPr>
            <a:r>
              <a:rPr lang="en-US" sz="2000" b="1" u="sng" dirty="0"/>
              <a:t>Online Safety and Digital Citizenship Principles</a:t>
            </a:r>
          </a:p>
          <a:p>
            <a:pPr algn="l"/>
            <a:r>
              <a:rPr lang="en-US" sz="1600" dirty="0"/>
              <a:t>         This unit includes: </a:t>
            </a:r>
            <a:endParaRPr lang="ar-JO" sz="1600" dirty="0"/>
          </a:p>
        </p:txBody>
      </p:sp>
      <p:sp>
        <p:nvSpPr>
          <p:cNvPr id="19" name="TextBox 18">
            <a:extLst>
              <a:ext uri="{FF2B5EF4-FFF2-40B4-BE49-F238E27FC236}">
                <a16:creationId xmlns:a16="http://schemas.microsoft.com/office/drawing/2014/main" id="{6B750554-7782-420F-8C6C-27F5A6CB6041}"/>
              </a:ext>
            </a:extLst>
          </p:cNvPr>
          <p:cNvSpPr txBox="1"/>
          <p:nvPr/>
        </p:nvSpPr>
        <p:spPr>
          <a:xfrm>
            <a:off x="6207592" y="4463577"/>
            <a:ext cx="5340096" cy="1477328"/>
          </a:xfrm>
          <a:prstGeom prst="rect">
            <a:avLst/>
          </a:prstGeom>
          <a:noFill/>
        </p:spPr>
        <p:txBody>
          <a:bodyPr wrap="square" rtlCol="0">
            <a:spAutoFit/>
          </a:bodyPr>
          <a:lstStyle/>
          <a:p>
            <a:pPr marL="285750" indent="-285750" algn="l">
              <a:buFont typeface="Wingdings" panose="05000000000000000000" pitchFamily="2" charset="2"/>
              <a:buChar char="q"/>
            </a:pPr>
            <a:r>
              <a:rPr lang="en-US" dirty="0"/>
              <a:t>Educational videos around some of the risks of the internet and social media and how to manage these risks </a:t>
            </a:r>
            <a:endParaRPr lang="ar-JO" dirty="0"/>
          </a:p>
          <a:p>
            <a:pPr marL="285750" indent="-285750" algn="l">
              <a:buFont typeface="Wingdings" panose="05000000000000000000" pitchFamily="2" charset="2"/>
              <a:buChar char="q"/>
            </a:pPr>
            <a:r>
              <a:rPr lang="en-US" dirty="0"/>
              <a:t>Activities and annexes on cyberbullying, e-safety guidelines and digital citizenship. </a:t>
            </a:r>
            <a:endParaRPr lang="ar-JO" dirty="0"/>
          </a:p>
        </p:txBody>
      </p:sp>
      <p:sp>
        <p:nvSpPr>
          <p:cNvPr id="20" name="Rectangle 19">
            <a:extLst>
              <a:ext uri="{FF2B5EF4-FFF2-40B4-BE49-F238E27FC236}">
                <a16:creationId xmlns:a16="http://schemas.microsoft.com/office/drawing/2014/main" id="{A4BE6AE6-4D78-4B53-B68B-994EC4F9D687}"/>
              </a:ext>
            </a:extLst>
          </p:cNvPr>
          <p:cNvSpPr/>
          <p:nvPr/>
        </p:nvSpPr>
        <p:spPr>
          <a:xfrm>
            <a:off x="5323672" y="6213460"/>
            <a:ext cx="6174511" cy="738664"/>
          </a:xfrm>
          <a:prstGeom prst="rect">
            <a:avLst/>
          </a:prstGeom>
        </p:spPr>
        <p:txBody>
          <a:bodyPr wrap="none">
            <a:spAutoFit/>
          </a:bodyPr>
          <a:lstStyle/>
          <a:p>
            <a:r>
              <a:rPr lang="en-US" sz="1400" dirty="0">
                <a:solidFill>
                  <a:srgbClr val="0070C0"/>
                </a:solidFill>
                <a:hlinkClick r:id="rId6"/>
              </a:rPr>
              <a:t>teachers.gov.jo</a:t>
            </a:r>
            <a:endParaRPr lang="ar-JO" sz="1400" dirty="0">
              <a:solidFill>
                <a:srgbClr val="0070C0"/>
              </a:solidFill>
            </a:endParaRPr>
          </a:p>
          <a:p>
            <a:r>
              <a:rPr lang="en-US" sz="1400" dirty="0">
                <a:hlinkClick r:id="rId8"/>
              </a:rPr>
              <a:t>https://courses.edraak.org/courses/course-v1:Edraak+ET99+2020_Darsak/course/</a:t>
            </a:r>
            <a:endParaRPr lang="en-US" sz="1400" dirty="0"/>
          </a:p>
          <a:p>
            <a:endParaRPr lang="en-US" sz="1400" dirty="0">
              <a:solidFill>
                <a:srgbClr val="0070C0"/>
              </a:solidFill>
            </a:endParaRPr>
          </a:p>
        </p:txBody>
      </p:sp>
    </p:spTree>
    <p:extLst>
      <p:ext uri="{BB962C8B-B14F-4D97-AF65-F5344CB8AC3E}">
        <p14:creationId xmlns:p14="http://schemas.microsoft.com/office/powerpoint/2010/main" val="2309338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4BB46-A8CE-41B8-A9CD-5B512159C0D6}"/>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b="1">
                <a:solidFill>
                  <a:schemeClr val="bg1"/>
                </a:solidFill>
              </a:rPr>
              <a:t>Glossary, Policies and Resources</a:t>
            </a:r>
          </a:p>
        </p:txBody>
      </p:sp>
      <p:pic>
        <p:nvPicPr>
          <p:cNvPr id="1026" name="Picture 2" descr="Why Don't I Read All My Books? | Literary Hub">
            <a:extLst>
              <a:ext uri="{FF2B5EF4-FFF2-40B4-BE49-F238E27FC236}">
                <a16:creationId xmlns:a16="http://schemas.microsoft.com/office/drawing/2014/main" id="{7A44FB62-0208-4C5F-9EE5-01F6DA9821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12" r="11893"/>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D0F3-62D4-4DBA-B777-6FBD89762DEF}"/>
              </a:ext>
            </a:extLst>
          </p:cNvPr>
          <p:cNvSpPr>
            <a:spLocks noGrp="1"/>
          </p:cNvSpPr>
          <p:nvPr>
            <p:ph type="title"/>
          </p:nvPr>
        </p:nvSpPr>
        <p:spPr>
          <a:xfrm>
            <a:off x="838200" y="365125"/>
            <a:ext cx="9269896" cy="1325563"/>
          </a:xfrm>
        </p:spPr>
        <p:txBody>
          <a:bodyPr>
            <a:normAutofit/>
          </a:bodyPr>
          <a:lstStyle/>
          <a:p>
            <a:r>
              <a:rPr lang="en-US" sz="4000" b="1" dirty="0">
                <a:latin typeface="+mn-lt"/>
              </a:rPr>
              <a:t>Why do we have safeguarding policies for E-Learning?</a:t>
            </a:r>
          </a:p>
        </p:txBody>
      </p:sp>
      <p:sp>
        <p:nvSpPr>
          <p:cNvPr id="4" name="TextBox 3">
            <a:extLst>
              <a:ext uri="{FF2B5EF4-FFF2-40B4-BE49-F238E27FC236}">
                <a16:creationId xmlns:a16="http://schemas.microsoft.com/office/drawing/2014/main" id="{A1627559-3008-47E4-BC08-47EEF3FB85C5}"/>
              </a:ext>
            </a:extLst>
          </p:cNvPr>
          <p:cNvSpPr txBox="1"/>
          <p:nvPr/>
        </p:nvSpPr>
        <p:spPr>
          <a:xfrm>
            <a:off x="838200" y="1715645"/>
            <a:ext cx="10515600" cy="4893647"/>
          </a:xfrm>
          <a:prstGeom prst="rect">
            <a:avLst/>
          </a:prstGeom>
          <a:noFill/>
        </p:spPr>
        <p:txBody>
          <a:bodyPr wrap="square" rtlCol="0">
            <a:spAutoFit/>
          </a:bodyPr>
          <a:lstStyle/>
          <a:p>
            <a:r>
              <a:rPr lang="en-US" sz="2400" dirty="0"/>
              <a:t>Since COVID-19 children and young people are spending more time online and this increases their risk of  being exposed to negative experiences and interactions. </a:t>
            </a:r>
          </a:p>
          <a:p>
            <a:endParaRPr lang="en-US" sz="2400" dirty="0"/>
          </a:p>
          <a:p>
            <a:r>
              <a:rPr lang="en-US" sz="2400" dirty="0"/>
              <a:t>Children can be exploited while they are online by adults who are not concerned about their welfare. Children can be </a:t>
            </a:r>
            <a:r>
              <a:rPr lang="en-US" sz="2400" dirty="0">
                <a:hlinkClick r:id="rId2" action="ppaction://hlinksldjump"/>
              </a:rPr>
              <a:t>groomed</a:t>
            </a:r>
            <a:r>
              <a:rPr lang="en-US" sz="2400" dirty="0"/>
              <a:t> for </a:t>
            </a:r>
            <a:r>
              <a:rPr lang="en-US" sz="2400" dirty="0">
                <a:hlinkClick r:id="rId2" action="ppaction://hlinksldjump"/>
              </a:rPr>
              <a:t>sexual exploitation </a:t>
            </a:r>
            <a:r>
              <a:rPr lang="en-US" sz="2400" dirty="0"/>
              <a:t>and crime.</a:t>
            </a:r>
          </a:p>
          <a:p>
            <a:endParaRPr lang="en-US" sz="2400" dirty="0"/>
          </a:p>
          <a:p>
            <a:r>
              <a:rPr lang="en-US" sz="2400" dirty="0"/>
              <a:t>Children and young people can cause one another harm in multiple ways that leads to unhappiness (</a:t>
            </a:r>
            <a:r>
              <a:rPr lang="en-US" sz="2400" dirty="0">
                <a:hlinkClick r:id="rId3" action="ppaction://hlinksldjump"/>
              </a:rPr>
              <a:t>cyber-bullying</a:t>
            </a:r>
            <a:r>
              <a:rPr lang="en-US" sz="2400" dirty="0"/>
              <a:t>)</a:t>
            </a:r>
          </a:p>
          <a:p>
            <a:endParaRPr lang="en-US" sz="2400" dirty="0"/>
          </a:p>
          <a:p>
            <a:r>
              <a:rPr lang="en-US" sz="2400" dirty="0"/>
              <a:t>Girls, children with disabilities,  children with mental health issues and those children in minority groups or are perceived to be different are often more vulnerable to harmful activity, discrimination and online bullying than other groups COVID can aggravate this situation.</a:t>
            </a:r>
          </a:p>
        </p:txBody>
      </p:sp>
    </p:spTree>
    <p:extLst>
      <p:ext uri="{BB962C8B-B14F-4D97-AF65-F5344CB8AC3E}">
        <p14:creationId xmlns:p14="http://schemas.microsoft.com/office/powerpoint/2010/main" val="267154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8510DA-3E0A-4BE0-8770-BB819406903A}"/>
              </a:ext>
            </a:extLst>
          </p:cNvPr>
          <p:cNvSpPr/>
          <p:nvPr/>
        </p:nvSpPr>
        <p:spPr>
          <a:xfrm>
            <a:off x="538051" y="505371"/>
            <a:ext cx="10827139" cy="6001643"/>
          </a:xfrm>
          <a:prstGeom prst="rect">
            <a:avLst/>
          </a:prstGeom>
        </p:spPr>
        <p:txBody>
          <a:bodyPr wrap="square">
            <a:spAutoFit/>
          </a:bodyPr>
          <a:lstStyle/>
          <a:p>
            <a:r>
              <a:rPr lang="en-US" sz="2400" b="1" i="0" dirty="0">
                <a:solidFill>
                  <a:srgbClr val="1B1B1B"/>
                </a:solidFill>
                <a:effectLst/>
              </a:rPr>
              <a:t>What Is online sexual exploitation?</a:t>
            </a:r>
          </a:p>
          <a:p>
            <a:endParaRPr lang="en-US" sz="2400" b="1" i="0" dirty="0">
              <a:solidFill>
                <a:srgbClr val="1B1B1B"/>
              </a:solidFill>
              <a:effectLst/>
            </a:endParaRPr>
          </a:p>
          <a:p>
            <a:pPr marL="342900" indent="-342900">
              <a:buFont typeface="Wingdings" panose="05000000000000000000" pitchFamily="2" charset="2"/>
              <a:buChar char="§"/>
            </a:pPr>
            <a:r>
              <a:rPr lang="en-US" sz="2400" dirty="0"/>
              <a:t>Online sexual exploitation most commonly includes </a:t>
            </a:r>
            <a:r>
              <a:rPr lang="en-US" sz="2400" b="1" i="1" dirty="0"/>
              <a:t>grooming</a:t>
            </a:r>
            <a:r>
              <a:rPr lang="en-US" sz="2400" dirty="0"/>
              <a:t>, live streaming, consuming child sexual abuse material, and coercing and blackmailing children for sexual purposes.  Physical distancing measures are likely to increase children’s outreach to new contacts and groups online, which could be exploited by predators to groom children for sexual exploitation.</a:t>
            </a:r>
            <a:endParaRPr lang="en-US" sz="2400" i="0" dirty="0">
              <a:solidFill>
                <a:srgbClr val="1B1B1B"/>
              </a:solidFill>
              <a:effectLst/>
            </a:endParaRPr>
          </a:p>
          <a:p>
            <a:pPr marL="342900" indent="-342900">
              <a:buFont typeface="Wingdings" panose="05000000000000000000" pitchFamily="2" charset="2"/>
              <a:buChar char="§"/>
            </a:pPr>
            <a:r>
              <a:rPr lang="en-US" sz="2400" b="1" dirty="0">
                <a:solidFill>
                  <a:srgbClr val="1B1B1B"/>
                </a:solidFill>
              </a:rPr>
              <a:t>Grooming </a:t>
            </a:r>
            <a:r>
              <a:rPr lang="en-US" sz="2400" b="1" dirty="0"/>
              <a:t>is </a:t>
            </a:r>
            <a:r>
              <a:rPr lang="en-US" sz="2400" dirty="0"/>
              <a:t>when someone builds a relationship, trust and emotional connection with a child or young person so they can manipulate, exploit and abuse them. </a:t>
            </a:r>
            <a:r>
              <a:rPr lang="en-US" sz="2400" b="1" dirty="0"/>
              <a:t>Groomers</a:t>
            </a:r>
            <a:r>
              <a:rPr lang="en-US" sz="2400" dirty="0"/>
              <a:t> may also build a relationship with the young person's family or friends to make them seem trustworthy or authoritative.</a:t>
            </a:r>
          </a:p>
          <a:p>
            <a:pPr marL="342900" indent="-342900">
              <a:buFont typeface="Wingdings" panose="05000000000000000000" pitchFamily="2" charset="2"/>
              <a:buChar char="§"/>
            </a:pPr>
            <a:r>
              <a:rPr lang="en-US" sz="2400" dirty="0"/>
              <a:t>Online child sexual exploitation is constantly evolving as technology develops. Mobile connectivity, growing internet coverage in developing countries and the development of pay-as-you-go streaming solutions, which provide a high degree of anonymity to the viewer, are furthering the trend in the commercial </a:t>
            </a:r>
            <a:r>
              <a:rPr lang="en-US" sz="2400" b="1" dirty="0"/>
              <a:t>live-streaming </a:t>
            </a:r>
            <a:r>
              <a:rPr lang="en-US" sz="2400" dirty="0"/>
              <a:t>of child sexual abuse.</a:t>
            </a:r>
            <a:endParaRPr lang="en-US" sz="2400" i="0" dirty="0">
              <a:solidFill>
                <a:srgbClr val="1B1B1B"/>
              </a:solidFill>
              <a:effectLst/>
            </a:endParaRPr>
          </a:p>
        </p:txBody>
      </p:sp>
    </p:spTree>
    <p:extLst>
      <p:ext uri="{BB962C8B-B14F-4D97-AF65-F5344CB8AC3E}">
        <p14:creationId xmlns:p14="http://schemas.microsoft.com/office/powerpoint/2010/main" val="3710535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83BE-0749-42CB-BB6D-C1F88D42C0C4}"/>
              </a:ext>
            </a:extLst>
          </p:cNvPr>
          <p:cNvSpPr>
            <a:spLocks noGrp="1"/>
          </p:cNvSpPr>
          <p:nvPr>
            <p:ph type="title"/>
          </p:nvPr>
        </p:nvSpPr>
        <p:spPr>
          <a:xfrm>
            <a:off x="838200" y="265733"/>
            <a:ext cx="10515600" cy="1325563"/>
          </a:xfrm>
        </p:spPr>
        <p:txBody>
          <a:bodyPr>
            <a:normAutofit/>
          </a:bodyPr>
          <a:lstStyle/>
          <a:p>
            <a:r>
              <a:rPr lang="en-US" sz="3600" b="1" dirty="0">
                <a:latin typeface="+mn-lt"/>
              </a:rPr>
              <a:t>What is sexting?</a:t>
            </a:r>
          </a:p>
        </p:txBody>
      </p:sp>
      <p:sp>
        <p:nvSpPr>
          <p:cNvPr id="4" name="TextBox 3">
            <a:extLst>
              <a:ext uri="{FF2B5EF4-FFF2-40B4-BE49-F238E27FC236}">
                <a16:creationId xmlns:a16="http://schemas.microsoft.com/office/drawing/2014/main" id="{BB4C4493-349D-4C98-92D7-5E79A53D72D8}"/>
              </a:ext>
            </a:extLst>
          </p:cNvPr>
          <p:cNvSpPr txBox="1"/>
          <p:nvPr/>
        </p:nvSpPr>
        <p:spPr>
          <a:xfrm>
            <a:off x="838200" y="1243427"/>
            <a:ext cx="10515600" cy="5539978"/>
          </a:xfrm>
          <a:prstGeom prst="rect">
            <a:avLst/>
          </a:prstGeom>
          <a:noFill/>
        </p:spPr>
        <p:txBody>
          <a:bodyPr wrap="square" rtlCol="0">
            <a:spAutoFit/>
          </a:bodyPr>
          <a:lstStyle/>
          <a:p>
            <a:r>
              <a:rPr lang="en-US" sz="2400" dirty="0"/>
              <a:t>Sexting is sending and receiving sexual messages through technology such as a phone, app, email or webcam. </a:t>
            </a:r>
          </a:p>
          <a:p>
            <a:r>
              <a:rPr lang="en-US" sz="2400" dirty="0"/>
              <a:t>Sexts can involve words, photos or videos such as:</a:t>
            </a:r>
          </a:p>
          <a:p>
            <a:r>
              <a:rPr lang="en-US" sz="2400" dirty="0"/>
              <a:t>	a message or post written with sexual language</a:t>
            </a:r>
          </a:p>
          <a:p>
            <a:r>
              <a:rPr lang="en-US" sz="2400" dirty="0"/>
              <a:t>	nude or semi-nude photos/videos</a:t>
            </a:r>
          </a:p>
          <a:p>
            <a:r>
              <a:rPr lang="en-US" sz="2400" dirty="0"/>
              <a:t>	photos/videos of sexual acts</a:t>
            </a:r>
          </a:p>
          <a:p>
            <a:r>
              <a:rPr lang="en-US" sz="2400" dirty="0"/>
              <a:t>	live chats with someone on webcam involving sexual acts</a:t>
            </a:r>
          </a:p>
          <a:p>
            <a:r>
              <a:rPr lang="en-US" sz="2400" dirty="0"/>
              <a:t>	screen-captured photos/videos recorded from webcam</a:t>
            </a:r>
          </a:p>
          <a:p>
            <a:r>
              <a:rPr lang="en-US" sz="2400" dirty="0"/>
              <a:t>Older teens are more likely than younger teens to send and receive sexts. </a:t>
            </a:r>
          </a:p>
          <a:p>
            <a:endParaRPr lang="en-US" sz="2400" b="1" i="1" dirty="0">
              <a:solidFill>
                <a:srgbClr val="FF0000"/>
              </a:solidFill>
            </a:endParaRPr>
          </a:p>
          <a:p>
            <a:r>
              <a:rPr lang="en-US" sz="2400" b="1" i="1" dirty="0">
                <a:solidFill>
                  <a:srgbClr val="FF0000"/>
                </a:solidFill>
              </a:rPr>
              <a:t>A lack of interaction with friends and partners may lead older children to engage in riskier behavior online, for example, through sexting or the sharing of self-generated sexualized content, which may expose them to risks of extortion, harassment and humiliation.  This can happen even to younger children.  </a:t>
            </a:r>
          </a:p>
          <a:p>
            <a:endParaRPr lang="en-US" dirty="0"/>
          </a:p>
        </p:txBody>
      </p:sp>
    </p:spTree>
    <p:extLst>
      <p:ext uri="{BB962C8B-B14F-4D97-AF65-F5344CB8AC3E}">
        <p14:creationId xmlns:p14="http://schemas.microsoft.com/office/powerpoint/2010/main" val="1173214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9530-21BE-44C7-9DD8-63F0B8FEA173}"/>
              </a:ext>
            </a:extLst>
          </p:cNvPr>
          <p:cNvSpPr>
            <a:spLocks noGrp="1"/>
          </p:cNvSpPr>
          <p:nvPr>
            <p:ph type="title"/>
          </p:nvPr>
        </p:nvSpPr>
        <p:spPr>
          <a:xfrm>
            <a:off x="838200" y="555625"/>
            <a:ext cx="10515600" cy="1325563"/>
          </a:xfrm>
        </p:spPr>
        <p:txBody>
          <a:bodyPr>
            <a:normAutofit fontScale="90000"/>
          </a:bodyPr>
          <a:lstStyle/>
          <a:p>
            <a:r>
              <a:rPr lang="en-US" b="1" dirty="0">
                <a:latin typeface="+mn-lt"/>
              </a:rPr>
              <a:t>Links to rules and policies of different social media and reporting abuse/safety pages:</a:t>
            </a:r>
            <a:br>
              <a:rPr lang="en-US" b="1" dirty="0"/>
            </a:br>
            <a:endParaRPr lang="en-US" b="1" dirty="0"/>
          </a:p>
        </p:txBody>
      </p:sp>
      <p:sp>
        <p:nvSpPr>
          <p:cNvPr id="3" name="Content Placeholder 2">
            <a:extLst>
              <a:ext uri="{FF2B5EF4-FFF2-40B4-BE49-F238E27FC236}">
                <a16:creationId xmlns:a16="http://schemas.microsoft.com/office/drawing/2014/main" id="{EE20CB19-2901-429D-A22F-D805D829378D}"/>
              </a:ext>
            </a:extLst>
          </p:cNvPr>
          <p:cNvSpPr>
            <a:spLocks noGrp="1"/>
          </p:cNvSpPr>
          <p:nvPr>
            <p:ph idx="1"/>
          </p:nvPr>
        </p:nvSpPr>
        <p:spPr/>
        <p:txBody>
          <a:bodyPr>
            <a:normAutofit fontScale="92500" lnSpcReduction="20000"/>
          </a:bodyPr>
          <a:lstStyle/>
          <a:p>
            <a:r>
              <a:rPr lang="en-US" b="1" dirty="0">
                <a:hlinkClick r:id="rId2"/>
              </a:rPr>
              <a:t>Facebook</a:t>
            </a:r>
            <a:endParaRPr lang="en-US" dirty="0"/>
          </a:p>
          <a:p>
            <a:r>
              <a:rPr lang="en-US" b="1" dirty="0">
                <a:hlinkClick r:id="rId3"/>
              </a:rPr>
              <a:t>Twitter</a:t>
            </a:r>
            <a:endParaRPr lang="en-US" dirty="0"/>
          </a:p>
          <a:p>
            <a:r>
              <a:rPr lang="en-US" b="1" dirty="0">
                <a:hlinkClick r:id="rId4"/>
              </a:rPr>
              <a:t>Instagram</a:t>
            </a:r>
            <a:endParaRPr lang="en-US" dirty="0"/>
          </a:p>
          <a:p>
            <a:r>
              <a:rPr lang="en-US" b="1" dirty="0">
                <a:hlinkClick r:id="rId5"/>
              </a:rPr>
              <a:t>YouTube</a:t>
            </a:r>
            <a:endParaRPr lang="en-US" dirty="0"/>
          </a:p>
          <a:p>
            <a:r>
              <a:rPr lang="en-US" b="1" dirty="0" err="1">
                <a:hlinkClick r:id="rId6"/>
              </a:rPr>
              <a:t>TikTok</a:t>
            </a:r>
            <a:endParaRPr lang="en-US" dirty="0"/>
          </a:p>
          <a:p>
            <a:r>
              <a:rPr lang="en-US" b="1" dirty="0">
                <a:hlinkClick r:id="rId7"/>
              </a:rPr>
              <a:t>Snapchat</a:t>
            </a:r>
            <a:endParaRPr lang="en-US" dirty="0"/>
          </a:p>
          <a:p>
            <a:r>
              <a:rPr lang="en-US" b="1" dirty="0">
                <a:hlinkClick r:id="rId8"/>
              </a:rPr>
              <a:t>WhatsApp</a:t>
            </a:r>
            <a:endParaRPr lang="en-US" dirty="0"/>
          </a:p>
          <a:p>
            <a:r>
              <a:rPr lang="en-US" b="1" dirty="0">
                <a:hlinkClick r:id="rId9"/>
              </a:rPr>
              <a:t>WeChat</a:t>
            </a:r>
            <a:endParaRPr lang="en-US" dirty="0"/>
          </a:p>
          <a:p>
            <a:r>
              <a:rPr lang="en-US" b="1" dirty="0">
                <a:hlinkClick r:id="rId10"/>
              </a:rPr>
              <a:t>Kik</a:t>
            </a:r>
            <a:endParaRPr lang="en-US" dirty="0"/>
          </a:p>
          <a:p>
            <a:r>
              <a:rPr lang="en-US" b="1" dirty="0">
                <a:hlinkClick r:id="rId11"/>
              </a:rPr>
              <a:t>Tumblr</a:t>
            </a:r>
            <a:endParaRPr lang="en-US" dirty="0"/>
          </a:p>
        </p:txBody>
      </p:sp>
    </p:spTree>
    <p:extLst>
      <p:ext uri="{BB962C8B-B14F-4D97-AF65-F5344CB8AC3E}">
        <p14:creationId xmlns:p14="http://schemas.microsoft.com/office/powerpoint/2010/main" val="1627441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7F1F6F-319C-4AA6-8315-2DC11CA4162D}"/>
              </a:ext>
            </a:extLst>
          </p:cNvPr>
          <p:cNvSpPr>
            <a:spLocks noGrp="1"/>
          </p:cNvSpPr>
          <p:nvPr>
            <p:ph idx="1"/>
          </p:nvPr>
        </p:nvSpPr>
        <p:spPr>
          <a:xfrm>
            <a:off x="708991" y="619608"/>
            <a:ext cx="10515600" cy="5618784"/>
          </a:xfrm>
        </p:spPr>
        <p:txBody>
          <a:bodyPr>
            <a:normAutofit fontScale="47500" lnSpcReduction="20000"/>
          </a:bodyPr>
          <a:lstStyle/>
          <a:p>
            <a:pPr marL="0" indent="0" rtl="1">
              <a:lnSpc>
                <a:spcPct val="120000"/>
              </a:lnSpc>
              <a:buNone/>
            </a:pPr>
            <a:r>
              <a:rPr lang="en-US" sz="3400" b="1" u="sng" dirty="0">
                <a:hlinkClick r:id="rId2"/>
              </a:rPr>
              <a:t>Websites</a:t>
            </a:r>
          </a:p>
          <a:p>
            <a:pPr marL="0" indent="0" rtl="1">
              <a:lnSpc>
                <a:spcPct val="120000"/>
              </a:lnSpc>
              <a:buNone/>
            </a:pPr>
            <a:endParaRPr lang="en-US" sz="2900" b="1" u="sng" dirty="0">
              <a:hlinkClick r:id="rId2"/>
            </a:endParaRPr>
          </a:p>
          <a:p>
            <a:pPr>
              <a:lnSpc>
                <a:spcPct val="120000"/>
              </a:lnSpc>
            </a:pPr>
            <a:r>
              <a:rPr lang="en-US" sz="3400" u="sng" dirty="0">
                <a:hlinkClick r:id="rId2"/>
              </a:rPr>
              <a:t>https://www.unicef.org/press-releases/covid-19-children-heightened-risk-abuse-neglect-exploitation-and-violence-amidst</a:t>
            </a:r>
            <a:endParaRPr lang="en-US" sz="3400" dirty="0"/>
          </a:p>
          <a:p>
            <a:pPr>
              <a:lnSpc>
                <a:spcPct val="120000"/>
              </a:lnSpc>
            </a:pPr>
            <a:r>
              <a:rPr lang="en-US" sz="3400" u="sng" dirty="0">
                <a:hlinkClick r:id="rId3"/>
              </a:rPr>
              <a:t>https://www.nspcc.org.uk/keeping-children-safe/online-safety/</a:t>
            </a:r>
            <a:r>
              <a:rPr lang="en-US" sz="3400" u="sng" dirty="0"/>
              <a:t> </a:t>
            </a:r>
            <a:endParaRPr lang="en-US" sz="3400" dirty="0"/>
          </a:p>
          <a:p>
            <a:pPr>
              <a:lnSpc>
                <a:spcPct val="120000"/>
              </a:lnSpc>
            </a:pPr>
            <a:r>
              <a:rPr lang="en-US" sz="3400" u="sng" dirty="0">
                <a:hlinkClick r:id="rId4"/>
              </a:rPr>
              <a:t>https://www.cybersafetycop.com/covid-19-and-your-childs-online-safety/</a:t>
            </a:r>
            <a:endParaRPr lang="en-US" sz="3400" dirty="0"/>
          </a:p>
          <a:p>
            <a:pPr>
              <a:lnSpc>
                <a:spcPct val="120000"/>
              </a:lnSpc>
            </a:pPr>
            <a:r>
              <a:rPr lang="en-US" sz="3400" u="sng" dirty="0">
                <a:hlinkClick r:id="rId5"/>
              </a:rPr>
              <a:t>https://www.unicef.org/media/67396/file/COVID-19%20and%20Its%20Implications%20for%20Protecting%20Children%20Online.pdf</a:t>
            </a:r>
            <a:r>
              <a:rPr lang="en-US" sz="3400" u="sng" dirty="0"/>
              <a:t> </a:t>
            </a:r>
            <a:endParaRPr lang="en-US" sz="3400" dirty="0"/>
          </a:p>
          <a:p>
            <a:pPr>
              <a:lnSpc>
                <a:spcPct val="120000"/>
              </a:lnSpc>
            </a:pPr>
            <a:r>
              <a:rPr lang="en-US" sz="3400" u="sng" dirty="0">
                <a:hlinkClick r:id="rId6"/>
              </a:rPr>
              <a:t>http://www.socialserviceworkforce.org/system/files/resource/files/CP-Case-Management-Remote-Phone-Followup-COVID19.pdf</a:t>
            </a:r>
            <a:r>
              <a:rPr lang="en-US" sz="3400" dirty="0"/>
              <a:t> </a:t>
            </a:r>
            <a:endParaRPr lang="en-US" sz="3400" u="sng" dirty="0">
              <a:highlight>
                <a:srgbClr val="FFFF00"/>
              </a:highlight>
            </a:endParaRPr>
          </a:p>
          <a:p>
            <a:pPr>
              <a:lnSpc>
                <a:spcPct val="120000"/>
              </a:lnSpc>
            </a:pPr>
            <a:r>
              <a:rPr lang="en-US" sz="3400" dirty="0">
                <a:hlinkClick r:id="rId7"/>
              </a:rPr>
              <a:t>https://www.stopbullying.gov/cyberbullying/prevention</a:t>
            </a:r>
            <a:endParaRPr lang="en-US" sz="3400" dirty="0"/>
          </a:p>
          <a:p>
            <a:pPr>
              <a:lnSpc>
                <a:spcPct val="120000"/>
              </a:lnSpc>
            </a:pPr>
            <a:r>
              <a:rPr lang="en-US" sz="3400" dirty="0">
                <a:hlinkClick r:id="rId8"/>
              </a:rPr>
              <a:t>https://parentinfo.org/article/coronavirus-how-to-help-children-spot-fake-news</a:t>
            </a:r>
            <a:endParaRPr lang="en-US" sz="3400" dirty="0"/>
          </a:p>
          <a:p>
            <a:pPr>
              <a:lnSpc>
                <a:spcPct val="120000"/>
              </a:lnSpc>
            </a:pPr>
            <a:r>
              <a:rPr lang="en-US" sz="3400" dirty="0">
                <a:hlinkClick r:id="rId9"/>
              </a:rPr>
              <a:t>https://www.thinkuknow.co.uk/globalassets/professional/thinkuknow_primary_parents_helpsheet.pdf</a:t>
            </a:r>
            <a:endParaRPr lang="en-US" sz="3400" u="sng" dirty="0"/>
          </a:p>
          <a:p>
            <a:pPr>
              <a:lnSpc>
                <a:spcPct val="120000"/>
              </a:lnSpc>
            </a:pPr>
            <a:r>
              <a:rPr lang="en-US" sz="3400" u="sng" dirty="0"/>
              <a:t>The Safeguarding Essentials online training course available in Arabic and English </a:t>
            </a:r>
            <a:r>
              <a:rPr lang="en-US" sz="3400" u="sng" dirty="0">
                <a:hlinkClick r:id="rId10"/>
              </a:rPr>
              <a:t>https://kayaconnect.org/course/info.php?id=1424</a:t>
            </a:r>
            <a:r>
              <a:rPr lang="en-US" sz="3400" u="sng" dirty="0"/>
              <a:t>, </a:t>
            </a:r>
            <a:r>
              <a:rPr lang="en-US" sz="3400" u="sng" dirty="0">
                <a:hlinkClick r:id="rId11"/>
              </a:rPr>
              <a:t>https://kayaconnect.org/course/info.php?id=2187</a:t>
            </a:r>
            <a:r>
              <a:rPr lang="en-US" sz="3400" dirty="0"/>
              <a:t> </a:t>
            </a:r>
            <a:r>
              <a:rPr lang="en-US" sz="3400" dirty="0">
                <a:effectLst/>
              </a:rPr>
              <a:t> </a:t>
            </a:r>
            <a:r>
              <a:rPr lang="en-US" sz="3400" dirty="0"/>
              <a:t> </a:t>
            </a:r>
          </a:p>
          <a:p>
            <a:pPr>
              <a:lnSpc>
                <a:spcPct val="120000"/>
              </a:lnSpc>
            </a:pPr>
            <a:r>
              <a:rPr lang="en-US" sz="3400" u="sng" dirty="0">
                <a:hlinkClick r:id="rId12"/>
              </a:rPr>
              <a:t>https://www.end-violence.org/sites/default/files/paragraphs/download/English_COVID-19%20Keeping%20children%20safe%20online_FINAL.pdf</a:t>
            </a:r>
            <a:endParaRPr lang="en-US" sz="3400" dirty="0"/>
          </a:p>
          <a:p>
            <a:pPr marL="0" indent="0">
              <a:lnSpc>
                <a:spcPct val="120000"/>
              </a:lnSpc>
              <a:buNone/>
            </a:pPr>
            <a:endParaRPr lang="en-US" dirty="0"/>
          </a:p>
          <a:p>
            <a:pPr marL="0" indent="0">
              <a:buNone/>
            </a:pPr>
            <a:endParaRPr lang="en-US" dirty="0"/>
          </a:p>
        </p:txBody>
      </p:sp>
    </p:spTree>
    <p:extLst>
      <p:ext uri="{BB962C8B-B14F-4D97-AF65-F5344CB8AC3E}">
        <p14:creationId xmlns:p14="http://schemas.microsoft.com/office/powerpoint/2010/main" val="159756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7E6C1B-5D45-4AA3-A41B-4AF664FC2A3D}"/>
              </a:ext>
            </a:extLst>
          </p:cNvPr>
          <p:cNvSpPr/>
          <p:nvPr/>
        </p:nvSpPr>
        <p:spPr>
          <a:xfrm>
            <a:off x="682430" y="902413"/>
            <a:ext cx="10827139" cy="3785652"/>
          </a:xfrm>
          <a:prstGeom prst="rect">
            <a:avLst/>
          </a:prstGeom>
        </p:spPr>
        <p:txBody>
          <a:bodyPr wrap="square">
            <a:spAutoFit/>
          </a:bodyPr>
          <a:lstStyle/>
          <a:p>
            <a:endParaRPr lang="en-US" sz="2400" b="1" i="0" dirty="0">
              <a:solidFill>
                <a:srgbClr val="1B1B1B"/>
              </a:solidFill>
              <a:effectLst/>
            </a:endParaRPr>
          </a:p>
          <a:p>
            <a:pPr marL="342900" indent="-342900">
              <a:buFont typeface="Wingdings" panose="05000000000000000000" pitchFamily="2" charset="2"/>
              <a:buChar char="§"/>
            </a:pPr>
            <a:r>
              <a:rPr lang="en-US" sz="2400" b="0" i="0" dirty="0">
                <a:solidFill>
                  <a:srgbClr val="1B1B1B"/>
                </a:solidFill>
                <a:effectLst/>
              </a:rPr>
              <a:t>There are lots of phrases used that are referring to keeping children safe online. These include online safeguarding, online safety, digital safety, e-safety and internet safety.</a:t>
            </a:r>
          </a:p>
          <a:p>
            <a:pPr marL="342900" indent="-342900">
              <a:buFont typeface="Wingdings" panose="05000000000000000000" pitchFamily="2" charset="2"/>
              <a:buChar char="§"/>
            </a:pPr>
            <a:r>
              <a:rPr lang="en-US" sz="2400" dirty="0">
                <a:solidFill>
                  <a:srgbClr val="1B1B1B"/>
                </a:solidFill>
              </a:rPr>
              <a:t>Many issues have arisen as the use of internet by children has significantly increased over the last 10 years. COVID-19 has intensified online learning across the world and for countries without much experience in this area there are greater risks if safe-guarding is not significantly increased.</a:t>
            </a:r>
            <a:endParaRPr lang="en-US" sz="2400" b="0" i="0" dirty="0">
              <a:solidFill>
                <a:srgbClr val="1B1B1B"/>
              </a:solidFill>
              <a:effectLst/>
            </a:endParaRPr>
          </a:p>
          <a:p>
            <a:pPr marL="342900" indent="-342900">
              <a:buFont typeface="Wingdings" panose="05000000000000000000" pitchFamily="2" charset="2"/>
              <a:buChar char="§"/>
            </a:pPr>
            <a:r>
              <a:rPr lang="en-US" sz="2400" b="0" i="0" dirty="0">
                <a:solidFill>
                  <a:srgbClr val="1B1B1B"/>
                </a:solidFill>
                <a:effectLst/>
              </a:rPr>
              <a:t>Issues include </a:t>
            </a:r>
            <a:r>
              <a:rPr lang="en-US" sz="2400" b="0" i="0" dirty="0">
                <a:solidFill>
                  <a:srgbClr val="1B1B1B"/>
                </a:solidFill>
                <a:effectLst/>
                <a:hlinkClick r:id="rId2" action="ppaction://hlinksldjump"/>
              </a:rPr>
              <a:t>sexual exploitation</a:t>
            </a:r>
            <a:r>
              <a:rPr lang="en-US" sz="2400" b="0" i="0" dirty="0">
                <a:solidFill>
                  <a:srgbClr val="1B1B1B"/>
                </a:solidFill>
                <a:effectLst/>
              </a:rPr>
              <a:t>, </a:t>
            </a:r>
            <a:r>
              <a:rPr lang="en-US" sz="2400" b="0" i="0" dirty="0">
                <a:solidFill>
                  <a:srgbClr val="1B1B1B"/>
                </a:solidFill>
                <a:effectLst/>
                <a:hlinkClick r:id="rId2" action="ppaction://hlinksldjump"/>
              </a:rPr>
              <a:t>grooming</a:t>
            </a:r>
            <a:r>
              <a:rPr lang="en-US" sz="2400" b="0" i="0" dirty="0">
                <a:solidFill>
                  <a:srgbClr val="1B1B1B"/>
                </a:solidFill>
                <a:effectLst/>
              </a:rPr>
              <a:t>, </a:t>
            </a:r>
            <a:r>
              <a:rPr lang="en-US" sz="2400" b="0" i="0" dirty="0">
                <a:solidFill>
                  <a:srgbClr val="1B1B1B"/>
                </a:solidFill>
                <a:effectLst/>
                <a:hlinkClick r:id="rId3" action="ppaction://hlinksldjump"/>
              </a:rPr>
              <a:t>cyber-bullying</a:t>
            </a:r>
            <a:r>
              <a:rPr lang="en-US" sz="2400" b="0" i="0" dirty="0">
                <a:solidFill>
                  <a:srgbClr val="1B1B1B"/>
                </a:solidFill>
                <a:effectLst/>
              </a:rPr>
              <a:t>, </a:t>
            </a:r>
            <a:r>
              <a:rPr lang="en-US" sz="2400" b="0" i="0" dirty="0">
                <a:solidFill>
                  <a:srgbClr val="1B1B1B"/>
                </a:solidFill>
                <a:effectLst/>
                <a:hlinkClick r:id="rId4" action="ppaction://hlinksldjump"/>
              </a:rPr>
              <a:t>sexting, </a:t>
            </a:r>
            <a:r>
              <a:rPr lang="en-US" sz="2400" b="0" i="0" dirty="0">
                <a:solidFill>
                  <a:srgbClr val="1B1B1B"/>
                </a:solidFill>
                <a:effectLst/>
                <a:hlinkClick r:id="rId5" action="ppaction://hlinksldjump"/>
              </a:rPr>
              <a:t>and </a:t>
            </a:r>
            <a:r>
              <a:rPr lang="en-US" sz="2400" b="0" i="0" dirty="0">
                <a:solidFill>
                  <a:srgbClr val="1B1B1B"/>
                </a:solidFill>
                <a:effectLst/>
              </a:rPr>
              <a:t>radicalization.</a:t>
            </a:r>
          </a:p>
        </p:txBody>
      </p:sp>
      <p:sp>
        <p:nvSpPr>
          <p:cNvPr id="6" name="TextBox 5">
            <a:extLst>
              <a:ext uri="{FF2B5EF4-FFF2-40B4-BE49-F238E27FC236}">
                <a16:creationId xmlns:a16="http://schemas.microsoft.com/office/drawing/2014/main" id="{EC8FC4C8-5BCB-4BE0-AD0E-FCAC5C8D4C53}"/>
              </a:ext>
            </a:extLst>
          </p:cNvPr>
          <p:cNvSpPr txBox="1"/>
          <p:nvPr/>
        </p:nvSpPr>
        <p:spPr>
          <a:xfrm>
            <a:off x="805070" y="5216923"/>
            <a:ext cx="10827139" cy="1200329"/>
          </a:xfrm>
          <a:prstGeom prst="rect">
            <a:avLst/>
          </a:prstGeom>
          <a:noFill/>
        </p:spPr>
        <p:txBody>
          <a:bodyPr wrap="square" rtlCol="0">
            <a:spAutoFit/>
          </a:bodyPr>
          <a:lstStyle/>
          <a:p>
            <a:r>
              <a:rPr lang="en-US" sz="2400" b="1" i="1" dirty="0">
                <a:solidFill>
                  <a:srgbClr val="FF0000"/>
                </a:solidFill>
              </a:rPr>
              <a:t>Child Safeguarding</a:t>
            </a:r>
            <a:r>
              <a:rPr lang="en-US" sz="2400" i="1" dirty="0">
                <a:solidFill>
                  <a:srgbClr val="FF0000"/>
                </a:solidFill>
              </a:rPr>
              <a:t> is the responsibility of organisations to make sure their staff, operations, and </a:t>
            </a:r>
            <a:r>
              <a:rPr lang="en-US" sz="2400" i="1" dirty="0" err="1">
                <a:solidFill>
                  <a:srgbClr val="FF0000"/>
                </a:solidFill>
              </a:rPr>
              <a:t>programmes</a:t>
            </a:r>
            <a:r>
              <a:rPr lang="en-US" sz="2400" i="1" dirty="0">
                <a:solidFill>
                  <a:srgbClr val="FF0000"/>
                </a:solidFill>
              </a:rPr>
              <a:t> do no harm to children and adults, nor expose them to abuse or exploitation, including online or via mobile phones.</a:t>
            </a:r>
          </a:p>
        </p:txBody>
      </p:sp>
      <p:sp>
        <p:nvSpPr>
          <p:cNvPr id="5" name="Title 1">
            <a:extLst>
              <a:ext uri="{FF2B5EF4-FFF2-40B4-BE49-F238E27FC236}">
                <a16:creationId xmlns:a16="http://schemas.microsoft.com/office/drawing/2014/main" id="{D744B957-EE81-4A35-9A4F-826954990FA7}"/>
              </a:ext>
            </a:extLst>
          </p:cNvPr>
          <p:cNvSpPr>
            <a:spLocks noGrp="1"/>
          </p:cNvSpPr>
          <p:nvPr>
            <p:ph type="title"/>
          </p:nvPr>
        </p:nvSpPr>
        <p:spPr>
          <a:xfrm>
            <a:off x="682430" y="373555"/>
            <a:ext cx="10515600" cy="1325563"/>
          </a:xfrm>
        </p:spPr>
        <p:txBody>
          <a:bodyPr>
            <a:normAutofit/>
          </a:bodyPr>
          <a:lstStyle/>
          <a:p>
            <a:r>
              <a:rPr lang="en-US" b="1" dirty="0">
                <a:latin typeface="+mn-lt"/>
              </a:rPr>
              <a:t>What Is Online Child Safeguarding?</a:t>
            </a:r>
            <a:br>
              <a:rPr lang="en-US" b="1" dirty="0"/>
            </a:br>
            <a:endParaRPr lang="en-US" b="1" dirty="0"/>
          </a:p>
        </p:txBody>
      </p:sp>
    </p:spTree>
    <p:extLst>
      <p:ext uri="{BB962C8B-B14F-4D97-AF65-F5344CB8AC3E}">
        <p14:creationId xmlns:p14="http://schemas.microsoft.com/office/powerpoint/2010/main" val="273627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D427F-9A51-4B43-87BD-218B7A4274F6}"/>
              </a:ext>
            </a:extLst>
          </p:cNvPr>
          <p:cNvSpPr txBox="1"/>
          <p:nvPr/>
        </p:nvSpPr>
        <p:spPr>
          <a:xfrm>
            <a:off x="680485" y="488268"/>
            <a:ext cx="10940901" cy="1569660"/>
          </a:xfrm>
          <a:prstGeom prst="rect">
            <a:avLst/>
          </a:prstGeom>
          <a:noFill/>
        </p:spPr>
        <p:txBody>
          <a:bodyPr wrap="square" rtlCol="0">
            <a:spAutoFit/>
          </a:bodyPr>
          <a:lstStyle/>
          <a:p>
            <a:r>
              <a:rPr lang="en-US" sz="4800" b="1" dirty="0"/>
              <a:t>A </a:t>
            </a:r>
            <a:r>
              <a:rPr lang="en-US" sz="4800" b="1" dirty="0" err="1"/>
              <a:t>behaviour</a:t>
            </a:r>
            <a:r>
              <a:rPr lang="en-US" sz="4800" b="1" dirty="0"/>
              <a:t> code on-line is as important as a </a:t>
            </a:r>
            <a:r>
              <a:rPr lang="en-US" sz="4800" b="1" dirty="0" err="1"/>
              <a:t>behaviour</a:t>
            </a:r>
            <a:r>
              <a:rPr lang="en-US" sz="4800" b="1" dirty="0"/>
              <a:t> code off-line</a:t>
            </a:r>
          </a:p>
        </p:txBody>
      </p:sp>
      <p:pic>
        <p:nvPicPr>
          <p:cNvPr id="5122" name="Picture 2" descr="DEVELOPING POSITIVE LEARNING BEHAVIOUR 1. Together, we will ...">
            <a:extLst>
              <a:ext uri="{FF2B5EF4-FFF2-40B4-BE49-F238E27FC236}">
                <a16:creationId xmlns:a16="http://schemas.microsoft.com/office/drawing/2014/main" id="{9093A185-91F5-4D15-9EA6-C561E983AC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68" t="27132" r="11037" b="11571"/>
          <a:stretch/>
        </p:blipFill>
        <p:spPr bwMode="auto">
          <a:xfrm>
            <a:off x="680485" y="2422818"/>
            <a:ext cx="4982654" cy="2940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390CB-833F-483F-92A1-62B6D67CF678}"/>
              </a:ext>
            </a:extLst>
          </p:cNvPr>
          <p:cNvSpPr txBox="1"/>
          <p:nvPr/>
        </p:nvSpPr>
        <p:spPr>
          <a:xfrm>
            <a:off x="6023114" y="2554356"/>
            <a:ext cx="5160951" cy="2677656"/>
          </a:xfrm>
          <a:prstGeom prst="rect">
            <a:avLst/>
          </a:prstGeom>
          <a:noFill/>
        </p:spPr>
        <p:txBody>
          <a:bodyPr wrap="square" rtlCol="0">
            <a:spAutoFit/>
          </a:bodyPr>
          <a:lstStyle/>
          <a:p>
            <a:r>
              <a:rPr lang="en-US" sz="2400" dirty="0"/>
              <a:t>If you manage a school or community </a:t>
            </a:r>
            <a:r>
              <a:rPr lang="en-US" sz="2400" dirty="0" err="1"/>
              <a:t>centre</a:t>
            </a:r>
            <a:r>
              <a:rPr lang="en-US" sz="2400" dirty="0"/>
              <a:t> it is your responsibility to make sure there is a code of conduct for online </a:t>
            </a:r>
            <a:r>
              <a:rPr lang="en-US" sz="2400" dirty="0" err="1"/>
              <a:t>behaviour</a:t>
            </a:r>
            <a:r>
              <a:rPr lang="en-US" sz="2400" dirty="0"/>
              <a:t>.</a:t>
            </a:r>
          </a:p>
          <a:p>
            <a:endParaRPr lang="en-US" sz="2400" dirty="0"/>
          </a:p>
          <a:p>
            <a:r>
              <a:rPr lang="en-US" sz="2400" dirty="0">
                <a:solidFill>
                  <a:srgbClr val="FF0000"/>
                </a:solidFill>
              </a:rPr>
              <a:t>You can adapt this from your usual code of conduct using this UNICEF guide </a:t>
            </a:r>
          </a:p>
        </p:txBody>
      </p:sp>
      <p:sp>
        <p:nvSpPr>
          <p:cNvPr id="6" name="Rectangle 5">
            <a:extLst>
              <a:ext uri="{FF2B5EF4-FFF2-40B4-BE49-F238E27FC236}">
                <a16:creationId xmlns:a16="http://schemas.microsoft.com/office/drawing/2014/main" id="{67A868FD-6DB6-49FC-BE59-9F01DC9F765B}"/>
              </a:ext>
            </a:extLst>
          </p:cNvPr>
          <p:cNvSpPr/>
          <p:nvPr/>
        </p:nvSpPr>
        <p:spPr>
          <a:xfrm>
            <a:off x="680485" y="5438871"/>
            <a:ext cx="11128894" cy="1015663"/>
          </a:xfrm>
          <a:prstGeom prst="rect">
            <a:avLst/>
          </a:prstGeom>
        </p:spPr>
        <p:txBody>
          <a:bodyPr wrap="square">
            <a:spAutoFit/>
          </a:bodyPr>
          <a:lstStyle/>
          <a:p>
            <a:r>
              <a:rPr lang="en-US" sz="2000" b="1" i="1" dirty="0">
                <a:latin typeface="Bookman Old Style" panose="02050604050505020204" pitchFamily="18" charset="0"/>
                <a:ea typeface="Calibri" panose="020F0502020204030204" pitchFamily="34" charset="0"/>
                <a:cs typeface="Arial" panose="020B0604020202020204" pitchFamily="34" charset="0"/>
              </a:rPr>
              <a:t>All service providers such as community and youth </a:t>
            </a:r>
            <a:r>
              <a:rPr lang="en-US" sz="2000" b="1" i="1" dirty="0" err="1">
                <a:latin typeface="Bookman Old Style" panose="02050604050505020204" pitchFamily="18" charset="0"/>
                <a:ea typeface="Calibri" panose="020F0502020204030204" pitchFamily="34" charset="0"/>
                <a:cs typeface="Arial" panose="020B0604020202020204" pitchFamily="34" charset="0"/>
              </a:rPr>
              <a:t>centres</a:t>
            </a:r>
            <a:r>
              <a:rPr lang="en-US" sz="2000" b="1" i="1" dirty="0">
                <a:latin typeface="Bookman Old Style" panose="02050604050505020204" pitchFamily="18" charset="0"/>
                <a:ea typeface="Calibri" panose="020F0502020204030204" pitchFamily="34" charset="0"/>
                <a:cs typeface="Arial" panose="020B0604020202020204" pitchFamily="34" charset="0"/>
              </a:rPr>
              <a:t>, schools and parents must work together to ensure that children’s online experiences are safe and positive</a:t>
            </a:r>
            <a:endParaRPr lang="en-US" sz="2000" dirty="0"/>
          </a:p>
        </p:txBody>
      </p:sp>
    </p:spTree>
    <p:extLst>
      <p:ext uri="{BB962C8B-B14F-4D97-AF65-F5344CB8AC3E}">
        <p14:creationId xmlns:p14="http://schemas.microsoft.com/office/powerpoint/2010/main" val="51725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4570book | Child Protection Policy Clipart Of Flowers in pack #5892">
            <a:extLst>
              <a:ext uri="{FF2B5EF4-FFF2-40B4-BE49-F238E27FC236}">
                <a16:creationId xmlns:a16="http://schemas.microsoft.com/office/drawing/2014/main" id="{2D1CBDD1-1B41-4E5A-AC24-034BAE4C3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69" b="4270"/>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BFE42D-B0D4-449D-8F49-FB5E3C94D970}"/>
              </a:ext>
            </a:extLst>
          </p:cNvPr>
          <p:cNvSpPr txBox="1"/>
          <p:nvPr/>
        </p:nvSpPr>
        <p:spPr>
          <a:xfrm>
            <a:off x="8044389" y="1481328"/>
            <a:ext cx="3896260" cy="3379430"/>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4800" b="1" dirty="0">
                <a:ea typeface="+mj-ea"/>
                <a:cs typeface="+mj-cs"/>
              </a:rPr>
              <a:t>Put </a:t>
            </a:r>
            <a:r>
              <a:rPr lang="en-US" sz="4800" b="1" dirty="0">
                <a:highlight>
                  <a:srgbClr val="FFFF00"/>
                </a:highlight>
                <a:ea typeface="+mj-ea"/>
                <a:cs typeface="+mj-cs"/>
              </a:rPr>
              <a:t>safeguarding</a:t>
            </a:r>
            <a:r>
              <a:rPr lang="en-US" sz="4800" b="1" dirty="0">
                <a:ea typeface="+mj-ea"/>
                <a:cs typeface="+mj-cs"/>
              </a:rPr>
              <a:t> at the </a:t>
            </a:r>
            <a:r>
              <a:rPr lang="en-US" sz="4800" b="1" dirty="0" err="1">
                <a:ea typeface="+mj-ea"/>
                <a:cs typeface="+mj-cs"/>
              </a:rPr>
              <a:t>centre</a:t>
            </a:r>
            <a:r>
              <a:rPr lang="en-US" sz="4800" b="1" dirty="0">
                <a:ea typeface="+mj-ea"/>
                <a:cs typeface="+mj-cs"/>
              </a:rPr>
              <a:t> of all that you do.</a:t>
            </a:r>
          </a:p>
        </p:txBody>
      </p:sp>
    </p:spTree>
    <p:extLst>
      <p:ext uri="{BB962C8B-B14F-4D97-AF65-F5344CB8AC3E}">
        <p14:creationId xmlns:p14="http://schemas.microsoft.com/office/powerpoint/2010/main" val="110201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887EF5-9F7A-4F70-94D9-B84D364A4BB5}"/>
              </a:ext>
            </a:extLst>
          </p:cNvPr>
          <p:cNvSpPr txBox="1"/>
          <p:nvPr/>
        </p:nvSpPr>
        <p:spPr>
          <a:xfrm>
            <a:off x="457200" y="356948"/>
            <a:ext cx="716279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ea typeface="+mj-ea"/>
                <a:cs typeface="+mj-cs"/>
              </a:rPr>
              <a:t>Management Responsibilities</a:t>
            </a:r>
          </a:p>
        </p:txBody>
      </p:sp>
      <p:pic>
        <p:nvPicPr>
          <p:cNvPr id="5" name="Picture 2">
            <a:extLst>
              <a:ext uri="{FF2B5EF4-FFF2-40B4-BE49-F238E27FC236}">
                <a16:creationId xmlns:a16="http://schemas.microsoft.com/office/drawing/2014/main" id="{8A1B0FAC-B942-4940-A5D9-C5FCCDBE87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7" r="2028" b="-2"/>
          <a:stretch/>
        </p:blipFill>
        <p:spPr bwMode="auto">
          <a:xfrm>
            <a:off x="7619999" y="1616142"/>
            <a:ext cx="3889113" cy="404139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BE4338-1B0E-47F3-A512-56A3E383AC3A}"/>
              </a:ext>
            </a:extLst>
          </p:cNvPr>
          <p:cNvSpPr txBox="1"/>
          <p:nvPr/>
        </p:nvSpPr>
        <p:spPr>
          <a:xfrm>
            <a:off x="457200" y="1616142"/>
            <a:ext cx="6874960" cy="4884910"/>
          </a:xfrm>
          <a:prstGeom prst="rect">
            <a:avLst/>
          </a:prstGeom>
          <a:noFill/>
        </p:spPr>
        <p:txBody>
          <a:bodyPr vert="horz" lIns="91440" tIns="45720" rIns="91440" bIns="45720" rtlCol="0" anchor="t">
            <a:noAutofit/>
          </a:bodyPr>
          <a:lstStyle/>
          <a:p>
            <a:pPr>
              <a:lnSpc>
                <a:spcPct val="90000"/>
              </a:lnSpc>
              <a:spcAft>
                <a:spcPts val="600"/>
              </a:spcAft>
            </a:pPr>
            <a:r>
              <a:rPr lang="en-US" sz="2400" dirty="0"/>
              <a:t>All school leaders and </a:t>
            </a:r>
            <a:r>
              <a:rPr lang="en-US" sz="2400" dirty="0" err="1"/>
              <a:t>centre</a:t>
            </a:r>
            <a:r>
              <a:rPr lang="en-US" sz="2400" dirty="0"/>
              <a:t> managers and their staff are responsible to know and do the following:</a:t>
            </a:r>
          </a:p>
          <a:p>
            <a:pPr marL="457200" indent="-228600">
              <a:lnSpc>
                <a:spcPct val="90000"/>
              </a:lnSpc>
              <a:spcAft>
                <a:spcPts val="600"/>
              </a:spcAft>
              <a:buFont typeface="Arial" panose="020B0604020202020204" pitchFamily="34" charset="0"/>
              <a:buChar char="•"/>
            </a:pPr>
            <a:r>
              <a:rPr lang="en-US" sz="2400" b="1" dirty="0"/>
              <a:t>Ensure all your staff have training in </a:t>
            </a:r>
            <a:r>
              <a:rPr lang="en-US" sz="2400" dirty="0"/>
              <a:t>and follow organizational policies and guidelines on Protection from Sexual Exploitation and Abuse (PSEA) and Child Protection and Cyberbullying policies. </a:t>
            </a:r>
          </a:p>
          <a:p>
            <a:pPr marL="457200" indent="-228600">
              <a:lnSpc>
                <a:spcPct val="90000"/>
              </a:lnSpc>
              <a:spcAft>
                <a:spcPts val="600"/>
              </a:spcAft>
              <a:buFont typeface="Arial" panose="020B0604020202020204" pitchFamily="34" charset="0"/>
              <a:buChar char="•"/>
            </a:pPr>
            <a:r>
              <a:rPr lang="en-US" sz="2400" b="1" dirty="0"/>
              <a:t>You and all your staff </a:t>
            </a:r>
            <a:r>
              <a:rPr lang="en-US" sz="2400" dirty="0"/>
              <a:t>must report any concerns, suspicions and allegations of child abuse. Failing to report these incidents is considered as misconduct and could lead to disciplinary action.</a:t>
            </a:r>
          </a:p>
          <a:p>
            <a:pPr marL="457200" indent="-228600">
              <a:lnSpc>
                <a:spcPct val="90000"/>
              </a:lnSpc>
              <a:spcAft>
                <a:spcPts val="600"/>
              </a:spcAft>
              <a:buFont typeface="Arial" panose="020B0604020202020204" pitchFamily="34" charset="0"/>
              <a:buChar char="•"/>
            </a:pPr>
            <a:r>
              <a:rPr lang="en-US" sz="2400" b="1" dirty="0"/>
              <a:t>You and your staff </a:t>
            </a:r>
            <a:r>
              <a:rPr lang="en-US" sz="2400" dirty="0"/>
              <a:t>must respect confidential data kept on children and ensure it is not shared.</a:t>
            </a:r>
          </a:p>
        </p:txBody>
      </p:sp>
    </p:spTree>
    <p:extLst>
      <p:ext uri="{BB962C8B-B14F-4D97-AF65-F5344CB8AC3E}">
        <p14:creationId xmlns:p14="http://schemas.microsoft.com/office/powerpoint/2010/main" val="254234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C572-C13A-4FDB-B4D6-E04D6ECB69E7}"/>
              </a:ext>
            </a:extLst>
          </p:cNvPr>
          <p:cNvSpPr>
            <a:spLocks noGrp="1"/>
          </p:cNvSpPr>
          <p:nvPr>
            <p:ph type="title"/>
          </p:nvPr>
        </p:nvSpPr>
        <p:spPr>
          <a:xfrm>
            <a:off x="246636" y="187099"/>
            <a:ext cx="7081263" cy="1325563"/>
          </a:xfrm>
        </p:spPr>
        <p:txBody>
          <a:bodyPr>
            <a:normAutofit/>
          </a:bodyPr>
          <a:lstStyle/>
          <a:p>
            <a:r>
              <a:rPr lang="en-US" b="1" dirty="0">
                <a:solidFill>
                  <a:schemeClr val="bg1"/>
                </a:solidFill>
                <a:latin typeface="+mn-lt"/>
              </a:rPr>
              <a:t>How to report a cybercrime </a:t>
            </a:r>
          </a:p>
        </p:txBody>
      </p:sp>
      <p:sp>
        <p:nvSpPr>
          <p:cNvPr id="3" name="Content Placeholder 2">
            <a:extLst>
              <a:ext uri="{FF2B5EF4-FFF2-40B4-BE49-F238E27FC236}">
                <a16:creationId xmlns:a16="http://schemas.microsoft.com/office/drawing/2014/main" id="{8B340C3D-ED7B-40B4-AFAF-798421B065AB}"/>
              </a:ext>
            </a:extLst>
          </p:cNvPr>
          <p:cNvSpPr>
            <a:spLocks noGrp="1"/>
          </p:cNvSpPr>
          <p:nvPr>
            <p:ph idx="1"/>
          </p:nvPr>
        </p:nvSpPr>
        <p:spPr>
          <a:xfrm>
            <a:off x="246637" y="1512662"/>
            <a:ext cx="5983594" cy="3375920"/>
          </a:xfrm>
        </p:spPr>
        <p:txBody>
          <a:bodyPr anchor="t">
            <a:noAutofit/>
          </a:bodyPr>
          <a:lstStyle/>
          <a:p>
            <a:r>
              <a:rPr lang="en-US" sz="2400" dirty="0">
                <a:solidFill>
                  <a:schemeClr val="bg1"/>
                </a:solidFill>
              </a:rPr>
              <a:t>Online crimes and complaints can be reported directly to the cybercrime unit that is part of the Public Security  Department by calling </a:t>
            </a:r>
            <a:r>
              <a:rPr lang="en-US" sz="3600" b="1" dirty="0">
                <a:solidFill>
                  <a:schemeClr val="bg1"/>
                </a:solidFill>
              </a:rPr>
              <a:t>911</a:t>
            </a:r>
          </a:p>
          <a:p>
            <a:r>
              <a:rPr lang="en-US" sz="2400" dirty="0">
                <a:solidFill>
                  <a:schemeClr val="bg1"/>
                </a:solidFill>
              </a:rPr>
              <a:t>If the crime involves sexual abuse or violence against children, it can be reported to FPD's cybercrime unit.</a:t>
            </a:r>
          </a:p>
          <a:p>
            <a:r>
              <a:rPr lang="en-US" sz="2400" dirty="0">
                <a:solidFill>
                  <a:schemeClr val="bg1"/>
                </a:solidFill>
              </a:rPr>
              <a:t>UNICEF supported FPD in establishing its Cybercrime unit in 2017 and has invested heavily in high tech programs and staff which enables the unit to investigate such crimes and obtain evidence using latest technologies. </a:t>
            </a:r>
          </a:p>
        </p:txBody>
      </p:sp>
      <p:pic>
        <p:nvPicPr>
          <p:cNvPr id="13314" name="Picture 2" descr="Illustration of a Little Boy Reporting a Crime to a Uniformed ...">
            <a:extLst>
              <a:ext uri="{FF2B5EF4-FFF2-40B4-BE49-F238E27FC236}">
                <a16:creationId xmlns:a16="http://schemas.microsoft.com/office/drawing/2014/main" id="{A14D816F-1EE7-487E-8CD8-23364B40F5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38"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7598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Coronavirus: More children calling Childline about concerns - CBBC ...">
            <a:extLst>
              <a:ext uri="{FF2B5EF4-FFF2-40B4-BE49-F238E27FC236}">
                <a16:creationId xmlns:a16="http://schemas.microsoft.com/office/drawing/2014/main" id="{10DE5145-4E2A-467D-ACD5-638D80EBDB6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CA7C35-5B78-4C36-8CD1-8FD24F4F8F67}"/>
              </a:ext>
            </a:extLst>
          </p:cNvPr>
          <p:cNvSpPr txBox="1"/>
          <p:nvPr/>
        </p:nvSpPr>
        <p:spPr>
          <a:xfrm>
            <a:off x="658682" y="521703"/>
            <a:ext cx="11254455" cy="1043409"/>
          </a:xfrm>
          <a:prstGeom prst="rect">
            <a:avLst/>
          </a:prstGeom>
        </p:spPr>
        <p:txBody>
          <a:bodyPr vert="horz" lIns="91440" tIns="45720" rIns="91440" bIns="45720" rtlCol="0" anchor="ctr">
            <a:noAutofit/>
          </a:bodyPr>
          <a:lstStyle/>
          <a:p>
            <a:pPr>
              <a:spcBef>
                <a:spcPct val="0"/>
              </a:spcBef>
              <a:spcAft>
                <a:spcPts val="600"/>
              </a:spcAft>
            </a:pPr>
            <a:r>
              <a:rPr lang="en-US" sz="3600" b="1" dirty="0">
                <a:ea typeface="+mj-ea"/>
                <a:cs typeface="+mj-cs"/>
              </a:rPr>
              <a:t>Service Providers and schools need to support parents and caregivers to keep their children safe online</a:t>
            </a:r>
          </a:p>
        </p:txBody>
      </p:sp>
      <p:sp>
        <p:nvSpPr>
          <p:cNvPr id="3" name="TextBox 2">
            <a:extLst>
              <a:ext uri="{FF2B5EF4-FFF2-40B4-BE49-F238E27FC236}">
                <a16:creationId xmlns:a16="http://schemas.microsoft.com/office/drawing/2014/main" id="{A10AF2F6-2978-4921-8296-022A8345BC39}"/>
              </a:ext>
            </a:extLst>
          </p:cNvPr>
          <p:cNvSpPr txBox="1"/>
          <p:nvPr/>
        </p:nvSpPr>
        <p:spPr>
          <a:xfrm>
            <a:off x="658682" y="1888424"/>
            <a:ext cx="10723593" cy="5316568"/>
          </a:xfrm>
          <a:prstGeom prst="rect">
            <a:avLst/>
          </a:prstGeom>
        </p:spPr>
        <p:txBody>
          <a:bodyPr vert="horz" lIns="91440" tIns="45720" rIns="91440" bIns="45720" rtlCol="0" anchor="t">
            <a:noAutofit/>
          </a:bodyPr>
          <a:lstStyle/>
          <a:p>
            <a:pPr marL="457200" indent="-457200">
              <a:spcAft>
                <a:spcPts val="600"/>
              </a:spcAft>
              <a:buFont typeface="Wingdings" panose="05000000000000000000" pitchFamily="2" charset="2"/>
              <a:buChar char="ü"/>
            </a:pPr>
            <a:r>
              <a:rPr lang="en-US" sz="3200" dirty="0"/>
              <a:t>Share with parents guidance on keeping children safe online</a:t>
            </a:r>
          </a:p>
          <a:p>
            <a:pPr marL="457200" indent="-457200">
              <a:spcAft>
                <a:spcPts val="600"/>
              </a:spcAft>
              <a:buFont typeface="Wingdings" panose="05000000000000000000" pitchFamily="2" charset="2"/>
              <a:buChar char="ü"/>
            </a:pPr>
            <a:r>
              <a:rPr lang="en-US" sz="3200" dirty="0"/>
              <a:t>Make parents aware of internet risks and cyberbullying, their effects and how to respond. </a:t>
            </a:r>
          </a:p>
          <a:p>
            <a:pPr marL="457200" indent="-457200">
              <a:spcAft>
                <a:spcPts val="600"/>
              </a:spcAft>
              <a:buFont typeface="Wingdings" panose="05000000000000000000" pitchFamily="2" charset="2"/>
              <a:buChar char="ü"/>
            </a:pPr>
            <a:r>
              <a:rPr lang="en-US" sz="3200" dirty="0"/>
              <a:t>Ensure parents understand the importance of reporting concerns and how and who to report them to </a:t>
            </a:r>
            <a:r>
              <a:rPr lang="en-US" sz="3200" dirty="0">
                <a:solidFill>
                  <a:srgbClr val="FF0000"/>
                </a:solidFill>
              </a:rPr>
              <a:t>this information should be added here by the school, youth or community </a:t>
            </a:r>
            <a:r>
              <a:rPr lang="en-US" sz="3200" dirty="0" err="1">
                <a:solidFill>
                  <a:srgbClr val="FF0000"/>
                </a:solidFill>
              </a:rPr>
              <a:t>centre</a:t>
            </a:r>
            <a:r>
              <a:rPr lang="en-US" sz="3200" dirty="0">
                <a:solidFill>
                  <a:srgbClr val="FF0000"/>
                </a:solidFill>
              </a:rPr>
              <a:t> or other organization using this guidance.</a:t>
            </a:r>
            <a:r>
              <a:rPr lang="en-US" sz="2400" dirty="0">
                <a:solidFill>
                  <a:srgbClr val="FF0000"/>
                </a:solidFill>
              </a:rPr>
              <a:t> </a:t>
            </a: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1321766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E19D7F11CDBA46852BAD096C85F8B0" ma:contentTypeVersion="13" ma:contentTypeDescription="Create a new document." ma:contentTypeScope="" ma:versionID="fda8099e28bdcc0cd9be81f61084b0f1">
  <xsd:schema xmlns:xsd="http://www.w3.org/2001/XMLSchema" xmlns:xs="http://www.w3.org/2001/XMLSchema" xmlns:p="http://schemas.microsoft.com/office/2006/metadata/properties" xmlns:ns3="f3a166d9-c261-492c-9a98-83bb540ecc1f" xmlns:ns4="c0393c4f-706a-4ef5-bded-db893f82d918" targetNamespace="http://schemas.microsoft.com/office/2006/metadata/properties" ma:root="true" ma:fieldsID="7517748985029ec6f52b69a879de5984" ns3:_="" ns4:_="">
    <xsd:import namespace="f3a166d9-c261-492c-9a98-83bb540ecc1f"/>
    <xsd:import namespace="c0393c4f-706a-4ef5-bded-db893f82d91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166d9-c261-492c-9a98-83bb540ecc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393c4f-706a-4ef5-bded-db893f82d91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31EE64-F70A-4EB2-A842-2D67F594C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166d9-c261-492c-9a98-83bb540ecc1f"/>
    <ds:schemaRef ds:uri="c0393c4f-706a-4ef5-bded-db893f82d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0F9999-7280-477A-ACAF-D95AF6FC07F5}">
  <ds:schemaRefs>
    <ds:schemaRef ds:uri="http://schemas.microsoft.com/sharepoint/v3/contenttype/forms"/>
  </ds:schemaRefs>
</ds:datastoreItem>
</file>

<file path=customXml/itemProps3.xml><?xml version="1.0" encoding="utf-8"?>
<ds:datastoreItem xmlns:ds="http://schemas.openxmlformats.org/officeDocument/2006/customXml" ds:itemID="{183555D4-92C1-4B8C-B0DB-DFD2EF5180D9}">
  <ds:schemaRefs>
    <ds:schemaRef ds:uri="http://www.w3.org/XML/1998/namespace"/>
    <ds:schemaRef ds:uri="f3a166d9-c261-492c-9a98-83bb540ecc1f"/>
    <ds:schemaRef ds:uri="http://purl.org/dc/dcmitype/"/>
    <ds:schemaRef ds:uri="c0393c4f-706a-4ef5-bded-db893f82d918"/>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1219</TotalTime>
  <Words>3494</Words>
  <Application>Microsoft Office PowerPoint</Application>
  <PresentationFormat>Widescreen</PresentationFormat>
  <Paragraphs>228</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Bookman Old Style</vt:lpstr>
      <vt:lpstr>Cairo-Regular</vt:lpstr>
      <vt:lpstr>Calibri</vt:lpstr>
      <vt:lpstr>Calibri Light</vt:lpstr>
      <vt:lpstr>Wingdings</vt:lpstr>
      <vt:lpstr>Office Theme</vt:lpstr>
      <vt:lpstr>PowerPoint Presentation</vt:lpstr>
      <vt:lpstr>PowerPoint Presentation</vt:lpstr>
      <vt:lpstr>Why do we have safeguarding policies for E-Learning?</vt:lpstr>
      <vt:lpstr>What Is Online Child Safeguarding? </vt:lpstr>
      <vt:lpstr>PowerPoint Presentation</vt:lpstr>
      <vt:lpstr>PowerPoint Presentation</vt:lpstr>
      <vt:lpstr>PowerPoint Presentation</vt:lpstr>
      <vt:lpstr>How to report a cybercrime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Cyberbullying? </vt:lpstr>
      <vt:lpstr>Signs of Cyberbullying</vt:lpstr>
      <vt:lpstr>Responding to Cyberbullying</vt:lpstr>
      <vt:lpstr>PowerPoint Presentation</vt:lpstr>
      <vt:lpstr>Communicating online</vt:lpstr>
      <vt:lpstr>PowerPoint Presentation</vt:lpstr>
      <vt:lpstr>PowerPoint Presentation</vt:lpstr>
      <vt:lpstr>1:1 counselling or coaching sessions</vt:lpstr>
      <vt:lpstr>One on One Sessions with Children</vt:lpstr>
      <vt:lpstr>Delivering a 1:1 session</vt:lpstr>
      <vt:lpstr>Helping children identify fake news around COVID-19</vt:lpstr>
      <vt:lpstr>PowerPoint Presentation</vt:lpstr>
      <vt:lpstr>Glossary, Policies and Resources</vt:lpstr>
      <vt:lpstr>PowerPoint Presentation</vt:lpstr>
      <vt:lpstr>What is sexting?</vt:lpstr>
      <vt:lpstr>Links to rules and policies of different social media and reporting abuse/safety pages: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Courtney</dc:creator>
  <cp:lastModifiedBy>Bassam Saleh</cp:lastModifiedBy>
  <cp:revision>46</cp:revision>
  <dcterms:created xsi:type="dcterms:W3CDTF">2020-05-17T08:03:59Z</dcterms:created>
  <dcterms:modified xsi:type="dcterms:W3CDTF">2020-05-20T08:17:57Z</dcterms:modified>
</cp:coreProperties>
</file>