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9"/>
  </p:notesMasterIdLst>
  <p:sldIdLst>
    <p:sldId id="297" r:id="rId6"/>
    <p:sldId id="288" r:id="rId7"/>
    <p:sldId id="310" r:id="rId8"/>
    <p:sldId id="309" r:id="rId9"/>
    <p:sldId id="301" r:id="rId10"/>
    <p:sldId id="302" r:id="rId11"/>
    <p:sldId id="303" r:id="rId12"/>
    <p:sldId id="304" r:id="rId13"/>
    <p:sldId id="284" r:id="rId14"/>
    <p:sldId id="305" r:id="rId15"/>
    <p:sldId id="286" r:id="rId16"/>
    <p:sldId id="300" r:id="rId17"/>
    <p:sldId id="298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aria Braconaro" initials="IB" lastIdx="2" clrIdx="0">
    <p:extLst>
      <p:ext uri="{19B8F6BF-5375-455C-9EA6-DF929625EA0E}">
        <p15:presenceInfo xmlns:p15="http://schemas.microsoft.com/office/powerpoint/2012/main" userId="f82ecbde9da2ac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81387" autoAdjust="0"/>
  </p:normalViewPr>
  <p:slideViewPr>
    <p:cSldViewPr snapToGrid="0">
      <p:cViewPr>
        <p:scale>
          <a:sx n="70" d="100"/>
          <a:sy n="70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A83F-ED9B-441C-BEC8-D5A791C28FF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1F0E9-E531-40EE-8946-9340378222B1}">
      <dgm:prSet phldrT="[Text]" custT="1"/>
      <dgm:spPr/>
      <dgm:t>
        <a:bodyPr/>
        <a:lstStyle/>
        <a:p>
          <a:r>
            <a:rPr lang="en-US" sz="1400" dirty="0" smtClean="0">
              <a:latin typeface="Franklin Gothic Book" panose="020B0503020102020204" pitchFamily="34" charset="0"/>
            </a:rPr>
            <a:t>Literature Review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CF11EDE8-9BC4-4F32-9CAF-3C2CD0F72501}" type="parTrans" cxnId="{95A0DCBE-CF9C-432F-BFFA-C3013127AB48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CECAABAC-0502-4369-A578-51EC3ACFFF3A}" type="sibTrans" cxnId="{95A0DCBE-CF9C-432F-BFFA-C3013127AB48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2635AD06-E563-4FEE-9C05-0038AD22A106}">
      <dgm:prSet phldrT="[Text]" custT="1"/>
      <dgm:spPr/>
      <dgm:t>
        <a:bodyPr/>
        <a:lstStyle/>
        <a:p>
          <a:r>
            <a:rPr lang="en-US" sz="1400" dirty="0" smtClean="0">
              <a:latin typeface="Franklin Gothic Book" panose="020B0503020102020204" pitchFamily="34" charset="0"/>
            </a:rPr>
            <a:t>Mapping of regulations and processes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5CB867FD-78E9-44A1-B5E0-E3471A772779}" type="parTrans" cxnId="{B5F41EFE-789D-457C-BBEF-C4478F5B6291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537AEA88-0DF0-4878-A94B-0FBDF576AFBC}" type="sibTrans" cxnId="{B5F41EFE-789D-457C-BBEF-C4478F5B6291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79C4CB34-F2E0-4A6A-B22B-1889B78BCDF2}">
      <dgm:prSet phldrT="[Text]" custT="1"/>
      <dgm:spPr/>
      <dgm:t>
        <a:bodyPr/>
        <a:lstStyle/>
        <a:p>
          <a:r>
            <a:rPr lang="en-US" sz="1400" dirty="0" smtClean="0">
              <a:latin typeface="Franklin Gothic Book" panose="020B0503020102020204" pitchFamily="34" charset="0"/>
            </a:rPr>
            <a:t>Stakeholder consultation and collection of anecdotal evidences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09566390-9496-4E09-A605-E85EA58C2F9E}" type="parTrans" cxnId="{8B6ABF5F-60EC-4F9D-B695-3610CC294AAE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800FC1DA-E65F-4067-B8B9-321295DC534E}" type="sibTrans" cxnId="{8B6ABF5F-60EC-4F9D-B695-3610CC294AAE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8F550F5A-8DF9-4FEB-9BE6-3E33F062C806}">
      <dgm:prSet custT="1"/>
      <dgm:spPr/>
      <dgm:t>
        <a:bodyPr/>
        <a:lstStyle/>
        <a:p>
          <a:r>
            <a:rPr lang="en-US" sz="1400" dirty="0" smtClean="0">
              <a:latin typeface="Franklin Gothic Book" panose="020B0503020102020204" pitchFamily="34" charset="0"/>
            </a:rPr>
            <a:t>Returnee Profile Maps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B8254084-E904-4195-B604-D456EBA3D51B}" type="parTrans" cxnId="{B08ABAA2-3D16-4D5A-BF71-576D3662AE95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3E8A5FEC-495C-43CA-AF20-B71A3CCD8CE2}" type="sibTrans" cxnId="{B08ABAA2-3D16-4D5A-BF71-576D3662AE95}">
      <dgm:prSet/>
      <dgm:spPr/>
      <dgm:t>
        <a:bodyPr/>
        <a:lstStyle/>
        <a:p>
          <a:endParaRPr lang="en-US" sz="1400">
            <a:latin typeface="Franklin Gothic Book" panose="020B0503020102020204" pitchFamily="34" charset="0"/>
          </a:endParaRPr>
        </a:p>
      </dgm:t>
    </dgm:pt>
    <dgm:pt modelId="{333805E4-AC54-41BF-88E1-84BB405A183C}" type="pres">
      <dgm:prSet presAssocID="{0FD3A83F-ED9B-441C-BEC8-D5A791C28FF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5C54B9-4094-4704-AD7C-4A1E2B97E896}" type="pres">
      <dgm:prSet presAssocID="{E301F0E9-E531-40EE-8946-9340378222B1}" presName="chaos" presStyleCnt="0"/>
      <dgm:spPr/>
    </dgm:pt>
    <dgm:pt modelId="{B7F02486-3239-48AE-8E3E-407F57793357}" type="pres">
      <dgm:prSet presAssocID="{E301F0E9-E531-40EE-8946-9340378222B1}" presName="parTx1" presStyleLbl="revTx" presStyleIdx="0" presStyleCnt="3"/>
      <dgm:spPr/>
      <dgm:t>
        <a:bodyPr/>
        <a:lstStyle/>
        <a:p>
          <a:endParaRPr lang="en-US"/>
        </a:p>
      </dgm:t>
    </dgm:pt>
    <dgm:pt modelId="{2C4FBB72-4B37-49C7-93A5-96AF520C2619}" type="pres">
      <dgm:prSet presAssocID="{E301F0E9-E531-40EE-8946-9340378222B1}" presName="c1" presStyleLbl="node1" presStyleIdx="0" presStyleCnt="19"/>
      <dgm:spPr/>
    </dgm:pt>
    <dgm:pt modelId="{B70E5F48-0266-4056-AC38-6EFF3F977E1C}" type="pres">
      <dgm:prSet presAssocID="{E301F0E9-E531-40EE-8946-9340378222B1}" presName="c2" presStyleLbl="node1" presStyleIdx="1" presStyleCnt="19"/>
      <dgm:spPr/>
    </dgm:pt>
    <dgm:pt modelId="{EA447585-57C5-43FF-A8AA-1942AA14D242}" type="pres">
      <dgm:prSet presAssocID="{E301F0E9-E531-40EE-8946-9340378222B1}" presName="c3" presStyleLbl="node1" presStyleIdx="2" presStyleCnt="19"/>
      <dgm:spPr/>
    </dgm:pt>
    <dgm:pt modelId="{E21381E7-C776-4AD8-A276-21602A736401}" type="pres">
      <dgm:prSet presAssocID="{E301F0E9-E531-40EE-8946-9340378222B1}" presName="c4" presStyleLbl="node1" presStyleIdx="3" presStyleCnt="19"/>
      <dgm:spPr/>
    </dgm:pt>
    <dgm:pt modelId="{64F11C25-4F7C-444E-B49E-D0006330089D}" type="pres">
      <dgm:prSet presAssocID="{E301F0E9-E531-40EE-8946-9340378222B1}" presName="c5" presStyleLbl="node1" presStyleIdx="4" presStyleCnt="19"/>
      <dgm:spPr/>
    </dgm:pt>
    <dgm:pt modelId="{7DD57336-4CAB-4E0F-A32B-EF3206610343}" type="pres">
      <dgm:prSet presAssocID="{E301F0E9-E531-40EE-8946-9340378222B1}" presName="c6" presStyleLbl="node1" presStyleIdx="5" presStyleCnt="19"/>
      <dgm:spPr/>
    </dgm:pt>
    <dgm:pt modelId="{60361D0D-095F-4F15-B36B-8E9A5A7C18C7}" type="pres">
      <dgm:prSet presAssocID="{E301F0E9-E531-40EE-8946-9340378222B1}" presName="c7" presStyleLbl="node1" presStyleIdx="6" presStyleCnt="19"/>
      <dgm:spPr/>
    </dgm:pt>
    <dgm:pt modelId="{50B6C665-2CFA-4D95-A0F2-3046E5B64E95}" type="pres">
      <dgm:prSet presAssocID="{E301F0E9-E531-40EE-8946-9340378222B1}" presName="c8" presStyleLbl="node1" presStyleIdx="7" presStyleCnt="19"/>
      <dgm:spPr/>
    </dgm:pt>
    <dgm:pt modelId="{DAB766A7-8B0C-4706-99CB-41E0E2DDBBFB}" type="pres">
      <dgm:prSet presAssocID="{E301F0E9-E531-40EE-8946-9340378222B1}" presName="c9" presStyleLbl="node1" presStyleIdx="8" presStyleCnt="19"/>
      <dgm:spPr/>
    </dgm:pt>
    <dgm:pt modelId="{32388AD7-F670-452C-A14F-CF2177FDC3B1}" type="pres">
      <dgm:prSet presAssocID="{E301F0E9-E531-40EE-8946-9340378222B1}" presName="c10" presStyleLbl="node1" presStyleIdx="9" presStyleCnt="19"/>
      <dgm:spPr/>
    </dgm:pt>
    <dgm:pt modelId="{60B41BCC-4A34-462A-8033-03CC8E653C45}" type="pres">
      <dgm:prSet presAssocID="{E301F0E9-E531-40EE-8946-9340378222B1}" presName="c11" presStyleLbl="node1" presStyleIdx="10" presStyleCnt="19"/>
      <dgm:spPr/>
    </dgm:pt>
    <dgm:pt modelId="{74A27D62-3300-4243-8842-F2096862D2D5}" type="pres">
      <dgm:prSet presAssocID="{E301F0E9-E531-40EE-8946-9340378222B1}" presName="c12" presStyleLbl="node1" presStyleIdx="11" presStyleCnt="19"/>
      <dgm:spPr/>
    </dgm:pt>
    <dgm:pt modelId="{0EE44A10-C924-4220-A639-4806B81D795F}" type="pres">
      <dgm:prSet presAssocID="{E301F0E9-E531-40EE-8946-9340378222B1}" presName="c13" presStyleLbl="node1" presStyleIdx="12" presStyleCnt="19"/>
      <dgm:spPr/>
    </dgm:pt>
    <dgm:pt modelId="{7A154428-D2B0-4BA6-9873-B96834DB8C4D}" type="pres">
      <dgm:prSet presAssocID="{E301F0E9-E531-40EE-8946-9340378222B1}" presName="c14" presStyleLbl="node1" presStyleIdx="13" presStyleCnt="19"/>
      <dgm:spPr/>
    </dgm:pt>
    <dgm:pt modelId="{BB9C914A-2903-4E65-86D5-DA630B6341DA}" type="pres">
      <dgm:prSet presAssocID="{E301F0E9-E531-40EE-8946-9340378222B1}" presName="c15" presStyleLbl="node1" presStyleIdx="14" presStyleCnt="19"/>
      <dgm:spPr/>
    </dgm:pt>
    <dgm:pt modelId="{C5822037-8F7F-46FE-B003-C75ACB881486}" type="pres">
      <dgm:prSet presAssocID="{E301F0E9-E531-40EE-8946-9340378222B1}" presName="c16" presStyleLbl="node1" presStyleIdx="15" presStyleCnt="19"/>
      <dgm:spPr/>
    </dgm:pt>
    <dgm:pt modelId="{A7ABCCD6-F940-4EBF-A283-DF398EEADF89}" type="pres">
      <dgm:prSet presAssocID="{E301F0E9-E531-40EE-8946-9340378222B1}" presName="c17" presStyleLbl="node1" presStyleIdx="16" presStyleCnt="19"/>
      <dgm:spPr/>
    </dgm:pt>
    <dgm:pt modelId="{AB375BF0-9212-410B-921D-F4BA7242FCAE}" type="pres">
      <dgm:prSet presAssocID="{E301F0E9-E531-40EE-8946-9340378222B1}" presName="c18" presStyleLbl="node1" presStyleIdx="17" presStyleCnt="19"/>
      <dgm:spPr/>
    </dgm:pt>
    <dgm:pt modelId="{17AE0115-F873-4DB7-9D68-D023635F4B62}" type="pres">
      <dgm:prSet presAssocID="{CECAABAC-0502-4369-A578-51EC3ACFFF3A}" presName="chevronComposite1" presStyleCnt="0"/>
      <dgm:spPr/>
    </dgm:pt>
    <dgm:pt modelId="{9CF695A7-0CED-403D-9F36-CDABAD4B5CF5}" type="pres">
      <dgm:prSet presAssocID="{CECAABAC-0502-4369-A578-51EC3ACFFF3A}" presName="chevron1" presStyleLbl="sibTrans2D1" presStyleIdx="0" presStyleCnt="3"/>
      <dgm:spPr/>
    </dgm:pt>
    <dgm:pt modelId="{AB578AD6-52FB-4B47-BB43-A3B5C2E366AB}" type="pres">
      <dgm:prSet presAssocID="{CECAABAC-0502-4369-A578-51EC3ACFFF3A}" presName="spChevron1" presStyleCnt="0"/>
      <dgm:spPr/>
    </dgm:pt>
    <dgm:pt modelId="{B259A7DC-CAAB-4F73-80A2-E426D3D76A8C}" type="pres">
      <dgm:prSet presAssocID="{2635AD06-E563-4FEE-9C05-0038AD22A106}" presName="middle" presStyleCnt="0"/>
      <dgm:spPr/>
    </dgm:pt>
    <dgm:pt modelId="{7DD539D8-13DA-4471-B420-64FB8FC1AAA4}" type="pres">
      <dgm:prSet presAssocID="{2635AD06-E563-4FEE-9C05-0038AD22A106}" presName="parTxMid" presStyleLbl="revTx" presStyleIdx="1" presStyleCnt="3"/>
      <dgm:spPr/>
      <dgm:t>
        <a:bodyPr/>
        <a:lstStyle/>
        <a:p>
          <a:endParaRPr lang="en-US"/>
        </a:p>
      </dgm:t>
    </dgm:pt>
    <dgm:pt modelId="{FAA92BF0-B498-4CBC-8B1D-BCBA1AB90905}" type="pres">
      <dgm:prSet presAssocID="{2635AD06-E563-4FEE-9C05-0038AD22A106}" presName="spMid" presStyleCnt="0"/>
      <dgm:spPr/>
    </dgm:pt>
    <dgm:pt modelId="{AB1EC040-63C6-46BA-98D2-3E90B795FFB7}" type="pres">
      <dgm:prSet presAssocID="{537AEA88-0DF0-4878-A94B-0FBDF576AFBC}" presName="chevronComposite1" presStyleCnt="0"/>
      <dgm:spPr/>
    </dgm:pt>
    <dgm:pt modelId="{293529BB-BED7-4C52-8832-1386690588A9}" type="pres">
      <dgm:prSet presAssocID="{537AEA88-0DF0-4878-A94B-0FBDF576AFBC}" presName="chevron1" presStyleLbl="sibTrans2D1" presStyleIdx="1" presStyleCnt="3"/>
      <dgm:spPr/>
    </dgm:pt>
    <dgm:pt modelId="{EFA75E1C-9142-49BF-A6F8-639ACF758FE3}" type="pres">
      <dgm:prSet presAssocID="{537AEA88-0DF0-4878-A94B-0FBDF576AFBC}" presName="spChevron1" presStyleCnt="0"/>
      <dgm:spPr/>
    </dgm:pt>
    <dgm:pt modelId="{BE80F396-4BCC-448E-8A38-BDD07BF07572}" type="pres">
      <dgm:prSet presAssocID="{79C4CB34-F2E0-4A6A-B22B-1889B78BCDF2}" presName="middle" presStyleCnt="0"/>
      <dgm:spPr/>
    </dgm:pt>
    <dgm:pt modelId="{A64701A9-9432-4915-B7B4-EB47C2A6631A}" type="pres">
      <dgm:prSet presAssocID="{79C4CB34-F2E0-4A6A-B22B-1889B78BCDF2}" presName="parTxMid" presStyleLbl="revTx" presStyleIdx="2" presStyleCnt="3"/>
      <dgm:spPr/>
      <dgm:t>
        <a:bodyPr/>
        <a:lstStyle/>
        <a:p>
          <a:endParaRPr lang="en-US"/>
        </a:p>
      </dgm:t>
    </dgm:pt>
    <dgm:pt modelId="{DA6A677D-5328-49C3-81E3-5E2E5DD141E9}" type="pres">
      <dgm:prSet presAssocID="{79C4CB34-F2E0-4A6A-B22B-1889B78BCDF2}" presName="spMid" presStyleCnt="0"/>
      <dgm:spPr/>
    </dgm:pt>
    <dgm:pt modelId="{2EAC9489-F3E1-4AA6-A337-43CAFEAA7D59}" type="pres">
      <dgm:prSet presAssocID="{800FC1DA-E65F-4067-B8B9-321295DC534E}" presName="chevronComposite1" presStyleCnt="0"/>
      <dgm:spPr/>
    </dgm:pt>
    <dgm:pt modelId="{F0979FEC-B2C6-4FFB-A54D-D90D80BDF683}" type="pres">
      <dgm:prSet presAssocID="{800FC1DA-E65F-4067-B8B9-321295DC534E}" presName="chevron1" presStyleLbl="sibTrans2D1" presStyleIdx="2" presStyleCnt="3"/>
      <dgm:spPr/>
    </dgm:pt>
    <dgm:pt modelId="{C9E5D08C-7EC6-4242-9A1E-0172D77DB185}" type="pres">
      <dgm:prSet presAssocID="{800FC1DA-E65F-4067-B8B9-321295DC534E}" presName="spChevron1" presStyleCnt="0"/>
      <dgm:spPr/>
    </dgm:pt>
    <dgm:pt modelId="{0C19AAC6-36AB-4003-BECB-C1CAF1B1CED7}" type="pres">
      <dgm:prSet presAssocID="{8F550F5A-8DF9-4FEB-9BE6-3E33F062C806}" presName="last" presStyleCnt="0"/>
      <dgm:spPr/>
    </dgm:pt>
    <dgm:pt modelId="{B5635A8E-2BFD-4A53-B9B5-49F9AADD8328}" type="pres">
      <dgm:prSet presAssocID="{8F550F5A-8DF9-4FEB-9BE6-3E33F062C806}" presName="circleTx" presStyleLbl="node1" presStyleIdx="18" presStyleCnt="19"/>
      <dgm:spPr/>
      <dgm:t>
        <a:bodyPr/>
        <a:lstStyle/>
        <a:p>
          <a:endParaRPr lang="en-US"/>
        </a:p>
      </dgm:t>
    </dgm:pt>
    <dgm:pt modelId="{8C4BB258-1F51-4A9E-81FC-B90F95A08F0C}" type="pres">
      <dgm:prSet presAssocID="{8F550F5A-8DF9-4FEB-9BE6-3E33F062C806}" presName="spN" presStyleCnt="0"/>
      <dgm:spPr/>
    </dgm:pt>
  </dgm:ptLst>
  <dgm:cxnLst>
    <dgm:cxn modelId="{59B719AC-B08E-48A0-A8E5-CE9E442DDE6E}" type="presOf" srcId="{79C4CB34-F2E0-4A6A-B22B-1889B78BCDF2}" destId="{A64701A9-9432-4915-B7B4-EB47C2A6631A}" srcOrd="0" destOrd="0" presId="urn:microsoft.com/office/officeart/2009/3/layout/RandomtoResultProcess"/>
    <dgm:cxn modelId="{2FFC2952-786F-41A6-BEBD-5AF2DE1D27CB}" type="presOf" srcId="{0FD3A83F-ED9B-441C-BEC8-D5A791C28FF4}" destId="{333805E4-AC54-41BF-88E1-84BB405A183C}" srcOrd="0" destOrd="0" presId="urn:microsoft.com/office/officeart/2009/3/layout/RandomtoResultProcess"/>
    <dgm:cxn modelId="{8B6ABF5F-60EC-4F9D-B695-3610CC294AAE}" srcId="{0FD3A83F-ED9B-441C-BEC8-D5A791C28FF4}" destId="{79C4CB34-F2E0-4A6A-B22B-1889B78BCDF2}" srcOrd="2" destOrd="0" parTransId="{09566390-9496-4E09-A605-E85EA58C2F9E}" sibTransId="{800FC1DA-E65F-4067-B8B9-321295DC534E}"/>
    <dgm:cxn modelId="{08193E92-1FD1-4611-B1DC-29BD200D8552}" type="presOf" srcId="{E301F0E9-E531-40EE-8946-9340378222B1}" destId="{B7F02486-3239-48AE-8E3E-407F57793357}" srcOrd="0" destOrd="0" presId="urn:microsoft.com/office/officeart/2009/3/layout/RandomtoResultProcess"/>
    <dgm:cxn modelId="{855160E0-56BF-463B-91C6-C8E89B654CE0}" type="presOf" srcId="{2635AD06-E563-4FEE-9C05-0038AD22A106}" destId="{7DD539D8-13DA-4471-B420-64FB8FC1AAA4}" srcOrd="0" destOrd="0" presId="urn:microsoft.com/office/officeart/2009/3/layout/RandomtoResultProcess"/>
    <dgm:cxn modelId="{95A0DCBE-CF9C-432F-BFFA-C3013127AB48}" srcId="{0FD3A83F-ED9B-441C-BEC8-D5A791C28FF4}" destId="{E301F0E9-E531-40EE-8946-9340378222B1}" srcOrd="0" destOrd="0" parTransId="{CF11EDE8-9BC4-4F32-9CAF-3C2CD0F72501}" sibTransId="{CECAABAC-0502-4369-A578-51EC3ACFFF3A}"/>
    <dgm:cxn modelId="{B08ABAA2-3D16-4D5A-BF71-576D3662AE95}" srcId="{0FD3A83F-ED9B-441C-BEC8-D5A791C28FF4}" destId="{8F550F5A-8DF9-4FEB-9BE6-3E33F062C806}" srcOrd="3" destOrd="0" parTransId="{B8254084-E904-4195-B604-D456EBA3D51B}" sibTransId="{3E8A5FEC-495C-43CA-AF20-B71A3CCD8CE2}"/>
    <dgm:cxn modelId="{C4D990E5-6B8C-4B19-A919-06538DF05AD5}" type="presOf" srcId="{8F550F5A-8DF9-4FEB-9BE6-3E33F062C806}" destId="{B5635A8E-2BFD-4A53-B9B5-49F9AADD8328}" srcOrd="0" destOrd="0" presId="urn:microsoft.com/office/officeart/2009/3/layout/RandomtoResultProcess"/>
    <dgm:cxn modelId="{B5F41EFE-789D-457C-BBEF-C4478F5B6291}" srcId="{0FD3A83F-ED9B-441C-BEC8-D5A791C28FF4}" destId="{2635AD06-E563-4FEE-9C05-0038AD22A106}" srcOrd="1" destOrd="0" parTransId="{5CB867FD-78E9-44A1-B5E0-E3471A772779}" sibTransId="{537AEA88-0DF0-4878-A94B-0FBDF576AFBC}"/>
    <dgm:cxn modelId="{76DAFFB5-9D78-4384-BFCE-C53BB26D3912}" type="presParOf" srcId="{333805E4-AC54-41BF-88E1-84BB405A183C}" destId="{E85C54B9-4094-4704-AD7C-4A1E2B97E896}" srcOrd="0" destOrd="0" presId="urn:microsoft.com/office/officeart/2009/3/layout/RandomtoResultProcess"/>
    <dgm:cxn modelId="{35F975A7-1B3F-4CC6-875E-581C8426538B}" type="presParOf" srcId="{E85C54B9-4094-4704-AD7C-4A1E2B97E896}" destId="{B7F02486-3239-48AE-8E3E-407F57793357}" srcOrd="0" destOrd="0" presId="urn:microsoft.com/office/officeart/2009/3/layout/RandomtoResultProcess"/>
    <dgm:cxn modelId="{229639F1-357C-4C76-AD4F-DA948651F65C}" type="presParOf" srcId="{E85C54B9-4094-4704-AD7C-4A1E2B97E896}" destId="{2C4FBB72-4B37-49C7-93A5-96AF520C2619}" srcOrd="1" destOrd="0" presId="urn:microsoft.com/office/officeart/2009/3/layout/RandomtoResultProcess"/>
    <dgm:cxn modelId="{C39E2B9A-3017-45EF-A216-56F24E6C1A39}" type="presParOf" srcId="{E85C54B9-4094-4704-AD7C-4A1E2B97E896}" destId="{B70E5F48-0266-4056-AC38-6EFF3F977E1C}" srcOrd="2" destOrd="0" presId="urn:microsoft.com/office/officeart/2009/3/layout/RandomtoResultProcess"/>
    <dgm:cxn modelId="{839CECAE-02D0-4CC6-9F68-23A23A22180A}" type="presParOf" srcId="{E85C54B9-4094-4704-AD7C-4A1E2B97E896}" destId="{EA447585-57C5-43FF-A8AA-1942AA14D242}" srcOrd="3" destOrd="0" presId="urn:microsoft.com/office/officeart/2009/3/layout/RandomtoResultProcess"/>
    <dgm:cxn modelId="{12214639-77A1-46A4-A7A1-201D155497FE}" type="presParOf" srcId="{E85C54B9-4094-4704-AD7C-4A1E2B97E896}" destId="{E21381E7-C776-4AD8-A276-21602A736401}" srcOrd="4" destOrd="0" presId="urn:microsoft.com/office/officeart/2009/3/layout/RandomtoResultProcess"/>
    <dgm:cxn modelId="{B274539C-3987-498D-9F73-84931CC706C2}" type="presParOf" srcId="{E85C54B9-4094-4704-AD7C-4A1E2B97E896}" destId="{64F11C25-4F7C-444E-B49E-D0006330089D}" srcOrd="5" destOrd="0" presId="urn:microsoft.com/office/officeart/2009/3/layout/RandomtoResultProcess"/>
    <dgm:cxn modelId="{41514A62-B7AE-42CD-89EF-BB3312C0C5F1}" type="presParOf" srcId="{E85C54B9-4094-4704-AD7C-4A1E2B97E896}" destId="{7DD57336-4CAB-4E0F-A32B-EF3206610343}" srcOrd="6" destOrd="0" presId="urn:microsoft.com/office/officeart/2009/3/layout/RandomtoResultProcess"/>
    <dgm:cxn modelId="{DE344747-C8F3-4063-B2C3-77E1AA083F28}" type="presParOf" srcId="{E85C54B9-4094-4704-AD7C-4A1E2B97E896}" destId="{60361D0D-095F-4F15-B36B-8E9A5A7C18C7}" srcOrd="7" destOrd="0" presId="urn:microsoft.com/office/officeart/2009/3/layout/RandomtoResultProcess"/>
    <dgm:cxn modelId="{3AF9479E-3488-483D-A987-A573B6DA8B3C}" type="presParOf" srcId="{E85C54B9-4094-4704-AD7C-4A1E2B97E896}" destId="{50B6C665-2CFA-4D95-A0F2-3046E5B64E95}" srcOrd="8" destOrd="0" presId="urn:microsoft.com/office/officeart/2009/3/layout/RandomtoResultProcess"/>
    <dgm:cxn modelId="{C95515AA-82E8-4876-8BD8-8BDD3FB7CA20}" type="presParOf" srcId="{E85C54B9-4094-4704-AD7C-4A1E2B97E896}" destId="{DAB766A7-8B0C-4706-99CB-41E0E2DDBBFB}" srcOrd="9" destOrd="0" presId="urn:microsoft.com/office/officeart/2009/3/layout/RandomtoResultProcess"/>
    <dgm:cxn modelId="{71117FD8-159D-4079-944B-DF1669440B81}" type="presParOf" srcId="{E85C54B9-4094-4704-AD7C-4A1E2B97E896}" destId="{32388AD7-F670-452C-A14F-CF2177FDC3B1}" srcOrd="10" destOrd="0" presId="urn:microsoft.com/office/officeart/2009/3/layout/RandomtoResultProcess"/>
    <dgm:cxn modelId="{D14BFD1B-762F-4696-9B60-87CDC2B3DA27}" type="presParOf" srcId="{E85C54B9-4094-4704-AD7C-4A1E2B97E896}" destId="{60B41BCC-4A34-462A-8033-03CC8E653C45}" srcOrd="11" destOrd="0" presId="urn:microsoft.com/office/officeart/2009/3/layout/RandomtoResultProcess"/>
    <dgm:cxn modelId="{6899D969-61B5-4E41-9BF7-28327590B91A}" type="presParOf" srcId="{E85C54B9-4094-4704-AD7C-4A1E2B97E896}" destId="{74A27D62-3300-4243-8842-F2096862D2D5}" srcOrd="12" destOrd="0" presId="urn:microsoft.com/office/officeart/2009/3/layout/RandomtoResultProcess"/>
    <dgm:cxn modelId="{710C7FD2-E08E-4114-B6F1-191C4A10F456}" type="presParOf" srcId="{E85C54B9-4094-4704-AD7C-4A1E2B97E896}" destId="{0EE44A10-C924-4220-A639-4806B81D795F}" srcOrd="13" destOrd="0" presId="urn:microsoft.com/office/officeart/2009/3/layout/RandomtoResultProcess"/>
    <dgm:cxn modelId="{60949F56-E085-4DF8-87EC-356D4DB21DE4}" type="presParOf" srcId="{E85C54B9-4094-4704-AD7C-4A1E2B97E896}" destId="{7A154428-D2B0-4BA6-9873-B96834DB8C4D}" srcOrd="14" destOrd="0" presId="urn:microsoft.com/office/officeart/2009/3/layout/RandomtoResultProcess"/>
    <dgm:cxn modelId="{180BCE4C-6C12-4D9F-93B8-4F5419AD4208}" type="presParOf" srcId="{E85C54B9-4094-4704-AD7C-4A1E2B97E896}" destId="{BB9C914A-2903-4E65-86D5-DA630B6341DA}" srcOrd="15" destOrd="0" presId="urn:microsoft.com/office/officeart/2009/3/layout/RandomtoResultProcess"/>
    <dgm:cxn modelId="{F6CF44B7-3A43-4C02-B179-806E1194DFE3}" type="presParOf" srcId="{E85C54B9-4094-4704-AD7C-4A1E2B97E896}" destId="{C5822037-8F7F-46FE-B003-C75ACB881486}" srcOrd="16" destOrd="0" presId="urn:microsoft.com/office/officeart/2009/3/layout/RandomtoResultProcess"/>
    <dgm:cxn modelId="{8AEA0963-DE59-4357-BF13-8EE28FC8B982}" type="presParOf" srcId="{E85C54B9-4094-4704-AD7C-4A1E2B97E896}" destId="{A7ABCCD6-F940-4EBF-A283-DF398EEADF89}" srcOrd="17" destOrd="0" presId="urn:microsoft.com/office/officeart/2009/3/layout/RandomtoResultProcess"/>
    <dgm:cxn modelId="{2BC38BFD-6317-4948-9C26-4542B3AC055A}" type="presParOf" srcId="{E85C54B9-4094-4704-AD7C-4A1E2B97E896}" destId="{AB375BF0-9212-410B-921D-F4BA7242FCAE}" srcOrd="18" destOrd="0" presId="urn:microsoft.com/office/officeart/2009/3/layout/RandomtoResultProcess"/>
    <dgm:cxn modelId="{F3F51738-CF04-490F-9616-BBC36A76D544}" type="presParOf" srcId="{333805E4-AC54-41BF-88E1-84BB405A183C}" destId="{17AE0115-F873-4DB7-9D68-D023635F4B62}" srcOrd="1" destOrd="0" presId="urn:microsoft.com/office/officeart/2009/3/layout/RandomtoResultProcess"/>
    <dgm:cxn modelId="{B8B58030-B62C-4D6E-9786-F0B5D1F7AC91}" type="presParOf" srcId="{17AE0115-F873-4DB7-9D68-D023635F4B62}" destId="{9CF695A7-0CED-403D-9F36-CDABAD4B5CF5}" srcOrd="0" destOrd="0" presId="urn:microsoft.com/office/officeart/2009/3/layout/RandomtoResultProcess"/>
    <dgm:cxn modelId="{45F65AD0-AEB5-4301-83D7-750459DBE777}" type="presParOf" srcId="{17AE0115-F873-4DB7-9D68-D023635F4B62}" destId="{AB578AD6-52FB-4B47-BB43-A3B5C2E366AB}" srcOrd="1" destOrd="0" presId="urn:microsoft.com/office/officeart/2009/3/layout/RandomtoResultProcess"/>
    <dgm:cxn modelId="{A92C18E2-2E34-407C-BE66-66B62183EC10}" type="presParOf" srcId="{333805E4-AC54-41BF-88E1-84BB405A183C}" destId="{B259A7DC-CAAB-4F73-80A2-E426D3D76A8C}" srcOrd="2" destOrd="0" presId="urn:microsoft.com/office/officeart/2009/3/layout/RandomtoResultProcess"/>
    <dgm:cxn modelId="{33C13189-B50A-4435-A867-102131A0CA9D}" type="presParOf" srcId="{B259A7DC-CAAB-4F73-80A2-E426D3D76A8C}" destId="{7DD539D8-13DA-4471-B420-64FB8FC1AAA4}" srcOrd="0" destOrd="0" presId="urn:microsoft.com/office/officeart/2009/3/layout/RandomtoResultProcess"/>
    <dgm:cxn modelId="{9050328F-C026-4353-A0CD-59B9D673CCD4}" type="presParOf" srcId="{B259A7DC-CAAB-4F73-80A2-E426D3D76A8C}" destId="{FAA92BF0-B498-4CBC-8B1D-BCBA1AB90905}" srcOrd="1" destOrd="0" presId="urn:microsoft.com/office/officeart/2009/3/layout/RandomtoResultProcess"/>
    <dgm:cxn modelId="{8E89E163-29E8-46B3-87D4-81D1C96878D7}" type="presParOf" srcId="{333805E4-AC54-41BF-88E1-84BB405A183C}" destId="{AB1EC040-63C6-46BA-98D2-3E90B795FFB7}" srcOrd="3" destOrd="0" presId="urn:microsoft.com/office/officeart/2009/3/layout/RandomtoResultProcess"/>
    <dgm:cxn modelId="{9731BF75-7226-4F92-9906-BAEB6975A173}" type="presParOf" srcId="{AB1EC040-63C6-46BA-98D2-3E90B795FFB7}" destId="{293529BB-BED7-4C52-8832-1386690588A9}" srcOrd="0" destOrd="0" presId="urn:microsoft.com/office/officeart/2009/3/layout/RandomtoResultProcess"/>
    <dgm:cxn modelId="{247A6459-578B-4539-A984-0F17524BF392}" type="presParOf" srcId="{AB1EC040-63C6-46BA-98D2-3E90B795FFB7}" destId="{EFA75E1C-9142-49BF-A6F8-639ACF758FE3}" srcOrd="1" destOrd="0" presId="urn:microsoft.com/office/officeart/2009/3/layout/RandomtoResultProcess"/>
    <dgm:cxn modelId="{DB359C96-C219-4B2C-9FC9-88E5E44E4C8F}" type="presParOf" srcId="{333805E4-AC54-41BF-88E1-84BB405A183C}" destId="{BE80F396-4BCC-448E-8A38-BDD07BF07572}" srcOrd="4" destOrd="0" presId="urn:microsoft.com/office/officeart/2009/3/layout/RandomtoResultProcess"/>
    <dgm:cxn modelId="{A89DBD11-CAD7-461F-9B25-71EB9640B9DB}" type="presParOf" srcId="{BE80F396-4BCC-448E-8A38-BDD07BF07572}" destId="{A64701A9-9432-4915-B7B4-EB47C2A6631A}" srcOrd="0" destOrd="0" presId="urn:microsoft.com/office/officeart/2009/3/layout/RandomtoResultProcess"/>
    <dgm:cxn modelId="{3B194B60-EF09-414A-89BA-8936761D5CA9}" type="presParOf" srcId="{BE80F396-4BCC-448E-8A38-BDD07BF07572}" destId="{DA6A677D-5328-49C3-81E3-5E2E5DD141E9}" srcOrd="1" destOrd="0" presId="urn:microsoft.com/office/officeart/2009/3/layout/RandomtoResultProcess"/>
    <dgm:cxn modelId="{CFAEADA6-B921-4ECA-A8FA-3F04061DDD0D}" type="presParOf" srcId="{333805E4-AC54-41BF-88E1-84BB405A183C}" destId="{2EAC9489-F3E1-4AA6-A337-43CAFEAA7D59}" srcOrd="5" destOrd="0" presId="urn:microsoft.com/office/officeart/2009/3/layout/RandomtoResultProcess"/>
    <dgm:cxn modelId="{C7D67BCA-030B-42E2-8833-8FD9393CF8CA}" type="presParOf" srcId="{2EAC9489-F3E1-4AA6-A337-43CAFEAA7D59}" destId="{F0979FEC-B2C6-4FFB-A54D-D90D80BDF683}" srcOrd="0" destOrd="0" presId="urn:microsoft.com/office/officeart/2009/3/layout/RandomtoResultProcess"/>
    <dgm:cxn modelId="{09788883-0689-4520-9A7F-C7CAD8BAFBFE}" type="presParOf" srcId="{2EAC9489-F3E1-4AA6-A337-43CAFEAA7D59}" destId="{C9E5D08C-7EC6-4242-9A1E-0172D77DB185}" srcOrd="1" destOrd="0" presId="urn:microsoft.com/office/officeart/2009/3/layout/RandomtoResultProcess"/>
    <dgm:cxn modelId="{88C38C6A-CFEA-444B-A1FD-495C43A7DF64}" type="presParOf" srcId="{333805E4-AC54-41BF-88E1-84BB405A183C}" destId="{0C19AAC6-36AB-4003-BECB-C1CAF1B1CED7}" srcOrd="6" destOrd="0" presId="urn:microsoft.com/office/officeart/2009/3/layout/RandomtoResultProcess"/>
    <dgm:cxn modelId="{38E3053B-0B9E-4431-815F-E20DDCF679D9}" type="presParOf" srcId="{0C19AAC6-36AB-4003-BECB-C1CAF1B1CED7}" destId="{B5635A8E-2BFD-4A53-B9B5-49F9AADD8328}" srcOrd="0" destOrd="0" presId="urn:microsoft.com/office/officeart/2009/3/layout/RandomtoResultProcess"/>
    <dgm:cxn modelId="{AEB12A77-9AEE-4A26-A0F6-3A16B4E151C8}" type="presParOf" srcId="{0C19AAC6-36AB-4003-BECB-C1CAF1B1CED7}" destId="{8C4BB258-1F51-4A9E-81FC-B90F95A08F0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02486-3239-48AE-8E3E-407F57793357}">
      <dsp:nvSpPr>
        <dsp:cNvPr id="0" name=""/>
        <dsp:cNvSpPr/>
      </dsp:nvSpPr>
      <dsp:spPr>
        <a:xfrm>
          <a:off x="134730" y="1135955"/>
          <a:ext cx="1928699" cy="6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Franklin Gothic Book" panose="020B0503020102020204" pitchFamily="34" charset="0"/>
            </a:rPr>
            <a:t>Literature Review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>
        <a:off x="134730" y="1135955"/>
        <a:ext cx="1928699" cy="635594"/>
      </dsp:txXfrm>
    </dsp:sp>
    <dsp:sp modelId="{2C4FBB72-4B37-49C7-93A5-96AF520C2619}">
      <dsp:nvSpPr>
        <dsp:cNvPr id="0" name=""/>
        <dsp:cNvSpPr/>
      </dsp:nvSpPr>
      <dsp:spPr>
        <a:xfrm>
          <a:off x="132538" y="942647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E5F48-0266-4056-AC38-6EFF3F977E1C}">
      <dsp:nvSpPr>
        <dsp:cNvPr id="0" name=""/>
        <dsp:cNvSpPr/>
      </dsp:nvSpPr>
      <dsp:spPr>
        <a:xfrm>
          <a:off x="239932" y="727860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47585-57C5-43FF-A8AA-1942AA14D242}">
      <dsp:nvSpPr>
        <dsp:cNvPr id="0" name=""/>
        <dsp:cNvSpPr/>
      </dsp:nvSpPr>
      <dsp:spPr>
        <a:xfrm>
          <a:off x="497676" y="770817"/>
          <a:ext cx="241087" cy="24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381E7-C776-4AD8-A276-21602A736401}">
      <dsp:nvSpPr>
        <dsp:cNvPr id="0" name=""/>
        <dsp:cNvSpPr/>
      </dsp:nvSpPr>
      <dsp:spPr>
        <a:xfrm>
          <a:off x="712463" y="534551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11C25-4F7C-444E-B49E-D0006330089D}">
      <dsp:nvSpPr>
        <dsp:cNvPr id="0" name=""/>
        <dsp:cNvSpPr/>
      </dsp:nvSpPr>
      <dsp:spPr>
        <a:xfrm>
          <a:off x="991686" y="448637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7336-4CAB-4E0F-A32B-EF3206610343}">
      <dsp:nvSpPr>
        <dsp:cNvPr id="0" name=""/>
        <dsp:cNvSpPr/>
      </dsp:nvSpPr>
      <dsp:spPr>
        <a:xfrm>
          <a:off x="1335345" y="598988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61D0D-095F-4F15-B36B-8E9A5A7C18C7}">
      <dsp:nvSpPr>
        <dsp:cNvPr id="0" name=""/>
        <dsp:cNvSpPr/>
      </dsp:nvSpPr>
      <dsp:spPr>
        <a:xfrm>
          <a:off x="1550132" y="706381"/>
          <a:ext cx="241087" cy="24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6C665-2CFA-4D95-A0F2-3046E5B64E95}">
      <dsp:nvSpPr>
        <dsp:cNvPr id="0" name=""/>
        <dsp:cNvSpPr/>
      </dsp:nvSpPr>
      <dsp:spPr>
        <a:xfrm>
          <a:off x="1850834" y="942647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766A7-8B0C-4706-99CB-41E0E2DDBBFB}">
      <dsp:nvSpPr>
        <dsp:cNvPr id="0" name=""/>
        <dsp:cNvSpPr/>
      </dsp:nvSpPr>
      <dsp:spPr>
        <a:xfrm>
          <a:off x="1979706" y="1178912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88AD7-F670-452C-A14F-CF2177FDC3B1}">
      <dsp:nvSpPr>
        <dsp:cNvPr id="0" name=""/>
        <dsp:cNvSpPr/>
      </dsp:nvSpPr>
      <dsp:spPr>
        <a:xfrm>
          <a:off x="862814" y="727860"/>
          <a:ext cx="394506" cy="394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41BCC-4A34-462A-8033-03CC8E653C45}">
      <dsp:nvSpPr>
        <dsp:cNvPr id="0" name=""/>
        <dsp:cNvSpPr/>
      </dsp:nvSpPr>
      <dsp:spPr>
        <a:xfrm>
          <a:off x="25145" y="1544050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27D62-3300-4243-8842-F2096862D2D5}">
      <dsp:nvSpPr>
        <dsp:cNvPr id="0" name=""/>
        <dsp:cNvSpPr/>
      </dsp:nvSpPr>
      <dsp:spPr>
        <a:xfrm>
          <a:off x="154017" y="1737359"/>
          <a:ext cx="241087" cy="24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44A10-C924-4220-A639-4806B81D795F}">
      <dsp:nvSpPr>
        <dsp:cNvPr id="0" name=""/>
        <dsp:cNvSpPr/>
      </dsp:nvSpPr>
      <dsp:spPr>
        <a:xfrm>
          <a:off x="476197" y="1909188"/>
          <a:ext cx="350672" cy="350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54428-D2B0-4BA6-9873-B96834DB8C4D}">
      <dsp:nvSpPr>
        <dsp:cNvPr id="0" name=""/>
        <dsp:cNvSpPr/>
      </dsp:nvSpPr>
      <dsp:spPr>
        <a:xfrm>
          <a:off x="927250" y="2188411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C914A-2903-4E65-86D5-DA630B6341DA}">
      <dsp:nvSpPr>
        <dsp:cNvPr id="0" name=""/>
        <dsp:cNvSpPr/>
      </dsp:nvSpPr>
      <dsp:spPr>
        <a:xfrm>
          <a:off x="1013165" y="1909188"/>
          <a:ext cx="241087" cy="24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2037-8F7F-46FE-B003-C75ACB881486}">
      <dsp:nvSpPr>
        <dsp:cNvPr id="0" name=""/>
        <dsp:cNvSpPr/>
      </dsp:nvSpPr>
      <dsp:spPr>
        <a:xfrm>
          <a:off x="1227952" y="2209890"/>
          <a:ext cx="153419" cy="153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BCCD6-F940-4EBF-A283-DF398EEADF89}">
      <dsp:nvSpPr>
        <dsp:cNvPr id="0" name=""/>
        <dsp:cNvSpPr/>
      </dsp:nvSpPr>
      <dsp:spPr>
        <a:xfrm>
          <a:off x="1421260" y="1866231"/>
          <a:ext cx="350672" cy="350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75BF0-9212-410B-921D-F4BA7242FCAE}">
      <dsp:nvSpPr>
        <dsp:cNvPr id="0" name=""/>
        <dsp:cNvSpPr/>
      </dsp:nvSpPr>
      <dsp:spPr>
        <a:xfrm>
          <a:off x="1893791" y="1780316"/>
          <a:ext cx="241087" cy="24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695A7-0CED-403D-9F36-CDABAD4B5CF5}">
      <dsp:nvSpPr>
        <dsp:cNvPr id="0" name=""/>
        <dsp:cNvSpPr/>
      </dsp:nvSpPr>
      <dsp:spPr>
        <a:xfrm>
          <a:off x="2134879" y="770460"/>
          <a:ext cx="708039" cy="135172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539D8-13DA-4471-B420-64FB8FC1AAA4}">
      <dsp:nvSpPr>
        <dsp:cNvPr id="0" name=""/>
        <dsp:cNvSpPr/>
      </dsp:nvSpPr>
      <dsp:spPr>
        <a:xfrm>
          <a:off x="2842918" y="771116"/>
          <a:ext cx="1931016" cy="135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Franklin Gothic Book" panose="020B0503020102020204" pitchFamily="34" charset="0"/>
            </a:rPr>
            <a:t>Mapping of regulations and processes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>
        <a:off x="2842918" y="771116"/>
        <a:ext cx="1931016" cy="1351711"/>
      </dsp:txXfrm>
    </dsp:sp>
    <dsp:sp modelId="{293529BB-BED7-4C52-8832-1386690588A9}">
      <dsp:nvSpPr>
        <dsp:cNvPr id="0" name=""/>
        <dsp:cNvSpPr/>
      </dsp:nvSpPr>
      <dsp:spPr>
        <a:xfrm>
          <a:off x="4773935" y="770460"/>
          <a:ext cx="708039" cy="135172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701A9-9432-4915-B7B4-EB47C2A6631A}">
      <dsp:nvSpPr>
        <dsp:cNvPr id="0" name=""/>
        <dsp:cNvSpPr/>
      </dsp:nvSpPr>
      <dsp:spPr>
        <a:xfrm>
          <a:off x="5481975" y="771116"/>
          <a:ext cx="1931016" cy="135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Franklin Gothic Book" panose="020B0503020102020204" pitchFamily="34" charset="0"/>
            </a:rPr>
            <a:t>Stakeholder consultation and collection of anecdotal evidences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>
        <a:off x="5481975" y="771116"/>
        <a:ext cx="1931016" cy="1351711"/>
      </dsp:txXfrm>
    </dsp:sp>
    <dsp:sp modelId="{F0979FEC-B2C6-4FFB-A54D-D90D80BDF683}">
      <dsp:nvSpPr>
        <dsp:cNvPr id="0" name=""/>
        <dsp:cNvSpPr/>
      </dsp:nvSpPr>
      <dsp:spPr>
        <a:xfrm>
          <a:off x="7412991" y="770460"/>
          <a:ext cx="708039" cy="1351724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35A8E-2BFD-4A53-B9B5-49F9AADD8328}">
      <dsp:nvSpPr>
        <dsp:cNvPr id="0" name=""/>
        <dsp:cNvSpPr/>
      </dsp:nvSpPr>
      <dsp:spPr>
        <a:xfrm>
          <a:off x="8198271" y="658751"/>
          <a:ext cx="1641364" cy="164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Franklin Gothic Book" panose="020B0503020102020204" pitchFamily="34" charset="0"/>
            </a:rPr>
            <a:t>Returnee Profile Maps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>
        <a:off x="8438643" y="899123"/>
        <a:ext cx="1160620" cy="116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0C226E-44F9-4C57-862E-C6905643A76C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B8D314-4D88-4D66-BD8D-7FCCF3987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7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5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Other: scholarship documents, specific requirements </a:t>
            </a:r>
            <a:r>
              <a:rPr lang="en-GB" dirty="0" smtClean="0">
                <a:latin typeface="Century Gothic" panose="020B0502020202020204" pitchFamily="34" charset="0"/>
              </a:rPr>
              <a:t>per major, </a:t>
            </a:r>
            <a:r>
              <a:rPr lang="en-GB" dirty="0">
                <a:latin typeface="Century Gothic" panose="020B0502020202020204" pitchFamily="34" charset="0"/>
              </a:rPr>
              <a:t>requirements for Lebanese,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5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2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5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6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4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Principal </a:t>
            </a:r>
            <a:r>
              <a:rPr lang="en-US" dirty="0" smtClean="0"/>
              <a:t>and head of admissions of a private school in Damascus who outlined the process for those returning and accessing secondary </a:t>
            </a:r>
            <a:r>
              <a:rPr lang="en-US" dirty="0" smtClean="0"/>
              <a:t>education </a:t>
            </a:r>
            <a:r>
              <a:rPr lang="en-US" dirty="0" smtClean="0"/>
              <a:t>declared that private schools follow the same process and guidelines as public schools.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0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4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en-GB" sz="1200" dirty="0" smtClean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issued in a foreign language additional endorsement is also required by the Ministry of Justice.</a:t>
            </a:r>
            <a:endParaRPr lang="en-US" sz="1200" dirty="0" smtClean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93323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8D314-4D88-4D66-BD8D-7FCCF39873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3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3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8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2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62626">
              <a:alpha val="849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914400"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4200" dirty="0"/>
          </a:p>
        </p:txBody>
      </p:sp>
      <p:sp>
        <p:nvSpPr>
          <p:cNvPr id="72" name="Shape 72"/>
          <p:cNvSpPr/>
          <p:nvPr/>
        </p:nvSpPr>
        <p:spPr>
          <a:xfrm flipH="1" flipV="1">
            <a:off x="1538452" y="4111989"/>
            <a:ext cx="9121016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6350">
            <a:solidFill>
              <a:srgbClr val="F79646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73" name="image4.pdf"/>
          <p:cNvPicPr/>
          <p:nvPr/>
        </p:nvPicPr>
        <p:blipFill>
          <a:blip r:embed="rId2"/>
          <a:srcRect l="11351" t="12560" r="11171" b="17352"/>
          <a:stretch>
            <a:fillRect/>
          </a:stretch>
        </p:blipFill>
        <p:spPr>
          <a:xfrm>
            <a:off x="4363828" y="1373048"/>
            <a:ext cx="3497752" cy="237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087457" y="4359510"/>
            <a:ext cx="4058199" cy="1228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03022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" y="6175453"/>
            <a:ext cx="12192001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3175">
            <a:solidFill>
              <a:srgbClr val="E46C0A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14" name="image2.png" descr="Rights respected grey.pdf"/>
          <p:cNvPicPr/>
          <p:nvPr/>
        </p:nvPicPr>
        <p:blipFill>
          <a:blip r:embed="rId2"/>
          <a:srcRect l="3492" t="47484" r="7745" b="43205"/>
          <a:stretch>
            <a:fillRect/>
          </a:stretch>
        </p:blipFill>
        <p:spPr>
          <a:xfrm>
            <a:off x="566221" y="6403350"/>
            <a:ext cx="4111449" cy="22856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>
              <a:defRPr sz="44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pic>
        <p:nvPicPr>
          <p:cNvPr id="7" name="image1.pdf"/>
          <p:cNvPicPr/>
          <p:nvPr userDrawn="1"/>
        </p:nvPicPr>
        <p:blipFill>
          <a:blip r:embed="rId3"/>
          <a:srcRect l="9329" t="10356" r="9612" b="59802"/>
          <a:stretch>
            <a:fillRect/>
          </a:stretch>
        </p:blipFill>
        <p:spPr>
          <a:xfrm>
            <a:off x="8542632" y="6241264"/>
            <a:ext cx="2580963" cy="556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Image result for UNHCR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323" y="6197147"/>
            <a:ext cx="744376" cy="6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388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" y="6175453"/>
            <a:ext cx="12192001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3175">
            <a:solidFill>
              <a:srgbClr val="E46C0A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28" name="Shape 28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800" dirty="0"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30453" y="3998244"/>
            <a:ext cx="10363201" cy="285975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algn="l">
              <a:defRPr sz="4000" b="1" cap="all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 dirty="0">
                <a:solidFill>
                  <a:srgbClr val="FF6600"/>
                </a:solidFill>
              </a:rP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30453" y="783556"/>
            <a:ext cx="10363201" cy="3214688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spcBef>
                <a:spcPts val="400"/>
              </a:spcBef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376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1" y="6175453"/>
            <a:ext cx="12192001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3175">
            <a:solidFill>
              <a:srgbClr val="E46C0A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40" name="image2.png" descr="Rights respected grey.pdf"/>
          <p:cNvPicPr/>
          <p:nvPr/>
        </p:nvPicPr>
        <p:blipFill>
          <a:blip r:embed="rId2"/>
          <a:srcRect l="3492" t="47484" r="7745" b="43205"/>
          <a:stretch>
            <a:fillRect/>
          </a:stretch>
        </p:blipFill>
        <p:spPr>
          <a:xfrm>
            <a:off x="566221" y="6403350"/>
            <a:ext cx="4111449" cy="22856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>
              <a:defRPr sz="44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buClr>
                <a:srgbClr val="FF6600"/>
              </a:buClr>
              <a:buSzPct val="100000"/>
              <a:buFont typeface="Wingdings"/>
              <a:buChar char="▪"/>
              <a:defRPr sz="2800">
                <a:solidFill>
                  <a:srgbClr val="404040"/>
                </a:solidFill>
              </a:defRPr>
            </a:lvl1pPr>
            <a:lvl2pPr marL="790575" indent="-333375">
              <a:buClr>
                <a:srgbClr val="FF6600"/>
              </a:buClr>
              <a:buSzPct val="100000"/>
              <a:buFont typeface="Wingdings"/>
              <a:buChar char="▪"/>
              <a:defRPr sz="2800">
                <a:solidFill>
                  <a:srgbClr val="404040"/>
                </a:solidFill>
              </a:defRPr>
            </a:lvl2pPr>
            <a:lvl3pPr marL="1234439" indent="-320039">
              <a:buClr>
                <a:srgbClr val="FF6600"/>
              </a:buClr>
              <a:buSzPct val="100000"/>
              <a:buFont typeface="Wingdings"/>
              <a:buChar char="▪"/>
              <a:defRPr sz="2800">
                <a:solidFill>
                  <a:srgbClr val="404040"/>
                </a:solidFill>
              </a:defRPr>
            </a:lvl3pPr>
            <a:lvl4pPr marL="1727200" indent="-355600">
              <a:buClr>
                <a:srgbClr val="FF6600"/>
              </a:buClr>
              <a:buSzPct val="100000"/>
              <a:buFont typeface="Wingdings"/>
              <a:buChar char="▪"/>
              <a:defRPr sz="2800">
                <a:solidFill>
                  <a:srgbClr val="404040"/>
                </a:solidFill>
              </a:defRPr>
            </a:lvl4pPr>
            <a:lvl5pPr marL="2184400" indent="-355600">
              <a:buClr>
                <a:srgbClr val="FF6600"/>
              </a:buClr>
              <a:buSzPct val="100000"/>
              <a:buFont typeface="Wingdings"/>
              <a:buChar char="▪"/>
              <a:defRPr sz="2800">
                <a:solidFill>
                  <a:srgbClr val="40404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04040"/>
                </a:solidFill>
              </a:rPr>
              <a:t>Fifth level</a:t>
            </a:r>
          </a:p>
        </p:txBody>
      </p:sp>
      <p:pic>
        <p:nvPicPr>
          <p:cNvPr id="7" name="image1.pdf"/>
          <p:cNvPicPr/>
          <p:nvPr userDrawn="1"/>
        </p:nvPicPr>
        <p:blipFill>
          <a:blip r:embed="rId3"/>
          <a:srcRect l="9329" t="10356" r="9612" b="59802"/>
          <a:stretch>
            <a:fillRect/>
          </a:stretch>
        </p:blipFill>
        <p:spPr>
          <a:xfrm>
            <a:off x="8542632" y="6241264"/>
            <a:ext cx="2580963" cy="556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Image result for UNHCR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323" y="6197147"/>
            <a:ext cx="744376" cy="6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82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" y="6175453"/>
            <a:ext cx="12192001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3175">
            <a:solidFill>
              <a:srgbClr val="E46C0A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61" name="image2.png" descr="Rights respected grey.pdf"/>
          <p:cNvPicPr/>
          <p:nvPr/>
        </p:nvPicPr>
        <p:blipFill>
          <a:blip r:embed="rId2"/>
          <a:srcRect l="3492" t="47484" r="7745" b="43205"/>
          <a:stretch>
            <a:fillRect/>
          </a:stretch>
        </p:blipFill>
        <p:spPr>
          <a:xfrm>
            <a:off x="566221" y="6403350"/>
            <a:ext cx="4111449" cy="22856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>
              <a:defRPr sz="2000" b="1">
                <a:solidFill>
                  <a:srgbClr val="40404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700"/>
              </a:spcBef>
              <a:buClr>
                <a:srgbClr val="FF6600"/>
              </a:buClr>
              <a:buSzPct val="100000"/>
              <a:buFont typeface="Wingdings"/>
              <a:buChar char="▪"/>
              <a:defRPr sz="3200">
                <a:solidFill>
                  <a:srgbClr val="404040"/>
                </a:solidFill>
              </a:defRPr>
            </a:lvl1pPr>
            <a:lvl2pPr marL="783771" indent="-326571">
              <a:spcBef>
                <a:spcPts val="700"/>
              </a:spcBef>
              <a:buClr>
                <a:srgbClr val="FF6600"/>
              </a:buClr>
              <a:buSzPct val="100000"/>
              <a:buFont typeface="Wingdings"/>
              <a:buChar char="▪"/>
              <a:defRPr sz="3200">
                <a:solidFill>
                  <a:srgbClr val="404040"/>
                </a:solidFill>
              </a:defRPr>
            </a:lvl2pPr>
            <a:lvl3pPr marL="1219200" indent="-304800">
              <a:spcBef>
                <a:spcPts val="700"/>
              </a:spcBef>
              <a:buClr>
                <a:srgbClr val="FF6600"/>
              </a:buClr>
              <a:buSzPct val="100000"/>
              <a:buFont typeface="Wingdings"/>
              <a:buChar char="▪"/>
              <a:defRPr sz="3200">
                <a:solidFill>
                  <a:srgbClr val="404040"/>
                </a:solidFill>
              </a:defRPr>
            </a:lvl3pPr>
            <a:lvl4pPr marL="1737360" indent="-365760">
              <a:spcBef>
                <a:spcPts val="700"/>
              </a:spcBef>
              <a:buClr>
                <a:srgbClr val="FF6600"/>
              </a:buClr>
              <a:buSzPct val="100000"/>
              <a:buFont typeface="Wingdings"/>
              <a:buChar char="▪"/>
              <a:defRPr sz="3200">
                <a:solidFill>
                  <a:srgbClr val="404040"/>
                </a:solidFill>
              </a:defRPr>
            </a:lvl4pPr>
            <a:lvl5pPr marL="2194560" indent="-365760">
              <a:spcBef>
                <a:spcPts val="700"/>
              </a:spcBef>
              <a:buClr>
                <a:srgbClr val="FF6600"/>
              </a:buClr>
              <a:buSzPct val="100000"/>
              <a:buFont typeface="Wingdings"/>
              <a:buChar char="▪"/>
              <a:defRPr sz="3200">
                <a:solidFill>
                  <a:srgbClr val="40404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04040"/>
                </a:solidFill>
              </a:rPr>
              <a:t>Fifth level</a:t>
            </a:r>
          </a:p>
        </p:txBody>
      </p:sp>
      <p:pic>
        <p:nvPicPr>
          <p:cNvPr id="7" name="image1.pdf"/>
          <p:cNvPicPr/>
          <p:nvPr userDrawn="1"/>
        </p:nvPicPr>
        <p:blipFill>
          <a:blip r:embed="rId3"/>
          <a:srcRect l="9329" t="10356" r="9612" b="59802"/>
          <a:stretch>
            <a:fillRect/>
          </a:stretch>
        </p:blipFill>
        <p:spPr>
          <a:xfrm>
            <a:off x="8542632" y="6241264"/>
            <a:ext cx="2580963" cy="556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Image result for UNHCR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323" y="6197147"/>
            <a:ext cx="744376" cy="6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620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1.pdf"/>
          <p:cNvPicPr/>
          <p:nvPr/>
        </p:nvPicPr>
        <p:blipFill>
          <a:blip r:embed="rId2"/>
          <a:srcRect l="9329" t="10356" r="9612" b="59802"/>
          <a:stretch>
            <a:fillRect/>
          </a:stretch>
        </p:blipFill>
        <p:spPr>
          <a:xfrm>
            <a:off x="8542632" y="6241264"/>
            <a:ext cx="2580963" cy="55698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1" y="6175453"/>
            <a:ext cx="12192001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3175">
            <a:solidFill>
              <a:srgbClr val="E46C0A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67" name="image2.png" descr="Rights respected grey.pdf"/>
          <p:cNvPicPr/>
          <p:nvPr/>
        </p:nvPicPr>
        <p:blipFill>
          <a:blip r:embed="rId3"/>
          <a:srcRect l="3492" t="47484" r="7745" b="43205"/>
          <a:stretch>
            <a:fillRect/>
          </a:stretch>
        </p:blipFill>
        <p:spPr>
          <a:xfrm>
            <a:off x="566221" y="6403350"/>
            <a:ext cx="4111449" cy="22856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>
              <a:defRPr sz="2000" b="1">
                <a:solidFill>
                  <a:srgbClr val="40404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404040"/>
                </a:solidFill>
              </a:rPr>
              <a:t>Click to edit Master title style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300"/>
              </a:spcBef>
              <a:defRPr sz="1400">
                <a:solidFill>
                  <a:srgbClr val="404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404040"/>
                </a:solidFill>
              </a:rPr>
              <a:t>Click to edit Master text styles</a:t>
            </a:r>
          </a:p>
        </p:txBody>
      </p:sp>
      <p:pic>
        <p:nvPicPr>
          <p:cNvPr id="7" name="Picture 2" descr="Image result for UNHCR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323" y="6197147"/>
            <a:ext cx="744376" cy="6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3582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62626">
              <a:alpha val="84999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914400"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4200" dirty="0"/>
          </a:p>
        </p:txBody>
      </p:sp>
      <p:sp>
        <p:nvSpPr>
          <p:cNvPr id="72" name="Shape 72"/>
          <p:cNvSpPr/>
          <p:nvPr/>
        </p:nvSpPr>
        <p:spPr>
          <a:xfrm flipH="1" flipV="1">
            <a:off x="1538452" y="4111989"/>
            <a:ext cx="9121016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6350">
            <a:solidFill>
              <a:srgbClr val="F79646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73" name="image4.pdf"/>
          <p:cNvPicPr/>
          <p:nvPr/>
        </p:nvPicPr>
        <p:blipFill>
          <a:blip r:embed="rId2"/>
          <a:srcRect l="11351" t="12560" r="11171" b="17352"/>
          <a:stretch>
            <a:fillRect/>
          </a:stretch>
        </p:blipFill>
        <p:spPr>
          <a:xfrm>
            <a:off x="4363828" y="1373048"/>
            <a:ext cx="3497752" cy="2373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087457" y="4359510"/>
            <a:ext cx="4058199" cy="12282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549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7" descr="log2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699" y="6311900"/>
            <a:ext cx="13430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9"/>
          <p:cNvSpPr/>
          <p:nvPr userDrawn="1"/>
        </p:nvSpPr>
        <p:spPr>
          <a:xfrm>
            <a:off x="1" y="6230045"/>
            <a:ext cx="12192001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3175">
            <a:solidFill>
              <a:srgbClr val="E46C0A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9" name="image2.png" descr="Rights respected grey.pdf"/>
          <p:cNvPicPr/>
          <p:nvPr userDrawn="1"/>
        </p:nvPicPr>
        <p:blipFill>
          <a:blip r:embed="rId3"/>
          <a:srcRect l="3492" t="47484" r="7745" b="43205"/>
          <a:stretch>
            <a:fillRect/>
          </a:stretch>
        </p:blipFill>
        <p:spPr>
          <a:xfrm>
            <a:off x="566221" y="6403350"/>
            <a:ext cx="4111449" cy="228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" descr="Image result for UNHCR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45" y="6266969"/>
            <a:ext cx="468810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6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log2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699" y="6311900"/>
            <a:ext cx="13430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9"/>
          <p:cNvSpPr/>
          <p:nvPr userDrawn="1"/>
        </p:nvSpPr>
        <p:spPr>
          <a:xfrm>
            <a:off x="1" y="6230045"/>
            <a:ext cx="12192001" cy="1"/>
          </a:xfrm>
          <a:prstGeom prst="line">
            <a:avLst/>
          </a:prstGeom>
          <a:gradFill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/>
          </a:gradFill>
          <a:ln w="3175">
            <a:solidFill>
              <a:srgbClr val="E46C0A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10" name="image2.png" descr="Rights respected grey.pdf"/>
          <p:cNvPicPr/>
          <p:nvPr userDrawn="1"/>
        </p:nvPicPr>
        <p:blipFill>
          <a:blip r:embed="rId3"/>
          <a:srcRect l="3492" t="47484" r="7745" b="43205"/>
          <a:stretch>
            <a:fillRect/>
          </a:stretch>
        </p:blipFill>
        <p:spPr>
          <a:xfrm>
            <a:off x="566221" y="6403350"/>
            <a:ext cx="4111449" cy="228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2" descr="Image result for UNHCR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745" y="6266969"/>
            <a:ext cx="468810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8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4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6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5325-6FE1-4075-A490-EB64D6664C08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A6AF-BB1F-4F5B-80C8-5C6C972EA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C0504D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800" dirty="0"/>
          </a:p>
        </p:txBody>
      </p:sp>
      <p:sp>
        <p:nvSpPr>
          <p:cNvPr id="3" name="Shape 3"/>
          <p:cNvSpPr/>
          <p:nvPr/>
        </p:nvSpPr>
        <p:spPr>
          <a:xfrm>
            <a:off x="17" y="4915076"/>
            <a:ext cx="12188825" cy="64009"/>
          </a:xfrm>
          <a:prstGeom prst="rect">
            <a:avLst/>
          </a:prstGeom>
          <a:solidFill>
            <a:srgbClr val="4F81BD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800"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97280" y="3360421"/>
            <a:ext cx="10113264" cy="253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97280" y="5907023"/>
            <a:ext cx="10113264" cy="950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FFFFFF"/>
                </a:solidFill>
              </a:rPr>
              <a:t>Click to edit Master text styles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9900457" y="6459786"/>
            <a:ext cx="1312027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7" name="image5.jpeg" descr="_mg_8029LR.jpg"/>
          <p:cNvPicPr/>
          <p:nvPr/>
        </p:nvPicPr>
        <p:blipFill>
          <a:blip r:embed="rId8"/>
          <a:srcRect l="7852" t="3554" r="6386"/>
          <a:stretch>
            <a:fillRect/>
          </a:stretch>
        </p:blipFill>
        <p:spPr>
          <a:xfrm>
            <a:off x="-94071" y="2"/>
            <a:ext cx="12286073" cy="685799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 rot="10800000">
            <a:off x="1328855" y="0"/>
            <a:ext cx="755576" cy="899592"/>
          </a:xfrm>
          <a:prstGeom prst="triangle">
            <a:avLst/>
          </a:prstGeom>
          <a:solidFill>
            <a:srgbClr val="FF6600">
              <a:alpha val="95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 defTabSz="914400"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4200" dirty="0"/>
          </a:p>
        </p:txBody>
      </p:sp>
      <p:sp>
        <p:nvSpPr>
          <p:cNvPr id="9" name="Shape 9"/>
          <p:cNvSpPr/>
          <p:nvPr/>
        </p:nvSpPr>
        <p:spPr>
          <a:xfrm>
            <a:off x="421011" y="1104962"/>
            <a:ext cx="2820535" cy="716602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 sz="2000" dirty="0"/>
          </a:p>
        </p:txBody>
      </p:sp>
      <p:sp>
        <p:nvSpPr>
          <p:cNvPr id="10" name="Shape 10"/>
          <p:cNvSpPr/>
          <p:nvPr/>
        </p:nvSpPr>
        <p:spPr>
          <a:xfrm>
            <a:off x="432304" y="2135438"/>
            <a:ext cx="2820535" cy="2254938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</p:spPr>
        <p:txBody>
          <a:bodyPr lIns="0" tIns="0" rIns="0" bIns="0"/>
          <a:lstStyle/>
          <a:p>
            <a:pPr lvl="0" algn="ctr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2762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ransition spd="med"/>
  <p:txStyles>
    <p:titleStyle>
      <a:lvl1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1pPr>
      <a:lvl2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2pPr>
      <a:lvl3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3pPr>
      <a:lvl4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4pPr>
      <a:lvl5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5pPr>
      <a:lvl6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6pPr>
      <a:lvl7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7pPr>
      <a:lvl8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8pPr>
      <a:lvl9pPr algn="ctr" defTabSz="457200">
        <a:defRPr sz="3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1pPr>
      <a:lvl2pPr indent="4572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2pPr>
      <a:lvl3pPr indent="9144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3pPr>
      <a:lvl4pPr indent="13716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4pPr>
      <a:lvl5pPr indent="18288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5pPr>
      <a:lvl6pPr indent="22860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6pPr>
      <a:lvl7pPr indent="27432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7pPr>
      <a:lvl8pPr indent="32004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8pPr>
      <a:lvl9pPr indent="3657600" defTabSz="457200">
        <a:spcBef>
          <a:spcPts val="600"/>
        </a:spcBef>
        <a:defRPr sz="15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defTabSz="457200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41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image" Target="../media/image22.wmf"/><Relationship Id="rId4" Type="http://schemas.openxmlformats.org/officeDocument/2006/relationships/image" Target="../media/image15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2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39.wmf"/><Relationship Id="rId4" Type="http://schemas.openxmlformats.org/officeDocument/2006/relationships/image" Target="../media/image43.wmf"/><Relationship Id="rId9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8.png"/><Relationship Id="rId3" Type="http://schemas.openxmlformats.org/officeDocument/2006/relationships/image" Target="../media/image26.wmf"/><Relationship Id="rId7" Type="http://schemas.openxmlformats.org/officeDocument/2006/relationships/image" Target="../media/image20.wm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30.png"/><Relationship Id="rId10" Type="http://schemas.openxmlformats.org/officeDocument/2006/relationships/image" Target="../media/image22.wmf"/><Relationship Id="rId4" Type="http://schemas.openxmlformats.org/officeDocument/2006/relationships/image" Target="../media/image17.wmf"/><Relationship Id="rId9" Type="http://schemas.openxmlformats.org/officeDocument/2006/relationships/image" Target="../media/image16.wmf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wm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wmf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07" y="0"/>
            <a:ext cx="10274158" cy="6858000"/>
          </a:xfrm>
          <a:prstGeom prst="rect">
            <a:avLst/>
          </a:prstGeom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275907" y="232787"/>
            <a:ext cx="4813608" cy="157655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defTabSz="393192">
              <a:defRPr sz="3096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Documentation requirements and processes for accessing the formal education system in Syria upon return from Jordan</a:t>
            </a:r>
            <a:endParaRPr sz="18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2" descr="Image result for UNHC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490" y="5610924"/>
            <a:ext cx="1086571" cy="11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5288" y="5610923"/>
            <a:ext cx="1214777" cy="11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25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624356" y="297860"/>
            <a:ext cx="11393474" cy="59083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Profile 4: Syrian Students enrolling in Higher Education upon return to 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Syria</a:t>
            </a:r>
            <a:b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</a:br>
            <a:endParaRPr lang="en-GB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2" name="Text Box 21"/>
          <p:cNvSpPr txBox="1"/>
          <p:nvPr/>
        </p:nvSpPr>
        <p:spPr>
          <a:xfrm>
            <a:off x="739594" y="762419"/>
            <a:ext cx="10998303" cy="41618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1200" i="1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Enrolment process for Syrian refugee students enrolling in higher education upon return to </a:t>
            </a:r>
            <a:r>
              <a:rPr lang="en-US" sz="1200" i="1" dirty="0" smtClean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Syria according to the Instructions </a:t>
            </a:r>
            <a:r>
              <a:rPr lang="en-US" sz="1200" i="1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Enrollment of Syrian Non-residents for the year 2019/2020 issued by the Syrian Ministry of Higher Education.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270588" y="1437876"/>
            <a:ext cx="10416286" cy="4854092"/>
            <a:chOff x="-803366" y="196907"/>
            <a:chExt cx="7145978" cy="2978006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25" y="685800"/>
              <a:ext cx="4384040" cy="1717675"/>
            </a:xfrm>
            <a:prstGeom prst="rect">
              <a:avLst/>
            </a:prstGeom>
          </p:spPr>
        </p:pic>
        <p:grpSp>
          <p:nvGrpSpPr>
            <p:cNvPr id="96" name="Group 95"/>
            <p:cNvGrpSpPr/>
            <p:nvPr/>
          </p:nvGrpSpPr>
          <p:grpSpPr>
            <a:xfrm>
              <a:off x="-803366" y="196907"/>
              <a:ext cx="7145978" cy="2978006"/>
              <a:chOff x="-803366" y="73082"/>
              <a:chExt cx="7145978" cy="2978006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1428750" y="134594"/>
                <a:ext cx="1340479" cy="2916494"/>
                <a:chOff x="0" y="134594"/>
                <a:chExt cx="1340479" cy="2916494"/>
              </a:xfrm>
            </p:grpSpPr>
            <p:cxnSp>
              <p:nvCxnSpPr>
                <p:cNvPr id="243" name="Straight Connector 242"/>
                <p:cNvCxnSpPr/>
                <p:nvPr/>
              </p:nvCxnSpPr>
              <p:spPr>
                <a:xfrm flipH="1">
                  <a:off x="676275" y="134594"/>
                  <a:ext cx="201" cy="2816251"/>
                </a:xfrm>
                <a:prstGeom prst="line">
                  <a:avLst/>
                </a:pr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4" name="Group 243"/>
                <p:cNvGrpSpPr/>
                <p:nvPr/>
              </p:nvGrpSpPr>
              <p:grpSpPr>
                <a:xfrm>
                  <a:off x="0" y="2847975"/>
                  <a:ext cx="1340479" cy="203113"/>
                  <a:chOff x="-16851" y="-309770"/>
                  <a:chExt cx="1342179" cy="207646"/>
                </a:xfrm>
              </p:grpSpPr>
              <p:sp>
                <p:nvSpPr>
                  <p:cNvPr id="245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6851" y="-309770"/>
                    <a:ext cx="664845" cy="207645"/>
                  </a:xfrm>
                  <a:prstGeom prst="rect">
                    <a:avLst/>
                  </a:prstGeom>
                  <a:noFill/>
                  <a:ln w="9525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algn="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b="1" spc="10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JORDAN</a:t>
                    </a:r>
                    <a:endParaRPr lang="en-US" sz="120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0483" y="-309769"/>
                    <a:ext cx="664845" cy="207645"/>
                  </a:xfrm>
                  <a:prstGeom prst="rect">
                    <a:avLst/>
                  </a:prstGeom>
                  <a:noFill/>
                  <a:ln w="9525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b="1" spc="10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SYRIA</a:t>
                    </a:r>
                    <a:endParaRPr lang="en-US" sz="120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spc="10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5" name="Group 104"/>
              <p:cNvGrpSpPr/>
              <p:nvPr/>
            </p:nvGrpSpPr>
            <p:grpSpPr>
              <a:xfrm>
                <a:off x="-803366" y="73082"/>
                <a:ext cx="7145978" cy="2755081"/>
                <a:chOff x="-803366" y="6407"/>
                <a:chExt cx="7145978" cy="2755081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3771900" y="1362075"/>
                  <a:ext cx="2570712" cy="1091434"/>
                  <a:chOff x="0" y="381843"/>
                  <a:chExt cx="2573646" cy="1092732"/>
                </a:xfrm>
              </p:grpSpPr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0" y="381843"/>
                    <a:ext cx="2573646" cy="1092732"/>
                    <a:chOff x="0" y="269443"/>
                    <a:chExt cx="2574779" cy="1093214"/>
                  </a:xfrm>
                </p:grpSpPr>
                <p:sp>
                  <p:nvSpPr>
                    <p:cNvPr id="24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9658" y="540401"/>
                      <a:ext cx="2225121" cy="822256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Accredited Registration Centre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Personal ID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Secondary school transcripts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Bank statement to pay a </a:t>
                      </a:r>
                      <a:r>
                        <a:rPr lang="en-GB" sz="1200" dirty="0" smtClean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500US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student will be enrolled according to secondary school results and their course preference.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1881" y="269443"/>
                      <a:ext cx="0" cy="262141"/>
                    </a:xfrm>
                    <a:prstGeom prst="line">
                      <a:avLst/>
                    </a:prstGeom>
                    <a:ln w="9525">
                      <a:solidFill>
                        <a:srgbClr val="01ADD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2" name="Oval 241"/>
                    <p:cNvSpPr/>
                    <p:nvPr/>
                  </p:nvSpPr>
                  <p:spPr>
                    <a:xfrm>
                      <a:off x="0" y="540910"/>
                      <a:ext cx="304800" cy="304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1ADD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200"/>
                    </a:p>
                  </p:txBody>
                </p:sp>
              </p:grpSp>
              <p:pic>
                <p:nvPicPr>
                  <p:cNvPr id="239" name="Picture 23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45" y="713509"/>
                    <a:ext cx="184150" cy="17653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7" name="Group 186"/>
                <p:cNvGrpSpPr/>
                <p:nvPr/>
              </p:nvGrpSpPr>
              <p:grpSpPr>
                <a:xfrm>
                  <a:off x="5160331" y="694196"/>
                  <a:ext cx="1034343" cy="841214"/>
                  <a:chOff x="-919531" y="389217"/>
                  <a:chExt cx="1256645" cy="1022437"/>
                </a:xfrm>
              </p:grpSpPr>
              <p:pic>
                <p:nvPicPr>
                  <p:cNvPr id="236" name="Picture 235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47736" y="389217"/>
                    <a:ext cx="313055" cy="313055"/>
                  </a:xfrm>
                  <a:prstGeom prst="rect">
                    <a:avLst/>
                  </a:prstGeom>
                </p:spPr>
              </p:pic>
              <p:sp>
                <p:nvSpPr>
                  <p:cNvPr id="237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919531" y="702272"/>
                    <a:ext cx="1256645" cy="709382"/>
                  </a:xfrm>
                  <a:prstGeom prst="rect">
                    <a:avLst/>
                  </a:prstGeom>
                  <a:noFill/>
                  <a:ln w="9525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b="1" spc="9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University or community college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spc="9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88" name="Group 187"/>
                <p:cNvGrpSpPr/>
                <p:nvPr/>
              </p:nvGrpSpPr>
              <p:grpSpPr>
                <a:xfrm>
                  <a:off x="-803366" y="6407"/>
                  <a:ext cx="6149432" cy="2755081"/>
                  <a:chOff x="-803366" y="6407"/>
                  <a:chExt cx="6149432" cy="2755081"/>
                </a:xfrm>
              </p:grpSpPr>
              <p:sp>
                <p:nvSpPr>
                  <p:cNvPr id="196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775" y="790575"/>
                    <a:ext cx="194628" cy="295278"/>
                  </a:xfrm>
                  <a:prstGeom prst="rect">
                    <a:avLst/>
                  </a:prstGeom>
                  <a:noFill/>
                  <a:ln w="9525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spc="10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?</a:t>
                    </a:r>
                    <a:endParaRPr lang="en-US" sz="120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spc="10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-803366" y="6407"/>
                    <a:ext cx="2725505" cy="2755081"/>
                    <a:chOff x="-803366" y="6407"/>
                    <a:chExt cx="2725505" cy="2755081"/>
                  </a:xfrm>
                </p:grpSpPr>
                <p:grpSp>
                  <p:nvGrpSpPr>
                    <p:cNvPr id="202" name="Group 201"/>
                    <p:cNvGrpSpPr/>
                    <p:nvPr/>
                  </p:nvGrpSpPr>
                  <p:grpSpPr>
                    <a:xfrm>
                      <a:off x="-803366" y="6407"/>
                      <a:ext cx="1957796" cy="1238193"/>
                      <a:chOff x="-803366" y="6407"/>
                      <a:chExt cx="1957796" cy="1238193"/>
                    </a:xfrm>
                  </p:grpSpPr>
                  <p:pic>
                    <p:nvPicPr>
                      <p:cNvPr id="229" name="Picture 228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4375" y="885825"/>
                        <a:ext cx="144145" cy="358775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230" name="Group 229"/>
                      <p:cNvGrpSpPr/>
                      <p:nvPr/>
                    </p:nvGrpSpPr>
                    <p:grpSpPr>
                      <a:xfrm>
                        <a:off x="30710" y="6407"/>
                        <a:ext cx="1123720" cy="371418"/>
                        <a:chOff x="-321715" y="6407"/>
                        <a:chExt cx="1123720" cy="371418"/>
                      </a:xfrm>
                    </p:grpSpPr>
                    <p:pic>
                      <p:nvPicPr>
                        <p:cNvPr id="234" name="Picture 2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57225" y="19050"/>
                          <a:ext cx="144780" cy="358775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35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321715" y="6407"/>
                          <a:ext cx="978739" cy="3337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 transcript or certificate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31" name="Group 230"/>
                      <p:cNvGrpSpPr/>
                      <p:nvPr/>
                    </p:nvGrpSpPr>
                    <p:grpSpPr>
                      <a:xfrm>
                        <a:off x="-803366" y="375021"/>
                        <a:ext cx="1681571" cy="364754"/>
                        <a:chOff x="-803366" y="70221"/>
                        <a:chExt cx="1681571" cy="364754"/>
                      </a:xfrm>
                    </p:grpSpPr>
                    <p:pic>
                      <p:nvPicPr>
                        <p:cNvPr id="232" name="Picture 2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33425" y="76200"/>
                          <a:ext cx="144780" cy="358775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233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803366" y="70221"/>
                          <a:ext cx="1541722" cy="34234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Partially endorsed or unendorsed transcript or certificate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-34521" y="1299245"/>
                      <a:ext cx="1956660" cy="1462243"/>
                      <a:chOff x="-196447" y="22899"/>
                      <a:chExt cx="1956667" cy="1462416"/>
                    </a:xfrm>
                  </p:grpSpPr>
                  <p:grpSp>
                    <p:nvGrpSpPr>
                      <p:cNvPr id="204" name="Group 203"/>
                      <p:cNvGrpSpPr/>
                      <p:nvPr/>
                    </p:nvGrpSpPr>
                    <p:grpSpPr>
                      <a:xfrm>
                        <a:off x="-196447" y="22899"/>
                        <a:ext cx="1924341" cy="1102502"/>
                        <a:chOff x="-196447" y="22899"/>
                        <a:chExt cx="1924341" cy="1102502"/>
                      </a:xfrm>
                    </p:grpSpPr>
                    <p:grpSp>
                      <p:nvGrpSpPr>
                        <p:cNvPr id="208" name="Group 207"/>
                        <p:cNvGrpSpPr/>
                        <p:nvPr/>
                      </p:nvGrpSpPr>
                      <p:grpSpPr>
                        <a:xfrm>
                          <a:off x="-126682" y="385948"/>
                          <a:ext cx="1523046" cy="470535"/>
                          <a:chOff x="146012" y="-128028"/>
                          <a:chExt cx="1528535" cy="472478"/>
                        </a:xfrm>
                      </p:grpSpPr>
                      <p:grpSp>
                        <p:nvGrpSpPr>
                          <p:cNvPr id="223" name="Group 222"/>
                          <p:cNvGrpSpPr/>
                          <p:nvPr/>
                        </p:nvGrpSpPr>
                        <p:grpSpPr>
                          <a:xfrm>
                            <a:off x="146012" y="-128028"/>
                            <a:ext cx="1528535" cy="472478"/>
                            <a:chOff x="146012" y="-128028"/>
                            <a:chExt cx="1528535" cy="472478"/>
                          </a:xfrm>
                        </p:grpSpPr>
                        <p:sp>
                          <p:nvSpPr>
                            <p:cNvPr id="225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3909" y="-14960"/>
                              <a:ext cx="1350638" cy="3594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b="1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Ministry of Foreign Affairs</a:t>
                              </a: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	5JD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26" name="Group 225"/>
                            <p:cNvGrpSpPr/>
                            <p:nvPr/>
                          </p:nvGrpSpPr>
                          <p:grpSpPr>
                            <a:xfrm>
                              <a:off x="146012" y="-128028"/>
                              <a:ext cx="304166" cy="304164"/>
                              <a:chOff x="237487" y="-208214"/>
                              <a:chExt cx="494710" cy="494663"/>
                            </a:xfrm>
                          </p:grpSpPr>
                          <p:pic>
                            <p:nvPicPr>
                              <p:cNvPr id="227" name="Picture 22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20039" y="-119316"/>
                                <a:ext cx="323214" cy="3232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228" name="Oval 227"/>
                              <p:cNvSpPr/>
                              <p:nvPr/>
                            </p:nvSpPr>
                            <p:spPr>
                              <a:xfrm>
                                <a:off x="237487" y="-208214"/>
                                <a:ext cx="494710" cy="49466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1ADD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sz="1200"/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224" name="Straight Connector 223"/>
                          <p:cNvCxnSpPr/>
                          <p:nvPr/>
                        </p:nvCxnSpPr>
                        <p:spPr>
                          <a:xfrm flipH="1">
                            <a:off x="461603" y="880"/>
                            <a:ext cx="1183651" cy="0"/>
                          </a:xfrm>
                          <a:prstGeom prst="line">
                            <a:avLst/>
                          </a:prstGeom>
                          <a:ln w="9525">
                            <a:solidFill>
                              <a:srgbClr val="01ADD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09" name="Group 208"/>
                        <p:cNvGrpSpPr/>
                        <p:nvPr/>
                      </p:nvGrpSpPr>
                      <p:grpSpPr>
                        <a:xfrm>
                          <a:off x="-196447" y="22899"/>
                          <a:ext cx="1385389" cy="518121"/>
                          <a:chOff x="129460" y="-200185"/>
                          <a:chExt cx="1388937" cy="521427"/>
                        </a:xfrm>
                      </p:grpSpPr>
                      <p:grpSp>
                        <p:nvGrpSpPr>
                          <p:cNvPr id="217" name="Group 216"/>
                          <p:cNvGrpSpPr/>
                          <p:nvPr/>
                        </p:nvGrpSpPr>
                        <p:grpSpPr>
                          <a:xfrm>
                            <a:off x="129460" y="-200185"/>
                            <a:ext cx="1388937" cy="521427"/>
                            <a:chOff x="129460" y="-200185"/>
                            <a:chExt cx="1388937" cy="521427"/>
                          </a:xfrm>
                        </p:grpSpPr>
                        <p:sp>
                          <p:nvSpPr>
                            <p:cNvPr id="219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29460" y="-14960"/>
                              <a:ext cx="1388937" cy="33620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b="1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Ministry of Education</a:t>
                              </a:r>
                              <a:r>
                                <a:rPr lang="en-GB" sz="120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            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                    0.6JD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spc="1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 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220" name="Group 219"/>
                            <p:cNvGrpSpPr/>
                            <p:nvPr/>
                          </p:nvGrpSpPr>
                          <p:grpSpPr>
                            <a:xfrm>
                              <a:off x="192648" y="-200185"/>
                              <a:ext cx="304165" cy="304164"/>
                              <a:chOff x="313343" y="-325570"/>
                              <a:chExt cx="494710" cy="494663"/>
                            </a:xfrm>
                          </p:grpSpPr>
                          <p:pic>
                            <p:nvPicPr>
                              <p:cNvPr id="221" name="Picture 22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95899" y="-236672"/>
                                <a:ext cx="323214" cy="32321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222" name="Oval 221"/>
                              <p:cNvSpPr/>
                              <p:nvPr/>
                            </p:nvSpPr>
                            <p:spPr>
                              <a:xfrm>
                                <a:off x="313343" y="-325570"/>
                                <a:ext cx="494710" cy="49466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1ADD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sz="1200"/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218" name="Straight Connector 217"/>
                          <p:cNvCxnSpPr/>
                          <p:nvPr/>
                        </p:nvCxnSpPr>
                        <p:spPr>
                          <a:xfrm flipH="1">
                            <a:off x="506668" y="-138"/>
                            <a:ext cx="933488" cy="6767"/>
                          </a:xfrm>
                          <a:prstGeom prst="line">
                            <a:avLst/>
                          </a:prstGeom>
                          <a:ln w="9525">
                            <a:solidFill>
                              <a:srgbClr val="01ADD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10" name="Group 209"/>
                        <p:cNvGrpSpPr/>
                        <p:nvPr/>
                      </p:nvGrpSpPr>
                      <p:grpSpPr>
                        <a:xfrm>
                          <a:off x="421574" y="783771"/>
                          <a:ext cx="1306320" cy="341630"/>
                          <a:chOff x="-87195" y="95495"/>
                          <a:chExt cx="1317853" cy="343396"/>
                        </a:xfrm>
                      </p:grpSpPr>
                      <p:sp>
                        <p:nvSpPr>
                          <p:cNvPr id="211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7195" y="119743"/>
                            <a:ext cx="1317853" cy="319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b="1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Syrian Embassy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                   17.7 JOD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spc="1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 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12" name="Group 211"/>
                          <p:cNvGrpSpPr/>
                          <p:nvPr/>
                        </p:nvGrpSpPr>
                        <p:grpSpPr>
                          <a:xfrm>
                            <a:off x="151921" y="95495"/>
                            <a:ext cx="995047" cy="303535"/>
                            <a:chOff x="390473" y="-49615"/>
                            <a:chExt cx="996089" cy="304804"/>
                          </a:xfrm>
                        </p:grpSpPr>
                        <p:grpSp>
                          <p:nvGrpSpPr>
                            <p:cNvPr id="213" name="Group 212"/>
                            <p:cNvGrpSpPr/>
                            <p:nvPr/>
                          </p:nvGrpSpPr>
                          <p:grpSpPr>
                            <a:xfrm>
                              <a:off x="390473" y="-49615"/>
                              <a:ext cx="304800" cy="304804"/>
                              <a:chOff x="633756" y="-80516"/>
                              <a:chExt cx="494710" cy="494667"/>
                            </a:xfrm>
                          </p:grpSpPr>
                          <p:pic>
                            <p:nvPicPr>
                              <p:cNvPr id="215" name="Picture 21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25426" y="-566"/>
                                <a:ext cx="323217" cy="32321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216" name="Oval 215"/>
                              <p:cNvSpPr/>
                              <p:nvPr/>
                            </p:nvSpPr>
                            <p:spPr>
                              <a:xfrm>
                                <a:off x="633756" y="-80516"/>
                                <a:ext cx="494710" cy="494667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1ADD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sz="1200"/>
                              </a:p>
                            </p:txBody>
                          </p:sp>
                        </p:grpSp>
                        <p:cxnSp>
                          <p:nvCxnSpPr>
                            <p:cNvPr id="214" name="Straight Connector 213"/>
                            <p:cNvCxnSpPr/>
                            <p:nvPr/>
                          </p:nvCxnSpPr>
                          <p:spPr>
                            <a:xfrm flipH="1">
                              <a:off x="661315" y="6889"/>
                              <a:ext cx="725247" cy="0"/>
                            </a:xfrm>
                            <a:prstGeom prst="line">
                              <a:avLst/>
                            </a:prstGeom>
                            <a:ln w="9525">
                              <a:solidFill>
                                <a:srgbClr val="01ADD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205" name="Group 204"/>
                      <p:cNvGrpSpPr/>
                      <p:nvPr/>
                    </p:nvGrpSpPr>
                    <p:grpSpPr>
                      <a:xfrm>
                        <a:off x="0" y="1169720"/>
                        <a:ext cx="1760220" cy="315595"/>
                        <a:chOff x="153977" y="-200660"/>
                        <a:chExt cx="1761039" cy="316967"/>
                      </a:xfrm>
                    </p:grpSpPr>
                    <p:sp>
                      <p:nvSpPr>
                        <p:cNvPr id="206" name="Right Bracket 205"/>
                        <p:cNvSpPr/>
                        <p:nvPr/>
                      </p:nvSpPr>
                      <p:spPr>
                        <a:xfrm rot="5400000">
                          <a:off x="974540" y="-1021223"/>
                          <a:ext cx="119913" cy="1761039"/>
                        </a:xfrm>
                        <a:prstGeom prst="rightBracket">
                          <a:avLst/>
                        </a:prstGeom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200"/>
                        </a:p>
                      </p:txBody>
                    </p:sp>
                    <p:sp>
                      <p:nvSpPr>
                        <p:cNvPr id="207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1965" y="-87318"/>
                          <a:ext cx="1626023" cy="203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spc="100">
                              <a:solidFill>
                                <a:srgbClr val="AEAAAA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Transcript endorsed</a:t>
                          </a:r>
                          <a:endParaRPr lang="en-US" sz="120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98" name="Group 197"/>
                  <p:cNvGrpSpPr/>
                  <p:nvPr/>
                </p:nvGrpSpPr>
                <p:grpSpPr>
                  <a:xfrm>
                    <a:off x="2771774" y="420971"/>
                    <a:ext cx="2574292" cy="792113"/>
                    <a:chOff x="-15867" y="256076"/>
                    <a:chExt cx="2576245" cy="793277"/>
                  </a:xfrm>
                </p:grpSpPr>
                <p:sp>
                  <p:nvSpPr>
                    <p:cNvPr id="19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4720" y="256076"/>
                      <a:ext cx="2275658" cy="793277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9/12 Exam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Official instructions do not consider those who have completed G12 and are without or hold an unendorsed secondary school transcript. Experience suggests students may be required to sit national exams.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0" name="Oval 199"/>
                    <p:cNvSpPr/>
                    <p:nvPr/>
                  </p:nvSpPr>
                  <p:spPr>
                    <a:xfrm rot="10800000">
                      <a:off x="-15867" y="340054"/>
                      <a:ext cx="304800" cy="286169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FF760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200"/>
                    </a:p>
                  </p:txBody>
                </p:sp>
                <p:pic>
                  <p:nvPicPr>
                    <p:cNvPr id="201" name="Picture 200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4188" y="430109"/>
                      <a:ext cx="128905" cy="153670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2276475" y="2047875"/>
                  <a:ext cx="1582375" cy="517435"/>
                  <a:chOff x="0" y="-53286"/>
                  <a:chExt cx="1586497" cy="525901"/>
                </a:xfrm>
              </p:grpSpPr>
              <p:grpSp>
                <p:nvGrpSpPr>
                  <p:cNvPr id="190" name="Group 189"/>
                  <p:cNvGrpSpPr/>
                  <p:nvPr/>
                </p:nvGrpSpPr>
                <p:grpSpPr>
                  <a:xfrm>
                    <a:off x="0" y="105050"/>
                    <a:ext cx="1586497" cy="367565"/>
                    <a:chOff x="0" y="-130852"/>
                    <a:chExt cx="1586497" cy="367565"/>
                  </a:xfrm>
                </p:grpSpPr>
                <p:sp>
                  <p:nvSpPr>
                    <p:cNvPr id="19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4825" y="-130208"/>
                      <a:ext cx="1331672" cy="366921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Consular Office or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Ministry of Foreign </a:t>
                      </a:r>
                      <a:r>
                        <a:rPr lang="en-GB" sz="1200" b="1" dirty="0" smtClean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Affairs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 </a:t>
                      </a:r>
                      <a:r>
                        <a:rPr lang="en-GB" sz="1200" dirty="0" smtClean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JOD</a:t>
                      </a: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93" name="Group 192"/>
                    <p:cNvGrpSpPr/>
                    <p:nvPr/>
                  </p:nvGrpSpPr>
                  <p:grpSpPr>
                    <a:xfrm>
                      <a:off x="0" y="-130852"/>
                      <a:ext cx="304643" cy="304800"/>
                      <a:chOff x="185620" y="-212344"/>
                      <a:chExt cx="494708" cy="494665"/>
                    </a:xfrm>
                  </p:grpSpPr>
                  <p:pic>
                    <p:nvPicPr>
                      <p:cNvPr id="194" name="Picture 193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1263" y="-123444"/>
                        <a:ext cx="323217" cy="32321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95" name="Oval 194"/>
                      <p:cNvSpPr/>
                      <p:nvPr/>
                    </p:nvSpPr>
                    <p:spPr>
                      <a:xfrm>
                        <a:off x="185620" y="-212344"/>
                        <a:ext cx="494708" cy="494665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1ADD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200"/>
                      </a:p>
                    </p:txBody>
                  </p:sp>
                </p:grpSp>
              </p:grpSp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151852" y="-53286"/>
                    <a:ext cx="1" cy="161192"/>
                  </a:xfrm>
                  <a:prstGeom prst="line">
                    <a:avLst/>
                  </a:prstGeom>
                  <a:ln w="9525">
                    <a:solidFill>
                      <a:srgbClr val="01ADD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48" name="Text Box 2"/>
          <p:cNvSpPr txBox="1">
            <a:spLocks noChangeArrowheads="1"/>
          </p:cNvSpPr>
          <p:nvPr/>
        </p:nvSpPr>
        <p:spPr bwMode="auto">
          <a:xfrm>
            <a:off x="1473004" y="2980975"/>
            <a:ext cx="885058" cy="36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Certificate</a:t>
            </a:r>
            <a:endParaRPr lang="en-US" sz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5919683" y="1047103"/>
            <a:ext cx="5585173" cy="8710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100" i="1" dirty="0" smtClean="0">
                <a:latin typeface="Franklin Gothic Book" panose="020B0503020102020204" pitchFamily="34" charset="0"/>
                <a:ea typeface="Times New Roman" panose="02020603050405020304" pitchFamily="18" charset="0"/>
              </a:rPr>
              <a:t>“A </a:t>
            </a:r>
            <a:r>
              <a:rPr lang="en-US" sz="1100" i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second-year university student who was internally displaced in a non-government-controlled </a:t>
            </a:r>
            <a:r>
              <a:rPr lang="en-US" sz="1100" i="1" dirty="0" smtClean="0">
                <a:latin typeface="Franklin Gothic Book" panose="020B0503020102020204" pitchFamily="34" charset="0"/>
                <a:ea typeface="Times New Roman" panose="02020603050405020304" pitchFamily="18" charset="0"/>
              </a:rPr>
              <a:t>area was </a:t>
            </a:r>
            <a:r>
              <a:rPr lang="en-US" sz="1100" i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required to pass a Grade 9 exam and then the Grade 12 exam and start university again because her prior learning was not recognized in the  Syrian Education </a:t>
            </a:r>
            <a:r>
              <a:rPr lang="en-US" sz="1100" i="1" dirty="0" smtClean="0">
                <a:latin typeface="Franklin Gothic Book" panose="020B0503020102020204" pitchFamily="34" charset="0"/>
                <a:ea typeface="Times New Roman" panose="02020603050405020304" pitchFamily="18" charset="0"/>
              </a:rPr>
              <a:t>system” NRC Syria Country Office Staff. </a:t>
            </a:r>
            <a:endParaRPr lang="en-US" sz="1600" i="1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653660" y="1589645"/>
            <a:ext cx="8656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</a:t>
            </a:r>
            <a:r>
              <a:rPr lang="en-US" sz="1200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documentation requirements to gain equivalency for higher education documents acquired from foreign countries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68047" y="2123046"/>
            <a:ext cx="2301205" cy="928113"/>
            <a:chOff x="681133" y="2214364"/>
            <a:chExt cx="2301205" cy="928113"/>
          </a:xfrm>
        </p:grpSpPr>
        <p:grpSp>
          <p:nvGrpSpPr>
            <p:cNvPr id="53" name="Group 52"/>
            <p:cNvGrpSpPr/>
            <p:nvPr/>
          </p:nvGrpSpPr>
          <p:grpSpPr>
            <a:xfrm>
              <a:off x="681133" y="2214364"/>
              <a:ext cx="2301205" cy="928113"/>
              <a:chOff x="0" y="322306"/>
              <a:chExt cx="1955581" cy="695346"/>
            </a:xfrm>
            <a:noFill/>
          </p:grpSpPr>
          <p:sp>
            <p:nvSpPr>
              <p:cNvPr id="58" name="Text Box 2"/>
              <p:cNvSpPr txBox="1">
                <a:spLocks noChangeArrowheads="1"/>
              </p:cNvSpPr>
              <p:nvPr/>
            </p:nvSpPr>
            <p:spPr bwMode="auto">
              <a:xfrm>
                <a:off x="304800" y="359838"/>
                <a:ext cx="1650781" cy="657814"/>
              </a:xfrm>
              <a:prstGeom prst="rect">
                <a:avLst/>
              </a:prstGeom>
              <a:grp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Letter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From a government party or personal application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spc="1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0" y="322306"/>
                <a:ext cx="304800" cy="3048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760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</p:grpSp>
        <p:pic>
          <p:nvPicPr>
            <p:cNvPr id="61" name="Picture 6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13" y="2323093"/>
              <a:ext cx="214001" cy="23909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68047" y="3066115"/>
            <a:ext cx="1614501" cy="621915"/>
            <a:chOff x="998725" y="3792995"/>
            <a:chExt cx="1370132" cy="432743"/>
          </a:xfrm>
        </p:grpSpPr>
        <p:grpSp>
          <p:nvGrpSpPr>
            <p:cNvPr id="54" name="Group 53"/>
            <p:cNvGrpSpPr/>
            <p:nvPr/>
          </p:nvGrpSpPr>
          <p:grpSpPr>
            <a:xfrm>
              <a:off x="1054125" y="3843009"/>
              <a:ext cx="1314732" cy="382729"/>
              <a:chOff x="49244" y="-81336"/>
              <a:chExt cx="1315764" cy="383813"/>
            </a:xfrm>
            <a:noFill/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44" y="-50611"/>
                <a:ext cx="215265" cy="134620"/>
              </a:xfrm>
              <a:prstGeom prst="rect">
                <a:avLst/>
              </a:prstGeom>
              <a:grpFill/>
            </p:spPr>
          </p:pic>
          <p:sp>
            <p:nvSpPr>
              <p:cNvPr id="56" name="Text Box 2"/>
              <p:cNvSpPr txBox="1">
                <a:spLocks noChangeArrowheads="1"/>
              </p:cNvSpPr>
              <p:nvPr/>
            </p:nvSpPr>
            <p:spPr bwMode="auto">
              <a:xfrm>
                <a:off x="285618" y="-81336"/>
                <a:ext cx="1079390" cy="383813"/>
              </a:xfrm>
              <a:prstGeom prst="rect">
                <a:avLst/>
              </a:prstGeom>
              <a:grp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ID card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Copy 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spc="1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998725" y="3792995"/>
              <a:ext cx="304165" cy="282575"/>
            </a:xfrm>
            <a:prstGeom prst="ellipse">
              <a:avLst/>
            </a:prstGeom>
            <a:grpFill/>
            <a:ln w="9525" cap="flat" cmpd="sng" algn="ctr">
              <a:solidFill>
                <a:srgbClr val="FF760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19995" y="2123046"/>
            <a:ext cx="2413058" cy="927907"/>
            <a:chOff x="5389172" y="2781539"/>
            <a:chExt cx="2047818" cy="64566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977" y="2841888"/>
              <a:ext cx="165391" cy="198048"/>
            </a:xfrm>
            <a:prstGeom prst="rect">
              <a:avLst/>
            </a:prstGeom>
            <a:noFill/>
          </p:spPr>
        </p:pic>
        <p:grpSp>
          <p:nvGrpSpPr>
            <p:cNvPr id="68" name="Group 67"/>
            <p:cNvGrpSpPr/>
            <p:nvPr/>
          </p:nvGrpSpPr>
          <p:grpSpPr>
            <a:xfrm>
              <a:off x="5389172" y="2781539"/>
              <a:ext cx="2047818" cy="645660"/>
              <a:chOff x="0" y="357747"/>
              <a:chExt cx="2051972" cy="695355"/>
            </a:xfrm>
            <a:noFill/>
          </p:grpSpPr>
          <p:sp>
            <p:nvSpPr>
              <p:cNvPr id="73" name="Text Box 2"/>
              <p:cNvSpPr txBox="1">
                <a:spLocks noChangeArrowheads="1"/>
              </p:cNvSpPr>
              <p:nvPr/>
            </p:nvSpPr>
            <p:spPr bwMode="auto">
              <a:xfrm>
                <a:off x="259385" y="395288"/>
                <a:ext cx="1792587" cy="657814"/>
              </a:xfrm>
              <a:prstGeom prst="rect">
                <a:avLst/>
              </a:prstGeom>
              <a:grp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Academic transcript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Endorsed and translated copies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spc="1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0" y="357747"/>
                <a:ext cx="304800" cy="3048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760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40356" y="2123046"/>
            <a:ext cx="2636153" cy="864301"/>
            <a:chOff x="7310097" y="2720395"/>
            <a:chExt cx="2237145" cy="601401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389762" y="2775394"/>
              <a:ext cx="158038" cy="200900"/>
            </a:xfrm>
            <a:prstGeom prst="rect">
              <a:avLst/>
            </a:prstGeom>
            <a:noFill/>
          </p:spPr>
        </p:pic>
        <p:grpSp>
          <p:nvGrpSpPr>
            <p:cNvPr id="70" name="Group 69"/>
            <p:cNvGrpSpPr/>
            <p:nvPr/>
          </p:nvGrpSpPr>
          <p:grpSpPr>
            <a:xfrm>
              <a:off x="7310097" y="2720395"/>
              <a:ext cx="2237145" cy="601401"/>
              <a:chOff x="0" y="336156"/>
              <a:chExt cx="2241758" cy="647644"/>
            </a:xfrm>
            <a:noFill/>
          </p:grpSpPr>
          <p:sp>
            <p:nvSpPr>
              <p:cNvPr id="71" name="Text Box 2"/>
              <p:cNvSpPr txBox="1">
                <a:spLocks noChangeArrowheads="1"/>
              </p:cNvSpPr>
              <p:nvPr/>
            </p:nvSpPr>
            <p:spPr bwMode="auto">
              <a:xfrm>
                <a:off x="259393" y="373694"/>
                <a:ext cx="1982365" cy="610106"/>
              </a:xfrm>
              <a:prstGeom prst="rect">
                <a:avLst/>
              </a:prstGeom>
              <a:grp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Passport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Copy of all pages, entry and exit visa document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0" y="336156"/>
                <a:ext cx="304800" cy="3048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760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441395" y="2123046"/>
            <a:ext cx="2574979" cy="770533"/>
            <a:chOff x="1183120" y="4359143"/>
            <a:chExt cx="2185231" cy="536155"/>
          </a:xfrm>
        </p:grpSpPr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1443352" y="4394001"/>
              <a:ext cx="1924999" cy="501297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Major curriculum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Endorsed and translated copy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86" y="4422518"/>
              <a:ext cx="151062" cy="167310"/>
            </a:xfrm>
            <a:prstGeom prst="rect">
              <a:avLst/>
            </a:prstGeom>
            <a:noFill/>
          </p:spPr>
        </p:pic>
        <p:sp>
          <p:nvSpPr>
            <p:cNvPr id="89" name="Oval 88"/>
            <p:cNvSpPr/>
            <p:nvPr/>
          </p:nvSpPr>
          <p:spPr>
            <a:xfrm>
              <a:off x="1183120" y="4359143"/>
              <a:ext cx="304028" cy="282653"/>
            </a:xfrm>
            <a:prstGeom prst="ellipse">
              <a:avLst/>
            </a:prstGeom>
            <a:noFill/>
            <a:ln w="9525" cap="flat" cmpd="sng" algn="ctr">
              <a:solidFill>
                <a:srgbClr val="FF760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41395" y="2978223"/>
            <a:ext cx="2662939" cy="886568"/>
            <a:chOff x="1183120" y="5017503"/>
            <a:chExt cx="2259877" cy="616895"/>
          </a:xfrm>
        </p:grpSpPr>
        <p:grpSp>
          <p:nvGrpSpPr>
            <p:cNvPr id="79" name="Group 78"/>
            <p:cNvGrpSpPr/>
            <p:nvPr/>
          </p:nvGrpSpPr>
          <p:grpSpPr>
            <a:xfrm>
              <a:off x="1183120" y="5017503"/>
              <a:ext cx="2259877" cy="616895"/>
              <a:chOff x="0" y="387665"/>
              <a:chExt cx="2263872" cy="664200"/>
            </a:xfrm>
            <a:noFill/>
          </p:grpSpPr>
          <p:sp>
            <p:nvSpPr>
              <p:cNvPr id="83" name="Text Box 2"/>
              <p:cNvSpPr txBox="1">
                <a:spLocks noChangeArrowheads="1"/>
              </p:cNvSpPr>
              <p:nvPr/>
            </p:nvSpPr>
            <p:spPr bwMode="auto">
              <a:xfrm>
                <a:off x="253468" y="441514"/>
                <a:ext cx="2010404" cy="610351"/>
              </a:xfrm>
              <a:prstGeom prst="rect">
                <a:avLst/>
              </a:prstGeom>
              <a:grp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School Certificates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Endorsed certificates Endorsed copies 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2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spc="1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2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0" y="387665"/>
                <a:ext cx="304800" cy="304800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7602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</p:grp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172" y="5081620"/>
              <a:ext cx="213264" cy="167310"/>
            </a:xfrm>
            <a:prstGeom prst="rect">
              <a:avLst/>
            </a:prstGeom>
            <a:noFill/>
          </p:spPr>
        </p:pic>
      </p:grpSp>
      <p:grpSp>
        <p:nvGrpSpPr>
          <p:cNvPr id="92" name="Group 91"/>
          <p:cNvGrpSpPr/>
          <p:nvPr/>
        </p:nvGrpSpPr>
        <p:grpSpPr>
          <a:xfrm>
            <a:off x="5640356" y="3066115"/>
            <a:ext cx="2533627" cy="776809"/>
            <a:chOff x="0" y="0"/>
            <a:chExt cx="2151087" cy="542148"/>
          </a:xfrm>
          <a:noFill/>
        </p:grpSpPr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247651" y="50164"/>
              <a:ext cx="1903436" cy="491984"/>
            </a:xfrm>
            <a:prstGeom prst="rect">
              <a:avLst/>
            </a:prstGeom>
            <a:grp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Admission Documents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 required by University translated.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spc="1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0" y="0"/>
              <a:ext cx="304122" cy="283668"/>
            </a:xfrm>
            <a:prstGeom prst="ellipse">
              <a:avLst/>
            </a:prstGeom>
            <a:grpFill/>
            <a:ln w="9525" cap="flat" cmpd="sng" algn="ctr">
              <a:solidFill>
                <a:srgbClr val="FF760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0" y="62392"/>
              <a:ext cx="158108" cy="177731"/>
            </a:xfrm>
            <a:prstGeom prst="rect">
              <a:avLst/>
            </a:prstGeom>
            <a:grpFill/>
          </p:spPr>
        </p:pic>
      </p:grpSp>
      <p:grpSp>
        <p:nvGrpSpPr>
          <p:cNvPr id="93" name="Group 92"/>
          <p:cNvGrpSpPr/>
          <p:nvPr/>
        </p:nvGrpSpPr>
        <p:grpSpPr>
          <a:xfrm>
            <a:off x="3119995" y="3066115"/>
            <a:ext cx="2198957" cy="867825"/>
            <a:chOff x="0" y="-26230"/>
            <a:chExt cx="1867055" cy="605246"/>
          </a:xfrm>
          <a:noFill/>
        </p:grpSpPr>
        <p:sp>
          <p:nvSpPr>
            <p:cNvPr id="94" name="Oval 93"/>
            <p:cNvSpPr/>
            <p:nvPr/>
          </p:nvSpPr>
          <p:spPr>
            <a:xfrm rot="10800000">
              <a:off x="0" y="-26230"/>
              <a:ext cx="305337" cy="284615"/>
            </a:xfrm>
            <a:prstGeom prst="ellipse">
              <a:avLst/>
            </a:prstGeom>
            <a:grpFill/>
            <a:ln w="9525" cap="flat" cmpd="sng" algn="ctr">
              <a:solidFill>
                <a:srgbClr val="FF7602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/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6" y="44492"/>
              <a:ext cx="208989" cy="163719"/>
            </a:xfrm>
            <a:prstGeom prst="rect">
              <a:avLst/>
            </a:prstGeom>
            <a:grpFill/>
          </p:spPr>
        </p:pic>
        <p:sp>
          <p:nvSpPr>
            <p:cNvPr id="97" name="Text Box 2"/>
            <p:cNvSpPr txBox="1">
              <a:spLocks noChangeArrowheads="1"/>
            </p:cNvSpPr>
            <p:nvPr/>
          </p:nvSpPr>
          <p:spPr bwMode="auto">
            <a:xfrm>
              <a:off x="260350" y="23899"/>
              <a:ext cx="1606705" cy="555117"/>
            </a:xfrm>
            <a:prstGeom prst="rect">
              <a:avLst/>
            </a:prstGeom>
            <a:grp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Bachelor Certificates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 Endorsed and translated copies 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spc="1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>
          <a:xfrm>
            <a:off x="624356" y="297860"/>
            <a:ext cx="106906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Profile 5: Syrian Students who completed 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or partially completed 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their degree outside Syria and return to Syria</a:t>
            </a:r>
            <a:endParaRPr lang="en-GB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3" name="Text Box 21"/>
          <p:cNvSpPr txBox="1"/>
          <p:nvPr/>
        </p:nvSpPr>
        <p:spPr>
          <a:xfrm>
            <a:off x="739595" y="986349"/>
            <a:ext cx="10419818" cy="41618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1200" i="1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Directives on documentation required for obtaining Equivalency for Intermediate and Higher Education Documents Acquired from Foreign Countries by the Ministry of Higher Education Directorate of equivalence of certificates.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5382" y="4361365"/>
            <a:ext cx="9451526" cy="1581755"/>
            <a:chOff x="1375382" y="4361365"/>
            <a:chExt cx="9451526" cy="1581755"/>
          </a:xfrm>
        </p:grpSpPr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1909911" y="4792128"/>
              <a:ext cx="2552929" cy="735908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Documentation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Are there any provisions for students with unendorsed or partially endorsed transcripts/certificates?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spc="1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33275" y="4751529"/>
              <a:ext cx="380261" cy="385289"/>
              <a:chOff x="1625192" y="4719681"/>
              <a:chExt cx="303942" cy="30203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625192" y="4719681"/>
                <a:ext cx="303942" cy="302034"/>
              </a:xfrm>
              <a:prstGeom prst="ellipse">
                <a:avLst/>
              </a:prstGeom>
              <a:noFill/>
              <a:ln w="9525">
                <a:solidFill>
                  <a:srgbClr val="FF76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7133" y="4802695"/>
                <a:ext cx="141403" cy="155360"/>
              </a:xfrm>
              <a:prstGeom prst="rect">
                <a:avLst/>
              </a:prstGeom>
            </p:spPr>
          </p:pic>
        </p:grp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4941041" y="4792128"/>
              <a:ext cx="2816156" cy="78867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Recognition of Prior Learning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How can prior learning undertaken in a partially completed degree be recognised and reconciled in Syria?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spc="1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602254" y="4751529"/>
              <a:ext cx="379746" cy="384765"/>
              <a:chOff x="0" y="0"/>
              <a:chExt cx="303942" cy="302033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7" y="83127"/>
                <a:ext cx="127635" cy="130810"/>
              </a:xfrm>
              <a:prstGeom prst="rect">
                <a:avLst/>
              </a:prstGeom>
            </p:spPr>
          </p:pic>
          <p:sp>
            <p:nvSpPr>
              <p:cNvPr id="50" name="Oval 49"/>
              <p:cNvSpPr/>
              <p:nvPr/>
            </p:nvSpPr>
            <p:spPr>
              <a:xfrm>
                <a:off x="0" y="0"/>
                <a:ext cx="303942" cy="302033"/>
              </a:xfrm>
              <a:prstGeom prst="ellipse">
                <a:avLst/>
              </a:prstGeom>
              <a:noFill/>
              <a:ln w="9525">
                <a:solidFill>
                  <a:srgbClr val="FF76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8214504" y="4792128"/>
              <a:ext cx="2612404" cy="788670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Equivalency Process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What is the equivalency process for graduates from specialisations not included in the </a:t>
              </a:r>
              <a:r>
                <a:rPr lang="en-GB" sz="1200" dirty="0" err="1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MoHE</a:t>
              </a: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guidelines?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200"/>
                </a:spcAft>
              </a:pPr>
              <a:r>
                <a:rPr lang="en-GB" sz="1200" b="1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spc="1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96763" y="4740616"/>
              <a:ext cx="379746" cy="384767"/>
              <a:chOff x="7937511" y="4747315"/>
              <a:chExt cx="303530" cy="301625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0019" y="4842584"/>
                <a:ext cx="178514" cy="128889"/>
              </a:xfrm>
              <a:prstGeom prst="rect">
                <a:avLst/>
              </a:prstGeom>
            </p:spPr>
          </p:pic>
          <p:sp>
            <p:nvSpPr>
              <p:cNvPr id="59" name="Oval 58"/>
              <p:cNvSpPr/>
              <p:nvPr/>
            </p:nvSpPr>
            <p:spPr>
              <a:xfrm>
                <a:off x="7937511" y="4747315"/>
                <a:ext cx="303530" cy="301625"/>
              </a:xfrm>
              <a:prstGeom prst="ellipse">
                <a:avLst/>
              </a:prstGeom>
              <a:noFill/>
              <a:ln w="9525">
                <a:solidFill>
                  <a:srgbClr val="FF76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1375382" y="4506357"/>
              <a:ext cx="9451525" cy="1436763"/>
            </a:xfrm>
            <a:prstGeom prst="rect">
              <a:avLst/>
            </a:prstGeom>
            <a:noFill/>
            <a:ln w="952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 Box 2"/>
            <p:cNvSpPr txBox="1">
              <a:spLocks noChangeArrowheads="1"/>
            </p:cNvSpPr>
            <p:nvPr/>
          </p:nvSpPr>
          <p:spPr bwMode="auto">
            <a:xfrm>
              <a:off x="1623523" y="4361365"/>
              <a:ext cx="2493388" cy="274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spc="1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Current Knowledge Gaps</a:t>
              </a:r>
              <a:endParaRPr lang="en-US" sz="12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9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5595" cy="59083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Conclusions:</a:t>
            </a:r>
            <a:endParaRPr lang="en-GB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66150" y="1013122"/>
            <a:ext cx="10836224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Further research looking at:</a:t>
            </a:r>
          </a:p>
          <a:p>
            <a:pPr marL="285750" lvl="0" indent="-285750">
              <a:buFontTx/>
              <a:buChar char="-"/>
            </a:pPr>
            <a:endParaRPr lang="en-US" sz="1600" b="1" dirty="0" smtClean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Academic readiness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of Syrian refugee students to sit for a placement test will be decisive to support Syrian refugee children’s right to education.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Unaddressed circumstances by existing regulations and application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of regulations and processes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that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are worth exploring in coordination with the Ministries of Education of Syria and hosting countries. </a:t>
            </a:r>
            <a:endParaRPr lang="en-US" sz="1600" dirty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Pathways available to youth and adolescents in terms of education, training and livelihood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are crucial to support their integration into Syrian society upon return.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Processes and regulations in other hosting countries and areas of displacement inside Syria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in order understand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the support needed to guarantee the right to education to all Syrian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children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and youth wishing to return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to their area of origin now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or at any point in the future. </a:t>
            </a:r>
            <a:endParaRPr lang="en-US" sz="1600" dirty="0" smtClean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en-US" sz="1600" dirty="0" smtClean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91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5595" cy="59083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Return movements since border re-opening</a:t>
            </a:r>
            <a:endParaRPr lang="en-GB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EA692-54A3-4672-A2D4-3C681FE5C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53" y="1690688"/>
            <a:ext cx="9002294" cy="36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5595" cy="59083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Returnee age &amp; sex breakdown</a:t>
            </a:r>
            <a:endParaRPr lang="en-GB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821B64E-F1B6-4D18-8B8A-77F81CF39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1088" y="1569391"/>
            <a:ext cx="5180490" cy="3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5595" cy="59083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Research Scope</a:t>
            </a:r>
            <a:endParaRPr lang="en-GB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66150" y="1013122"/>
            <a:ext cx="1083622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The research aims to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explore education-related challenges that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Syrian students displaced in Jordan may face when attempting to access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education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upon return to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Syria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, The study consolidates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existing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information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on the processes and costs of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enrolment for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each education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level, in order to contribute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to informing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education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preparedness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programming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identifies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knowledge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gaps on the topic by paving the way for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future research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in Jordan and other hosting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countries</a:t>
            </a:r>
            <a:endParaRPr lang="en-US" sz="1600" dirty="0" smtClean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0"/>
            <a:endParaRPr lang="en-US" sz="1600" dirty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In particular, by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using five different ‘student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profiles’ for each education level, the research aim to: </a:t>
            </a:r>
            <a:endParaRPr lang="en-US" sz="1600" dirty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Identify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the civil and educational documents required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by Syrian refugee students to access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formal basic, secondary, higher education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and TVET upon return to Syria.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Map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the regulations and processes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that Syrian refugee students are officially required to follow in Jordan and Syria to obtain and endorse educational documentation to be able to then </a:t>
            </a:r>
            <a:r>
              <a:rPr lang="en-US" sz="1600" dirty="0" err="1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enrol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 in the Syrian formal education system.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Identify </a:t>
            </a:r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areas in the application of official regulations and processes 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that appear to contradict the practice through documenting the experiences of different stakeholders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within the formal education system in Syria.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Outline </a:t>
            </a:r>
            <a:r>
              <a:rPr lang="en-US" sz="16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the education-related challenges 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that Syrian refugee students may face when preparing for departure from Jordan and upon their return to Syria</a:t>
            </a:r>
            <a:r>
              <a:rPr lang="en-US" sz="16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n-US" sz="1600" dirty="0">
              <a:solidFill>
                <a:prstClr val="black"/>
              </a:solidFill>
              <a:latin typeface="Franklin Gothic Book" panose="020B05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5595" cy="59083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Methodology</a:t>
            </a:r>
            <a:endParaRPr lang="en-GB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2675637"/>
              </p:ext>
            </p:extLst>
          </p:nvPr>
        </p:nvGraphicFramePr>
        <p:xfrm>
          <a:off x="1124989" y="1460795"/>
          <a:ext cx="9942022" cy="281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38199" y="4305379"/>
            <a:ext cx="10228812" cy="1085487"/>
            <a:chOff x="838199" y="4305379"/>
            <a:chExt cx="10228812" cy="1085487"/>
          </a:xfrm>
        </p:grpSpPr>
        <p:sp>
          <p:nvSpPr>
            <p:cNvPr id="19" name="Rectangle 18"/>
            <p:cNvSpPr/>
            <p:nvPr/>
          </p:nvSpPr>
          <p:spPr>
            <a:xfrm>
              <a:off x="838199" y="4450371"/>
              <a:ext cx="10228812" cy="940495"/>
            </a:xfrm>
            <a:prstGeom prst="rect">
              <a:avLst/>
            </a:prstGeom>
            <a:noFill/>
            <a:ln w="952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750347" y="4675287"/>
              <a:ext cx="1645921" cy="548640"/>
              <a:chOff x="5055137" y="89138"/>
              <a:chExt cx="363760" cy="131348"/>
            </a:xfrm>
            <a:solidFill>
              <a:schemeClr val="accent2"/>
            </a:solidFill>
          </p:grpSpPr>
          <p:sp>
            <p:nvSpPr>
              <p:cNvPr id="32" name="Rounded Rectangle 31"/>
              <p:cNvSpPr/>
              <p:nvPr/>
            </p:nvSpPr>
            <p:spPr>
              <a:xfrm>
                <a:off x="5055137" y="89138"/>
                <a:ext cx="363760" cy="131348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ounded Rectangle 4"/>
              <p:cNvSpPr txBox="1"/>
              <p:nvPr/>
            </p:nvSpPr>
            <p:spPr>
              <a:xfrm>
                <a:off x="5061546" y="95550"/>
                <a:ext cx="350936" cy="11852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200" kern="1200" dirty="0" smtClean="0">
                    <a:latin typeface="Franklin Gothic Book" panose="020B0503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Access to  stakeholders in Syria</a:t>
                </a:r>
                <a:endParaRPr lang="en-US" sz="1200" kern="120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124989" y="4667487"/>
              <a:ext cx="1645920" cy="548640"/>
              <a:chOff x="5003486" y="57280"/>
              <a:chExt cx="467062" cy="168649"/>
            </a:xfrm>
            <a:solidFill>
              <a:schemeClr val="accent2"/>
            </a:solidFill>
          </p:grpSpPr>
          <p:sp>
            <p:nvSpPr>
              <p:cNvPr id="35" name="Rounded Rectangle 34"/>
              <p:cNvSpPr/>
              <p:nvPr/>
            </p:nvSpPr>
            <p:spPr>
              <a:xfrm>
                <a:off x="5003486" y="57280"/>
                <a:ext cx="467062" cy="16864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Rounded Rectangle 4"/>
              <p:cNvSpPr txBox="1"/>
              <p:nvPr/>
            </p:nvSpPr>
            <p:spPr>
              <a:xfrm>
                <a:off x="5015592" y="65513"/>
                <a:ext cx="450596" cy="15218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200" kern="1200" dirty="0" smtClean="0">
                    <a:latin typeface="Franklin Gothic Book" panose="020B0503020102020204" pitchFamily="34" charset="0"/>
                  </a:rPr>
                  <a:t>Limited official information on TVET education in Syria </a:t>
                </a:r>
                <a:endParaRPr lang="en-US" sz="1200" kern="120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07440" y="4694270"/>
              <a:ext cx="1645920" cy="548640"/>
              <a:chOff x="5403934" y="528190"/>
              <a:chExt cx="757874" cy="273656"/>
            </a:xfrm>
            <a:solidFill>
              <a:schemeClr val="accent2"/>
            </a:solidFill>
          </p:grpSpPr>
          <p:sp>
            <p:nvSpPr>
              <p:cNvPr id="38" name="Rounded Rectangle 37"/>
              <p:cNvSpPr/>
              <p:nvPr/>
            </p:nvSpPr>
            <p:spPr>
              <a:xfrm>
                <a:off x="5403934" y="528190"/>
                <a:ext cx="757874" cy="27365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4"/>
              <p:cNvSpPr txBox="1"/>
              <p:nvPr/>
            </p:nvSpPr>
            <p:spPr>
              <a:xfrm>
                <a:off x="5417293" y="541549"/>
                <a:ext cx="731156" cy="24693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>
                    <a:latin typeface="Franklin Gothic Book" panose="020B0503020102020204" pitchFamily="34" charset="0"/>
                  </a:rPr>
                  <a:t>Jordanian Public School Teacher Strike</a:t>
                </a:r>
                <a:endParaRPr lang="en-US" sz="1200" kern="1200" dirty="0">
                  <a:latin typeface="Franklin Gothic Book" panose="020B05030201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034592" y="4694270"/>
              <a:ext cx="1645920" cy="548640"/>
              <a:chOff x="4453684" y="382169"/>
              <a:chExt cx="1566666" cy="565699"/>
            </a:xfrm>
            <a:solidFill>
              <a:schemeClr val="accent2"/>
            </a:solidFill>
          </p:grpSpPr>
          <p:sp>
            <p:nvSpPr>
              <p:cNvPr id="41" name="Rounded Rectangle 40"/>
              <p:cNvSpPr/>
              <p:nvPr/>
            </p:nvSpPr>
            <p:spPr>
              <a:xfrm>
                <a:off x="4453684" y="382169"/>
                <a:ext cx="1566666" cy="565699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ounded Rectangle 4"/>
              <p:cNvSpPr txBox="1"/>
              <p:nvPr/>
            </p:nvSpPr>
            <p:spPr>
              <a:xfrm>
                <a:off x="4481299" y="409784"/>
                <a:ext cx="1511436" cy="51046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>
                    <a:latin typeface="Franklin Gothic Book" panose="020B0503020102020204" pitchFamily="34" charset="0"/>
                  </a:rPr>
                  <a:t>Learning Outcome Documentation</a:t>
                </a:r>
                <a:endParaRPr lang="en-US" sz="1200" kern="1200" dirty="0"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145851" y="4305379"/>
              <a:ext cx="1463040" cy="274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spc="100" dirty="0" smtClean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Limitations</a:t>
              </a:r>
              <a:endPara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28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6485" y="869506"/>
            <a:ext cx="8217568" cy="5173579"/>
            <a:chOff x="0" y="0"/>
            <a:chExt cx="5718860" cy="340360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2730238" cy="3398072"/>
              <a:chOff x="0" y="73150"/>
              <a:chExt cx="2731607" cy="340418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01629" y="73150"/>
                <a:ext cx="1800452" cy="1470538"/>
                <a:chOff x="308844" y="73190"/>
                <a:chExt cx="1801671" cy="1471271"/>
              </a:xfrm>
            </p:grpSpPr>
            <p:sp>
              <p:nvSpPr>
                <p:cNvPr id="6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770467" y="73190"/>
                  <a:ext cx="859879" cy="2547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400" spc="100">
                      <a:solidFill>
                        <a:srgbClr val="595959"/>
                      </a:solidFill>
                      <a:effectLst/>
                      <a:latin typeface="Franklin Gothic Medium" panose="020B06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SYRIA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308844" y="254000"/>
                  <a:ext cx="1801671" cy="1290461"/>
                  <a:chOff x="369531" y="0"/>
                  <a:chExt cx="2155698" cy="1544319"/>
                </a:xfrm>
              </p:grpSpPr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69531" y="0"/>
                    <a:ext cx="2155532" cy="638263"/>
                    <a:chOff x="22126" y="1"/>
                    <a:chExt cx="2508778" cy="742779"/>
                  </a:xfrm>
                </p:grpSpPr>
                <p:sp>
                  <p:nvSpPr>
                    <p:cNvPr id="68" name="Text Box 2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22126" y="1"/>
                      <a:ext cx="2508776" cy="430129"/>
                    </a:xfrm>
                    <a:prstGeom prst="rect">
                      <a:avLst/>
                    </a:prstGeom>
                    <a:solidFill>
                      <a:srgbClr val="01ADD0"/>
                    </a:solidFill>
                    <a:ln w="9525">
                      <a:solidFill>
                        <a:srgbClr val="01ADD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pc="1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" panose="020B06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YEAR SYSTEM</a:t>
                      </a:r>
                      <a:endParaRPr lang="en-US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126" y="441960"/>
                      <a:ext cx="2508778" cy="30082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9525">
                      <a:solidFill>
                        <a:srgbClr val="01ADD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spc="100" dirty="0">
                          <a:solidFill>
                            <a:srgbClr val="01ADD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Basic</a:t>
                      </a: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GB" sz="1200" b="1" spc="100" dirty="0">
                          <a:solidFill>
                            <a:srgbClr val="01ADD0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</a:t>
                      </a:r>
                      <a:endParaRPr lang="en-US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369531" y="731519"/>
                    <a:ext cx="2155698" cy="812800"/>
                    <a:chOff x="369531" y="0"/>
                    <a:chExt cx="2155698" cy="812800"/>
                  </a:xfrm>
                </p:grpSpPr>
                <p:grpSp>
                  <p:nvGrpSpPr>
                    <p:cNvPr id="64" name="Group 63"/>
                    <p:cNvGrpSpPr/>
                    <p:nvPr/>
                  </p:nvGrpSpPr>
                  <p:grpSpPr>
                    <a:xfrm>
                      <a:off x="369531" y="0"/>
                      <a:ext cx="2155698" cy="812800"/>
                      <a:chOff x="19011" y="0"/>
                      <a:chExt cx="2155698" cy="812800"/>
                    </a:xfrm>
                  </p:grpSpPr>
                  <p:sp>
                    <p:nvSpPr>
                      <p:cNvPr id="66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011" y="0"/>
                        <a:ext cx="2155158" cy="37084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9525">
                        <a:solidFill>
                          <a:srgbClr val="01ADD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 dirty="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Basic/Primary School</a:t>
                        </a:r>
                        <a:endParaRPr lang="en-US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100" dirty="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Grades 1-9</a:t>
                        </a:r>
                        <a:endParaRPr lang="en-US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179" y="441960"/>
                        <a:ext cx="2155530" cy="370840"/>
                      </a:xfrm>
                      <a:prstGeom prst="rect">
                        <a:avLst/>
                      </a:prstGeom>
                      <a:solidFill>
                        <a:srgbClr val="01ADD0">
                          <a:alpha val="9804"/>
                        </a:srgbClr>
                      </a:solidFill>
                      <a:ln w="9525">
                        <a:solidFill>
                          <a:srgbClr val="01ADD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 spc="10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Grade 9 (G9)</a:t>
                        </a:r>
                        <a:endParaRPr lang="en-US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National Exam</a:t>
                        </a:r>
                        <a:endParaRPr lang="en-US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1447768" y="370840"/>
                      <a:ext cx="0" cy="720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01ADD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0" y="1543050"/>
                <a:ext cx="2731607" cy="1934281"/>
                <a:chOff x="0" y="0"/>
                <a:chExt cx="2731607" cy="1934281"/>
              </a:xfrm>
            </p:grpSpPr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257175"/>
                  <a:ext cx="971780" cy="467886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solidFill>
                    <a:srgbClr val="01AD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General </a:t>
                  </a:r>
                  <a:endParaRPr lang="en-US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Secondary School</a:t>
                  </a:r>
                  <a:endParaRPr lang="en-US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Grades 10 - 12</a:t>
                  </a:r>
                  <a:endParaRPr lang="en-US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28700" y="257175"/>
                  <a:ext cx="971780" cy="467886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solidFill>
                    <a:srgbClr val="01AD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Tech/Vocational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Secondary School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Grades 10 - 12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904875"/>
                  <a:ext cx="971996" cy="309866"/>
                </a:xfrm>
                <a:prstGeom prst="rect">
                  <a:avLst/>
                </a:prstGeom>
                <a:solidFill>
                  <a:srgbClr val="01ADD0">
                    <a:alpha val="10000"/>
                  </a:srgbClr>
                </a:solidFill>
                <a:ln w="9525">
                  <a:solidFill>
                    <a:srgbClr val="01AD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Baccalaureate </a:t>
                  </a:r>
                  <a:endParaRPr lang="en-US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Exam and Cert</a:t>
                  </a:r>
                  <a:r>
                    <a:rPr lang="en-GB" sz="1200" dirty="0" smtClean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  <a:endParaRPr lang="en-US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28343" y="904131"/>
                  <a:ext cx="1088381" cy="309866"/>
                </a:xfrm>
                <a:prstGeom prst="rect">
                  <a:avLst/>
                </a:prstGeom>
                <a:solidFill>
                  <a:srgbClr val="01ADD0">
                    <a:alpha val="10000"/>
                  </a:srgbClr>
                </a:solidFill>
                <a:ln w="9525">
                  <a:solidFill>
                    <a:srgbClr val="01AD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Tech. Baccalaureate</a:t>
                  </a:r>
                  <a:r>
                    <a:rPr lang="en-GB" sz="1200" spc="1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Exam and Cert</a:t>
                  </a:r>
                  <a:r>
                    <a:rPr lang="en-GB" sz="1200" dirty="0" smtClean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  <a:endParaRPr lang="en-US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466214"/>
                  <a:ext cx="971999" cy="46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solidFill>
                    <a:srgbClr val="01AD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200"/>
                    </a:spcAft>
                  </a:pPr>
                  <a:r>
                    <a:rPr lang="en-GB" sz="12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University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1–6 years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28522" y="1466393"/>
                  <a:ext cx="1087836" cy="467888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solidFill>
                    <a:srgbClr val="01AD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200"/>
                    </a:spcAft>
                  </a:pPr>
                  <a:r>
                    <a:rPr lang="en-GB" sz="12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Technical Institute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1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1-2 years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85775" y="1219200"/>
                  <a:ext cx="6357" cy="25044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1ADD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1504950" y="1219200"/>
                  <a:ext cx="6357" cy="25044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1ADD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485775" y="0"/>
                  <a:ext cx="4239" cy="25680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1ADD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504950" y="0"/>
                  <a:ext cx="4239" cy="25680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1ADD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047875" y="257313"/>
                  <a:ext cx="683732" cy="467182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>
                  <a:solidFill>
                    <a:srgbClr val="01ADD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Vocational 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Training (TVET)</a:t>
                  </a:r>
                  <a:endParaRPr lang="en-US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2352675" y="0"/>
                  <a:ext cx="4239" cy="25680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1ADD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8" name="Straight Arrow Connector 57"/>
                <p:cNvCxnSpPr/>
                <p:nvPr/>
              </p:nvCxnSpPr>
              <p:spPr>
                <a:xfrm>
                  <a:off x="485775" y="723900"/>
                  <a:ext cx="4239" cy="18029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1ADD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1504950" y="723900"/>
                  <a:ext cx="4239" cy="18029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1ADD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2100404" y="1464953"/>
              <a:ext cx="254000" cy="0"/>
            </a:xfrm>
            <a:prstGeom prst="line">
              <a:avLst/>
            </a:prstGeom>
            <a:noFill/>
            <a:ln w="9525" cap="flat" cmpd="sng" algn="ctr">
              <a:solidFill>
                <a:srgbClr val="01ADD0"/>
              </a:solidFill>
              <a:prstDash val="solid"/>
              <a:miter lim="800000"/>
            </a:ln>
            <a:effectLst/>
          </p:spPr>
        </p:cxnSp>
        <p:grpSp>
          <p:nvGrpSpPr>
            <p:cNvPr id="7" name="Group 6"/>
            <p:cNvGrpSpPr/>
            <p:nvPr/>
          </p:nvGrpSpPr>
          <p:grpSpPr>
            <a:xfrm>
              <a:off x="2992170" y="0"/>
              <a:ext cx="2726690" cy="3403602"/>
              <a:chOff x="66772" y="73160"/>
              <a:chExt cx="2732018" cy="3410027"/>
            </a:xfrm>
          </p:grpSpPr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948267" y="73160"/>
                <a:ext cx="859879" cy="254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spc="100">
                    <a:solidFill>
                      <a:srgbClr val="595959"/>
                    </a:solidFill>
                    <a:effectLst/>
                    <a:latin typeface="Franklin Gothic Medium" panose="020B06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JORDAN</a:t>
                </a:r>
                <a:endParaRPr lang="en-US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66772" y="262467"/>
                <a:ext cx="2732018" cy="3220720"/>
                <a:chOff x="66772" y="0"/>
                <a:chExt cx="2732018" cy="322072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6772" y="0"/>
                  <a:ext cx="2732018" cy="3220720"/>
                  <a:chOff x="79902" y="0"/>
                  <a:chExt cx="3269363" cy="3853538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79902" y="0"/>
                    <a:ext cx="3269363" cy="3853538"/>
                    <a:chOff x="79902" y="0"/>
                    <a:chExt cx="3269363" cy="3853538"/>
                  </a:xfrm>
                </p:grpSpPr>
                <p:grpSp>
                  <p:nvGrpSpPr>
                    <p:cNvPr id="16" name="Group 15"/>
                    <p:cNvGrpSpPr/>
                    <p:nvPr/>
                  </p:nvGrpSpPr>
                  <p:grpSpPr>
                    <a:xfrm>
                      <a:off x="571500" y="0"/>
                      <a:ext cx="2157236" cy="1536700"/>
                      <a:chOff x="0" y="0"/>
                      <a:chExt cx="2157236" cy="1536700"/>
                    </a:xfrm>
                  </p:grpSpPr>
                  <p:grpSp>
                    <p:nvGrpSpPr>
                      <p:cNvPr id="36" name="Group 35"/>
                      <p:cNvGrpSpPr/>
                      <p:nvPr/>
                    </p:nvGrpSpPr>
                    <p:grpSpPr>
                      <a:xfrm>
                        <a:off x="0" y="0"/>
                        <a:ext cx="2157236" cy="638210"/>
                        <a:chOff x="0" y="1"/>
                        <a:chExt cx="2510761" cy="742719"/>
                      </a:xfrm>
                    </p:grpSpPr>
                    <p:sp>
                      <p:nvSpPr>
                        <p:cNvPr id="42" name="Text Box 2"/>
                        <p:cNvSpPr txBox="1"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0" y="1"/>
                          <a:ext cx="2510761" cy="430471"/>
                        </a:xfrm>
                        <a:prstGeom prst="rect">
                          <a:avLst/>
                        </a:prstGeom>
                        <a:solidFill>
                          <a:srgbClr val="FF7602"/>
                        </a:solidFill>
                        <a:ln w="9525">
                          <a:solidFill>
                            <a:srgbClr val="FF7602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ctr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400" spc="10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Franklin Gothic Medium" panose="020B06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12 YEAR SYSTEM</a:t>
                          </a:r>
                          <a:endParaRPr lang="en-US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3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441959"/>
                          <a:ext cx="2510761" cy="300761"/>
                        </a:xfrm>
                        <a:prstGeom prst="rect">
                          <a:avLst/>
                        </a:prstGeom>
                        <a:solidFill>
                          <a:sysClr val="window" lastClr="FFFFFF"/>
                        </a:solidFill>
                        <a:ln w="9525">
                          <a:solidFill>
                            <a:srgbClr val="FF7602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ctr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dirty="0">
                              <a:solidFill>
                                <a:srgbClr val="FF7602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Basic + </a:t>
                          </a:r>
                          <a:r>
                            <a:rPr lang="en-GB" sz="1200" b="1" dirty="0">
                              <a:solidFill>
                                <a:srgbClr val="FF7602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Secondary</a:t>
                          </a:r>
                          <a:endParaRPr lang="en-US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7" name="Group 36"/>
                      <p:cNvGrpSpPr/>
                      <p:nvPr/>
                    </p:nvGrpSpPr>
                    <p:grpSpPr>
                      <a:xfrm>
                        <a:off x="0" y="723900"/>
                        <a:ext cx="2157236" cy="812800"/>
                        <a:chOff x="0" y="0"/>
                        <a:chExt cx="2157236" cy="812800"/>
                      </a:xfrm>
                    </p:grpSpPr>
                    <p:grpSp>
                      <p:nvGrpSpPr>
                        <p:cNvPr id="38" name="Group 37"/>
                        <p:cNvGrpSpPr/>
                        <p:nvPr/>
                      </p:nvGrpSpPr>
                      <p:grpSpPr>
                        <a:xfrm>
                          <a:off x="0" y="0"/>
                          <a:ext cx="2157236" cy="812800"/>
                          <a:chOff x="0" y="0"/>
                          <a:chExt cx="2157236" cy="812800"/>
                        </a:xfrm>
                      </p:grpSpPr>
                      <p:sp>
                        <p:nvSpPr>
                          <p:cNvPr id="40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2157236" cy="370840"/>
                          </a:xfrm>
                          <a:prstGeom prst="rect">
                            <a:avLst/>
                          </a:prstGeom>
                          <a:solidFill>
                            <a:sysClr val="window" lastClr="FFFFFF"/>
                          </a:solidFill>
                          <a:ln w="9525">
                            <a:solidFill>
                              <a:srgbClr val="FF7602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ctr" anchorCtr="0"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Basic/Primary School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1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Grades 1-10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41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6" y="441959"/>
                            <a:ext cx="2114092" cy="370841"/>
                          </a:xfrm>
                          <a:prstGeom prst="rect">
                            <a:avLst/>
                          </a:prstGeom>
                          <a:solidFill>
                            <a:srgbClr val="FF7602">
                              <a:alpha val="10000"/>
                            </a:srgbClr>
                          </a:solidFill>
                          <a:ln w="9525">
                            <a:solidFill>
                              <a:srgbClr val="FF7602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ctr" anchorCtr="0"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Grade 10 (G10)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Completion Certificate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>
                          <a:off x="1082040" y="373380"/>
                          <a:ext cx="0" cy="72000"/>
                        </a:xfrm>
                        <a:prstGeom prst="line">
                          <a:avLst/>
                        </a:prstGeom>
                        <a:noFill/>
                        <a:ln w="9525" cap="flat" cmpd="sng" algn="ctr">
                          <a:solidFill>
                            <a:srgbClr val="FF7602"/>
                          </a:solidFill>
                          <a:prstDash val="solid"/>
                          <a:miter lim="800000"/>
                        </a:ln>
                        <a:effectLst/>
                      </p:spPr>
                    </p:cxnSp>
                  </p:grpSp>
                </p:grpSp>
                <p:grpSp>
                  <p:nvGrpSpPr>
                    <p:cNvPr id="17" name="Group 16"/>
                    <p:cNvGrpSpPr/>
                    <p:nvPr/>
                  </p:nvGrpSpPr>
                  <p:grpSpPr>
                    <a:xfrm>
                      <a:off x="79902" y="1539240"/>
                      <a:ext cx="3269363" cy="2314298"/>
                      <a:chOff x="79902" y="7620"/>
                      <a:chExt cx="3269363" cy="2314298"/>
                    </a:xfrm>
                  </p:grpSpPr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79902" y="311658"/>
                        <a:ext cx="2393943" cy="2010260"/>
                        <a:chOff x="79901" y="296418"/>
                        <a:chExt cx="2393943" cy="2010260"/>
                      </a:xfrm>
                    </p:grpSpPr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79901" y="296418"/>
                          <a:ext cx="2393943" cy="1150584"/>
                          <a:chOff x="79901" y="-762"/>
                          <a:chExt cx="2393943" cy="1150584"/>
                        </a:xfrm>
                      </p:grpSpPr>
                      <p:grpSp>
                        <p:nvGrpSpPr>
                          <p:cNvPr id="30" name="Group 29"/>
                          <p:cNvGrpSpPr/>
                          <p:nvPr/>
                        </p:nvGrpSpPr>
                        <p:grpSpPr>
                          <a:xfrm>
                            <a:off x="79901" y="-762"/>
                            <a:ext cx="2393943" cy="559954"/>
                            <a:chOff x="92996" y="-762"/>
                            <a:chExt cx="2786244" cy="559954"/>
                          </a:xfrm>
                        </p:grpSpPr>
                        <p:sp>
                          <p:nvSpPr>
                            <p:cNvPr id="34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2996" y="-762"/>
                              <a:ext cx="1355497" cy="559954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9525">
                              <a:solidFill>
                                <a:srgbClr val="FF7602"/>
                              </a:solidFill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ctr" anchorCtr="0">
                              <a:noAutofit/>
                            </a:bodyPr>
                            <a:lstStyle/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General </a:t>
                              </a:r>
                              <a:endParaRPr lang="en-US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Secondary School</a:t>
                              </a:r>
                              <a:endParaRPr lang="en-US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10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 Grades 11 - 12</a:t>
                              </a:r>
                              <a:endParaRPr lang="en-US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5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3743" y="-762"/>
                              <a:ext cx="1355497" cy="559954"/>
                            </a:xfrm>
                            <a:prstGeom prst="rect">
                              <a:avLst/>
                            </a:prstGeom>
                            <a:solidFill>
                              <a:sysClr val="window" lastClr="FFFFFF"/>
                            </a:solidFill>
                            <a:ln w="9525">
                              <a:solidFill>
                                <a:srgbClr val="FF7602"/>
                              </a:solidFill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ctr" anchorCtr="0">
                              <a:noAutofit/>
                            </a:bodyPr>
                            <a:lstStyle/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Vocational</a:t>
                              </a:r>
                              <a:endParaRPr lang="en-US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Secondary School</a:t>
                              </a:r>
                              <a:endParaRPr lang="en-US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10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Grades 11 - 12</a:t>
                              </a:r>
                              <a:endParaRPr lang="en-US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1" name="Group 30"/>
                          <p:cNvGrpSpPr/>
                          <p:nvPr/>
                        </p:nvGrpSpPr>
                        <p:grpSpPr>
                          <a:xfrm>
                            <a:off x="79912" y="778982"/>
                            <a:ext cx="2393800" cy="370840"/>
                            <a:chOff x="93030" y="232853"/>
                            <a:chExt cx="2786841" cy="432000"/>
                          </a:xfrm>
                        </p:grpSpPr>
                        <p:sp>
                          <p:nvSpPr>
                            <p:cNvPr id="32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3030" y="232853"/>
                              <a:ext cx="1356170" cy="432000"/>
                            </a:xfrm>
                            <a:prstGeom prst="rect">
                              <a:avLst/>
                            </a:prstGeom>
                            <a:solidFill>
                              <a:srgbClr val="FF7602">
                                <a:alpha val="10000"/>
                              </a:srgbClr>
                            </a:solidFill>
                            <a:ln w="9525">
                              <a:solidFill>
                                <a:srgbClr val="FF7602"/>
                              </a:solidFill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ctr" anchorCtr="0">
                              <a:noAutofit/>
                            </a:bodyPr>
                            <a:lstStyle/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dirty="0" err="1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Tawjihi</a:t>
                              </a: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 Exam </a:t>
                              </a:r>
                              <a:endParaRPr lang="en-US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and Cert</a:t>
                              </a:r>
                              <a:r>
                                <a:rPr lang="en-GB" sz="1200" dirty="0" smtClean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.</a:t>
                              </a:r>
                              <a:r>
                                <a:rPr lang="en-GB" sz="1100" i="1" spc="1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 </a:t>
                              </a:r>
                              <a:endParaRPr lang="en-US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33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3700" y="232853"/>
                              <a:ext cx="1356171" cy="432000"/>
                            </a:xfrm>
                            <a:prstGeom prst="rect">
                              <a:avLst/>
                            </a:prstGeom>
                            <a:solidFill>
                              <a:srgbClr val="FF7602">
                                <a:alpha val="10000"/>
                              </a:srgbClr>
                            </a:solidFill>
                            <a:ln w="9525">
                              <a:solidFill>
                                <a:srgbClr val="FF7602"/>
                              </a:solidFill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ctr" anchorCtr="0">
                              <a:noAutofit/>
                            </a:bodyPr>
                            <a:lstStyle/>
                            <a:p>
                              <a:pPr marL="0" marR="0" algn="ct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Vocational Secondary Cert</a:t>
                              </a:r>
                              <a:r>
                                <a:rPr lang="en-GB" sz="1200" spc="1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.</a:t>
                              </a:r>
                              <a:endParaRPr lang="en-US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24" name="Group 23"/>
                        <p:cNvGrpSpPr/>
                        <p:nvPr/>
                      </p:nvGrpSpPr>
                      <p:grpSpPr>
                        <a:xfrm>
                          <a:off x="79905" y="1746721"/>
                          <a:ext cx="2393887" cy="559957"/>
                          <a:chOff x="93022" y="230769"/>
                          <a:chExt cx="2786799" cy="651657"/>
                        </a:xfrm>
                      </p:grpSpPr>
                      <p:sp>
                        <p:nvSpPr>
                          <p:cNvPr id="28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022" y="230769"/>
                            <a:ext cx="1356105" cy="651656"/>
                          </a:xfrm>
                          <a:prstGeom prst="rect">
                            <a:avLst/>
                          </a:prstGeom>
                          <a:solidFill>
                            <a:sysClr val="window" lastClr="FFFFFF"/>
                          </a:solidFill>
                          <a:ln w="9525">
                            <a:solidFill>
                              <a:srgbClr val="FF7602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ctr" anchorCtr="0"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200"/>
                              </a:spcAft>
                            </a:pPr>
                            <a:r>
                              <a:rPr lang="en-GB" sz="12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University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1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1–6 years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9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23717" y="230770"/>
                            <a:ext cx="1356104" cy="651656"/>
                          </a:xfrm>
                          <a:prstGeom prst="rect">
                            <a:avLst/>
                          </a:prstGeom>
                          <a:solidFill>
                            <a:sysClr val="window" lastClr="FFFFFF"/>
                          </a:solidFill>
                          <a:ln w="9525">
                            <a:solidFill>
                              <a:srgbClr val="FF7602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ctr" anchorCtr="0">
                            <a:noAutofit/>
                          </a:bodyPr>
                          <a:lstStyle/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200"/>
                              </a:spcAft>
                            </a:pPr>
                            <a:r>
                              <a:rPr lang="en-GB" sz="12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Community College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10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1-2+ years</a:t>
                            </a:r>
                            <a:endParaRPr lang="en-US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5" name="Group 24"/>
                        <p:cNvGrpSpPr/>
                        <p:nvPr/>
                      </p:nvGrpSpPr>
                      <p:grpSpPr>
                        <a:xfrm>
                          <a:off x="658405" y="1449543"/>
                          <a:ext cx="1237035" cy="299720"/>
                          <a:chOff x="-42635" y="245583"/>
                          <a:chExt cx="1237035" cy="299720"/>
                        </a:xfrm>
                      </p:grpSpPr>
                      <p:cxnSp>
                        <p:nvCxnSpPr>
                          <p:cNvPr id="26" name="Straight Arrow Connector 25"/>
                          <p:cNvCxnSpPr/>
                          <p:nvPr/>
                        </p:nvCxnSpPr>
                        <p:spPr>
                          <a:xfrm>
                            <a:off x="-42635" y="245583"/>
                            <a:ext cx="7619" cy="299720"/>
                          </a:xfrm>
                          <a:prstGeom prst="straightConnector1">
                            <a:avLst/>
                          </a:prstGeom>
                          <a:noFill/>
                          <a:ln w="9525" cap="flat" cmpd="sng" algn="ctr">
                            <a:solidFill>
                              <a:srgbClr val="FF7602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27" name="Straight Arrow Connector 26"/>
                          <p:cNvCxnSpPr/>
                          <p:nvPr/>
                        </p:nvCxnSpPr>
                        <p:spPr>
                          <a:xfrm>
                            <a:off x="1186781" y="245583"/>
                            <a:ext cx="7619" cy="299720"/>
                          </a:xfrm>
                          <a:prstGeom prst="straightConnector1">
                            <a:avLst/>
                          </a:prstGeom>
                          <a:noFill/>
                          <a:ln w="9525" cap="flat" cmpd="sng" algn="ctr">
                            <a:solidFill>
                              <a:srgbClr val="FF7602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</p:grpSp>
                  </p:grpSp>
                  <p:cxnSp>
                    <p:nvCxnSpPr>
                      <p:cNvPr id="20" name="Straight Arrow Connector 19"/>
                      <p:cNvCxnSpPr/>
                      <p:nvPr/>
                    </p:nvCxnSpPr>
                    <p:spPr>
                      <a:xfrm>
                        <a:off x="660542" y="7620"/>
                        <a:ext cx="5080" cy="30734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FF7602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21" name="Straight Arrow Connector 20"/>
                      <p:cNvCxnSpPr/>
                      <p:nvPr/>
                    </p:nvCxnSpPr>
                    <p:spPr>
                      <a:xfrm>
                        <a:off x="1888199" y="7620"/>
                        <a:ext cx="5080" cy="307340"/>
                      </a:xfrm>
                      <a:prstGeom prst="straightConnector1">
                        <a:avLst/>
                      </a:prstGeom>
                      <a:noFill/>
                      <a:ln w="9525" cap="flat" cmpd="sng" algn="ctr">
                        <a:solidFill>
                          <a:srgbClr val="FF7602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22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29837" y="311527"/>
                        <a:ext cx="819428" cy="55911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9525">
                        <a:solidFill>
                          <a:srgbClr val="FF7602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Vocational </a:t>
                        </a:r>
                        <a:endParaRPr lang="en-US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Training (TVET)</a:t>
                        </a:r>
                        <a:endParaRPr lang="en-US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>
                      <a:off x="2623160" y="1529652"/>
                      <a:ext cx="284445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FF7602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15" name="Straight Arrow Connector 14"/>
                  <p:cNvCxnSpPr/>
                  <p:nvPr/>
                </p:nvCxnSpPr>
                <p:spPr>
                  <a:xfrm>
                    <a:off x="2907607" y="1536700"/>
                    <a:ext cx="0" cy="297911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FF760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551917" y="2006600"/>
                  <a:ext cx="1030544" cy="180340"/>
                  <a:chOff x="69317" y="0"/>
                  <a:chExt cx="1030544" cy="256869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>
                    <a:off x="69317" y="0"/>
                    <a:ext cx="4245" cy="256869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FF760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1095616" y="0"/>
                    <a:ext cx="4245" cy="256869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FF7602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</p:grpSp>
      </p:grp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5595" cy="59083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System Comparison</a:t>
            </a:r>
            <a:endParaRPr lang="en-GB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734163" y="1647223"/>
            <a:ext cx="2321618" cy="285362"/>
            <a:chOff x="2499279" y="2897202"/>
            <a:chExt cx="1384488" cy="243999"/>
          </a:xfrm>
        </p:grpSpPr>
        <p:sp>
          <p:nvSpPr>
            <p:cNvPr id="72" name="Oval 71"/>
            <p:cNvSpPr/>
            <p:nvPr/>
          </p:nvSpPr>
          <p:spPr>
            <a:xfrm>
              <a:off x="2546471" y="2897202"/>
              <a:ext cx="1337296" cy="24399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499279" y="2916664"/>
              <a:ext cx="211666" cy="191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194453" y="1667192"/>
            <a:ext cx="2321618" cy="285362"/>
            <a:chOff x="2499279" y="2897202"/>
            <a:chExt cx="1384488" cy="243999"/>
          </a:xfrm>
        </p:grpSpPr>
        <p:sp>
          <p:nvSpPr>
            <p:cNvPr id="144" name="Oval 143"/>
            <p:cNvSpPr/>
            <p:nvPr/>
          </p:nvSpPr>
          <p:spPr>
            <a:xfrm>
              <a:off x="2546471" y="2897202"/>
              <a:ext cx="1337296" cy="243999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2499279" y="2916664"/>
              <a:ext cx="211666" cy="1915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813298" y="2651420"/>
            <a:ext cx="2242483" cy="413655"/>
            <a:chOff x="2229463" y="3287094"/>
            <a:chExt cx="1885824" cy="362680"/>
          </a:xfrm>
        </p:grpSpPr>
        <p:sp>
          <p:nvSpPr>
            <p:cNvPr id="147" name="Oval 146"/>
            <p:cNvSpPr/>
            <p:nvPr/>
          </p:nvSpPr>
          <p:spPr>
            <a:xfrm>
              <a:off x="2374480" y="3287094"/>
              <a:ext cx="1740807" cy="36268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2229463" y="3356666"/>
              <a:ext cx="309842" cy="221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269293" y="2663453"/>
            <a:ext cx="2242483" cy="413655"/>
            <a:chOff x="2229463" y="3287094"/>
            <a:chExt cx="1885824" cy="362680"/>
          </a:xfrm>
        </p:grpSpPr>
        <p:sp>
          <p:nvSpPr>
            <p:cNvPr id="153" name="Oval 152"/>
            <p:cNvSpPr/>
            <p:nvPr/>
          </p:nvSpPr>
          <p:spPr>
            <a:xfrm>
              <a:off x="2374480" y="3287094"/>
              <a:ext cx="1740807" cy="36268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2229463" y="3367215"/>
              <a:ext cx="321084" cy="2216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8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9315" y="1098859"/>
            <a:ext cx="10095170" cy="5197615"/>
            <a:chOff x="-485602" y="132138"/>
            <a:chExt cx="7115568" cy="3480179"/>
          </a:xfrm>
        </p:grpSpPr>
        <p:grpSp>
          <p:nvGrpSpPr>
            <p:cNvPr id="7" name="Group 6"/>
            <p:cNvGrpSpPr/>
            <p:nvPr/>
          </p:nvGrpSpPr>
          <p:grpSpPr>
            <a:xfrm>
              <a:off x="-485602" y="132138"/>
              <a:ext cx="7115568" cy="3266614"/>
              <a:chOff x="-485602" y="132138"/>
              <a:chExt cx="7115568" cy="326661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752740" y="1585664"/>
                <a:ext cx="2877226" cy="1156335"/>
                <a:chOff x="0" y="381843"/>
                <a:chExt cx="2879629" cy="1157470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0" y="381843"/>
                  <a:ext cx="2879629" cy="1157470"/>
                  <a:chOff x="0" y="269443"/>
                  <a:chExt cx="2880897" cy="1157980"/>
                </a:xfrm>
              </p:grpSpPr>
              <p:sp>
                <p:nvSpPr>
                  <p:cNvPr id="8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058" y="602561"/>
                    <a:ext cx="2605839" cy="824862"/>
                  </a:xfrm>
                  <a:prstGeom prst="rect">
                    <a:avLst/>
                  </a:prstGeom>
                  <a:noFill/>
                  <a:ln w="9525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</a:pPr>
                    <a:r>
                      <a:rPr lang="en-GB" sz="1200" b="1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School Documentation Committee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GB" sz="12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A committee composed of ministry and school staff examine the documentation presented. If accepted, a student is placed in the relevant grade. 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GB" sz="1200" spc="1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</a:pPr>
                    <a:r>
                      <a:rPr lang="en-GB" sz="1200" b="1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spc="1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151881" y="269443"/>
                    <a:ext cx="0" cy="262141"/>
                  </a:xfrm>
                  <a:prstGeom prst="line">
                    <a:avLst/>
                  </a:prstGeom>
                  <a:ln w="9525">
                    <a:solidFill>
                      <a:srgbClr val="01ADD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Oval 82"/>
                  <p:cNvSpPr/>
                  <p:nvPr/>
                </p:nvSpPr>
                <p:spPr>
                  <a:xfrm>
                    <a:off x="0" y="540910"/>
                    <a:ext cx="304800" cy="304800"/>
                  </a:xfrm>
                  <a:prstGeom prst="ellipse">
                    <a:avLst/>
                  </a:prstGeom>
                  <a:noFill/>
                  <a:ln w="9525">
                    <a:solidFill>
                      <a:srgbClr val="01ADD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200"/>
                  </a:p>
                </p:txBody>
              </p:sp>
            </p:grpSp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45" y="713509"/>
                  <a:ext cx="184150" cy="17653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5348059" y="1353100"/>
                <a:ext cx="770736" cy="633808"/>
                <a:chOff x="-718484" y="425320"/>
                <a:chExt cx="936380" cy="770258"/>
              </a:xfrm>
            </p:grpSpPr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7190" y="425320"/>
                  <a:ext cx="313055" cy="313055"/>
                </a:xfrm>
                <a:prstGeom prst="rect">
                  <a:avLst/>
                </a:prstGeom>
              </p:spPr>
            </p:pic>
            <p:sp>
              <p:nvSpPr>
                <p:cNvPr id="7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718484" y="800158"/>
                  <a:ext cx="936380" cy="395420"/>
                </a:xfrm>
                <a:prstGeom prst="rect">
                  <a:avLst/>
                </a:prstGeom>
                <a:noFill/>
                <a:ln w="9525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b="1" spc="9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Primary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b="1" spc="9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School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spc="9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-485602" y="132138"/>
                <a:ext cx="4187347" cy="3266614"/>
                <a:chOff x="-485602" y="0"/>
                <a:chExt cx="4187347" cy="3266614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2179823" y="0"/>
                  <a:ext cx="1521922" cy="1183640"/>
                  <a:chOff x="-106177" y="0"/>
                  <a:chExt cx="1521922" cy="1183640"/>
                </a:xfrm>
              </p:grpSpPr>
              <p:sp>
                <p:nvSpPr>
                  <p:cNvPr id="68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06177" y="47475"/>
                    <a:ext cx="1391983" cy="862105"/>
                  </a:xfrm>
                  <a:prstGeom prst="rect">
                    <a:avLst/>
                  </a:prstGeom>
                  <a:noFill/>
                  <a:ln w="9525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200"/>
                      </a:spcAft>
                    </a:pPr>
                    <a:r>
                      <a:rPr lang="en-GB" sz="1200" b="1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Directorate of Education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- Registration form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- Copy of </a:t>
                    </a:r>
                    <a:r>
                      <a:rPr lang="en-GB" sz="1200" dirty="0" smtClean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FB or civil </a:t>
                    </a:r>
                    <a:r>
                      <a:rPr lang="en-GB" sz="12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registry statement 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- 4 photos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spc="1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1092530" y="0"/>
                    <a:ext cx="323215" cy="1183640"/>
                    <a:chOff x="0" y="0"/>
                    <a:chExt cx="323215" cy="1184037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flipH="1" flipV="1">
                      <a:off x="141436" y="319053"/>
                      <a:ext cx="1270" cy="864870"/>
                    </a:xfrm>
                    <a:prstGeom prst="line">
                      <a:avLst/>
                    </a:prstGeom>
                    <a:ln w="9525">
                      <a:solidFill>
                        <a:srgbClr val="FF760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flipV="1">
                      <a:off x="161171" y="322342"/>
                      <a:ext cx="0" cy="861695"/>
                    </a:xfrm>
                    <a:prstGeom prst="line">
                      <a:avLst/>
                    </a:prstGeom>
                    <a:ln w="9525">
                      <a:solidFill>
                        <a:srgbClr val="01ADD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2" name="Group 71"/>
                    <p:cNvGrpSpPr/>
                    <p:nvPr/>
                  </p:nvGrpSpPr>
                  <p:grpSpPr>
                    <a:xfrm>
                      <a:off x="0" y="0"/>
                      <a:ext cx="323215" cy="323215"/>
                      <a:chOff x="-248222" y="-191248"/>
                      <a:chExt cx="325041" cy="324666"/>
                    </a:xfrm>
                  </p:grpSpPr>
                  <p:grpSp>
                    <p:nvGrpSpPr>
                      <p:cNvPr id="73" name="Group 72"/>
                      <p:cNvGrpSpPr/>
                      <p:nvPr/>
                    </p:nvGrpSpPr>
                    <p:grpSpPr>
                      <a:xfrm>
                        <a:off x="-248222" y="-191248"/>
                        <a:ext cx="325041" cy="324666"/>
                        <a:chOff x="-402062" y="-314673"/>
                        <a:chExt cx="526497" cy="525811"/>
                      </a:xfrm>
                    </p:grpSpPr>
                    <p:sp>
                      <p:nvSpPr>
                        <p:cNvPr id="75" name="Oval 74"/>
                        <p:cNvSpPr/>
                        <p:nvPr/>
                      </p:nvSpPr>
                      <p:spPr>
                        <a:xfrm>
                          <a:off x="-402062" y="-314673"/>
                          <a:ext cx="526497" cy="525811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FF760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200"/>
                        </a:p>
                      </p:txBody>
                    </p:sp>
                    <p:pic>
                      <p:nvPicPr>
                        <p:cNvPr id="76" name="Picture 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301904" y="-235929"/>
                          <a:ext cx="323851" cy="323848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74" name="Oval 73"/>
                      <p:cNvSpPr/>
                      <p:nvPr/>
                    </p:nvSpPr>
                    <p:spPr>
                      <a:xfrm>
                        <a:off x="-230669" y="-173195"/>
                        <a:ext cx="288000" cy="288000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1ADD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200"/>
                      </a:p>
                    </p:txBody>
                  </p:sp>
                </p:grpSp>
              </p:grp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-485602" y="575954"/>
                  <a:ext cx="3805590" cy="2690660"/>
                  <a:chOff x="-485602" y="0"/>
                  <a:chExt cx="3805590" cy="2690660"/>
                </a:xfrm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-485602" y="0"/>
                    <a:ext cx="3805590" cy="1169121"/>
                    <a:chOff x="-485741" y="0"/>
                    <a:chExt cx="3806684" cy="1169521"/>
                  </a:xfrm>
                </p:grpSpPr>
                <p:sp>
                  <p:nvSpPr>
                    <p:cNvPr id="5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26258" y="537879"/>
                      <a:ext cx="194685" cy="295415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10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10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-485741" y="0"/>
                      <a:ext cx="1367462" cy="1169521"/>
                      <a:chOff x="-93035" y="0"/>
                      <a:chExt cx="1367923" cy="1170094"/>
                    </a:xfrm>
                  </p:grpSpPr>
                  <p:grpSp>
                    <p:nvGrpSpPr>
                      <p:cNvPr id="61" name="Group 60"/>
                      <p:cNvGrpSpPr/>
                      <p:nvPr/>
                    </p:nvGrpSpPr>
                    <p:grpSpPr>
                      <a:xfrm>
                        <a:off x="1129471" y="16934"/>
                        <a:ext cx="145417" cy="1153160"/>
                        <a:chOff x="392871" y="0"/>
                        <a:chExt cx="145417" cy="1153160"/>
                      </a:xfrm>
                    </p:grpSpPr>
                    <p:pic>
                      <p:nvPicPr>
                        <p:cNvPr id="65" name="Picture 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2873" y="400050"/>
                          <a:ext cx="145415" cy="35941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6" name="Picture 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2873" y="793750"/>
                          <a:ext cx="144780" cy="35941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7" name="Picture 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92871" y="0"/>
                          <a:ext cx="145415" cy="35941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62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3969" y="0"/>
                        <a:ext cx="940902" cy="33405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 dirty="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No transcript of records</a:t>
                        </a:r>
                        <a:endParaRPr lang="en-US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3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36115" y="862372"/>
                        <a:ext cx="1175352" cy="240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</a:pPr>
                        <a:r>
                          <a:rPr lang="en-GB" sz="1200" dirty="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Transcript of records</a:t>
                        </a:r>
                        <a:endParaRPr lang="en-US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4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93035" y="389909"/>
                        <a:ext cx="1232273" cy="36752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600"/>
                          </a:spcAft>
                        </a:pPr>
                        <a:r>
                          <a:rPr lang="en-GB" sz="1200" dirty="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a:t>Partially endorsed or unendorsed transcript</a:t>
                        </a:r>
                        <a:endParaRPr lang="en-US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-10601" y="1210414"/>
                    <a:ext cx="1948951" cy="1480246"/>
                    <a:chOff x="-188731" y="5069"/>
                    <a:chExt cx="1948951" cy="1480246"/>
                  </a:xfrm>
                </p:grpSpPr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-188731" y="5069"/>
                      <a:ext cx="1904155" cy="1059212"/>
                      <a:chOff x="-188731" y="5069"/>
                      <a:chExt cx="1904155" cy="1059212"/>
                    </a:xfrm>
                  </p:grpSpPr>
                  <p:grpSp>
                    <p:nvGrpSpPr>
                      <p:cNvPr id="38" name="Group 37"/>
                      <p:cNvGrpSpPr/>
                      <p:nvPr/>
                    </p:nvGrpSpPr>
                    <p:grpSpPr>
                      <a:xfrm>
                        <a:off x="-146483" y="385948"/>
                        <a:ext cx="1560231" cy="302914"/>
                        <a:chOff x="126142" y="-128028"/>
                        <a:chExt cx="1565850" cy="304164"/>
                      </a:xfrm>
                    </p:grpSpPr>
                    <p:grpSp>
                      <p:nvGrpSpPr>
                        <p:cNvPr id="53" name="Group 52"/>
                        <p:cNvGrpSpPr/>
                        <p:nvPr/>
                      </p:nvGrpSpPr>
                      <p:grpSpPr>
                        <a:xfrm>
                          <a:off x="126142" y="-128028"/>
                          <a:ext cx="1565850" cy="304164"/>
                          <a:chOff x="126142" y="-128028"/>
                          <a:chExt cx="1565850" cy="304164"/>
                        </a:xfrm>
                      </p:grpSpPr>
                      <p:sp>
                        <p:nvSpPr>
                          <p:cNvPr id="55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1354" y="-76614"/>
                            <a:ext cx="1350638" cy="2462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b="1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Ministry of Foreign Affairs</a:t>
                            </a:r>
                            <a:r>
                              <a:rPr lang="en-GB" sz="12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	5JD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56" name="Group 55"/>
                          <p:cNvGrpSpPr/>
                          <p:nvPr/>
                        </p:nvGrpSpPr>
                        <p:grpSpPr>
                          <a:xfrm>
                            <a:off x="126142" y="-128028"/>
                            <a:ext cx="304166" cy="304164"/>
                            <a:chOff x="205171" y="-208214"/>
                            <a:chExt cx="494710" cy="494663"/>
                          </a:xfrm>
                        </p:grpSpPr>
                        <p:pic>
                          <p:nvPicPr>
                            <p:cNvPr id="57" name="Picture 5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87730" y="-119316"/>
                              <a:ext cx="323213" cy="323215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58" name="Oval 57"/>
                            <p:cNvSpPr/>
                            <p:nvPr/>
                          </p:nvSpPr>
                          <p:spPr>
                            <a:xfrm>
                              <a:off x="205171" y="-208214"/>
                              <a:ext cx="494710" cy="49466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1ADD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 sz="1200"/>
                            </a:p>
                          </p:txBody>
                        </p:sp>
                      </p:grpSp>
                    </p:grpSp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 flipH="1">
                          <a:off x="427031" y="-76548"/>
                          <a:ext cx="1228987" cy="0"/>
                        </a:xfrm>
                        <a:prstGeom prst="line">
                          <a:avLst/>
                        </a:prstGeom>
                        <a:ln w="9525">
                          <a:solidFill>
                            <a:srgbClr val="01ADD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-188731" y="5069"/>
                        <a:ext cx="1372276" cy="380813"/>
                        <a:chOff x="137195" y="-218131"/>
                        <a:chExt cx="1375790" cy="383245"/>
                      </a:xfrm>
                    </p:grpSpPr>
                    <p:grpSp>
                      <p:nvGrpSpPr>
                        <p:cNvPr id="47" name="Group 46"/>
                        <p:cNvGrpSpPr/>
                        <p:nvPr/>
                      </p:nvGrpSpPr>
                      <p:grpSpPr>
                        <a:xfrm>
                          <a:off x="137195" y="-218131"/>
                          <a:ext cx="1375790" cy="383245"/>
                          <a:chOff x="137195" y="-218131"/>
                          <a:chExt cx="1375790" cy="383245"/>
                        </a:xfrm>
                      </p:grpSpPr>
                      <p:sp>
                        <p:nvSpPr>
                          <p:cNvPr id="49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7195" y="-110076"/>
                            <a:ext cx="1375790" cy="27519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b="1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Ministry of Education</a:t>
                            </a:r>
                            <a:r>
                              <a:rPr lang="en-GB" sz="12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            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                    0.6JD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spc="1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 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50" name="Group 49"/>
                          <p:cNvGrpSpPr/>
                          <p:nvPr/>
                        </p:nvGrpSpPr>
                        <p:grpSpPr>
                          <a:xfrm>
                            <a:off x="175963" y="-218131"/>
                            <a:ext cx="304165" cy="304164"/>
                            <a:chOff x="286197" y="-354752"/>
                            <a:chExt cx="494710" cy="494663"/>
                          </a:xfrm>
                        </p:grpSpPr>
                        <p:pic>
                          <p:nvPicPr>
                            <p:cNvPr id="51" name="Picture 50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8306" y="-265854"/>
                              <a:ext cx="323214" cy="323216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52" name="Oval 51"/>
                            <p:cNvSpPr/>
                            <p:nvPr/>
                          </p:nvSpPr>
                          <p:spPr>
                            <a:xfrm>
                              <a:off x="286197" y="-354752"/>
                              <a:ext cx="494710" cy="494663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1ADD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 sz="1200"/>
                            </a:p>
                          </p:txBody>
                        </p:sp>
                      </p:grpSp>
                    </p:grpSp>
                    <p:cxnSp>
                      <p:nvCxnSpPr>
                        <p:cNvPr id="48" name="Straight Connector 47"/>
                        <p:cNvCxnSpPr/>
                        <p:nvPr/>
                      </p:nvCxnSpPr>
                      <p:spPr>
                        <a:xfrm flipH="1">
                          <a:off x="470964" y="-89571"/>
                          <a:ext cx="969246" cy="6767"/>
                        </a:xfrm>
                        <a:prstGeom prst="line">
                          <a:avLst/>
                        </a:prstGeom>
                        <a:ln w="9525">
                          <a:solidFill>
                            <a:srgbClr val="01ADD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409104" y="689909"/>
                        <a:ext cx="1306320" cy="374372"/>
                        <a:chOff x="-99775" y="1148"/>
                        <a:chExt cx="1317853" cy="376307"/>
                      </a:xfrm>
                    </p:grpSpPr>
                    <p:sp>
                      <p:nvSpPr>
                        <p:cNvPr id="41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99775" y="58307"/>
                          <a:ext cx="1317853" cy="3191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Syrian Embassy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               17.7 </a:t>
                          </a:r>
                          <a:r>
                            <a:rPr lang="en-GB" sz="1200" dirty="0" smtClean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JOD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42" name="Group 41"/>
                        <p:cNvGrpSpPr/>
                        <p:nvPr/>
                      </p:nvGrpSpPr>
                      <p:grpSpPr>
                        <a:xfrm>
                          <a:off x="-13253" y="1148"/>
                          <a:ext cx="1186858" cy="303535"/>
                          <a:chOff x="225126" y="-144356"/>
                          <a:chExt cx="1188101" cy="304804"/>
                        </a:xfrm>
                      </p:grpSpPr>
                      <p:grpSp>
                        <p:nvGrpSpPr>
                          <p:cNvPr id="43" name="Group 42"/>
                          <p:cNvGrpSpPr/>
                          <p:nvPr/>
                        </p:nvGrpSpPr>
                        <p:grpSpPr>
                          <a:xfrm>
                            <a:off x="225126" y="-144356"/>
                            <a:ext cx="304800" cy="304804"/>
                            <a:chOff x="365388" y="-234271"/>
                            <a:chExt cx="494710" cy="494667"/>
                          </a:xfrm>
                        </p:grpSpPr>
                        <p:pic>
                          <p:nvPicPr>
                            <p:cNvPr id="45" name="Picture 44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7059" y="-154321"/>
                              <a:ext cx="323217" cy="323212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46" name="Oval 45"/>
                            <p:cNvSpPr/>
                            <p:nvPr/>
                          </p:nvSpPr>
                          <p:spPr>
                            <a:xfrm>
                              <a:off x="365388" y="-234271"/>
                              <a:ext cx="494710" cy="494667"/>
                            </a:xfrm>
                            <a:prstGeom prst="ellipse">
                              <a:avLst/>
                            </a:prstGeom>
                            <a:noFill/>
                            <a:ln w="9525">
                              <a:solidFill>
                                <a:srgbClr val="01ADD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 sz="1200"/>
                            </a:p>
                          </p:txBody>
                        </p:sp>
                      </p:grpSp>
                      <p:cxnSp>
                        <p:nvCxnSpPr>
                          <p:cNvPr id="44" name="Straight Connector 43"/>
                          <p:cNvCxnSpPr/>
                          <p:nvPr/>
                        </p:nvCxnSpPr>
                        <p:spPr>
                          <a:xfrm flipH="1" flipV="1">
                            <a:off x="498548" y="-80654"/>
                            <a:ext cx="914679" cy="5466"/>
                          </a:xfrm>
                          <a:prstGeom prst="line">
                            <a:avLst/>
                          </a:prstGeom>
                          <a:ln w="9525">
                            <a:solidFill>
                              <a:srgbClr val="01ADD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0" y="1169720"/>
                      <a:ext cx="1760220" cy="315595"/>
                      <a:chOff x="153977" y="-200660"/>
                      <a:chExt cx="1761039" cy="316967"/>
                    </a:xfrm>
                  </p:grpSpPr>
                  <p:sp>
                    <p:nvSpPr>
                      <p:cNvPr id="36" name="Right Bracket 35"/>
                      <p:cNvSpPr/>
                      <p:nvPr/>
                    </p:nvSpPr>
                    <p:spPr>
                      <a:xfrm rot="5400000">
                        <a:off x="974540" y="-1021223"/>
                        <a:ext cx="119913" cy="1761039"/>
                      </a:xfrm>
                      <a:prstGeom prst="rightBracket">
                        <a:avLst/>
                      </a:prstGeom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sz="1200"/>
                      </a:p>
                    </p:txBody>
                  </p:sp>
                  <p:sp>
                    <p:nvSpPr>
                      <p:cNvPr id="37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1965" y="-87318"/>
                        <a:ext cx="1626023" cy="203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 spc="100">
                            <a:solidFill>
                              <a:srgbClr val="AEAAAA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Transcript endorsed</a:t>
                        </a:r>
                        <a:endParaRPr lang="en-US" sz="120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3773882" y="380559"/>
                <a:ext cx="2690714" cy="767715"/>
                <a:chOff x="-15866" y="340054"/>
                <a:chExt cx="2692473" cy="768327"/>
              </a:xfrm>
            </p:grpSpPr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68126" y="416254"/>
                  <a:ext cx="2408481" cy="657667"/>
                </a:xfrm>
                <a:prstGeom prst="rect">
                  <a:avLst/>
                </a:prstGeom>
                <a:noFill/>
                <a:ln w="9525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200"/>
                    </a:spcAft>
                  </a:pPr>
                  <a:r>
                    <a:rPr lang="en-GB" sz="1200" b="1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Placement Test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Administered by the School Documentation Committee.</a:t>
                  </a:r>
                  <a:r>
                    <a:rPr lang="en-GB" sz="1200" kern="1200" dirty="0">
                      <a:solidFill>
                        <a:srgbClr val="000000"/>
                      </a:solidFill>
                      <a:effectLst/>
                      <a:latin typeface="Franklin Gothic Book" panose="020B05030201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Based on results a student will be enrolled in curriculum A or curriculum B in the relevant grade.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0800000">
                  <a:off x="-15866" y="340054"/>
                  <a:ext cx="304800" cy="304800"/>
                </a:xfrm>
                <a:prstGeom prst="ellipse">
                  <a:avLst/>
                </a:prstGeom>
                <a:noFill/>
                <a:ln w="9525">
                  <a:solidFill>
                    <a:srgbClr val="FF76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/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88" y="430109"/>
                  <a:ext cx="128905" cy="153670"/>
                </a:xfrm>
                <a:prstGeom prst="rect">
                  <a:avLst/>
                </a:prstGeom>
              </p:spPr>
            </p:pic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130144" y="644171"/>
                  <a:ext cx="6390" cy="464210"/>
                </a:xfrm>
                <a:prstGeom prst="line">
                  <a:avLst/>
                </a:prstGeom>
                <a:ln w="9525">
                  <a:solidFill>
                    <a:srgbClr val="FF76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/>
            <p:nvPr/>
          </p:nvGrpSpPr>
          <p:grpSpPr>
            <a:xfrm>
              <a:off x="958586" y="233540"/>
              <a:ext cx="4516120" cy="3378777"/>
              <a:chOff x="23044" y="133115"/>
              <a:chExt cx="4516120" cy="337877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44" y="655054"/>
                <a:ext cx="4516120" cy="1979295"/>
              </a:xfrm>
              <a:prstGeom prst="rect">
                <a:avLst/>
              </a:prstGeom>
            </p:spPr>
          </p:pic>
          <p:cxnSp>
            <p:nvCxnSpPr>
              <p:cNvPr id="17" name="Straight Connector 16"/>
              <p:cNvCxnSpPr/>
              <p:nvPr/>
            </p:nvCxnSpPr>
            <p:spPr>
              <a:xfrm flipH="1">
                <a:off x="1194534" y="133115"/>
                <a:ext cx="49747" cy="3275565"/>
              </a:xfrm>
              <a:prstGeom prst="line">
                <a:avLst/>
              </a:prstGeom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517984" y="3308754"/>
                <a:ext cx="1340485" cy="203138"/>
                <a:chOff x="-16851" y="-309770"/>
                <a:chExt cx="1342179" cy="207646"/>
              </a:xfrm>
            </p:grpSpPr>
            <p:sp>
              <p:nvSpPr>
                <p:cNvPr id="1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16851" y="-309770"/>
                  <a:ext cx="664845" cy="207645"/>
                </a:xfrm>
                <a:prstGeom prst="rect">
                  <a:avLst/>
                </a:prstGeom>
                <a:noFill/>
                <a:ln w="9525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b="1" spc="1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JORDAN</a:t>
                  </a:r>
                  <a:endParaRPr lang="en-US" sz="120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60483" y="-309769"/>
                  <a:ext cx="664845" cy="207645"/>
                </a:xfrm>
                <a:prstGeom prst="rect">
                  <a:avLst/>
                </a:prstGeom>
                <a:noFill/>
                <a:ln w="9525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b="1" spc="1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SYRIA</a:t>
                  </a:r>
                  <a:endParaRPr lang="en-US" sz="120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spc="10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20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2329973" y="2573194"/>
              <a:ext cx="1574150" cy="579914"/>
              <a:chOff x="36126" y="-161514"/>
              <a:chExt cx="1577699" cy="58888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6126" y="-7787"/>
                <a:ext cx="1577699" cy="435160"/>
                <a:chOff x="36126" y="-243689"/>
                <a:chExt cx="1577699" cy="435160"/>
              </a:xfrm>
            </p:grpSpPr>
            <p:sp>
              <p:nvSpPr>
                <p:cNvPr id="1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15979" y="-243689"/>
                  <a:ext cx="1297846" cy="435160"/>
                </a:xfrm>
                <a:prstGeom prst="rect">
                  <a:avLst/>
                </a:prstGeom>
                <a:noFill/>
                <a:ln w="9525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b="1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Ministry of Foreign Affairs or Consular </a:t>
                  </a:r>
                  <a:r>
                    <a:rPr lang="en-GB" sz="1200" b="1" dirty="0" smtClean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Office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0.16 JOD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b="1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200" spc="1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2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36126" y="-239080"/>
                  <a:ext cx="304643" cy="304800"/>
                  <a:chOff x="244285" y="-387988"/>
                  <a:chExt cx="494708" cy="494665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9267" y="-307768"/>
                    <a:ext cx="323217" cy="323214"/>
                  </a:xfrm>
                  <a:prstGeom prst="rect">
                    <a:avLst/>
                  </a:prstGeom>
                </p:spPr>
              </p:pic>
              <p:sp>
                <p:nvSpPr>
                  <p:cNvPr id="15" name="Oval 14"/>
                  <p:cNvSpPr/>
                  <p:nvPr/>
                </p:nvSpPr>
                <p:spPr>
                  <a:xfrm>
                    <a:off x="244285" y="-387988"/>
                    <a:ext cx="494708" cy="494665"/>
                  </a:xfrm>
                  <a:prstGeom prst="ellipse">
                    <a:avLst/>
                  </a:prstGeom>
                  <a:noFill/>
                  <a:ln w="9525">
                    <a:solidFill>
                      <a:srgbClr val="01ADD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200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187978" y="-161514"/>
                <a:ext cx="1" cy="161192"/>
              </a:xfrm>
              <a:prstGeom prst="line">
                <a:avLst/>
              </a:prstGeom>
              <a:ln w="9525">
                <a:solidFill>
                  <a:srgbClr val="01A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624355" y="297860"/>
            <a:ext cx="10779327" cy="590839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Profile 1: 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Syrian Students enrolling in Basic Education upon return to 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Syria </a:t>
            </a:r>
            <a:r>
              <a:rPr lang="en-GB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(Grades </a:t>
            </a:r>
            <a:r>
              <a:rPr lang="en-GB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1 – 9 </a:t>
            </a:r>
            <a:r>
              <a:rPr lang="en-GB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)</a:t>
            </a:r>
            <a:br>
              <a:rPr lang="en-GB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</a:br>
            <a:endParaRPr lang="en-GB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135683" y="2501378"/>
            <a:ext cx="2870088" cy="1360087"/>
            <a:chOff x="-7946" y="-34019"/>
            <a:chExt cx="2231215" cy="924834"/>
          </a:xfrm>
        </p:grpSpPr>
        <p:grpSp>
          <p:nvGrpSpPr>
            <p:cNvPr id="88" name="Group 87"/>
            <p:cNvGrpSpPr/>
            <p:nvPr/>
          </p:nvGrpSpPr>
          <p:grpSpPr>
            <a:xfrm>
              <a:off x="-7946" y="-34019"/>
              <a:ext cx="1188285" cy="924834"/>
              <a:chOff x="-7946" y="-34019"/>
              <a:chExt cx="1188285" cy="924834"/>
            </a:xfrm>
          </p:grpSpPr>
          <p:sp>
            <p:nvSpPr>
              <p:cNvPr id="90" name="Rectangle 89"/>
              <p:cNvSpPr/>
              <p:nvPr/>
            </p:nvSpPr>
            <p:spPr>
              <a:xfrm rot="1184122">
                <a:off x="-7946" y="-34019"/>
                <a:ext cx="887491" cy="3696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2689052">
                <a:off x="344384" y="510639"/>
                <a:ext cx="835955" cy="380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" y="223507"/>
              <a:ext cx="2218055" cy="314960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10265490" y="1087215"/>
            <a:ext cx="1067026" cy="730690"/>
            <a:chOff x="9497131" y="1212262"/>
            <a:chExt cx="1067026" cy="730690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r="12555" b="24333"/>
            <a:stretch/>
          </p:blipFill>
          <p:spPr>
            <a:xfrm>
              <a:off x="9833810" y="1457578"/>
              <a:ext cx="489650" cy="485374"/>
            </a:xfrm>
            <a:prstGeom prst="rect">
              <a:avLst/>
            </a:prstGeom>
          </p:spPr>
        </p:pic>
        <p:sp>
          <p:nvSpPr>
            <p:cNvPr id="94" name="Rectangle 93"/>
            <p:cNvSpPr/>
            <p:nvPr/>
          </p:nvSpPr>
          <p:spPr>
            <a:xfrm rot="19983829">
              <a:off x="9497131" y="1220674"/>
              <a:ext cx="370969" cy="537144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1032708">
              <a:off x="10193188" y="1212262"/>
              <a:ext cx="370969" cy="537144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96" name="Flowchart: Process 95"/>
          <p:cNvSpPr/>
          <p:nvPr/>
        </p:nvSpPr>
        <p:spPr>
          <a:xfrm>
            <a:off x="7418701" y="4725219"/>
            <a:ext cx="4703981" cy="1384995"/>
          </a:xfrm>
          <a:prstGeom prst="flowChartProcess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1200" i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“I had a stamped transcript from the Jordanian </a:t>
            </a:r>
            <a:r>
              <a:rPr lang="en-GB" sz="1200" i="1" dirty="0" err="1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MoE</a:t>
            </a:r>
            <a:r>
              <a:rPr lang="en-GB" sz="1200" i="1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which they recognized, however the documentation process was not straightforward, I had to go back and forth a few times between the DoE and the school and there was no uniform and clear requirement for documentation requested. They then advised that my daughter takes a placement test and that replaced the need for me to furnish any documents and my daughter was enrolled. “ a Syrian mother</a:t>
            </a:r>
            <a:endParaRPr lang="en-US" sz="1200" i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41669" y="661957"/>
            <a:ext cx="10662013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US" sz="1200" i="1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Enrolment process for Syrian refugee students enrolling in basic education upon return to Syria </a:t>
            </a:r>
            <a:r>
              <a:rPr lang="en-US" sz="1200" i="1" dirty="0" smtClean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according to the </a:t>
            </a:r>
            <a:r>
              <a:rPr lang="en-US" sz="1200" i="1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Instructions of Enrollment and Acceptance in Schools of Basic Education for Academic Year 2019-2020, No. 543/(4/6), the Syrian Ministry of Education, 2019 </a:t>
            </a:r>
          </a:p>
          <a:p>
            <a:pPr>
              <a:spcAft>
                <a:spcPts val="1000"/>
              </a:spcAft>
            </a:pPr>
            <a:endParaRPr lang="en-US" sz="1200" i="1" dirty="0">
              <a:solidFill>
                <a:srgbClr val="595959"/>
              </a:solidFill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624356" y="297860"/>
            <a:ext cx="11393474" cy="590839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Profile 2: 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Syrian Students enrolling in General Secondary Education upon return to Syria </a:t>
            </a:r>
            <a:r>
              <a:rPr lang="en-US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Grade </a:t>
            </a:r>
            <a:r>
              <a:rPr lang="en-GB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10 – 12) </a:t>
            </a:r>
            <a:r>
              <a:rPr lang="en-GB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</a:br>
            <a:endParaRPr lang="en-GB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821000" y="989045"/>
            <a:ext cx="10692976" cy="5215812"/>
            <a:chOff x="-976361" y="414606"/>
            <a:chExt cx="7553327" cy="3476676"/>
          </a:xfrm>
        </p:grpSpPr>
        <p:grpSp>
          <p:nvGrpSpPr>
            <p:cNvPr id="104" name="Group 103"/>
            <p:cNvGrpSpPr/>
            <p:nvPr/>
          </p:nvGrpSpPr>
          <p:grpSpPr>
            <a:xfrm>
              <a:off x="-976361" y="414606"/>
              <a:ext cx="7553327" cy="3476676"/>
              <a:chOff x="-976483" y="135653"/>
              <a:chExt cx="7554269" cy="348390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-976483" y="135653"/>
                <a:ext cx="7554269" cy="3483900"/>
                <a:chOff x="-976483" y="135653"/>
                <a:chExt cx="7554269" cy="3483900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-976483" y="135653"/>
                  <a:ext cx="7554269" cy="3483900"/>
                  <a:chOff x="-976483" y="135653"/>
                  <a:chExt cx="7554269" cy="3483900"/>
                </a:xfrm>
              </p:grpSpPr>
              <p:pic>
                <p:nvPicPr>
                  <p:cNvPr id="124" name="Picture 12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19424" y="844061"/>
                    <a:ext cx="4521200" cy="2004060"/>
                  </a:xfrm>
                  <a:prstGeom prst="rect">
                    <a:avLst/>
                  </a:prstGeom>
                </p:spPr>
              </p:pic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2115739" y="135653"/>
                    <a:ext cx="1575915" cy="1183497"/>
                    <a:chOff x="-160218" y="0"/>
                    <a:chExt cx="1575963" cy="1183640"/>
                  </a:xfrm>
                </p:grpSpPr>
                <p:sp>
                  <p:nvSpPr>
                    <p:cNvPr id="173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60218" y="48124"/>
                      <a:ext cx="1404783" cy="672465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Directorate of Education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Registration form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buFontTx/>
                        <a:buChar char="-"/>
                      </a:pPr>
                      <a:r>
                        <a:rPr lang="en-GB" sz="1200" dirty="0" smtClean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Copy </a:t>
                      </a: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GB" sz="1200" dirty="0" smtClean="0">
                          <a:solidFill>
                            <a:srgbClr val="595959"/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FB/ </a:t>
                      </a:r>
                      <a:r>
                        <a:rPr lang="en-GB" sz="1200" dirty="0">
                          <a:solidFill>
                            <a:srgbClr val="595959"/>
                          </a:solidFill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civil registry statement </a:t>
                      </a:r>
                      <a:endParaRPr lang="en-GB" sz="1200" dirty="0" smtClean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dirty="0" smtClean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photos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1092530" y="0"/>
                      <a:ext cx="323215" cy="1183640"/>
                      <a:chOff x="0" y="0"/>
                      <a:chExt cx="323215" cy="1184037"/>
                    </a:xfrm>
                  </p:grpSpPr>
                  <p:cxnSp>
                    <p:nvCxnSpPr>
                      <p:cNvPr id="175" name="Straight Connector 174"/>
                      <p:cNvCxnSpPr/>
                      <p:nvPr/>
                    </p:nvCxnSpPr>
                    <p:spPr>
                      <a:xfrm flipH="1" flipV="1">
                        <a:off x="141436" y="319053"/>
                        <a:ext cx="1270" cy="864870"/>
                      </a:xfrm>
                      <a:prstGeom prst="line">
                        <a:avLst/>
                      </a:prstGeom>
                      <a:ln w="9525">
                        <a:solidFill>
                          <a:srgbClr val="FF760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Straight Connector 175"/>
                      <p:cNvCxnSpPr/>
                      <p:nvPr/>
                    </p:nvCxnSpPr>
                    <p:spPr>
                      <a:xfrm flipV="1">
                        <a:off x="161171" y="322342"/>
                        <a:ext cx="0" cy="861695"/>
                      </a:xfrm>
                      <a:prstGeom prst="line">
                        <a:avLst/>
                      </a:prstGeom>
                      <a:ln w="9525">
                        <a:solidFill>
                          <a:srgbClr val="01ADD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77" name="Group 176"/>
                      <p:cNvGrpSpPr/>
                      <p:nvPr/>
                    </p:nvGrpSpPr>
                    <p:grpSpPr>
                      <a:xfrm>
                        <a:off x="0" y="0"/>
                        <a:ext cx="323215" cy="323215"/>
                        <a:chOff x="-248222" y="-191248"/>
                        <a:chExt cx="325041" cy="324666"/>
                      </a:xfrm>
                    </p:grpSpPr>
                    <p:grpSp>
                      <p:nvGrpSpPr>
                        <p:cNvPr id="178" name="Group 177"/>
                        <p:cNvGrpSpPr/>
                        <p:nvPr/>
                      </p:nvGrpSpPr>
                      <p:grpSpPr>
                        <a:xfrm>
                          <a:off x="-248222" y="-191248"/>
                          <a:ext cx="325041" cy="324666"/>
                          <a:chOff x="-402062" y="-314673"/>
                          <a:chExt cx="526497" cy="525811"/>
                        </a:xfrm>
                      </p:grpSpPr>
                      <p:sp>
                        <p:nvSpPr>
                          <p:cNvPr id="180" name="Oval 179"/>
                          <p:cNvSpPr/>
                          <p:nvPr/>
                        </p:nvSpPr>
                        <p:spPr>
                          <a:xfrm>
                            <a:off x="-402062" y="-314673"/>
                            <a:ext cx="526497" cy="525811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FF760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200">
                              <a:latin typeface="Franklin Gothic Book" panose="020B0503020102020204" pitchFamily="34" charset="0"/>
                            </a:endParaRPr>
                          </a:p>
                        </p:txBody>
                      </p:sp>
                      <p:pic>
                        <p:nvPicPr>
                          <p:cNvPr id="181" name="Picture 18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-301904" y="-235929"/>
                            <a:ext cx="323851" cy="323848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-230669" y="-173195"/>
                          <a:ext cx="288000" cy="288000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1ADD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200">
                            <a:latin typeface="Franklin Gothic Book" panose="020B05030201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-976483" y="714883"/>
                    <a:ext cx="4292411" cy="2686266"/>
                    <a:chOff x="-976512" y="4068"/>
                    <a:chExt cx="4292540" cy="2686592"/>
                  </a:xfrm>
                </p:grpSpPr>
                <p:grpSp>
                  <p:nvGrpSpPr>
                    <p:cNvPr id="137" name="Group 136"/>
                    <p:cNvGrpSpPr/>
                    <p:nvPr/>
                  </p:nvGrpSpPr>
                  <p:grpSpPr>
                    <a:xfrm>
                      <a:off x="-976512" y="4068"/>
                      <a:ext cx="4292540" cy="1165051"/>
                      <a:chOff x="-976793" y="4070"/>
                      <a:chExt cx="4293775" cy="1165450"/>
                    </a:xfrm>
                  </p:grpSpPr>
                  <p:sp>
                    <p:nvSpPr>
                      <p:cNvPr id="164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22297" y="514871"/>
                        <a:ext cx="194685" cy="2954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 spc="10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?</a:t>
                        </a:r>
                        <a:endParaRPr lang="en-US" sz="120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GB" sz="1200" spc="100">
                            <a:solidFill>
                              <a:srgbClr val="595959"/>
                            </a:solidFill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120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165" name="Group 164"/>
                      <p:cNvGrpSpPr/>
                      <p:nvPr/>
                    </p:nvGrpSpPr>
                    <p:grpSpPr>
                      <a:xfrm>
                        <a:off x="-976793" y="4070"/>
                        <a:ext cx="1858513" cy="1165450"/>
                        <a:chOff x="-584253" y="4070"/>
                        <a:chExt cx="1859141" cy="1166024"/>
                      </a:xfrm>
                    </p:grpSpPr>
                    <p:grpSp>
                      <p:nvGrpSpPr>
                        <p:cNvPr id="166" name="Group 165"/>
                        <p:cNvGrpSpPr/>
                        <p:nvPr/>
                      </p:nvGrpSpPr>
                      <p:grpSpPr>
                        <a:xfrm>
                          <a:off x="1129471" y="16934"/>
                          <a:ext cx="145417" cy="1153160"/>
                          <a:chOff x="392871" y="0"/>
                          <a:chExt cx="145417" cy="1153160"/>
                        </a:xfrm>
                      </p:grpSpPr>
                      <p:pic>
                        <p:nvPicPr>
                          <p:cNvPr id="170" name="Picture 1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2873" y="400050"/>
                            <a:ext cx="145415" cy="35941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71" name="Picture 17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2873" y="793750"/>
                            <a:ext cx="144780" cy="35941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172" name="Picture 17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2871" y="0"/>
                            <a:ext cx="145415" cy="35941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167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325" y="4070"/>
                          <a:ext cx="1113574" cy="3340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r"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a:t>No certificate or transcript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68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553426" y="843235"/>
                          <a:ext cx="1672736" cy="2414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G10 certificate or transcript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9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584253" y="382484"/>
                          <a:ext cx="1714265" cy="3676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GB" sz="1200" dirty="0">
                              <a:solidFill>
                                <a:srgbClr val="595959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Partially endorsed or unendorsed certificate or transcript</a:t>
                          </a:r>
                          <a:endParaRPr lang="en-US" sz="1200" dirty="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8" name="Group 137"/>
                    <p:cNvGrpSpPr/>
                    <p:nvPr/>
                  </p:nvGrpSpPr>
                  <p:grpSpPr>
                    <a:xfrm>
                      <a:off x="-48467" y="1205344"/>
                      <a:ext cx="1986817" cy="1485316"/>
                      <a:chOff x="-226597" y="-1"/>
                      <a:chExt cx="1986817" cy="1485316"/>
                    </a:xfrm>
                  </p:grpSpPr>
                  <p:grpSp>
                    <p:nvGrpSpPr>
                      <p:cNvPr id="139" name="Group 138"/>
                      <p:cNvGrpSpPr/>
                      <p:nvPr/>
                    </p:nvGrpSpPr>
                    <p:grpSpPr>
                      <a:xfrm>
                        <a:off x="-226597" y="-1"/>
                        <a:ext cx="1954491" cy="1125402"/>
                        <a:chOff x="-226597" y="-1"/>
                        <a:chExt cx="1954491" cy="1125402"/>
                      </a:xfrm>
                    </p:grpSpPr>
                    <p:grpSp>
                      <p:nvGrpSpPr>
                        <p:cNvPr id="143" name="Group 142"/>
                        <p:cNvGrpSpPr/>
                        <p:nvPr/>
                      </p:nvGrpSpPr>
                      <p:grpSpPr>
                        <a:xfrm>
                          <a:off x="-205372" y="398966"/>
                          <a:ext cx="1601738" cy="470534"/>
                          <a:chOff x="67036" y="-114956"/>
                          <a:chExt cx="1607511" cy="472477"/>
                        </a:xfrm>
                      </p:grpSpPr>
                      <p:grpSp>
                        <p:nvGrpSpPr>
                          <p:cNvPr id="158" name="Group 157"/>
                          <p:cNvGrpSpPr/>
                          <p:nvPr/>
                        </p:nvGrpSpPr>
                        <p:grpSpPr>
                          <a:xfrm>
                            <a:off x="67036" y="-114956"/>
                            <a:ext cx="1607511" cy="472477"/>
                            <a:chOff x="67036" y="-114956"/>
                            <a:chExt cx="1607511" cy="472477"/>
                          </a:xfrm>
                        </p:grpSpPr>
                        <p:sp>
                          <p:nvSpPr>
                            <p:cNvPr id="160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8624" y="-1889"/>
                              <a:ext cx="1465923" cy="35941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b="1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Ministry of Foreign Affairs</a:t>
                              </a: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	5JD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61" name="Group 160"/>
                            <p:cNvGrpSpPr/>
                            <p:nvPr/>
                          </p:nvGrpSpPr>
                          <p:grpSpPr>
                            <a:xfrm>
                              <a:off x="67036" y="-114956"/>
                              <a:ext cx="304166" cy="304164"/>
                              <a:chOff x="109036" y="-186956"/>
                              <a:chExt cx="494710" cy="494663"/>
                            </a:xfrm>
                          </p:grpSpPr>
                          <p:pic>
                            <p:nvPicPr>
                              <p:cNvPr id="162" name="Picture 16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91588" y="-98058"/>
                                <a:ext cx="323213" cy="3232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163" name="Oval 162"/>
                              <p:cNvSpPr/>
                              <p:nvPr/>
                            </p:nvSpPr>
                            <p:spPr>
                              <a:xfrm>
                                <a:off x="109036" y="-186956"/>
                                <a:ext cx="494710" cy="49466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1ADD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sz="1200">
                                  <a:latin typeface="Franklin Gothic Book" panose="020B05030201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159" name="Straight Connector 158"/>
                          <p:cNvCxnSpPr/>
                          <p:nvPr/>
                        </p:nvCxnSpPr>
                        <p:spPr>
                          <a:xfrm flipH="1">
                            <a:off x="377296" y="19700"/>
                            <a:ext cx="1211947" cy="0"/>
                          </a:xfrm>
                          <a:prstGeom prst="line">
                            <a:avLst/>
                          </a:prstGeom>
                          <a:ln w="9525">
                            <a:solidFill>
                              <a:srgbClr val="01ADD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44" name="Group 143"/>
                        <p:cNvGrpSpPr/>
                        <p:nvPr/>
                      </p:nvGrpSpPr>
                      <p:grpSpPr>
                        <a:xfrm>
                          <a:off x="-226597" y="-1"/>
                          <a:ext cx="1415544" cy="541021"/>
                          <a:chOff x="99233" y="-223233"/>
                          <a:chExt cx="1419164" cy="544475"/>
                        </a:xfrm>
                      </p:grpSpPr>
                      <p:grpSp>
                        <p:nvGrpSpPr>
                          <p:cNvPr id="152" name="Group 151"/>
                          <p:cNvGrpSpPr/>
                          <p:nvPr/>
                        </p:nvGrpSpPr>
                        <p:grpSpPr>
                          <a:xfrm>
                            <a:off x="99233" y="-223233"/>
                            <a:ext cx="1419164" cy="544475"/>
                            <a:chOff x="99233" y="-223233"/>
                            <a:chExt cx="1419164" cy="544475"/>
                          </a:xfrm>
                        </p:grpSpPr>
                        <p:sp>
                          <p:nvSpPr>
                            <p:cNvPr id="154" name="Text Box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9233" y="-14960"/>
                              <a:ext cx="1419164" cy="336202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>
                              <a:noAutofit/>
                            </a:bodyPr>
                            <a:lstStyle/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b="1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Ministry of Education</a:t>
                              </a: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            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                    0.6JD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  <a:p>
                              <a:pPr marL="0" marR="0" algn="r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r>
                                <a:rPr lang="en-GB" sz="1200" spc="100" dirty="0">
                                  <a:solidFill>
                                    <a:srgbClr val="595959"/>
                                  </a:solidFill>
                                  <a:effectLst/>
                                  <a:latin typeface="Franklin Gothic Book" panose="020B050302010202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 </a:t>
                              </a:r>
                              <a:endParaRPr lang="en-US" sz="1200" dirty="0"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55" name="Group 154"/>
                            <p:cNvGrpSpPr/>
                            <p:nvPr/>
                          </p:nvGrpSpPr>
                          <p:grpSpPr>
                            <a:xfrm>
                              <a:off x="119607" y="-223233"/>
                              <a:ext cx="304165" cy="304164"/>
                              <a:chOff x="194526" y="-363050"/>
                              <a:chExt cx="494710" cy="494663"/>
                            </a:xfrm>
                          </p:grpSpPr>
                          <p:pic>
                            <p:nvPicPr>
                              <p:cNvPr id="156" name="Picture 15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77080" y="-274152"/>
                                <a:ext cx="323214" cy="323216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157" name="Oval 156"/>
                              <p:cNvSpPr/>
                              <p:nvPr/>
                            </p:nvSpPr>
                            <p:spPr>
                              <a:xfrm>
                                <a:off x="194526" y="-363050"/>
                                <a:ext cx="494710" cy="494663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1ADD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sz="1200">
                                  <a:latin typeface="Franklin Gothic Book" panose="020B050302010202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cxnSp>
                        <p:nvCxnSpPr>
                          <p:cNvPr id="153" name="Straight Connector 152"/>
                          <p:cNvCxnSpPr/>
                          <p:nvPr/>
                        </p:nvCxnSpPr>
                        <p:spPr>
                          <a:xfrm flipH="1">
                            <a:off x="415586" y="-138"/>
                            <a:ext cx="1008903" cy="6767"/>
                          </a:xfrm>
                          <a:prstGeom prst="line">
                            <a:avLst/>
                          </a:prstGeom>
                          <a:ln w="9525">
                            <a:solidFill>
                              <a:srgbClr val="01ADD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145" name="Group 144"/>
                        <p:cNvGrpSpPr/>
                        <p:nvPr/>
                      </p:nvGrpSpPr>
                      <p:grpSpPr>
                        <a:xfrm>
                          <a:off x="421574" y="783771"/>
                          <a:ext cx="1306320" cy="341630"/>
                          <a:chOff x="-87195" y="95495"/>
                          <a:chExt cx="1317853" cy="343396"/>
                        </a:xfrm>
                      </p:grpSpPr>
                      <p:sp>
                        <p:nvSpPr>
                          <p:cNvPr id="146" name="Text Box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87195" y="119743"/>
                            <a:ext cx="1317853" cy="319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>
                            <a:noAutofit/>
                          </a:bodyPr>
                          <a:lstStyle/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b="1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Syrian Embassy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17.7 JOD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  <a:p>
                            <a:pPr marL="0" marR="0" algn="ctr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r>
                              <a:rPr lang="en-GB" sz="1200" spc="100" dirty="0">
                                <a:solidFill>
                                  <a:srgbClr val="595959"/>
                                </a:solidFill>
                                <a:effectLst/>
                                <a:latin typeface="Franklin Gothic Book" panose="020B050302010202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 </a:t>
                            </a:r>
                            <a:endParaRPr lang="en-US" sz="1200" dirty="0"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47" name="Group 146"/>
                          <p:cNvGrpSpPr/>
                          <p:nvPr/>
                        </p:nvGrpSpPr>
                        <p:grpSpPr>
                          <a:xfrm>
                            <a:off x="41425" y="95495"/>
                            <a:ext cx="1089629" cy="303535"/>
                            <a:chOff x="279863" y="-49615"/>
                            <a:chExt cx="1090770" cy="304804"/>
                          </a:xfrm>
                        </p:grpSpPr>
                        <p:grpSp>
                          <p:nvGrpSpPr>
                            <p:cNvPr id="148" name="Group 147"/>
                            <p:cNvGrpSpPr/>
                            <p:nvPr/>
                          </p:nvGrpSpPr>
                          <p:grpSpPr>
                            <a:xfrm>
                              <a:off x="279863" y="-49615"/>
                              <a:ext cx="304800" cy="304804"/>
                              <a:chOff x="454220" y="-80516"/>
                              <a:chExt cx="494710" cy="494667"/>
                            </a:xfrm>
                          </p:grpSpPr>
                          <p:pic>
                            <p:nvPicPr>
                              <p:cNvPr id="150" name="Picture 14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45892" y="-566"/>
                                <a:ext cx="323216" cy="323212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151" name="Oval 150"/>
                              <p:cNvSpPr/>
                              <p:nvPr/>
                            </p:nvSpPr>
                            <p:spPr>
                              <a:xfrm>
                                <a:off x="454220" y="-80516"/>
                                <a:ext cx="494710" cy="494667"/>
                              </a:xfrm>
                              <a:prstGeom prst="ellipse">
                                <a:avLst/>
                              </a:prstGeom>
                              <a:noFill/>
                              <a:ln w="9525">
                                <a:solidFill>
                                  <a:srgbClr val="01ADD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en-US" sz="1200">
                                  <a:latin typeface="Franklin Gothic Book" panose="020B0503020102020204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149" name="Straight Connector 148"/>
                            <p:cNvCxnSpPr/>
                            <p:nvPr/>
                          </p:nvCxnSpPr>
                          <p:spPr>
                            <a:xfrm flipH="1">
                              <a:off x="557613" y="6889"/>
                              <a:ext cx="813020" cy="0"/>
                            </a:xfrm>
                            <a:prstGeom prst="line">
                              <a:avLst/>
                            </a:prstGeom>
                            <a:ln w="9525">
                              <a:solidFill>
                                <a:srgbClr val="01ADD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grpSp>
                    <p:nvGrpSpPr>
                      <p:cNvPr id="140" name="Group 139"/>
                      <p:cNvGrpSpPr/>
                      <p:nvPr/>
                    </p:nvGrpSpPr>
                    <p:grpSpPr>
                      <a:xfrm>
                        <a:off x="0" y="1169720"/>
                        <a:ext cx="1760220" cy="315595"/>
                        <a:chOff x="153977" y="-200660"/>
                        <a:chExt cx="1761039" cy="316967"/>
                      </a:xfrm>
                    </p:grpSpPr>
                    <p:sp>
                      <p:nvSpPr>
                        <p:cNvPr id="141" name="Right Bracket 140"/>
                        <p:cNvSpPr/>
                        <p:nvPr/>
                      </p:nvSpPr>
                      <p:spPr>
                        <a:xfrm rot="5400000">
                          <a:off x="974540" y="-1021223"/>
                          <a:ext cx="119913" cy="1761039"/>
                        </a:xfrm>
                        <a:prstGeom prst="rightBracket">
                          <a:avLst/>
                        </a:prstGeom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sz="1200">
                            <a:latin typeface="Franklin Gothic Book" panose="020B0503020102020204" pitchFamily="34" charset="0"/>
                          </a:endParaRPr>
                        </a:p>
                      </p:txBody>
                    </p:sp>
                    <p:sp>
                      <p:nvSpPr>
                        <p:cNvPr id="142" name="Text Box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1965" y="-87318"/>
                          <a:ext cx="1626023" cy="203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>
                          <a:noAutofit/>
                        </a:bodyPr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spc="100">
                              <a:solidFill>
                                <a:srgbClr val="AEAAAA"/>
                              </a:solidFill>
                              <a:effectLst/>
                              <a:latin typeface="Franklin Gothic Book" panose="020B05030201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Transcript endorsed</a:t>
                          </a:r>
                          <a:endParaRPr lang="en-US" sz="1200">
                            <a:effectLst/>
                            <a:latin typeface="Franklin Gothic Book" panose="020B05030201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4949130" y="1266092"/>
                    <a:ext cx="1628656" cy="915089"/>
                    <a:chOff x="-1213083" y="425320"/>
                    <a:chExt cx="1980389" cy="1112806"/>
                  </a:xfrm>
                </p:grpSpPr>
                <p:pic>
                  <p:nvPicPr>
                    <p:cNvPr id="135" name="Picture 134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437190" y="425320"/>
                      <a:ext cx="313055" cy="31305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36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213083" y="767714"/>
                      <a:ext cx="1980389" cy="770412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ctr" anchorCtr="0"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spc="9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spc="9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 Vocational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spc="9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School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9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3763108" y="381837"/>
                    <a:ext cx="2645406" cy="767080"/>
                    <a:chOff x="-15866" y="340054"/>
                    <a:chExt cx="2647414" cy="768327"/>
                  </a:xfrm>
                </p:grpSpPr>
                <p:sp>
                  <p:nvSpPr>
                    <p:cNvPr id="131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8126" y="416254"/>
                      <a:ext cx="2363422" cy="657667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G9 National Exam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Based on results a student will be enrolled in grade 10 or above in their stream of preference (i.e. scientific, literary, industrial or commercial).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l 131"/>
                    <p:cNvSpPr/>
                    <p:nvPr/>
                  </p:nvSpPr>
                  <p:spPr>
                    <a:xfrm rot="10800000">
                      <a:off x="-15866" y="340054"/>
                      <a:ext cx="304800" cy="304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FF760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200">
                        <a:latin typeface="Franklin Gothic Book" panose="020B0503020102020204" pitchFamily="34" charset="0"/>
                      </a:endParaRPr>
                    </a:p>
                  </p:txBody>
                </p:sp>
                <p:pic>
                  <p:nvPicPr>
                    <p:cNvPr id="133" name="Picture 132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4188" y="430109"/>
                      <a:ext cx="128905" cy="15367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flipV="1">
                      <a:off x="130144" y="644171"/>
                      <a:ext cx="6390" cy="464210"/>
                    </a:xfrm>
                    <a:prstGeom prst="line">
                      <a:avLst/>
                    </a:prstGeom>
                    <a:ln w="9525">
                      <a:solidFill>
                        <a:srgbClr val="FF760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2096482" y="183149"/>
                    <a:ext cx="33769" cy="3330626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1451987" y="3416440"/>
                    <a:ext cx="1340445" cy="203113"/>
                    <a:chOff x="-16851" y="-309770"/>
                    <a:chExt cx="1342179" cy="207646"/>
                  </a:xfrm>
                </p:grpSpPr>
                <p:sp>
                  <p:nvSpPr>
                    <p:cNvPr id="129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16851" y="-309770"/>
                      <a:ext cx="664845" cy="207645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spc="10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JORDAN</a:t>
                      </a:r>
                      <a:endParaRPr lang="en-US" sz="1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0483" y="-309769"/>
                      <a:ext cx="664845" cy="207645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spc="10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SYRIA</a:t>
                      </a:r>
                      <a:endParaRPr lang="en-US" sz="1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10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5" name="Group 114"/>
                <p:cNvGrpSpPr/>
                <p:nvPr/>
              </p:nvGrpSpPr>
              <p:grpSpPr>
                <a:xfrm>
                  <a:off x="3758084" y="1602712"/>
                  <a:ext cx="2721930" cy="1303657"/>
                  <a:chOff x="0" y="0"/>
                  <a:chExt cx="2722434" cy="1303819"/>
                </a:xfrm>
              </p:grpSpPr>
              <p:grpSp>
                <p:nvGrpSpPr>
                  <p:cNvPr id="116" name="Group 115"/>
                  <p:cNvGrpSpPr/>
                  <p:nvPr/>
                </p:nvGrpSpPr>
                <p:grpSpPr>
                  <a:xfrm>
                    <a:off x="0" y="0"/>
                    <a:ext cx="2722434" cy="1303819"/>
                    <a:chOff x="0" y="269443"/>
                    <a:chExt cx="2725990" cy="1305831"/>
                  </a:xfrm>
                </p:grpSpPr>
                <p:sp>
                  <p:nvSpPr>
                    <p:cNvPr id="118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5059" y="602561"/>
                      <a:ext cx="2450931" cy="972713"/>
                    </a:xfrm>
                    <a:prstGeom prst="rect">
                      <a:avLst/>
                    </a:prstGeom>
                    <a:noFill/>
                    <a:ln w="9525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Placement Test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two-subject test is required. Based on results and the </a:t>
                      </a:r>
                      <a:r>
                        <a:rPr lang="en-GB" sz="1200" dirty="0" smtClean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transcript </a:t>
                      </a:r>
                      <a:r>
                        <a:rPr lang="en-GB" sz="12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student will be enrolled in grade 10 or above in their stream of </a:t>
                      </a:r>
                      <a:r>
                        <a:rPr lang="en-GB" sz="1200" dirty="0" smtClean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preference.</a:t>
                      </a: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100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>
                      <a:off x="151881" y="269443"/>
                      <a:ext cx="0" cy="262141"/>
                    </a:xfrm>
                    <a:prstGeom prst="line">
                      <a:avLst/>
                    </a:prstGeom>
                    <a:ln w="9525">
                      <a:solidFill>
                        <a:srgbClr val="01ADD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0" y="540910"/>
                      <a:ext cx="304800" cy="30480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1ADD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200">
                        <a:latin typeface="Franklin Gothic Book" panose="020B0503020102020204" pitchFamily="34" charset="0"/>
                      </a:endParaRPr>
                    </a:p>
                  </p:txBody>
                </p:sp>
              </p:grpSp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5250" y="342900"/>
                    <a:ext cx="128270" cy="15303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7" name="Group 106"/>
              <p:cNvGrpSpPr/>
              <p:nvPr/>
            </p:nvGrpSpPr>
            <p:grpSpPr>
              <a:xfrm>
                <a:off x="2280976" y="2682909"/>
                <a:ext cx="1599378" cy="676809"/>
                <a:chOff x="0" y="-53286"/>
                <a:chExt cx="1603691" cy="688101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0" y="105050"/>
                  <a:ext cx="1603691" cy="529765"/>
                  <a:chOff x="0" y="-130852"/>
                  <a:chExt cx="1603691" cy="529765"/>
                </a:xfrm>
              </p:grpSpPr>
              <p:sp>
                <p:nvSpPr>
                  <p:cNvPr id="11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805" y="-130080"/>
                    <a:ext cx="1348886" cy="528993"/>
                  </a:xfrm>
                  <a:prstGeom prst="rect">
                    <a:avLst/>
                  </a:prstGeom>
                  <a:noFill/>
                  <a:ln w="9525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b="1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Ministry of Foreign Affairs or Consular Office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algn="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0.16 JOD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GB" sz="1200" spc="100" dirty="0">
                        <a:solidFill>
                          <a:srgbClr val="595959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lang="en-US" sz="1200" dirty="0"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0" y="-130852"/>
                    <a:ext cx="304643" cy="304800"/>
                    <a:chOff x="185620" y="-212344"/>
                    <a:chExt cx="494708" cy="494665"/>
                  </a:xfrm>
                </p:grpSpPr>
                <p:pic>
                  <p:nvPicPr>
                    <p:cNvPr id="112" name="Picture 111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1263" y="-123444"/>
                      <a:ext cx="323217" cy="32321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185620" y="-212344"/>
                      <a:ext cx="494708" cy="494665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1ADD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sz="1200">
                        <a:latin typeface="Franklin Gothic Book" panose="020B0503020102020204" pitchFamily="34" charset="0"/>
                      </a:endParaRPr>
                    </a:p>
                  </p:txBody>
                </p:sp>
              </p:grpSp>
            </p:grp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51852" y="-53286"/>
                  <a:ext cx="1" cy="161192"/>
                </a:xfrm>
                <a:prstGeom prst="line">
                  <a:avLst/>
                </a:prstGeom>
                <a:ln w="9525">
                  <a:solidFill>
                    <a:srgbClr val="01ADD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up 98"/>
            <p:cNvGrpSpPr/>
            <p:nvPr/>
          </p:nvGrpSpPr>
          <p:grpSpPr>
            <a:xfrm>
              <a:off x="942449" y="1385624"/>
              <a:ext cx="2218055" cy="890815"/>
              <a:chOff x="0" y="0"/>
              <a:chExt cx="2218055" cy="890815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0" y="0"/>
                <a:ext cx="1180339" cy="890815"/>
                <a:chOff x="0" y="0"/>
                <a:chExt cx="1180339" cy="890815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0" y="0"/>
                  <a:ext cx="887491" cy="3696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Franklin Gothic Book" panose="020B0503020102020204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 rot="2689052">
                  <a:off x="344384" y="510639"/>
                  <a:ext cx="835955" cy="3801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Franklin Gothic Book" panose="020B0503020102020204" pitchFamily="34" charset="0"/>
                  </a:endParaRPr>
                </a:p>
              </p:txBody>
            </p:sp>
          </p:grpSp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8130"/>
                <a:ext cx="2218055" cy="314960"/>
              </a:xfrm>
              <a:prstGeom prst="rect">
                <a:avLst/>
              </a:prstGeom>
            </p:spPr>
          </p:pic>
        </p:grpSp>
      </p:grpSp>
      <p:sp>
        <p:nvSpPr>
          <p:cNvPr id="182" name="Text Box 21"/>
          <p:cNvSpPr txBox="1"/>
          <p:nvPr/>
        </p:nvSpPr>
        <p:spPr>
          <a:xfrm>
            <a:off x="739594" y="725095"/>
            <a:ext cx="10998303" cy="41618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200" i="1" dirty="0" smtClean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Enrolment </a:t>
            </a:r>
            <a:r>
              <a:rPr lang="en-US" sz="1200" i="1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 for Syrian refugee students enrolling in secondary education </a:t>
            </a:r>
            <a:r>
              <a:rPr lang="en-US" sz="1200" i="1" dirty="0" smtClean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upon </a:t>
            </a:r>
            <a:r>
              <a:rPr lang="en-US" sz="1200" i="1" dirty="0">
                <a:solidFill>
                  <a:srgbClr val="595959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return to Syria according to a Principal and Admissions Officer of a private secondary school in Damascus</a:t>
            </a:r>
            <a:endParaRPr lang="en-US" sz="1200" i="1" dirty="0">
              <a:solidFill>
                <a:srgbClr val="44546A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3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0"/>
          <a:stretch/>
        </p:blipFill>
        <p:spPr>
          <a:xfrm>
            <a:off x="8946063" y="5150363"/>
            <a:ext cx="492819" cy="424022"/>
          </a:xfrm>
        </p:spPr>
      </p:pic>
      <p:pic>
        <p:nvPicPr>
          <p:cNvPr id="184" name="Picture 18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/>
        </p:blipFill>
        <p:spPr>
          <a:xfrm>
            <a:off x="9139670" y="4866360"/>
            <a:ext cx="392940" cy="330427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>
          <a:xfrm>
            <a:off x="9817032" y="5119979"/>
            <a:ext cx="527798" cy="443351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7"/>
          <a:stretch/>
        </p:blipFill>
        <p:spPr>
          <a:xfrm>
            <a:off x="9451002" y="5161826"/>
            <a:ext cx="406899" cy="3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624356" y="982604"/>
            <a:ext cx="108362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Unavailable official documents, regulations or instructions on the TVET sector in Syria. </a:t>
            </a:r>
            <a:r>
              <a:rPr lang="en-US" sz="1200" i="1" dirty="0" smtClean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</a:t>
            </a:r>
            <a:r>
              <a:rPr lang="en-US" sz="1200" i="1" dirty="0">
                <a:solidFill>
                  <a:srgbClr val="595959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NRC field office knowledge: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9" y="2678703"/>
            <a:ext cx="852763" cy="85276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45547" y="2280693"/>
            <a:ext cx="1334215" cy="934137"/>
            <a:chOff x="4857956" y="2214390"/>
            <a:chExt cx="1334215" cy="9341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54"/>
            <a:stretch/>
          </p:blipFill>
          <p:spPr>
            <a:xfrm>
              <a:off x="5105969" y="2476723"/>
              <a:ext cx="800285" cy="671804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4857956" y="2214390"/>
              <a:ext cx="13342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Franklin Gothic Book" panose="020B0503020102020204" pitchFamily="34" charset="0"/>
                </a:rPr>
                <a:t>Government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35896" y="2640745"/>
            <a:ext cx="1334215" cy="758274"/>
            <a:chOff x="5581351" y="2629217"/>
            <a:chExt cx="1334215" cy="7582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62"/>
            <a:stretch/>
          </p:blipFill>
          <p:spPr>
            <a:xfrm>
              <a:off x="5969349" y="2911630"/>
              <a:ext cx="569638" cy="475861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>
              <a:off x="5581351" y="2629217"/>
              <a:ext cx="13342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Franklin Gothic Book" panose="020B0503020102020204" pitchFamily="34" charset="0"/>
                </a:rPr>
                <a:t>Private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866428" y="1757491"/>
            <a:ext cx="1564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Franklin Gothic Book" panose="020B0503020102020204" pitchFamily="34" charset="0"/>
              </a:rPr>
              <a:t>PROVIDERS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41453" y="2428510"/>
            <a:ext cx="833637" cy="710259"/>
            <a:chOff x="2113860" y="2866811"/>
            <a:chExt cx="833637" cy="71025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00"/>
            <a:stretch/>
          </p:blipFill>
          <p:spPr>
            <a:xfrm>
              <a:off x="2113860" y="2866811"/>
              <a:ext cx="833637" cy="710259"/>
            </a:xfrm>
            <a:prstGeom prst="rect">
              <a:avLst/>
            </a:prstGeom>
          </p:spPr>
        </p:pic>
        <p:sp>
          <p:nvSpPr>
            <p:cNvPr id="74" name="Cross 73"/>
            <p:cNvSpPr/>
            <p:nvPr/>
          </p:nvSpPr>
          <p:spPr>
            <a:xfrm rot="2504087">
              <a:off x="2252331" y="2928456"/>
              <a:ext cx="598195" cy="628218"/>
            </a:xfrm>
            <a:prstGeom prst="plus">
              <a:avLst>
                <a:gd name="adj" fmla="val 4395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675709" y="1757491"/>
            <a:ext cx="1967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Franklin Gothic Book" panose="020B0503020102020204" pitchFamily="34" charset="0"/>
              </a:rPr>
              <a:t>NO PLACEMENT TEST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9"/>
          <a:stretch/>
        </p:blipFill>
        <p:spPr>
          <a:xfrm>
            <a:off x="5151950" y="2435878"/>
            <a:ext cx="903617" cy="788053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4839547" y="1757491"/>
            <a:ext cx="1564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Franklin Gothic Book" panose="020B0503020102020204" pitchFamily="34" charset="0"/>
              </a:rPr>
              <a:t>LOW ATTENDANCE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690857" y="3247634"/>
            <a:ext cx="193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Lack of interest and culturally not attractive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13470" r="7372" b="26500"/>
          <a:stretch/>
        </p:blipFill>
        <p:spPr>
          <a:xfrm>
            <a:off x="8857456" y="2435878"/>
            <a:ext cx="930082" cy="674216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>
          <a:xfrm>
            <a:off x="9220458" y="1757491"/>
            <a:ext cx="1564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Franklin Gothic Book" panose="020B0503020102020204" pitchFamily="34" charset="0"/>
              </a:rPr>
              <a:t>TOP 3</a:t>
            </a: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10412315" y="2407890"/>
            <a:ext cx="778842" cy="676294"/>
          </a:xfrm>
          <a:prstGeom prst="rect">
            <a:avLst/>
          </a:prstGeom>
        </p:spPr>
      </p:pic>
      <p:cxnSp>
        <p:nvCxnSpPr>
          <p:cNvPr id="116" name="Straight Arrow Connector 115"/>
          <p:cNvCxnSpPr/>
          <p:nvPr/>
        </p:nvCxnSpPr>
        <p:spPr>
          <a:xfrm>
            <a:off x="9918441" y="2973215"/>
            <a:ext cx="326571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9997009" y="3247634"/>
            <a:ext cx="1564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University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r="10590" b="13197"/>
          <a:stretch/>
        </p:blipFill>
        <p:spPr>
          <a:xfrm>
            <a:off x="7413779" y="2513918"/>
            <a:ext cx="550506" cy="59935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912885" y="3247634"/>
            <a:ext cx="1552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By government run providers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40889" y="1757491"/>
            <a:ext cx="1757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Franklin Gothic Book" panose="020B0503020102020204" pitchFamily="34" charset="0"/>
              </a:rPr>
              <a:t>CERTIFICATES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24356" y="297860"/>
            <a:ext cx="11393474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Profile 3: Syrian Students enrolling in Technical and Vocational Education and Training (TVET) upon return to Syria</a:t>
            </a:r>
            <a:endParaRPr lang="en-GB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5383" y="4305379"/>
            <a:ext cx="9553781" cy="1581755"/>
            <a:chOff x="775301" y="4389187"/>
            <a:chExt cx="9553781" cy="1581755"/>
          </a:xfrm>
        </p:grpSpPr>
        <p:grpSp>
          <p:nvGrpSpPr>
            <p:cNvPr id="40" name="Group 39"/>
            <p:cNvGrpSpPr/>
            <p:nvPr/>
          </p:nvGrpSpPr>
          <p:grpSpPr>
            <a:xfrm>
              <a:off x="1127366" y="4785137"/>
              <a:ext cx="3266117" cy="685165"/>
              <a:chOff x="0" y="0"/>
              <a:chExt cx="3564404" cy="692202"/>
            </a:xfrm>
          </p:grpSpPr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285239" y="61321"/>
                <a:ext cx="3279165" cy="630881"/>
              </a:xfrm>
              <a:prstGeom prst="rect">
                <a:avLst/>
              </a:prstGeom>
              <a:no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4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Documentation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4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What civil and education documents are required for registration?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spc="1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0" y="0"/>
                <a:ext cx="304497" cy="303720"/>
              </a:xfrm>
              <a:prstGeom prst="ellipse">
                <a:avLst/>
              </a:prstGeom>
              <a:noFill/>
              <a:ln w="9525">
                <a:solidFill>
                  <a:srgbClr val="FF76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atin typeface="Franklin Gothic Book" panose="020B0503020102020204" pitchFamily="34" charset="0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75" y="46027"/>
                <a:ext cx="163195" cy="209550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4393483" y="4785137"/>
              <a:ext cx="3514072" cy="1126300"/>
              <a:chOff x="0" y="0"/>
              <a:chExt cx="3546282" cy="1137022"/>
            </a:xfrm>
          </p:grpSpPr>
          <p:sp>
            <p:nvSpPr>
              <p:cNvPr id="48" name="Text Box 2"/>
              <p:cNvSpPr txBox="1">
                <a:spLocks noChangeArrowheads="1"/>
              </p:cNvSpPr>
              <p:nvPr/>
            </p:nvSpPr>
            <p:spPr bwMode="auto">
              <a:xfrm>
                <a:off x="285174" y="61222"/>
                <a:ext cx="3261108" cy="1075800"/>
              </a:xfrm>
              <a:prstGeom prst="rect">
                <a:avLst/>
              </a:prstGeom>
              <a:noFill/>
              <a:ln w="9525">
                <a:noFill/>
                <a:prstDash val="solid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4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Academic Documentation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an endorsed and certified Jordanian G10 completion certificate accepted? Or, is the G9 National exam required?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4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GB" sz="1400" b="1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spc="100" dirty="0">
                    <a:solidFill>
                      <a:srgbClr val="595959"/>
                    </a:solidFill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0" y="0"/>
                <a:ext cx="304395" cy="303737"/>
                <a:chOff x="0" y="0"/>
                <a:chExt cx="304395" cy="303737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985" y="73643"/>
                  <a:ext cx="128905" cy="153670"/>
                </a:xfrm>
                <a:prstGeom prst="rect">
                  <a:avLst/>
                </a:prstGeom>
              </p:spPr>
            </p:pic>
            <p:sp>
              <p:nvSpPr>
                <p:cNvPr id="52" name="Oval 51"/>
                <p:cNvSpPr/>
                <p:nvPr/>
              </p:nvSpPr>
              <p:spPr>
                <a:xfrm>
                  <a:off x="0" y="0"/>
                  <a:ext cx="304395" cy="303737"/>
                </a:xfrm>
                <a:prstGeom prst="ellipse">
                  <a:avLst/>
                </a:prstGeom>
                <a:noFill/>
                <a:ln w="9525">
                  <a:solidFill>
                    <a:srgbClr val="FF76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atin typeface="Franklin Gothic Book" panose="020B0503020102020204" pitchFamily="34" charset="0"/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7832040" y="4753710"/>
              <a:ext cx="2497042" cy="608330"/>
              <a:chOff x="6779971" y="4626570"/>
              <a:chExt cx="2497042" cy="608330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6779971" y="4626570"/>
                <a:ext cx="2497042" cy="608330"/>
                <a:chOff x="0" y="395288"/>
                <a:chExt cx="2519313" cy="616391"/>
              </a:xfrm>
            </p:grpSpPr>
            <p:sp>
              <p:nvSpPr>
                <p:cNvPr id="5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81450" y="456666"/>
                  <a:ext cx="2237863" cy="555013"/>
                </a:xfrm>
                <a:prstGeom prst="rect">
                  <a:avLst/>
                </a:prstGeom>
                <a:noFill/>
                <a:ln w="9525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200"/>
                    </a:spcAft>
                  </a:pPr>
                  <a:r>
                    <a:rPr lang="en-GB" sz="1400" b="1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Fees and costs</a:t>
                  </a:r>
                  <a:endParaRPr lang="en-US" sz="14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200"/>
                    </a:spcAft>
                  </a:pPr>
                  <a:r>
                    <a:rPr lang="en-GB" sz="14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What enrolment and tuition fees apply?</a:t>
                  </a:r>
                  <a:endParaRPr lang="en-US" sz="14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200"/>
                    </a:spcAft>
                  </a:pPr>
                  <a:r>
                    <a:rPr lang="en-GB" sz="14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4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4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4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200"/>
                    </a:spcAft>
                  </a:pPr>
                  <a:r>
                    <a:rPr lang="en-GB" sz="1400" b="1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4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400" spc="100" dirty="0">
                      <a:solidFill>
                        <a:srgbClr val="595959"/>
                      </a:solidFill>
                      <a:effectLst/>
                      <a:latin typeface="Franklin Gothic Book" panose="020B05030201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lang="en-US" sz="1400" dirty="0">
                    <a:effectLst/>
                    <a:latin typeface="Franklin Gothic Book" panose="020B05030201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0" y="395288"/>
                  <a:ext cx="304800" cy="304800"/>
                </a:xfrm>
                <a:prstGeom prst="ellipse">
                  <a:avLst/>
                </a:prstGeom>
                <a:noFill/>
                <a:ln w="9525">
                  <a:solidFill>
                    <a:srgbClr val="FF76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atin typeface="Franklin Gothic Book" panose="020B0503020102020204" pitchFamily="34" charset="0"/>
                  </a:endParaRPr>
                </a:p>
              </p:txBody>
            </p:sp>
          </p:grpSp>
          <p:pic>
            <p:nvPicPr>
              <p:cNvPr id="59" name="Picture 58"/>
              <p:cNvPicPr/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5486" y="4696483"/>
                <a:ext cx="184785" cy="168910"/>
              </a:xfrm>
              <a:prstGeom prst="rect">
                <a:avLst/>
              </a:prstGeom>
            </p:spPr>
          </p:pic>
        </p:grpSp>
        <p:sp>
          <p:nvSpPr>
            <p:cNvPr id="62" name="Rectangle 61"/>
            <p:cNvSpPr/>
            <p:nvPr/>
          </p:nvSpPr>
          <p:spPr>
            <a:xfrm>
              <a:off x="775301" y="4534179"/>
              <a:ext cx="9201716" cy="1436763"/>
            </a:xfrm>
            <a:prstGeom prst="rect">
              <a:avLst/>
            </a:prstGeom>
            <a:noFill/>
            <a:ln w="952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023441" y="4389187"/>
              <a:ext cx="2493388" cy="274955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spc="100" dirty="0">
                  <a:solidFill>
                    <a:srgbClr val="595959"/>
                  </a:solidFill>
                  <a:effectLst/>
                  <a:latin typeface="Franklin Gothic Book" panose="020B0503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Current Knowledge Gaps</a:t>
              </a:r>
              <a:endParaRPr lang="en-US" sz="20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8561098" y="3247634"/>
            <a:ext cx="1564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TVET</a:t>
            </a:r>
          </a:p>
        </p:txBody>
      </p:sp>
    </p:spTree>
    <p:extLst>
      <p:ext uri="{BB962C8B-B14F-4D97-AF65-F5344CB8AC3E}">
        <p14:creationId xmlns:p14="http://schemas.microsoft.com/office/powerpoint/2010/main" val="5404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24A75169E064BAA9BC49734B87C89" ma:contentTypeVersion="13" ma:contentTypeDescription="Create a new document." ma:contentTypeScope="" ma:versionID="33bb1416afbe6968bb9043e26f4efc6e">
  <xsd:schema xmlns:xsd="http://www.w3.org/2001/XMLSchema" xmlns:xs="http://www.w3.org/2001/XMLSchema" xmlns:p="http://schemas.microsoft.com/office/2006/metadata/properties" xmlns:ns2="0ff60b40-c0b7-4bd4-9538-af8c87622baf" xmlns:ns3="90f4452a-2346-4106-a500-e5e39558dc2d" targetNamespace="http://schemas.microsoft.com/office/2006/metadata/properties" ma:root="true" ma:fieldsID="b00f469495af0d85cffba1f8e7112e6a" ns2:_="" ns3:_="">
    <xsd:import namespace="0ff60b40-c0b7-4bd4-9538-af8c87622baf"/>
    <xsd:import namespace="90f4452a-2346-4106-a500-e5e39558dc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60b40-c0b7-4bd4-9538-af8c87622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e" ma:index="12" nillable="true" ma:displayName="Date" ma:format="DateOnly" ma:internalName="Date">
      <xsd:simpleType>
        <xsd:restriction base="dms:DateTime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4452a-2346-4106-a500-e5e39558d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ff60b40-c0b7-4bd4-9538-af8c87622baf" xsi:nil="true"/>
  </documentManagement>
</p:properties>
</file>

<file path=customXml/itemProps1.xml><?xml version="1.0" encoding="utf-8"?>
<ds:datastoreItem xmlns:ds="http://schemas.openxmlformats.org/officeDocument/2006/customXml" ds:itemID="{33C6A118-93A8-431D-A5FD-61C8ADBE1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DCFDB7-8C3E-4C70-8093-083B7A4DF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60b40-c0b7-4bd4-9538-af8c87622baf"/>
    <ds:schemaRef ds:uri="90f4452a-2346-4106-a500-e5e39558d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AEBB7A-D4B2-4B90-9C4D-B7206E2D753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90f4452a-2346-4106-a500-e5e39558dc2d"/>
    <ds:schemaRef ds:uri="http://purl.org/dc/terms/"/>
    <ds:schemaRef ds:uri="0ff60b40-c0b7-4bd4-9538-af8c87622ba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7189</TotalTime>
  <Words>1631</Words>
  <Application>Microsoft Office PowerPoint</Application>
  <PresentationFormat>Widescreen</PresentationFormat>
  <Paragraphs>294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Franklin Gothic Book</vt:lpstr>
      <vt:lpstr>Franklin Gothic Medium</vt:lpstr>
      <vt:lpstr>Gill Sans</vt:lpstr>
      <vt:lpstr>Helvetica</vt:lpstr>
      <vt:lpstr>Times New Roman</vt:lpstr>
      <vt:lpstr>Wingdings</vt:lpstr>
      <vt:lpstr>1_Office Theme</vt:lpstr>
      <vt:lpstr>Default</vt:lpstr>
      <vt:lpstr>Documentation requirements and processes for accessing the formal education system in Syria upon return from Jordan</vt:lpstr>
      <vt:lpstr>Return movements since border re-opening</vt:lpstr>
      <vt:lpstr>Returnee age &amp; sex breakdown</vt:lpstr>
      <vt:lpstr>Research Scope</vt:lpstr>
      <vt:lpstr>Methodology</vt:lpstr>
      <vt:lpstr>System Comparison</vt:lpstr>
      <vt:lpstr>Profile 1: Syrian Students enrolling in Basic Education upon return to Syria (Grades 1 – 9 ) </vt:lpstr>
      <vt:lpstr>Profile 2: Syrian Students enrolling in General Secondary Education upon return to Syria (Grade 10 – 12)  </vt:lpstr>
      <vt:lpstr>PowerPoint Presentation</vt:lpstr>
      <vt:lpstr>Profile 4: Syrian Students enrolling in Higher Education upon return to Syria </vt:lpstr>
      <vt:lpstr>PowerPoint Presentation</vt:lpstr>
      <vt:lpstr>Conclusions: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Analysis: A desk review</dc:title>
  <dc:creator>Huda Hajjaj</dc:creator>
  <cp:lastModifiedBy>Ilaria Braconaro</cp:lastModifiedBy>
  <cp:revision>285</cp:revision>
  <cp:lastPrinted>2019-11-25T06:47:17Z</cp:lastPrinted>
  <dcterms:created xsi:type="dcterms:W3CDTF">2019-10-27T10:55:13Z</dcterms:created>
  <dcterms:modified xsi:type="dcterms:W3CDTF">2020-06-18T10:42:12Z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0x0101005D724A75169E064BAA9BC49734B87C89</vt:lpwstr>
  </property>
</Properties>
</file>