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6" r:id="rId2"/>
    <p:sldId id="272" r:id="rId3"/>
    <p:sldId id="275" r:id="rId4"/>
    <p:sldId id="276" r:id="rId5"/>
    <p:sldId id="289" r:id="rId6"/>
    <p:sldId id="290" r:id="rId7"/>
    <p:sldId id="291" r:id="rId8"/>
    <p:sldId id="287" r:id="rId9"/>
    <p:sldId id="295" r:id="rId10"/>
    <p:sldId id="299" r:id="rId11"/>
    <p:sldId id="297" r:id="rId12"/>
    <p:sldId id="293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11" autoAdjust="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AADB1-ACD2-6544-8A94-ED29EB4A24CB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4F9C3-6CEA-B84E-8269-04397ECA3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1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FUNASA is governmental counterpart.</a:t>
            </a:r>
            <a:r>
              <a:rPr lang="en-US" baseline="0" dirty="0" smtClean="0"/>
              <a:t> WASH committees state/municipality and 1 WASH sector national level. FUNASA hands over role once a local governmental body is identified. Formalization is </a:t>
            </a:r>
            <a:r>
              <a:rPr lang="en-US" baseline="0" smtClean="0"/>
              <a:t>still ongoing.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23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60000" y="360000"/>
            <a:ext cx="8424000" cy="5292000"/>
          </a:xfrm>
          <a:prstGeom prst="rect">
            <a:avLst/>
          </a:prstGeom>
          <a:solidFill>
            <a:srgbClr val="00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4000" y="1512000"/>
            <a:ext cx="8136000" cy="4320480"/>
          </a:xfrm>
        </p:spPr>
        <p:txBody>
          <a:bodyPr tIns="108000" bIns="108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03238" y="548680"/>
            <a:ext cx="8136762" cy="772107"/>
          </a:xfrm>
        </p:spPr>
        <p:txBody>
          <a:bodyPr wrap="none" tIns="108000" bIns="108000"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5652000"/>
            <a:ext cx="2271538" cy="12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83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9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7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4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6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8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7F05F-1294-E745-8E71-895F3D483398}" type="datetimeFigureOut">
              <a:rPr lang="en-US" smtClean="0"/>
              <a:t>17-06-20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9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8" r:id="rId14"/>
    <p:sldLayoutId id="2147483669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95536" y="548681"/>
            <a:ext cx="8244464" cy="2655700"/>
          </a:xfrm>
        </p:spPr>
        <p:txBody>
          <a:bodyPr wrap="square">
            <a:spAutoFit/>
          </a:bodyPr>
          <a:lstStyle/>
          <a:p>
            <a:pPr algn="ctr"/>
            <a:endParaRPr lang="en-US" b="0" dirty="0"/>
          </a:p>
          <a:p>
            <a:pPr algn="ctr"/>
            <a:endParaRPr lang="en-US" b="0" dirty="0"/>
          </a:p>
          <a:p>
            <a:pPr algn="ctr"/>
            <a:r>
              <a:rPr lang="pt-BR" b="0" dirty="0" smtClean="0"/>
              <a:t>Proposta </a:t>
            </a:r>
            <a:r>
              <a:rPr lang="pt-BR" b="0" dirty="0"/>
              <a:t>para as prioridades do setor de </a:t>
            </a:r>
            <a:r>
              <a:rPr lang="pt-BR" b="0" dirty="0" smtClean="0"/>
              <a:t>WASH</a:t>
            </a:r>
            <a:endParaRPr lang="pt-BR" b="0" dirty="0"/>
          </a:p>
        </p:txBody>
      </p:sp>
      <p:sp>
        <p:nvSpPr>
          <p:cNvPr id="4" name="Rectangle 3"/>
          <p:cNvSpPr/>
          <p:nvPr/>
        </p:nvSpPr>
        <p:spPr>
          <a:xfrm>
            <a:off x="5752357" y="6165304"/>
            <a:ext cx="10518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latin typeface="Courier New,Courier,monospace"/>
              </a:rPr>
              <a:t>In cooperation with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6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645F8D2A-7E7B-432B-9EDD-8BCDE7D458E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850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Se uma </a:t>
            </a:r>
            <a:r>
              <a:rPr lang="pt-BR" dirty="0"/>
              <a:t>prioridade é </a:t>
            </a:r>
            <a:r>
              <a:rPr lang="pt-BR" dirty="0" smtClean="0"/>
              <a:t>identificada, </a:t>
            </a:r>
            <a:r>
              <a:rPr lang="pt-BR" dirty="0" err="1" smtClean="0"/>
              <a:t>sera</a:t>
            </a:r>
            <a:r>
              <a:rPr lang="pt-BR" dirty="0" smtClean="0"/>
              <a:t> </a:t>
            </a:r>
            <a:r>
              <a:rPr lang="pt-BR" dirty="0" err="1" smtClean="0"/>
              <a:t>incluido</a:t>
            </a:r>
            <a:r>
              <a:rPr lang="pt-BR" dirty="0" smtClean="0"/>
              <a:t> no:</a:t>
            </a:r>
          </a:p>
          <a:p>
            <a:pPr>
              <a:buFontTx/>
              <a:buChar char="-"/>
            </a:pPr>
            <a:r>
              <a:rPr lang="en-US" dirty="0" smtClean="0"/>
              <a:t>I</a:t>
            </a:r>
            <a:r>
              <a:rPr lang="pt-BR" dirty="0" err="1" smtClean="0"/>
              <a:t>ndicadores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Padrões </a:t>
            </a:r>
            <a:r>
              <a:rPr lang="pt-BR" dirty="0"/>
              <a:t>mínimos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Avaliaç</a:t>
            </a:r>
            <a:r>
              <a:rPr lang="pt-BR" dirty="0" smtClean="0"/>
              <a:t>ões/gap </a:t>
            </a:r>
            <a:r>
              <a:rPr lang="pt-BR" dirty="0" err="1" smtClean="0"/>
              <a:t>assessments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Monitoramento </a:t>
            </a:r>
            <a:r>
              <a:rPr lang="pt-BR" dirty="0"/>
              <a:t>de </a:t>
            </a:r>
            <a:r>
              <a:rPr lang="pt-BR" dirty="0" smtClean="0"/>
              <a:t>progresso</a:t>
            </a:r>
          </a:p>
          <a:p>
            <a:pPr>
              <a:buFontTx/>
              <a:buChar char="-"/>
            </a:pPr>
            <a:endParaRPr lang="pt-BR" dirty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b="1" dirty="0" err="1" smtClean="0">
                <a:sym typeface="Wingdings"/>
              </a:rPr>
              <a:t>Prioridades</a:t>
            </a:r>
            <a:r>
              <a:rPr lang="en-US" b="1" dirty="0" smtClean="0">
                <a:sym typeface="Wingdings"/>
              </a:rPr>
              <a:t> </a:t>
            </a:r>
            <a:r>
              <a:rPr lang="en-US" b="1" dirty="0" err="1" smtClean="0">
                <a:sym typeface="Wingdings"/>
              </a:rPr>
              <a:t>deve</a:t>
            </a:r>
            <a:r>
              <a:rPr lang="en-US" b="1" dirty="0" smtClean="0">
                <a:sym typeface="Wingdings"/>
              </a:rPr>
              <a:t> </a:t>
            </a:r>
            <a:r>
              <a:rPr lang="en-US" b="1" dirty="0" err="1" smtClean="0">
                <a:sym typeface="Wingdings"/>
              </a:rPr>
              <a:t>ser</a:t>
            </a:r>
            <a:r>
              <a:rPr lang="en-US" b="1" dirty="0" smtClean="0">
                <a:sym typeface="Wingdings"/>
              </a:rPr>
              <a:t> </a:t>
            </a:r>
            <a:r>
              <a:rPr lang="pt-BR" b="1" dirty="0">
                <a:sym typeface="Wingdings"/>
              </a:rPr>
              <a:t>ético e realista</a:t>
            </a: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186163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Prioridades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24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5417999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endParaRPr lang="pt-BR" sz="1800" dirty="0" smtClean="0"/>
          </a:p>
          <a:p>
            <a:endParaRPr lang="pt-BR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4445997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Proposta das prioridades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8896595"/>
              </p:ext>
            </p:extLst>
          </p:nvPr>
        </p:nvGraphicFramePr>
        <p:xfrm>
          <a:off x="503239" y="1439861"/>
          <a:ext cx="2224766" cy="452610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24766"/>
              </a:tblGrid>
              <a:tr h="71104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prioridade em andamento</a:t>
                      </a:r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</a:tr>
              <a:tr h="3815053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no abrigos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no ocupações espontâneas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pt-BR" sz="18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4603227"/>
              </p:ext>
            </p:extLst>
          </p:nvPr>
        </p:nvGraphicFramePr>
        <p:xfrm>
          <a:off x="3203848" y="1439861"/>
          <a:ext cx="2224766" cy="45857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24766"/>
              </a:tblGrid>
              <a:tr h="6537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Nova </a:t>
                      </a:r>
                      <a:r>
                        <a:rPr lang="en-US" dirty="0" err="1" smtClean="0"/>
                        <a:t>prioridades</a:t>
                      </a:r>
                      <a:endParaRPr lang="en-US" dirty="0" smtClean="0"/>
                    </a:p>
                  </a:txBody>
                  <a:tcPr/>
                </a:tc>
              </a:tr>
              <a:tr h="3321381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em Saúde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em escolas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para pessoas fora dos abrigos e ocupações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no comunidades indígenas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WASH no COVID-hot spots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pt-BR" sz="1800" dirty="0" smtClean="0"/>
                        <a:t>Apoio direto e técnico ao município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126709"/>
              </p:ext>
            </p:extLst>
          </p:nvPr>
        </p:nvGraphicFramePr>
        <p:xfrm>
          <a:off x="6143402" y="1439861"/>
          <a:ext cx="2224766" cy="43894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24766"/>
              </a:tblGrid>
              <a:tr h="636631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For</a:t>
                      </a:r>
                      <a:r>
                        <a:rPr lang="en-US" dirty="0" err="1" smtClean="0"/>
                        <a:t>a</a:t>
                      </a:r>
                      <a:r>
                        <a:rPr lang="en-US" baseline="0" dirty="0" smtClean="0"/>
                        <a:t> da </a:t>
                      </a:r>
                      <a:r>
                        <a:rPr lang="en-US" baseline="0" dirty="0" err="1" smtClean="0"/>
                        <a:t>nossa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capacidade</a:t>
                      </a:r>
                      <a:endParaRPr lang="en-US" dirty="0" smtClean="0"/>
                    </a:p>
                  </a:txBody>
                  <a:tcPr/>
                </a:tc>
              </a:tr>
              <a:tr h="3749327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pt-BR" sz="1800" dirty="0" smtClean="0"/>
                        <a:t>WASH no centros de transporte (COVID)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pt-BR" sz="1800" dirty="0" smtClean="0"/>
                        <a:t>WASH nos mercados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934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Para </a:t>
            </a:r>
            <a:r>
              <a:rPr lang="pt-BR" dirty="0"/>
              <a:t>cada prioridade acordada, irei elaborar atividades (definição do pacote WASH</a:t>
            </a:r>
            <a:r>
              <a:rPr lang="pt-BR" dirty="0" smtClean="0"/>
              <a:t>)</a:t>
            </a:r>
          </a:p>
          <a:p>
            <a:r>
              <a:rPr lang="pt-BR" dirty="0"/>
              <a:t>E</a:t>
            </a:r>
            <a:r>
              <a:rPr lang="pt-BR" dirty="0" smtClean="0"/>
              <a:t>nvolvendo </a:t>
            </a:r>
            <a:r>
              <a:rPr lang="pt-BR" dirty="0"/>
              <a:t>especialistas relevantes, </a:t>
            </a:r>
            <a:r>
              <a:rPr lang="pt-BR" dirty="0" err="1"/>
              <a:t>GTs</a:t>
            </a:r>
            <a:r>
              <a:rPr lang="pt-BR" dirty="0"/>
              <a:t>, parceiros do setor de WASH</a:t>
            </a:r>
            <a:r>
              <a:rPr lang="pt-BR" dirty="0" smtClean="0"/>
              <a:t>.</a:t>
            </a:r>
          </a:p>
          <a:p>
            <a:r>
              <a:rPr lang="pt-BR" dirty="0"/>
              <a:t>compartilhar uma proposta com o setor para discutir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 smtClean="0"/>
              <a:t>P</a:t>
            </a:r>
            <a:r>
              <a:rPr lang="pt-BR" b="1" dirty="0" err="1" smtClean="0"/>
              <a:t>or</a:t>
            </a:r>
            <a:r>
              <a:rPr lang="pt-BR" b="1" dirty="0" smtClean="0"/>
              <a:t> </a:t>
            </a:r>
            <a:r>
              <a:rPr lang="pt-BR" b="1" dirty="0" err="1" smtClean="0"/>
              <a:t>examplo</a:t>
            </a:r>
            <a:r>
              <a:rPr lang="pt-BR" b="1" dirty="0" smtClean="0"/>
              <a:t>:</a:t>
            </a:r>
          </a:p>
          <a:p>
            <a:pPr marL="0" indent="0">
              <a:buNone/>
            </a:pPr>
            <a:r>
              <a:rPr lang="pt-BR" dirty="0">
                <a:solidFill>
                  <a:srgbClr val="4BACC6"/>
                </a:solidFill>
              </a:rPr>
              <a:t>WASH no </a:t>
            </a:r>
            <a:r>
              <a:rPr lang="pt-BR" dirty="0" smtClean="0">
                <a:solidFill>
                  <a:srgbClr val="4BACC6"/>
                </a:solidFill>
              </a:rPr>
              <a:t>abrigos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701729" cy="674200"/>
          </a:xfrm>
        </p:spPr>
        <p:txBody>
          <a:bodyPr/>
          <a:lstStyle/>
          <a:p>
            <a:r>
              <a:rPr lang="pt-BR" sz="3200" dirty="0" err="1" smtClean="0">
                <a:latin typeface="+mj-lt"/>
              </a:rPr>
              <a:t>Proxima</a:t>
            </a:r>
            <a:r>
              <a:rPr lang="pt-BR" sz="3200" dirty="0" smtClean="0">
                <a:latin typeface="+mj-lt"/>
              </a:rPr>
              <a:t> etapa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36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001217" cy="674200"/>
          </a:xfrm>
        </p:spPr>
        <p:txBody>
          <a:bodyPr/>
          <a:lstStyle/>
          <a:p>
            <a:r>
              <a:rPr lang="en-US" sz="3200" dirty="0" err="1">
                <a:latin typeface="+mj-lt"/>
              </a:rPr>
              <a:t>Conclusão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79880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71980895-491E-4812-8697-E5408FA00AF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90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1. 	Rodada </a:t>
            </a:r>
            <a:r>
              <a:rPr lang="pt-BR" dirty="0"/>
              <a:t>de introdução</a:t>
            </a:r>
          </a:p>
          <a:p>
            <a:pPr marL="0" indent="0">
              <a:buNone/>
            </a:pPr>
            <a:r>
              <a:rPr lang="pt-BR" dirty="0" smtClean="0"/>
              <a:t>2. 	Processo </a:t>
            </a:r>
            <a:r>
              <a:rPr lang="pt-BR" dirty="0"/>
              <a:t>de elaboração da estratégia</a:t>
            </a:r>
          </a:p>
          <a:p>
            <a:pPr marL="914400" lvl="1" indent="-514350"/>
            <a:r>
              <a:rPr lang="pt-BR" dirty="0" smtClean="0"/>
              <a:t>Objetivo</a:t>
            </a:r>
            <a:endParaRPr lang="pt-BR" dirty="0"/>
          </a:p>
          <a:p>
            <a:pPr marL="914400" lvl="1" indent="-514350"/>
            <a:r>
              <a:rPr lang="pt-BR" dirty="0"/>
              <a:t>Estrutura de </a:t>
            </a:r>
            <a:r>
              <a:rPr lang="pt-BR" dirty="0" smtClean="0"/>
              <a:t>coordenação 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3</a:t>
            </a:r>
            <a:r>
              <a:rPr lang="pt-BR" dirty="0" smtClean="0"/>
              <a:t>. </a:t>
            </a:r>
            <a:r>
              <a:rPr lang="pt-BR" dirty="0"/>
              <a:t>Reflexão de prioridades e </a:t>
            </a:r>
            <a:r>
              <a:rPr lang="pt-BR" dirty="0" smtClean="0"/>
              <a:t>discussão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4</a:t>
            </a:r>
            <a:r>
              <a:rPr lang="pt-BR" dirty="0" smtClean="0"/>
              <a:t>. </a:t>
            </a:r>
            <a:r>
              <a:rPr lang="pt-BR" dirty="0" err="1"/>
              <a:t>Wrap</a:t>
            </a:r>
            <a:r>
              <a:rPr lang="pt-BR" dirty="0"/>
              <a:t> </a:t>
            </a:r>
            <a:r>
              <a:rPr lang="pt-BR" dirty="0" err="1"/>
              <a:t>up</a:t>
            </a:r>
            <a:endParaRPr lang="pt-BR" dirty="0"/>
          </a:p>
          <a:p>
            <a:endParaRPr lang="pt-BR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878754" cy="674200"/>
          </a:xfrm>
        </p:spPr>
        <p:txBody>
          <a:bodyPr/>
          <a:lstStyle/>
          <a:p>
            <a:r>
              <a:rPr lang="en-US" sz="3200" dirty="0" smtClean="0">
                <a:latin typeface="+mn-lt"/>
              </a:rPr>
              <a:t>Agenda -  Segundo </a:t>
            </a:r>
            <a:r>
              <a:rPr lang="pt-BR" sz="3200" dirty="0">
                <a:latin typeface="+mn-lt"/>
              </a:rPr>
              <a:t>Sessão de estratégia</a:t>
            </a:r>
            <a:endParaRPr lang="en-US" sz="32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7AD2E739-26FE-4CCF-B491-1BA9940765B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7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Acordado em termos de referências</a:t>
            </a:r>
          </a:p>
          <a:p>
            <a:pPr lvl="1"/>
            <a:r>
              <a:rPr lang="pt-BR" dirty="0"/>
              <a:t>Fornecer uma plataforma  para garantir que a prestação de serviço seja conduzida pelas </a:t>
            </a:r>
            <a:r>
              <a:rPr lang="pt-BR" b="1" dirty="0"/>
              <a:t>prioridades estratégicas</a:t>
            </a:r>
            <a:endParaRPr lang="pt-BR" dirty="0"/>
          </a:p>
          <a:p>
            <a:pPr lvl="1"/>
            <a:r>
              <a:rPr lang="pt-BR" dirty="0"/>
              <a:t>Medir o progresso em relação à </a:t>
            </a:r>
            <a:r>
              <a:rPr lang="pt-BR" b="1" dirty="0"/>
              <a:t>estratégia</a:t>
            </a:r>
            <a:r>
              <a:rPr lang="pt-BR" dirty="0"/>
              <a:t> do setor </a:t>
            </a:r>
          </a:p>
          <a:p>
            <a:pPr lvl="1"/>
            <a:r>
              <a:rPr lang="pt-BR" dirty="0"/>
              <a:t>Desenvolver mecanismos para eliminar a </a:t>
            </a:r>
            <a:r>
              <a:rPr lang="pt-BR" b="1" dirty="0"/>
              <a:t>duplicação</a:t>
            </a:r>
            <a:r>
              <a:rPr lang="pt-BR" dirty="0"/>
              <a:t> da prestação de serviços</a:t>
            </a:r>
          </a:p>
          <a:p>
            <a:pPr lvl="1"/>
            <a:r>
              <a:rPr lang="en-US" dirty="0"/>
              <a:t>E</a:t>
            </a:r>
            <a:r>
              <a:rPr lang="pt-BR" dirty="0" err="1"/>
              <a:t>tc</a:t>
            </a:r>
            <a:r>
              <a:rPr lang="pt-BR" dirty="0"/>
              <a:t>.</a:t>
            </a:r>
          </a:p>
          <a:p>
            <a:r>
              <a:rPr lang="pt-BR" dirty="0"/>
              <a:t>P</a:t>
            </a:r>
            <a:r>
              <a:rPr lang="pt-BR" dirty="0" smtClean="0"/>
              <a:t>recisa </a:t>
            </a:r>
            <a:r>
              <a:rPr lang="pt-BR" dirty="0"/>
              <a:t>harmonizar a resposta entre os diferentes estados</a:t>
            </a:r>
          </a:p>
          <a:p>
            <a:pPr marL="457200" lvl="1" indent="0">
              <a:buNone/>
            </a:pPr>
            <a:endParaRPr lang="pt-BR" b="1" dirty="0"/>
          </a:p>
          <a:p>
            <a:endParaRPr lang="pt-BR" b="1" dirty="0"/>
          </a:p>
          <a:p>
            <a:pPr lvl="1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956944" cy="674200"/>
          </a:xfrm>
        </p:spPr>
        <p:txBody>
          <a:bodyPr/>
          <a:lstStyle/>
          <a:p>
            <a:r>
              <a:rPr lang="pt-BR" sz="3200" dirty="0">
                <a:latin typeface="+mn-lt"/>
              </a:rPr>
              <a:t>Objetivo da estratégia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757F1AD8-3F14-40BF-BB40-8E6E885FE18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480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640000" cy="4556354"/>
          </a:xfrm>
        </p:spPr>
        <p:txBody>
          <a:bodyPr>
            <a:normAutofit fontScale="92500" lnSpcReduction="20000"/>
          </a:bodyPr>
          <a:lstStyle/>
          <a:p>
            <a:pPr marL="57150" indent="0" algn="ctr">
              <a:buNone/>
            </a:pPr>
            <a:r>
              <a:rPr lang="pt-BR" dirty="0">
                <a:solidFill>
                  <a:schemeClr val="accent5"/>
                </a:solidFill>
              </a:rPr>
              <a:t>Durante três sessões, propostas são discutidas e depois ajustadas e compartilhadas</a:t>
            </a:r>
            <a:endParaRPr lang="en-US" dirty="0">
              <a:solidFill>
                <a:schemeClr val="accent5"/>
              </a:solidFill>
            </a:endParaRPr>
          </a:p>
          <a:p>
            <a:pPr lvl="1"/>
            <a:r>
              <a:rPr lang="en-US" dirty="0" err="1"/>
              <a:t>Acordar</a:t>
            </a:r>
            <a:r>
              <a:rPr lang="en-US" dirty="0"/>
              <a:t>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err="1"/>
              <a:t>Estrutura</a:t>
            </a:r>
            <a:r>
              <a:rPr lang="en-US" dirty="0"/>
              <a:t> de </a:t>
            </a:r>
            <a:r>
              <a:rPr lang="en-US" dirty="0" err="1"/>
              <a:t>coordenação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</a:t>
            </a:r>
            <a:endParaRPr lang="en-US" dirty="0"/>
          </a:p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Prioridades</a:t>
            </a:r>
            <a:endParaRPr lang="en-US" dirty="0" smtClean="0"/>
          </a:p>
          <a:p>
            <a:pPr marL="1371600" lvl="2" indent="-457200">
              <a:buFont typeface="+mj-lt"/>
              <a:buAutoNum type="arabicPeriod"/>
            </a:pPr>
            <a:r>
              <a:rPr lang="pt-BR" dirty="0" smtClean="0"/>
              <a:t>Atividades </a:t>
            </a:r>
            <a:r>
              <a:rPr lang="pt-BR" dirty="0"/>
              <a:t>dentro de cada </a:t>
            </a:r>
            <a:r>
              <a:rPr lang="pt-BR" dirty="0" smtClean="0"/>
              <a:t>prioridade</a:t>
            </a:r>
            <a:endParaRPr lang="en-US" b="1" dirty="0"/>
          </a:p>
          <a:p>
            <a:pPr marL="1371600" lvl="2" indent="-457200">
              <a:buFont typeface="+mj-lt"/>
              <a:buAutoNum type="arabicPeriod"/>
            </a:pPr>
            <a:r>
              <a:rPr lang="en-US" dirty="0" err="1"/>
              <a:t>Padrões</a:t>
            </a:r>
            <a:r>
              <a:rPr lang="en-US" dirty="0"/>
              <a:t> </a:t>
            </a:r>
            <a:r>
              <a:rPr lang="en-US" dirty="0" err="1" smtClean="0"/>
              <a:t>mínimos</a:t>
            </a:r>
            <a:endParaRPr lang="en-US" dirty="0" smtClean="0"/>
          </a:p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Coleção</a:t>
            </a:r>
            <a:r>
              <a:rPr lang="en-US" dirty="0" smtClean="0"/>
              <a:t> e </a:t>
            </a:r>
            <a:r>
              <a:rPr lang="en-US" dirty="0" err="1" smtClean="0"/>
              <a:t>Compartilhamento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endParaRPr lang="en-US" dirty="0" smtClean="0"/>
          </a:p>
          <a:p>
            <a:pPr lvl="3"/>
            <a:r>
              <a:rPr lang="pt-BR" dirty="0"/>
              <a:t>Ferramentas de reporte </a:t>
            </a:r>
            <a:r>
              <a:rPr lang="pt-BR" dirty="0" smtClean="0"/>
              <a:t>(4W, indicadores, atividades</a:t>
            </a:r>
            <a:r>
              <a:rPr lang="pt-BR" dirty="0"/>
              <a:t>, resultados</a:t>
            </a:r>
            <a:r>
              <a:rPr lang="pt-BR" dirty="0" smtClean="0"/>
              <a:t>)</a:t>
            </a:r>
          </a:p>
          <a:p>
            <a:pPr lvl="3"/>
            <a:r>
              <a:rPr lang="en-US" dirty="0" smtClean="0"/>
              <a:t>A</a:t>
            </a:r>
            <a:r>
              <a:rPr lang="pt-BR" dirty="0" err="1" smtClean="0"/>
              <a:t>valiações</a:t>
            </a:r>
            <a:endParaRPr lang="pt-BR" dirty="0" smtClean="0"/>
          </a:p>
          <a:p>
            <a:pPr lvl="3"/>
            <a:r>
              <a:rPr lang="pt-BR" dirty="0" smtClean="0"/>
              <a:t>Mapeamento </a:t>
            </a:r>
            <a:r>
              <a:rPr lang="pt-BR" dirty="0"/>
              <a:t>da resposta de WASH</a:t>
            </a:r>
          </a:p>
          <a:p>
            <a:pPr lvl="3"/>
            <a:r>
              <a:rPr lang="pt-BR" dirty="0"/>
              <a:t>Orientação técnica</a:t>
            </a:r>
          </a:p>
          <a:p>
            <a:pPr lvl="3"/>
            <a:r>
              <a:rPr lang="pt-BR" dirty="0"/>
              <a:t>Website do setor</a:t>
            </a:r>
          </a:p>
          <a:p>
            <a:pPr lvl="2"/>
            <a:endParaRPr lang="en-US" dirty="0"/>
          </a:p>
          <a:p>
            <a:pPr lvl="1"/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500846" cy="674200"/>
          </a:xfrm>
        </p:spPr>
        <p:txBody>
          <a:bodyPr/>
          <a:lstStyle/>
          <a:p>
            <a:r>
              <a:rPr lang="pt-BR" sz="3200" dirty="0">
                <a:latin typeface="+mj-lt"/>
              </a:rPr>
              <a:t>Processo de elaboração da estratégia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56354"/>
          </a:xfrm>
        </p:spPr>
        <p:txBody>
          <a:bodyPr>
            <a:normAutofit/>
          </a:bodyPr>
          <a:lstStyle/>
          <a:p>
            <a:pPr marL="57150" indent="0" algn="ctr">
              <a:buNone/>
            </a:pPr>
            <a:r>
              <a:rPr lang="pt-BR" dirty="0" smtClean="0">
                <a:solidFill>
                  <a:schemeClr val="accent5"/>
                </a:solidFill>
              </a:rPr>
              <a:t>Termos de Referência</a:t>
            </a:r>
            <a:endParaRPr lang="en-US" sz="4400" b="1" baseline="30000" dirty="0"/>
          </a:p>
          <a:p>
            <a:pPr marL="0" indent="0" algn="just">
              <a:buNone/>
            </a:pPr>
            <a:r>
              <a:rPr lang="pt-BR" dirty="0"/>
              <a:t>P</a:t>
            </a:r>
            <a:r>
              <a:rPr lang="pt-BR" dirty="0" smtClean="0"/>
              <a:t>romoção </a:t>
            </a:r>
            <a:r>
              <a:rPr lang="pt-BR" dirty="0"/>
              <a:t>da melhoria do acesso a água potável, saneamento básico e higiene dentro e fora dos abrigos. </a:t>
            </a:r>
          </a:p>
          <a:p>
            <a:pPr marL="57150" indent="0" algn="ctr">
              <a:buNone/>
            </a:pP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4562815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Objetivo do Setor </a:t>
            </a:r>
            <a:r>
              <a:rPr lang="mr-IN" sz="3200" dirty="0" smtClean="0">
                <a:latin typeface="+mj-lt"/>
              </a:rPr>
              <a:t>–</a:t>
            </a:r>
            <a:r>
              <a:rPr lang="pt-BR" sz="3200" dirty="0" smtClean="0">
                <a:latin typeface="+mj-lt"/>
              </a:rPr>
              <a:t>WASH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35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56354"/>
          </a:xfrm>
        </p:spPr>
        <p:txBody>
          <a:bodyPr>
            <a:normAutofit fontScale="85000" lnSpcReduction="20000"/>
          </a:bodyPr>
          <a:lstStyle/>
          <a:p>
            <a:pPr marL="57150" indent="0" algn="ctr">
              <a:buNone/>
            </a:pPr>
            <a:r>
              <a:rPr lang="pt-BR" dirty="0" smtClean="0">
                <a:solidFill>
                  <a:schemeClr val="accent5"/>
                </a:solidFill>
              </a:rPr>
              <a:t>Termos de Referência</a:t>
            </a:r>
            <a:endParaRPr lang="en-US" sz="4400" b="1" baseline="30000" dirty="0"/>
          </a:p>
          <a:p>
            <a:pPr marL="360363" indent="-360363"/>
            <a:r>
              <a:rPr lang="pt-BR" sz="3100" dirty="0" smtClean="0">
                <a:latin typeface="+mj-lt"/>
              </a:rPr>
              <a:t>Garantir </a:t>
            </a:r>
            <a:r>
              <a:rPr lang="pt-BR" sz="3100" dirty="0">
                <a:latin typeface="+mj-lt"/>
              </a:rPr>
              <a:t>a prestação de serviços de WASH à população afetada, de acordo com as </a:t>
            </a:r>
            <a:r>
              <a:rPr lang="pt-BR" sz="3100" b="1" dirty="0">
                <a:latin typeface="+mj-lt"/>
              </a:rPr>
              <a:t>prioridades estratégicas</a:t>
            </a:r>
            <a:r>
              <a:rPr lang="pt-BR" sz="3100" dirty="0">
                <a:latin typeface="+mj-lt"/>
              </a:rPr>
              <a:t>, maximizando o uso dos recursos disponíveis; </a:t>
            </a:r>
            <a:endParaRPr lang="pt-BR" sz="3100" dirty="0" smtClean="0">
              <a:latin typeface="+mj-lt"/>
            </a:endParaRPr>
          </a:p>
          <a:p>
            <a:pPr marL="0" indent="0">
              <a:buNone/>
            </a:pPr>
            <a:endParaRPr lang="pt-BR" sz="3100" dirty="0">
              <a:latin typeface="+mj-lt"/>
            </a:endParaRPr>
          </a:p>
          <a:p>
            <a:r>
              <a:rPr lang="pt-BR" sz="3100" dirty="0">
                <a:latin typeface="+mj-lt"/>
              </a:rPr>
              <a:t>Reforçar a capacidade das autoridades e parceiros nacionais para garantir uma resposta </a:t>
            </a:r>
            <a:r>
              <a:rPr lang="pt-BR" sz="3100" dirty="0" smtClean="0">
                <a:latin typeface="+mj-lt"/>
              </a:rPr>
              <a:t>WASH </a:t>
            </a:r>
            <a:r>
              <a:rPr lang="pt-BR" sz="3100" dirty="0">
                <a:latin typeface="+mj-lt"/>
              </a:rPr>
              <a:t>eficaz;</a:t>
            </a:r>
          </a:p>
          <a:p>
            <a:pPr lvl="0"/>
            <a:endParaRPr lang="pt-BR" sz="3100" dirty="0">
              <a:latin typeface="+mj-lt"/>
            </a:endParaRPr>
          </a:p>
          <a:p>
            <a:pPr lvl="0"/>
            <a:r>
              <a:rPr lang="pt-BR" sz="3100" dirty="0">
                <a:latin typeface="+mj-lt"/>
              </a:rPr>
              <a:t>Garantir uma resposta </a:t>
            </a:r>
            <a:r>
              <a:rPr lang="pt-BR" sz="3100" dirty="0" smtClean="0">
                <a:latin typeface="+mj-lt"/>
              </a:rPr>
              <a:t>WASH </a:t>
            </a:r>
            <a:r>
              <a:rPr lang="pt-BR" sz="3100" dirty="0">
                <a:latin typeface="+mj-lt"/>
              </a:rPr>
              <a:t>previsível, oportuna e eficaz através de um sistema robusto baseado em evidências, análise de necessidades, advocacia, monitoramento e coordenação.</a:t>
            </a:r>
          </a:p>
          <a:p>
            <a:pPr marL="57150" indent="0" algn="ctr">
              <a:buNone/>
            </a:pP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032094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Objetivos Específicos</a:t>
            </a:r>
            <a:r>
              <a:rPr lang="mr-IN" sz="3200" dirty="0" smtClean="0">
                <a:latin typeface="+mj-lt"/>
              </a:rPr>
              <a:t>–</a:t>
            </a:r>
            <a:r>
              <a:rPr lang="pt-BR" sz="3200" dirty="0" smtClean="0">
                <a:latin typeface="+mj-lt"/>
              </a:rPr>
              <a:t>WASH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11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Concordar </a:t>
            </a:r>
            <a:r>
              <a:rPr lang="pt-BR" dirty="0"/>
              <a:t>com nosso entendimento de </a:t>
            </a:r>
            <a:r>
              <a:rPr lang="pt-BR" dirty="0" smtClean="0"/>
              <a:t>nossas </a:t>
            </a:r>
            <a:r>
              <a:rPr lang="pt-BR" dirty="0"/>
              <a:t>responsabilidades como parceiros de WASH.</a:t>
            </a:r>
            <a:endParaRPr lang="pt-BR" dirty="0" smtClean="0"/>
          </a:p>
          <a:p>
            <a:r>
              <a:rPr lang="pt-BR" dirty="0" smtClean="0"/>
              <a:t>Para </a:t>
            </a:r>
            <a:r>
              <a:rPr lang="pt-BR" dirty="0"/>
              <a:t>organizar e estruturar nossas atividades, monitoramento, avaliações de </a:t>
            </a:r>
            <a:r>
              <a:rPr lang="pt-BR" dirty="0" smtClean="0"/>
              <a:t>lacunas.</a:t>
            </a:r>
          </a:p>
          <a:p>
            <a:r>
              <a:rPr lang="pt-BR" dirty="0" smtClean="0"/>
              <a:t>Estabelecer </a:t>
            </a:r>
            <a:r>
              <a:rPr lang="pt-BR" dirty="0"/>
              <a:t>padrões mínimos para as atividades.</a:t>
            </a:r>
            <a:endParaRPr lang="pt-BR" dirty="0" smtClean="0"/>
          </a:p>
          <a:p>
            <a:r>
              <a:rPr lang="pt-BR" b="1" dirty="0" smtClean="0"/>
              <a:t>Portanto</a:t>
            </a:r>
            <a:r>
              <a:rPr lang="pt-BR" b="1" dirty="0"/>
              <a:t>, todas as nossas atividades precisam se encaixar nas </a:t>
            </a:r>
            <a:r>
              <a:rPr lang="pt-BR" b="1" dirty="0" smtClean="0"/>
              <a:t>prioridades!</a:t>
            </a:r>
            <a:endParaRPr lang="pt-BR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8367743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Por </a:t>
            </a:r>
            <a:r>
              <a:rPr lang="pt-BR" sz="3200" dirty="0">
                <a:latin typeface="+mj-lt"/>
              </a:rPr>
              <a:t>que precisamos de prioridades </a:t>
            </a:r>
            <a:r>
              <a:rPr lang="pt-BR" sz="3200" dirty="0" smtClean="0">
                <a:latin typeface="+mj-lt"/>
              </a:rPr>
              <a:t>estratégicas?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907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5417999"/>
          </a:xfrm>
        </p:spPr>
        <p:txBody>
          <a:bodyPr>
            <a:normAutofit/>
          </a:bodyPr>
          <a:lstStyle/>
          <a:p>
            <a:r>
              <a:rPr lang="pt-BR" sz="2200" dirty="0"/>
              <a:t>WASH no abrigos</a:t>
            </a:r>
          </a:p>
          <a:p>
            <a:r>
              <a:rPr lang="pt-BR" sz="2200" dirty="0"/>
              <a:t>WASH no </a:t>
            </a:r>
            <a:r>
              <a:rPr lang="pt-BR" sz="2200" dirty="0" smtClean="0"/>
              <a:t>ocupações </a:t>
            </a:r>
            <a:r>
              <a:rPr lang="pt-BR" sz="2200" dirty="0"/>
              <a:t>espontâneas</a:t>
            </a:r>
          </a:p>
          <a:p>
            <a:r>
              <a:rPr lang="pt-BR" sz="2200" dirty="0" smtClean="0"/>
              <a:t>WASH </a:t>
            </a:r>
            <a:r>
              <a:rPr lang="pt-BR" sz="2200" dirty="0"/>
              <a:t>em Saúde</a:t>
            </a:r>
          </a:p>
          <a:p>
            <a:r>
              <a:rPr lang="pt-BR" sz="2200" dirty="0"/>
              <a:t>WASH em escolas</a:t>
            </a:r>
          </a:p>
          <a:p>
            <a:r>
              <a:rPr lang="pt-BR" sz="2200" dirty="0" smtClean="0"/>
              <a:t>WASH </a:t>
            </a:r>
            <a:r>
              <a:rPr lang="pt-BR" sz="2200" dirty="0"/>
              <a:t>para pessoas fora dos </a:t>
            </a:r>
            <a:r>
              <a:rPr lang="pt-BR" sz="2200" dirty="0" smtClean="0"/>
              <a:t>abrigos e ocupações</a:t>
            </a:r>
            <a:endParaRPr lang="pt-BR" sz="2200" dirty="0"/>
          </a:p>
          <a:p>
            <a:r>
              <a:rPr lang="pt-BR" sz="2200" dirty="0"/>
              <a:t>WASH no comunidades indígenas (Brasileiros e venezuelanos</a:t>
            </a:r>
            <a:r>
              <a:rPr lang="pt-BR" sz="2200" dirty="0" smtClean="0"/>
              <a:t>)</a:t>
            </a:r>
          </a:p>
          <a:p>
            <a:r>
              <a:rPr lang="pt-BR" sz="2200" dirty="0" smtClean="0"/>
              <a:t>WASH no centros de transporte (COVID</a:t>
            </a:r>
            <a:r>
              <a:rPr lang="pt-BR" sz="2200" dirty="0" smtClean="0"/>
              <a:t>)</a:t>
            </a:r>
            <a:endParaRPr lang="pt-BR" sz="2200" dirty="0" smtClean="0"/>
          </a:p>
          <a:p>
            <a:r>
              <a:rPr lang="pt-BR" sz="2200" dirty="0" smtClean="0"/>
              <a:t>WASH nos mercados (COVID</a:t>
            </a:r>
            <a:r>
              <a:rPr lang="pt-BR" sz="2200" dirty="0" smtClean="0"/>
              <a:t>)</a:t>
            </a:r>
            <a:endParaRPr lang="pt-BR" sz="2200" dirty="0" smtClean="0"/>
          </a:p>
          <a:p>
            <a:r>
              <a:rPr lang="pt-BR" sz="2200" dirty="0" smtClean="0"/>
              <a:t>WASH no COVID-hot </a:t>
            </a:r>
            <a:r>
              <a:rPr lang="pt-BR" sz="2200" dirty="0" smtClean="0"/>
              <a:t>spots</a:t>
            </a:r>
            <a:endParaRPr lang="pt-BR" sz="2200" dirty="0" smtClean="0"/>
          </a:p>
          <a:p>
            <a:r>
              <a:rPr lang="pt-BR" sz="2200" dirty="0" smtClean="0"/>
              <a:t>Apoio </a:t>
            </a:r>
            <a:r>
              <a:rPr lang="pt-BR" sz="2200" dirty="0"/>
              <a:t>direto e técnico ao </a:t>
            </a:r>
            <a:r>
              <a:rPr lang="pt-BR" sz="2200" dirty="0" smtClean="0"/>
              <a:t>município</a:t>
            </a:r>
            <a:endParaRPr lang="pt-BR" sz="2200" dirty="0" smtClean="0"/>
          </a:p>
          <a:p>
            <a:r>
              <a:rPr lang="pt-BR" sz="2200" dirty="0" smtClean="0"/>
              <a:t>Mais..?</a:t>
            </a:r>
          </a:p>
          <a:p>
            <a:endParaRPr lang="pt-BR" sz="1800" dirty="0" smtClean="0"/>
          </a:p>
          <a:p>
            <a:endParaRPr lang="pt-BR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987137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Potenciais </a:t>
            </a:r>
            <a:r>
              <a:rPr lang="pt-BR" sz="3200" dirty="0">
                <a:latin typeface="+mj-lt"/>
              </a:rPr>
              <a:t>prioridades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70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sz="5100" dirty="0" smtClean="0">
                <a:solidFill>
                  <a:srgbClr val="4BACC6"/>
                </a:solidFill>
              </a:rPr>
              <a:t>WASH </a:t>
            </a:r>
            <a:r>
              <a:rPr lang="pt-BR" sz="5100" dirty="0">
                <a:solidFill>
                  <a:srgbClr val="4BACC6"/>
                </a:solidFill>
              </a:rPr>
              <a:t>no </a:t>
            </a:r>
            <a:r>
              <a:rPr lang="pt-BR" sz="5100" dirty="0" smtClean="0">
                <a:solidFill>
                  <a:srgbClr val="4BACC6"/>
                </a:solidFill>
              </a:rPr>
              <a:t>abrigos </a:t>
            </a:r>
            <a:r>
              <a:rPr lang="pt-BR" sz="5100" dirty="0" smtClean="0"/>
              <a:t>inclui: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Água </a:t>
            </a:r>
            <a:r>
              <a:rPr lang="mr-IN" b="1" dirty="0" smtClean="0"/>
              <a:t>–</a:t>
            </a:r>
            <a:r>
              <a:rPr lang="pt-BR" dirty="0"/>
              <a:t>Padrões de qualidade, quantidade, armazenamento, monitoramento, transporte por caminhão (quando necessário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r>
              <a:rPr lang="pt-BR" b="1" dirty="0" smtClean="0"/>
              <a:t>Saneamento</a:t>
            </a:r>
            <a:r>
              <a:rPr lang="pt-BR" dirty="0" smtClean="0"/>
              <a:t> </a:t>
            </a:r>
            <a:r>
              <a:rPr lang="pt-BR" dirty="0"/>
              <a:t>- Normas para quantidade, </a:t>
            </a:r>
            <a:r>
              <a:rPr lang="pt-BR" dirty="0" smtClean="0"/>
              <a:t>manutenção dos banheiros, </a:t>
            </a:r>
            <a:r>
              <a:rPr lang="pt-BR" dirty="0"/>
              <a:t>cadeia de saneamento.</a:t>
            </a:r>
            <a:endParaRPr lang="pt-BR" dirty="0" smtClean="0"/>
          </a:p>
          <a:p>
            <a:pPr marL="0" indent="0">
              <a:buNone/>
            </a:pPr>
            <a:r>
              <a:rPr lang="pt-BR" b="1" dirty="0"/>
              <a:t>Promoção da </a:t>
            </a:r>
            <a:r>
              <a:rPr lang="pt-BR" b="1" dirty="0" smtClean="0"/>
              <a:t>Higiene -</a:t>
            </a:r>
            <a:r>
              <a:rPr lang="pt-BR" b="1" dirty="0"/>
              <a:t> </a:t>
            </a:r>
            <a:r>
              <a:rPr lang="pt-BR" dirty="0"/>
              <a:t>Instalar, realizar e manter as torneiras para lavar as mãos (</a:t>
            </a:r>
            <a:r>
              <a:rPr lang="pt-BR" dirty="0" smtClean="0"/>
              <a:t>inclusiva </a:t>
            </a:r>
            <a:r>
              <a:rPr lang="pt-BR" dirty="0"/>
              <a:t>de água e sabão), promover a conscientização e compreensão do comportamento higiênico </a:t>
            </a:r>
            <a:r>
              <a:rPr lang="pt-BR" dirty="0" smtClean="0"/>
              <a:t>e </a:t>
            </a:r>
            <a:r>
              <a:rPr lang="pt-BR" dirty="0"/>
              <a:t>garantir disponibilidade de materiais essenciais de higiene (kits de higiene ou CBI). </a:t>
            </a:r>
            <a:r>
              <a:rPr lang="pt-BR" dirty="0" smtClean="0"/>
              <a:t>Também, </a:t>
            </a:r>
            <a:r>
              <a:rPr lang="pt-BR" dirty="0"/>
              <a:t>compartilhamento de conhecimentos sobre higiene menstrual. </a:t>
            </a:r>
            <a:r>
              <a:rPr lang="pt-BR" dirty="0" smtClean="0"/>
              <a:t>Estratégia </a:t>
            </a:r>
            <a:r>
              <a:rPr lang="pt-BR" dirty="0"/>
              <a:t>para distribuição </a:t>
            </a:r>
            <a:r>
              <a:rPr lang="pt-BR" dirty="0" smtClean="0"/>
              <a:t>priorizada.</a:t>
            </a:r>
          </a:p>
          <a:p>
            <a:pPr marL="0" indent="0">
              <a:buNone/>
            </a:pPr>
            <a:r>
              <a:rPr lang="pt-BR" b="1" dirty="0"/>
              <a:t>Gestão de resíduos sólidos</a:t>
            </a:r>
            <a:r>
              <a:rPr lang="pt-BR" dirty="0"/>
              <a:t>: apoiar as autoridades a garantir uma gestão adequada dos resíduos </a:t>
            </a:r>
            <a:r>
              <a:rPr lang="pt-BR" dirty="0" smtClean="0"/>
              <a:t>sólidos (incluindo </a:t>
            </a:r>
            <a:r>
              <a:rPr lang="pt-BR" dirty="0"/>
              <a:t>uma definição de </a:t>
            </a:r>
            <a:r>
              <a:rPr lang="pt-BR" dirty="0" smtClean="0"/>
              <a:t>‘adequada’)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Controle de vetores</a:t>
            </a:r>
            <a:r>
              <a:rPr lang="pt-BR" dirty="0"/>
              <a:t>: apoiar o manejo do abrigo no controle de pragas, incluindo a prevenção de água parada e a garantia da drenagem adequada. </a:t>
            </a:r>
            <a:r>
              <a:rPr lang="pt-BR" dirty="0" err="1"/>
              <a:t>Incluido</a:t>
            </a:r>
            <a:r>
              <a:rPr lang="pt-BR" dirty="0"/>
              <a:t> o </a:t>
            </a:r>
            <a:r>
              <a:rPr lang="pt-BR" dirty="0" err="1"/>
              <a:t>cercamento</a:t>
            </a:r>
            <a:r>
              <a:rPr lang="pt-BR" dirty="0"/>
              <a:t> da área do comedouro ("meia parede") e aplicação de cimento no espaço.</a:t>
            </a:r>
            <a:endParaRPr lang="en-US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387540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Por </a:t>
            </a:r>
            <a:r>
              <a:rPr lang="pt-BR" sz="3200" dirty="0" smtClean="0">
                <a:latin typeface="+mj-lt"/>
              </a:rPr>
              <a:t>exemplo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="" xmlns:a16="http://schemas.microsoft.com/office/drawing/2014/main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160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9545</TotalTime>
  <Words>606</Words>
  <Application>Microsoft Macintosh PowerPoint</Application>
  <PresentationFormat>On-screen Show (4:3)</PresentationFormat>
  <Paragraphs>108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 Zwart</dc:creator>
  <cp:lastModifiedBy>Marij Zwart</cp:lastModifiedBy>
  <cp:revision>53</cp:revision>
  <dcterms:created xsi:type="dcterms:W3CDTF">2020-06-03T14:43:42Z</dcterms:created>
  <dcterms:modified xsi:type="dcterms:W3CDTF">2020-06-17T14:41:23Z</dcterms:modified>
</cp:coreProperties>
</file>