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9.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15.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1"/>
  </p:notesMasterIdLst>
  <p:sldIdLst>
    <p:sldId id="4306" r:id="rId2"/>
    <p:sldId id="1088" r:id="rId3"/>
    <p:sldId id="1096" r:id="rId4"/>
    <p:sldId id="1097" r:id="rId5"/>
    <p:sldId id="1098" r:id="rId6"/>
    <p:sldId id="916" r:id="rId7"/>
    <p:sldId id="273" r:id="rId8"/>
    <p:sldId id="666" r:id="rId9"/>
    <p:sldId id="1051" r:id="rId10"/>
    <p:sldId id="1053" r:id="rId11"/>
    <p:sldId id="1054" r:id="rId12"/>
    <p:sldId id="1056" r:id="rId13"/>
    <p:sldId id="937" r:id="rId14"/>
    <p:sldId id="1002" r:id="rId15"/>
    <p:sldId id="1017" r:id="rId16"/>
    <p:sldId id="1064" r:id="rId17"/>
    <p:sldId id="1066" r:id="rId18"/>
    <p:sldId id="1067" r:id="rId19"/>
    <p:sldId id="1083" r:id="rId2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BE1918"/>
    <a:srgbClr val="B7817B"/>
    <a:srgbClr val="C00000"/>
    <a:srgbClr val="84848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8350E29-B74E-42BA-A5AC-092DA923F50D}" v="1" dt="2023-06-20T06:11:03.659"/>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92764" autoAdjust="0"/>
  </p:normalViewPr>
  <p:slideViewPr>
    <p:cSldViewPr snapToGrid="0">
      <p:cViewPr varScale="1">
        <p:scale>
          <a:sx n="76" d="100"/>
          <a:sy n="76" d="100"/>
        </p:scale>
        <p:origin x="946" y="67"/>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microsoft.com/office/2016/11/relationships/changesInfo" Target="changesInfos/changesInfo1.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 Id="rId27"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Fida Safieddine" userId="9a9fbf2a-4879-4f4c-8d03-6757077d810e" providerId="ADAL" clId="{38350E29-B74E-42BA-A5AC-092DA923F50D}"/>
    <pc:docChg chg="modSld">
      <pc:chgData name="Fida Safieddine" userId="9a9fbf2a-4879-4f4c-8d03-6757077d810e" providerId="ADAL" clId="{38350E29-B74E-42BA-A5AC-092DA923F50D}" dt="2023-06-20T06:11:30.384" v="62" actId="20577"/>
      <pc:docMkLst>
        <pc:docMk/>
      </pc:docMkLst>
      <pc:sldChg chg="modSp mod">
        <pc:chgData name="Fida Safieddine" userId="9a9fbf2a-4879-4f4c-8d03-6757077d810e" providerId="ADAL" clId="{38350E29-B74E-42BA-A5AC-092DA923F50D}" dt="2023-06-20T06:11:30.384" v="62" actId="20577"/>
        <pc:sldMkLst>
          <pc:docMk/>
          <pc:sldMk cId="3100844826" sldId="1083"/>
        </pc:sldMkLst>
        <pc:spChg chg="mod">
          <ac:chgData name="Fida Safieddine" userId="9a9fbf2a-4879-4f4c-8d03-6757077d810e" providerId="ADAL" clId="{38350E29-B74E-42BA-A5AC-092DA923F50D}" dt="2023-06-20T06:11:30.384" v="62" actId="20577"/>
          <ac:spMkLst>
            <pc:docMk/>
            <pc:sldMk cId="3100844826" sldId="1083"/>
            <ac:spMk id="3" creationId="{ACC85588-A125-48D7-9601-54E0BC87B885}"/>
          </ac:spMkLst>
        </pc:spChg>
      </pc:sldChg>
    </pc:docChg>
  </pc:docChgLst>
</pc:chgInfo>
</file>

<file path=ppt/diagrams/_rels/data2.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image" Target="../media/image23.png"/></Relationships>
</file>

<file path=ppt/diagrams/_rels/data3.xml.rels><?xml version="1.0" encoding="UTF-8" standalone="yes"?>
<Relationships xmlns="http://schemas.openxmlformats.org/package/2006/relationships"><Relationship Id="rId8" Type="http://schemas.openxmlformats.org/officeDocument/2006/relationships/image" Target="../media/image32.svg"/><Relationship Id="rId3" Type="http://schemas.openxmlformats.org/officeDocument/2006/relationships/image" Target="../media/image27.png"/><Relationship Id="rId7" Type="http://schemas.openxmlformats.org/officeDocument/2006/relationships/image" Target="../media/image31.png"/><Relationship Id="rId2" Type="http://schemas.openxmlformats.org/officeDocument/2006/relationships/image" Target="../media/image26.svg"/><Relationship Id="rId1" Type="http://schemas.openxmlformats.org/officeDocument/2006/relationships/image" Target="../media/image25.png"/><Relationship Id="rId6" Type="http://schemas.openxmlformats.org/officeDocument/2006/relationships/image" Target="../media/image30.svg"/><Relationship Id="rId5" Type="http://schemas.openxmlformats.org/officeDocument/2006/relationships/image" Target="../media/image29.png"/><Relationship Id="rId10" Type="http://schemas.openxmlformats.org/officeDocument/2006/relationships/image" Target="../media/image34.svg"/><Relationship Id="rId4" Type="http://schemas.openxmlformats.org/officeDocument/2006/relationships/image" Target="../media/image28.svg"/><Relationship Id="rId9" Type="http://schemas.openxmlformats.org/officeDocument/2006/relationships/image" Target="../media/image33.png"/></Relationships>
</file>

<file path=ppt/diagrams/_rels/drawing2.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image" Target="../media/image23.png"/></Relationships>
</file>

<file path=ppt/diagrams/_rels/drawing3.xml.rels><?xml version="1.0" encoding="UTF-8" standalone="yes"?>
<Relationships xmlns="http://schemas.openxmlformats.org/package/2006/relationships"><Relationship Id="rId8" Type="http://schemas.openxmlformats.org/officeDocument/2006/relationships/image" Target="../media/image32.svg"/><Relationship Id="rId3" Type="http://schemas.openxmlformats.org/officeDocument/2006/relationships/image" Target="../media/image27.png"/><Relationship Id="rId7" Type="http://schemas.openxmlformats.org/officeDocument/2006/relationships/image" Target="../media/image31.png"/><Relationship Id="rId2" Type="http://schemas.openxmlformats.org/officeDocument/2006/relationships/image" Target="../media/image26.svg"/><Relationship Id="rId1" Type="http://schemas.openxmlformats.org/officeDocument/2006/relationships/image" Target="../media/image25.png"/><Relationship Id="rId6" Type="http://schemas.openxmlformats.org/officeDocument/2006/relationships/image" Target="../media/image30.svg"/><Relationship Id="rId5" Type="http://schemas.openxmlformats.org/officeDocument/2006/relationships/image" Target="../media/image29.png"/><Relationship Id="rId10" Type="http://schemas.openxmlformats.org/officeDocument/2006/relationships/image" Target="../media/image34.svg"/><Relationship Id="rId4" Type="http://schemas.openxmlformats.org/officeDocument/2006/relationships/image" Target="../media/image28.svg"/><Relationship Id="rId9" Type="http://schemas.openxmlformats.org/officeDocument/2006/relationships/image" Target="../media/image33.pn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5">
  <dgm:title val=""/>
  <dgm:desc val=""/>
  <dgm:catLst>
    <dgm:cat type="accent1" pri="11500"/>
  </dgm:catLst>
  <dgm:styleLbl name="node0">
    <dgm:fillClrLst meth="cycle">
      <a:schemeClr val="accent1">
        <a:alpha val="80000"/>
      </a:schemeClr>
    </dgm:fillClrLst>
    <dgm:linClrLst meth="repeat">
      <a:schemeClr val="lt1"/>
    </dgm:linClrLst>
    <dgm:effectClrLst/>
    <dgm:txLinClrLst/>
    <dgm:txFillClrLst/>
    <dgm:txEffectClrLst/>
  </dgm:styleLbl>
  <dgm:styleLbl name="node1">
    <dgm:fillClrLst>
      <a:schemeClr val="accent1">
        <a:alpha val="90000"/>
      </a:schemeClr>
      <a:schemeClr val="accent1">
        <a:alpha val="50000"/>
      </a:schemeClr>
    </dgm:fillClrLst>
    <dgm:linClrLst meth="repeat">
      <a:schemeClr val="lt1"/>
    </dgm:linClrLst>
    <dgm:effectClrLst/>
    <dgm:txLinClrLst/>
    <dgm:txFillClrLst/>
    <dgm:txEffectClrLst/>
  </dgm:styleLbl>
  <dgm:styleLbl name="alignNode1">
    <dgm:fillClrLst>
      <a:schemeClr val="accent1">
        <a:alpha val="90000"/>
      </a:schemeClr>
      <a:schemeClr val="accent1">
        <a:alpha val="50000"/>
      </a:schemeClr>
    </dgm:fillClrLst>
    <dgm:linClrLst>
      <a:schemeClr val="accent1">
        <a:alpha val="90000"/>
      </a:schemeClr>
      <a:schemeClr val="accent1">
        <a:alpha val="50000"/>
      </a:schemeClr>
    </dgm:linClrLst>
    <dgm:effectClrLst/>
    <dgm:txLinClrLst/>
    <dgm:txFillClrLst/>
    <dgm:txEffectClrLst/>
  </dgm:styleLbl>
  <dgm:styleLbl name="lnNode1">
    <dgm:fillClrLst>
      <a:schemeClr val="accent1">
        <a:shade val="90000"/>
      </a:schemeClr>
      <a:schemeClr val="accent1">
        <a:alpha val="50000"/>
        <a:tint val="50000"/>
      </a:schemeClr>
    </dgm:fillClrLst>
    <dgm:linClrLst meth="repeat">
      <a:schemeClr val="lt1"/>
    </dgm:linClrLst>
    <dgm:effectClrLst/>
    <dgm:txLinClrLst/>
    <dgm:txFillClrLst/>
    <dgm:txEffectClrLst/>
  </dgm:styleLbl>
  <dgm:styleLbl name="vennNode1">
    <dgm:fillClrLst>
      <a:schemeClr val="accent1">
        <a:shade val="80000"/>
        <a:alpha val="50000"/>
      </a:schemeClr>
      <a:schemeClr val="accent1">
        <a:alpha val="80000"/>
      </a:schemeClr>
    </dgm:fillClrLst>
    <dgm:linClrLst meth="repeat">
      <a:schemeClr val="lt1"/>
    </dgm:linClrLst>
    <dgm:effectClrLst/>
    <dgm:txLinClrLst/>
    <dgm:txFillClrLst/>
    <dgm:txEffectClrLst/>
  </dgm:styleLbl>
  <dgm:styleLbl name="node2">
    <dgm:fillClrLst>
      <a:schemeClr val="accent1">
        <a:alpha val="70000"/>
      </a:schemeClr>
    </dgm:fillClrLst>
    <dgm:linClrLst meth="repeat">
      <a:schemeClr val="lt1"/>
    </dgm:linClrLst>
    <dgm:effectClrLst/>
    <dgm:txLinClrLst/>
    <dgm:txFillClrLst/>
    <dgm:txEffectClrLst/>
  </dgm:styleLbl>
  <dgm:styleLbl name="node3">
    <dgm:fillClrLst>
      <a:schemeClr val="accent1">
        <a:alpha val="50000"/>
      </a:schemeClr>
    </dgm:fillClrLst>
    <dgm:linClrLst meth="repeat">
      <a:schemeClr val="lt1"/>
    </dgm:linClrLst>
    <dgm:effectClrLst/>
    <dgm:txLinClrLst/>
    <dgm:txFillClrLst/>
    <dgm:txEffectClrLst/>
  </dgm:styleLbl>
  <dgm:styleLbl name="node4">
    <dgm:fillClrLst>
      <a:schemeClr val="accent1">
        <a:alpha val="30000"/>
      </a:schemeClr>
    </dgm:fillClrLst>
    <dgm:linClrLst meth="repeat">
      <a:schemeClr val="lt1"/>
    </dgm:linClrLst>
    <dgm:effectClrLst/>
    <dgm:txLinClrLst/>
    <dgm:txFillClrLst/>
    <dgm:txEffectClrLst/>
  </dgm:styleLbl>
  <dgm:styleLbl name="fgImgPlace1">
    <dgm:fillClrLst>
      <a:schemeClr val="accent1">
        <a:tint val="50000"/>
        <a:alpha val="90000"/>
      </a:schemeClr>
      <a:schemeClr val="accent1">
        <a:tint val="20000"/>
        <a:alpha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1">
        <a:shade val="90000"/>
      </a:schemeClr>
      <a:schemeClr val="accent1">
        <a:tint val="50000"/>
      </a:schemeClr>
    </dgm:fillClrLst>
    <dgm:linClrLst>
      <a:schemeClr val="accent1">
        <a:shade val="90000"/>
      </a:schemeClr>
      <a:schemeClr val="accent1">
        <a:tint val="50000"/>
      </a:schemeClr>
    </dgm:linClrLst>
    <dgm:effectClrLst/>
    <dgm:txLinClrLst/>
    <dgm:txFillClrLst/>
    <dgm:txEffectClrLst/>
  </dgm:styleLbl>
  <dgm:styleLbl name="fgSibTrans2D1">
    <dgm:fillClrLst>
      <a:schemeClr val="accent1">
        <a:shade val="90000"/>
      </a:schemeClr>
      <a:schemeClr val="accent1">
        <a:tint val="50000"/>
      </a:schemeClr>
    </dgm:fillClrLst>
    <dgm:linClrLst>
      <a:schemeClr val="accent1">
        <a:shade val="90000"/>
      </a:schemeClr>
      <a:schemeClr val="accent1">
        <a:tint val="50000"/>
      </a:schemeClr>
    </dgm:linClrLst>
    <dgm:effectClrLst/>
    <dgm:txLinClrLst/>
    <dgm:txFillClrLst/>
    <dgm:txEffectClrLst/>
  </dgm:styleLbl>
  <dgm:styleLbl name="bgSibTrans2D1">
    <dgm:fillClrLst>
      <a:schemeClr val="accent1">
        <a:shade val="90000"/>
      </a:schemeClr>
      <a:schemeClr val="accent1">
        <a:tint val="50000"/>
      </a:schemeClr>
    </dgm:fillClrLst>
    <dgm:linClrLst>
      <a:schemeClr val="accent1">
        <a:shade val="90000"/>
      </a:schemeClr>
      <a:schemeClr val="accent1">
        <a:tint val="50000"/>
      </a:schemeClr>
    </dgm:linClrLst>
    <dgm:effectClrLst/>
    <dgm:txLinClrLst/>
    <dgm:txFillClrLst/>
    <dgm:txEffectClrLst/>
  </dgm:styleLbl>
  <dgm:styleLbl name="sibTrans1D1">
    <dgm:fillClrLst>
      <a:schemeClr val="accent1">
        <a:shade val="90000"/>
      </a:schemeClr>
      <a:schemeClr val="accent1">
        <a:tint val="50000"/>
      </a:schemeClr>
    </dgm:fillClrLst>
    <dgm:linClrLst>
      <a:schemeClr val="accent1">
        <a:shade val="90000"/>
      </a:schemeClr>
      <a:schemeClr val="accent1">
        <a:tint val="5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alpha val="90000"/>
      </a:schemeClr>
    </dgm:fillClrLst>
    <dgm:linClrLst meth="repeat">
      <a:schemeClr val="lt1"/>
    </dgm:linClrLst>
    <dgm:effectClrLst/>
    <dgm:txLinClrLst/>
    <dgm:txFillClrLst/>
    <dgm:txEffectClrLst/>
  </dgm:styleLbl>
  <dgm:styleLbl name="asst1">
    <dgm:fillClrLst meth="repeat">
      <a:schemeClr val="accent1">
        <a:alpha val="90000"/>
      </a:schemeClr>
    </dgm:fillClrLst>
    <dgm:linClrLst meth="repeat">
      <a:schemeClr val="lt1"/>
    </dgm:linClrLst>
    <dgm:effectClrLst/>
    <dgm:txLinClrLst/>
    <dgm:txFillClrLst/>
    <dgm:txEffectClrLst/>
  </dgm:styleLbl>
  <dgm:styleLbl name="asst2">
    <dgm:fillClrLst>
      <a:schemeClr val="accent1">
        <a:alpha val="90000"/>
      </a:schemeClr>
    </dgm:fillClrLst>
    <dgm:linClrLst meth="repeat">
      <a:schemeClr val="lt1"/>
    </dgm:linClrLst>
    <dgm:effectClrLst/>
    <dgm:txLinClrLst/>
    <dgm:txFillClrLst/>
    <dgm:txEffectClrLst/>
  </dgm:styleLbl>
  <dgm:styleLbl name="asst3">
    <dgm:fillClrLst>
      <a:schemeClr val="accent1">
        <a:alpha val="70000"/>
      </a:schemeClr>
    </dgm:fillClrLst>
    <dgm:linClrLst meth="repeat">
      <a:schemeClr val="lt1"/>
    </dgm:linClrLst>
    <dgm:effectClrLst/>
    <dgm:txLinClrLst/>
    <dgm:txFillClrLst/>
    <dgm:txEffectClrLst/>
  </dgm:styleLbl>
  <dgm:styleLbl name="asst4">
    <dgm:fillClrLst>
      <a:schemeClr val="accent1">
        <a:alpha val="50000"/>
      </a:schemeClr>
    </dgm:fillClrLst>
    <dgm:linClrLst meth="repeat">
      <a:schemeClr val="lt1"/>
    </dgm:linClrLst>
    <dgm:effectClrLst/>
    <dgm:txLinClrLst/>
    <dgm:txFillClrLst/>
    <dgm:txEffectClrLst/>
  </dgm:styleLbl>
  <dgm:styleLbl name="parChTrans2D1">
    <dgm:fillClrLst meth="repeat">
      <a:schemeClr val="accent1">
        <a:shade val="80000"/>
      </a:schemeClr>
    </dgm:fillClrLst>
    <dgm:linClrLst meth="repeat">
      <a:schemeClr val="accent1">
        <a:shade val="80000"/>
      </a:schemeClr>
    </dgm:linClrLst>
    <dgm:effectClrLst/>
    <dgm:txLinClrLst/>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dk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0000"/>
      </a:schemeClr>
    </dgm:fillClrLst>
    <dgm:linClrLst meth="repeat">
      <a:schemeClr val="accent1">
        <a:tint val="90000"/>
      </a:schemeClr>
    </dgm:linClrLst>
    <dgm:effectClrLst/>
    <dgm:txLinClrLst/>
    <dgm:txFillClrLst meth="repeat">
      <a:schemeClr val="tx1"/>
    </dgm:txFillClrLst>
    <dgm:txEffectClrLst/>
  </dgm:styleLbl>
  <dgm:styleLbl name="parChTrans1D3">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parChTrans1D4">
    <dgm:fillClrLst meth="repeat">
      <a:schemeClr val="accent1">
        <a:tint val="50000"/>
      </a:schemeClr>
    </dgm:fillClrLst>
    <dgm:linClrLst meth="repeat">
      <a:schemeClr val="accent1">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trAlignAcc1">
    <dgm:fillClrLst meth="repeat">
      <a:schemeClr val="lt1">
        <a:alpha val="4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bgAcc1">
    <dgm:fillClrLst meth="repeat">
      <a:schemeClr val="lt1">
        <a:alpha val="9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solidFgAcc1">
    <dgm:fillClrLst meth="repeat">
      <a:schemeClr val="lt1"/>
    </dgm:fillClrLst>
    <dgm:linClrLst>
      <a:schemeClr val="accent1">
        <a:alpha val="90000"/>
      </a:schemeClr>
      <a:schemeClr val="accent1">
        <a:alpha val="5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a:schemeClr val="accent1">
        <a:alpha val="90000"/>
        <a:tint val="40000"/>
      </a:schemeClr>
      <a:schemeClr val="accent1">
        <a:alpha val="5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50000"/>
      </a:schemeClr>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4">
  <dgm:title val=""/>
  <dgm:desc val=""/>
  <dgm:catLst>
    <dgm:cat type="accent1" pri="11400"/>
  </dgm:catLst>
  <dgm:styleLbl name="node0">
    <dgm:fillClrLst meth="cycle">
      <a:schemeClr val="accent1">
        <a:shade val="60000"/>
      </a:schemeClr>
    </dgm:fillClrLst>
    <dgm:linClrLst meth="repeat">
      <a:schemeClr val="lt1"/>
    </dgm:linClrLst>
    <dgm:effectClrLst/>
    <dgm:txLinClrLst/>
    <dgm:txFillClrLst/>
    <dgm:txEffectClrLst/>
  </dgm:styleLbl>
  <dgm:styleLbl name="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alignNode1">
    <dgm:fillClrLst meth="cycle">
      <a:schemeClr val="accent1">
        <a:shade val="50000"/>
      </a:schemeClr>
      <a:schemeClr val="accent1">
        <a:tint val="55000"/>
      </a:schemeClr>
    </dgm:fillClrLst>
    <dgm:linClrLst meth="cycle">
      <a:schemeClr val="accent1">
        <a:shade val="50000"/>
      </a:schemeClr>
      <a:schemeClr val="accent1">
        <a:tint val="55000"/>
      </a:schemeClr>
    </dgm:linClrLst>
    <dgm:effectClrLst/>
    <dgm:txLinClrLst/>
    <dgm:txFillClrLst/>
    <dgm:txEffectClrLst/>
  </dgm:styleLbl>
  <dgm:styleLbl name="ln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vennNode1">
    <dgm:fillClrLst meth="cycle">
      <a:schemeClr val="accent1">
        <a:shade val="80000"/>
        <a:alpha val="50000"/>
      </a:schemeClr>
      <a:schemeClr val="accent1">
        <a:tint val="50000"/>
        <a:alpha val="50000"/>
      </a:schemeClr>
    </dgm:fillClrLst>
    <dgm:linClrLst meth="repeat">
      <a:schemeClr val="lt1"/>
    </dgm:linClrLst>
    <dgm:effectClrLst/>
    <dgm:txLinClrLst/>
    <dgm:txFillClrLst/>
    <dgm:txEffectClrLst/>
  </dgm:styleLbl>
  <dgm:styleLbl name="node2">
    <dgm:fillClrLst>
      <a:schemeClr val="accent1">
        <a:shade val="80000"/>
      </a:schemeClr>
    </dgm:fillClrLst>
    <dgm:linClrLst meth="repeat">
      <a:schemeClr val="lt1"/>
    </dgm:linClrLst>
    <dgm:effectClrLst/>
    <dgm:txLinClrLst/>
    <dgm:txFillClrLst/>
    <dgm:txEffectClrLst/>
  </dgm:styleLbl>
  <dgm:styleLbl name="node3">
    <dgm:fillClrLst>
      <a:schemeClr val="accent1">
        <a:tint val="99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f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b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sibTrans1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0000"/>
      </a:schemeClr>
    </dgm:fillClrLst>
    <dgm:linClrLst meth="repeat">
      <a:schemeClr val="lt1"/>
    </dgm:linClrLst>
    <dgm:effectClrLst/>
    <dgm:txLinClrLst/>
    <dgm:txFillClrLst/>
    <dgm:txEffectClrLst/>
  </dgm:styleLbl>
  <dgm:styleLbl name="asst3">
    <dgm:fillClrLst>
      <a:schemeClr val="accent1">
        <a:tint val="70000"/>
      </a:schemeClr>
    </dgm:fillClrLst>
    <dgm:linClrLst meth="repeat">
      <a:schemeClr val="lt1"/>
    </dgm:linClrLst>
    <dgm:effectClrLst/>
    <dgm:txLinClrLst/>
    <dgm:txFillClrLst/>
    <dgm:txEffectClrLst/>
  </dgm:styleLbl>
  <dgm:styleLbl name="asst4">
    <dgm:fillClrLst>
      <a:schemeClr val="accent1">
        <a:tint val="5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shade val="80000"/>
      </a:schemeClr>
    </dgm:linClrLst>
    <dgm:effectClrLst/>
    <dgm:txLinClrLst/>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dk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0000"/>
      </a:schemeClr>
    </dgm:fillClrLst>
    <dgm:linClrLst meth="repeat">
      <a:schemeClr val="accent1">
        <a:tint val="90000"/>
      </a:schemeClr>
    </dgm:linClrLst>
    <dgm:effectClrLst/>
    <dgm:txLinClrLst/>
    <dgm:txFillClrLst meth="repeat">
      <a:schemeClr val="tx1"/>
    </dgm:txFillClrLst>
    <dgm:txEffectClrLst/>
  </dgm:styleLbl>
  <dgm:styleLbl name="parChTrans1D3">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parChTrans1D4">
    <dgm:fillClrLst meth="repeat">
      <a:schemeClr val="accent1">
        <a:tint val="50000"/>
      </a:schemeClr>
    </dgm:fillClrLst>
    <dgm:linClrLst meth="repeat">
      <a:schemeClr val="accent1">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align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bgAccFollowNode1">
    <dgm:fillClrLst meth="repeat">
      <a:schemeClr val="accent1">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50000"/>
      </a:schemeClr>
    </dgm:linClrLst>
    <dgm:effectClrLst/>
    <dgm:txLinClrLst/>
    <dgm:txFillClrLst meth="repeat">
      <a:schemeClr val="dk1"/>
    </dgm:txFillClrLst>
    <dgm:txEffectClrLst/>
  </dgm:styleLbl>
  <dgm:styleLbl name="bgShp">
    <dgm:fillClrLst meth="repeat">
      <a:schemeClr val="accent1">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55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01CEF95B-4FE6-4738-8DDD-C622DE66CF83}" type="doc">
      <dgm:prSet loTypeId="urn:microsoft.com/office/officeart/2016/7/layout/BasicLinearProcessNumbered" loCatId="process" qsTypeId="urn:microsoft.com/office/officeart/2005/8/quickstyle/simple1" qsCatId="simple" csTypeId="urn:microsoft.com/office/officeart/2005/8/colors/accent1_2" csCatId="accent1" phldr="1"/>
      <dgm:spPr/>
      <dgm:t>
        <a:bodyPr/>
        <a:lstStyle/>
        <a:p>
          <a:endParaRPr lang="en-US"/>
        </a:p>
      </dgm:t>
    </dgm:pt>
    <dgm:pt modelId="{54F9816F-2F62-481D-9BC7-267AC46B8D96}">
      <dgm:prSet custT="1"/>
      <dgm:spPr/>
      <dgm:t>
        <a:bodyPr/>
        <a:lstStyle/>
        <a:p>
          <a:pPr algn="ctr"/>
          <a:r>
            <a:rPr lang="en-US" sz="1600" dirty="0"/>
            <a:t>Recognize the </a:t>
          </a:r>
          <a:r>
            <a:rPr lang="en-US" sz="1600" b="1" dirty="0">
              <a:solidFill>
                <a:srgbClr val="C00000"/>
              </a:solidFill>
            </a:rPr>
            <a:t>different services </a:t>
          </a:r>
          <a:r>
            <a:rPr lang="en-US" sz="1600" dirty="0"/>
            <a:t>under the Social Stability sector</a:t>
          </a:r>
        </a:p>
      </dgm:t>
    </dgm:pt>
    <dgm:pt modelId="{690A7394-7D8A-47C5-9593-86F7F2A98E87}" type="parTrans" cxnId="{AAB8B850-2166-4547-A359-8A185A508562}">
      <dgm:prSet/>
      <dgm:spPr/>
      <dgm:t>
        <a:bodyPr/>
        <a:lstStyle/>
        <a:p>
          <a:endParaRPr lang="en-US"/>
        </a:p>
      </dgm:t>
    </dgm:pt>
    <dgm:pt modelId="{75F975E7-806E-4951-9721-5A536A7FC738}" type="sibTrans" cxnId="{AAB8B850-2166-4547-A359-8A185A508562}">
      <dgm:prSet phldrT="1" phldr="0"/>
      <dgm:spPr/>
      <dgm:t>
        <a:bodyPr/>
        <a:lstStyle/>
        <a:p>
          <a:r>
            <a:rPr lang="en-US"/>
            <a:t>1</a:t>
          </a:r>
          <a:endParaRPr lang="en-US" dirty="0"/>
        </a:p>
      </dgm:t>
    </dgm:pt>
    <dgm:pt modelId="{CCE45D1C-B434-455C-AD18-AAA4E350E337}">
      <dgm:prSet custT="1"/>
      <dgm:spPr/>
      <dgm:t>
        <a:bodyPr/>
        <a:lstStyle/>
        <a:p>
          <a:pPr algn="ctr"/>
          <a:r>
            <a:rPr lang="en-US" sz="1600" dirty="0"/>
            <a:t>Identify what are the </a:t>
          </a:r>
          <a:r>
            <a:rPr lang="en-US" sz="1600" b="1" dirty="0">
              <a:solidFill>
                <a:srgbClr val="C00000"/>
              </a:solidFill>
            </a:rPr>
            <a:t>relevant activities for referrals </a:t>
          </a:r>
          <a:r>
            <a:rPr lang="en-US" sz="1600" dirty="0"/>
            <a:t>under the Social Stability sector</a:t>
          </a:r>
        </a:p>
      </dgm:t>
    </dgm:pt>
    <dgm:pt modelId="{965F7368-7317-4DDC-BB16-73BD39874EC6}" type="parTrans" cxnId="{B10F0F73-D3A8-421C-ADFB-D5BC51E068EB}">
      <dgm:prSet/>
      <dgm:spPr/>
      <dgm:t>
        <a:bodyPr/>
        <a:lstStyle/>
        <a:p>
          <a:endParaRPr lang="en-US"/>
        </a:p>
      </dgm:t>
    </dgm:pt>
    <dgm:pt modelId="{80A676AA-BE5B-473B-ABAF-E1051F95F201}" type="sibTrans" cxnId="{B10F0F73-D3A8-421C-ADFB-D5BC51E068EB}">
      <dgm:prSet phldrT="2" phldr="0"/>
      <dgm:spPr/>
      <dgm:t>
        <a:bodyPr/>
        <a:lstStyle/>
        <a:p>
          <a:r>
            <a:rPr lang="en-US"/>
            <a:t>2</a:t>
          </a:r>
          <a:endParaRPr lang="en-US" dirty="0"/>
        </a:p>
      </dgm:t>
    </dgm:pt>
    <dgm:pt modelId="{A92DFA6C-0052-4E3B-A7EB-9F38DEC2DA71}">
      <dgm:prSet custT="1"/>
      <dgm:spPr/>
      <dgm:t>
        <a:bodyPr/>
        <a:lstStyle/>
        <a:p>
          <a:pPr algn="ctr"/>
          <a:r>
            <a:rPr lang="en-US" sz="1600" dirty="0"/>
            <a:t>Report on the </a:t>
          </a:r>
          <a:r>
            <a:rPr lang="en-US" sz="1600" b="1" dirty="0">
              <a:solidFill>
                <a:srgbClr val="C00000"/>
              </a:solidFill>
            </a:rPr>
            <a:t>Services Mapping </a:t>
          </a:r>
          <a:r>
            <a:rPr lang="en-US" sz="1600" dirty="0"/>
            <a:t>and </a:t>
          </a:r>
          <a:r>
            <a:rPr lang="en-US" sz="1600" b="1" dirty="0">
              <a:solidFill>
                <a:srgbClr val="C00000"/>
              </a:solidFill>
            </a:rPr>
            <a:t>share referrals</a:t>
          </a:r>
          <a:r>
            <a:rPr lang="en-US" sz="1600" b="0" dirty="0">
              <a:solidFill>
                <a:schemeClr val="tx1"/>
              </a:solidFill>
            </a:rPr>
            <a:t> (template and platform) </a:t>
          </a:r>
          <a:r>
            <a:rPr lang="en-US" sz="1600" dirty="0"/>
            <a:t>under the Social Stability sector</a:t>
          </a:r>
        </a:p>
      </dgm:t>
    </dgm:pt>
    <dgm:pt modelId="{42AEB6C5-D3A7-4A19-A0C2-4D64EB3EC18B}" type="parTrans" cxnId="{B690DB0C-E7B1-4C42-A429-8CC862737685}">
      <dgm:prSet/>
      <dgm:spPr/>
      <dgm:t>
        <a:bodyPr/>
        <a:lstStyle/>
        <a:p>
          <a:endParaRPr lang="en-US"/>
        </a:p>
      </dgm:t>
    </dgm:pt>
    <dgm:pt modelId="{37162C78-9996-4306-9322-D3B897233A8C}" type="sibTrans" cxnId="{B690DB0C-E7B1-4C42-A429-8CC862737685}">
      <dgm:prSet phldrT="3" phldr="0"/>
      <dgm:spPr/>
      <dgm:t>
        <a:bodyPr/>
        <a:lstStyle/>
        <a:p>
          <a:r>
            <a:rPr lang="en-US"/>
            <a:t>3</a:t>
          </a:r>
        </a:p>
      </dgm:t>
    </dgm:pt>
    <dgm:pt modelId="{94224446-B746-4C9F-A14C-D36710179D16}">
      <dgm:prSet custT="1"/>
      <dgm:spPr/>
      <dgm:t>
        <a:bodyPr/>
        <a:lstStyle/>
        <a:p>
          <a:r>
            <a:rPr lang="en-US" sz="1600" dirty="0"/>
            <a:t>Report on </a:t>
          </a:r>
          <a:r>
            <a:rPr lang="en-US" sz="1600" b="1" dirty="0">
              <a:solidFill>
                <a:srgbClr val="C00000"/>
              </a:solidFill>
            </a:rPr>
            <a:t>the Referrals Monitoring platform </a:t>
          </a:r>
          <a:r>
            <a:rPr lang="en-US" sz="1600" b="0" dirty="0">
              <a:solidFill>
                <a:schemeClr val="tx1"/>
              </a:solidFill>
            </a:rPr>
            <a:t>(trends) </a:t>
          </a:r>
        </a:p>
        <a:p>
          <a:endParaRPr lang="en-US" sz="1300" dirty="0"/>
        </a:p>
      </dgm:t>
    </dgm:pt>
    <dgm:pt modelId="{A3238CC5-8F9C-4AE6-B69E-0E3CC8597C3D}" type="parTrans" cxnId="{5A26EA8C-E90E-43AF-94DA-7F2102276F86}">
      <dgm:prSet/>
      <dgm:spPr/>
      <dgm:t>
        <a:bodyPr/>
        <a:lstStyle/>
        <a:p>
          <a:endParaRPr lang="en-US"/>
        </a:p>
      </dgm:t>
    </dgm:pt>
    <dgm:pt modelId="{DD489E3D-9706-4478-B8DB-1680643153FE}" type="sibTrans" cxnId="{5A26EA8C-E90E-43AF-94DA-7F2102276F86}">
      <dgm:prSet phldrT="4" phldr="0"/>
      <dgm:spPr/>
      <dgm:t>
        <a:bodyPr/>
        <a:lstStyle/>
        <a:p>
          <a:r>
            <a:rPr lang="en-US"/>
            <a:t>4</a:t>
          </a:r>
        </a:p>
      </dgm:t>
    </dgm:pt>
    <dgm:pt modelId="{027C3A20-9537-4188-B302-894F2B93E5E1}" type="pres">
      <dgm:prSet presAssocID="{01CEF95B-4FE6-4738-8DDD-C622DE66CF83}" presName="Name0" presStyleCnt="0">
        <dgm:presLayoutVars>
          <dgm:animLvl val="lvl"/>
          <dgm:resizeHandles val="exact"/>
        </dgm:presLayoutVars>
      </dgm:prSet>
      <dgm:spPr/>
    </dgm:pt>
    <dgm:pt modelId="{B8592B60-2D3C-498F-B46D-9C21F6F080A0}" type="pres">
      <dgm:prSet presAssocID="{54F9816F-2F62-481D-9BC7-267AC46B8D96}" presName="compositeNode" presStyleCnt="0">
        <dgm:presLayoutVars>
          <dgm:bulletEnabled val="1"/>
        </dgm:presLayoutVars>
      </dgm:prSet>
      <dgm:spPr/>
    </dgm:pt>
    <dgm:pt modelId="{C4CF1405-D865-41A4-A344-14385C44D176}" type="pres">
      <dgm:prSet presAssocID="{54F9816F-2F62-481D-9BC7-267AC46B8D96}" presName="bgRect" presStyleLbl="bgAccFollowNode1" presStyleIdx="0" presStyleCnt="4"/>
      <dgm:spPr/>
    </dgm:pt>
    <dgm:pt modelId="{AAEC15BE-6AB1-451C-AF44-AEF71F9F5AA0}" type="pres">
      <dgm:prSet presAssocID="{75F975E7-806E-4951-9721-5A536A7FC738}" presName="sibTransNodeCircle" presStyleLbl="alignNode1" presStyleIdx="0" presStyleCnt="8">
        <dgm:presLayoutVars>
          <dgm:chMax val="0"/>
          <dgm:bulletEnabled/>
        </dgm:presLayoutVars>
      </dgm:prSet>
      <dgm:spPr/>
    </dgm:pt>
    <dgm:pt modelId="{E636A212-7C2A-4352-ADD1-E0E749827FD9}" type="pres">
      <dgm:prSet presAssocID="{54F9816F-2F62-481D-9BC7-267AC46B8D96}" presName="bottomLine" presStyleLbl="alignNode1" presStyleIdx="1" presStyleCnt="8">
        <dgm:presLayoutVars/>
      </dgm:prSet>
      <dgm:spPr/>
    </dgm:pt>
    <dgm:pt modelId="{E4F49AF6-3312-4ADB-AEA8-EB88C073E5EB}" type="pres">
      <dgm:prSet presAssocID="{54F9816F-2F62-481D-9BC7-267AC46B8D96}" presName="nodeText" presStyleLbl="bgAccFollowNode1" presStyleIdx="0" presStyleCnt="4">
        <dgm:presLayoutVars>
          <dgm:bulletEnabled val="1"/>
        </dgm:presLayoutVars>
      </dgm:prSet>
      <dgm:spPr/>
    </dgm:pt>
    <dgm:pt modelId="{A13F2E46-5A28-4F72-8349-0CBD407342FF}" type="pres">
      <dgm:prSet presAssocID="{75F975E7-806E-4951-9721-5A536A7FC738}" presName="sibTrans" presStyleCnt="0"/>
      <dgm:spPr/>
    </dgm:pt>
    <dgm:pt modelId="{2CCF0A0F-F1C6-41D9-9C95-32EA3EB22232}" type="pres">
      <dgm:prSet presAssocID="{CCE45D1C-B434-455C-AD18-AAA4E350E337}" presName="compositeNode" presStyleCnt="0">
        <dgm:presLayoutVars>
          <dgm:bulletEnabled val="1"/>
        </dgm:presLayoutVars>
      </dgm:prSet>
      <dgm:spPr/>
    </dgm:pt>
    <dgm:pt modelId="{32A54F88-02CB-44D7-95EF-97FBAA2D1D2F}" type="pres">
      <dgm:prSet presAssocID="{CCE45D1C-B434-455C-AD18-AAA4E350E337}" presName="bgRect" presStyleLbl="bgAccFollowNode1" presStyleIdx="1" presStyleCnt="4" custLinFactNeighborX="-994" custLinFactNeighborY="-710"/>
      <dgm:spPr/>
    </dgm:pt>
    <dgm:pt modelId="{5C37840D-1F0E-45EC-88D2-2BD074E47224}" type="pres">
      <dgm:prSet presAssocID="{80A676AA-BE5B-473B-ABAF-E1051F95F201}" presName="sibTransNodeCircle" presStyleLbl="alignNode1" presStyleIdx="2" presStyleCnt="8">
        <dgm:presLayoutVars>
          <dgm:chMax val="0"/>
          <dgm:bulletEnabled/>
        </dgm:presLayoutVars>
      </dgm:prSet>
      <dgm:spPr/>
    </dgm:pt>
    <dgm:pt modelId="{0146147F-7F73-417D-9FA7-51842FB009CB}" type="pres">
      <dgm:prSet presAssocID="{CCE45D1C-B434-455C-AD18-AAA4E350E337}" presName="bottomLine" presStyleLbl="alignNode1" presStyleIdx="3" presStyleCnt="8">
        <dgm:presLayoutVars/>
      </dgm:prSet>
      <dgm:spPr/>
    </dgm:pt>
    <dgm:pt modelId="{F3C67EE4-F766-4A7A-9FE8-324B0F36982B}" type="pres">
      <dgm:prSet presAssocID="{CCE45D1C-B434-455C-AD18-AAA4E350E337}" presName="nodeText" presStyleLbl="bgAccFollowNode1" presStyleIdx="1" presStyleCnt="4">
        <dgm:presLayoutVars>
          <dgm:bulletEnabled val="1"/>
        </dgm:presLayoutVars>
      </dgm:prSet>
      <dgm:spPr/>
    </dgm:pt>
    <dgm:pt modelId="{C8485696-7E36-4A74-8686-8E298F8771B4}" type="pres">
      <dgm:prSet presAssocID="{80A676AA-BE5B-473B-ABAF-E1051F95F201}" presName="sibTrans" presStyleCnt="0"/>
      <dgm:spPr/>
    </dgm:pt>
    <dgm:pt modelId="{05C11433-39CC-4199-A1A2-A568AA607AAF}" type="pres">
      <dgm:prSet presAssocID="{A92DFA6C-0052-4E3B-A7EB-9F38DEC2DA71}" presName="compositeNode" presStyleCnt="0">
        <dgm:presLayoutVars>
          <dgm:bulletEnabled val="1"/>
        </dgm:presLayoutVars>
      </dgm:prSet>
      <dgm:spPr/>
    </dgm:pt>
    <dgm:pt modelId="{1F6013F9-E0EE-4576-B7BA-61AA230BF425}" type="pres">
      <dgm:prSet presAssocID="{A92DFA6C-0052-4E3B-A7EB-9F38DEC2DA71}" presName="bgRect" presStyleLbl="bgAccFollowNode1" presStyleIdx="2" presStyleCnt="4"/>
      <dgm:spPr/>
    </dgm:pt>
    <dgm:pt modelId="{29AFCDD8-8BBF-4C1C-BC47-29C9444E4EA3}" type="pres">
      <dgm:prSet presAssocID="{37162C78-9996-4306-9322-D3B897233A8C}" presName="sibTransNodeCircle" presStyleLbl="alignNode1" presStyleIdx="4" presStyleCnt="8">
        <dgm:presLayoutVars>
          <dgm:chMax val="0"/>
          <dgm:bulletEnabled/>
        </dgm:presLayoutVars>
      </dgm:prSet>
      <dgm:spPr/>
    </dgm:pt>
    <dgm:pt modelId="{90334A7A-FAAB-4F1F-8DD0-C85FE001633B}" type="pres">
      <dgm:prSet presAssocID="{A92DFA6C-0052-4E3B-A7EB-9F38DEC2DA71}" presName="bottomLine" presStyleLbl="alignNode1" presStyleIdx="5" presStyleCnt="8">
        <dgm:presLayoutVars/>
      </dgm:prSet>
      <dgm:spPr/>
    </dgm:pt>
    <dgm:pt modelId="{1F1AF358-5D0B-4320-BF16-118BFFFAA0A2}" type="pres">
      <dgm:prSet presAssocID="{A92DFA6C-0052-4E3B-A7EB-9F38DEC2DA71}" presName="nodeText" presStyleLbl="bgAccFollowNode1" presStyleIdx="2" presStyleCnt="4">
        <dgm:presLayoutVars>
          <dgm:bulletEnabled val="1"/>
        </dgm:presLayoutVars>
      </dgm:prSet>
      <dgm:spPr/>
    </dgm:pt>
    <dgm:pt modelId="{7B7D779A-53FC-4BCF-B170-5A9CFEC8CBBA}" type="pres">
      <dgm:prSet presAssocID="{37162C78-9996-4306-9322-D3B897233A8C}" presName="sibTrans" presStyleCnt="0"/>
      <dgm:spPr/>
    </dgm:pt>
    <dgm:pt modelId="{BB4EAE88-522E-4A5D-9A85-62A3D705072B}" type="pres">
      <dgm:prSet presAssocID="{94224446-B746-4C9F-A14C-D36710179D16}" presName="compositeNode" presStyleCnt="0">
        <dgm:presLayoutVars>
          <dgm:bulletEnabled val="1"/>
        </dgm:presLayoutVars>
      </dgm:prSet>
      <dgm:spPr/>
    </dgm:pt>
    <dgm:pt modelId="{BCD751F0-8682-4F28-88F9-145547B41CE5}" type="pres">
      <dgm:prSet presAssocID="{94224446-B746-4C9F-A14C-D36710179D16}" presName="bgRect" presStyleLbl="bgAccFollowNode1" presStyleIdx="3" presStyleCnt="4" custLinFactNeighborX="-497" custLinFactNeighborY="710"/>
      <dgm:spPr/>
    </dgm:pt>
    <dgm:pt modelId="{FBDFE485-E31E-47D7-9853-887323D877D5}" type="pres">
      <dgm:prSet presAssocID="{DD489E3D-9706-4478-B8DB-1680643153FE}" presName="sibTransNodeCircle" presStyleLbl="alignNode1" presStyleIdx="6" presStyleCnt="8">
        <dgm:presLayoutVars>
          <dgm:chMax val="0"/>
          <dgm:bulletEnabled/>
        </dgm:presLayoutVars>
      </dgm:prSet>
      <dgm:spPr/>
    </dgm:pt>
    <dgm:pt modelId="{77568DEB-C5D2-45C6-BAF6-D3D8E31A5307}" type="pres">
      <dgm:prSet presAssocID="{94224446-B746-4C9F-A14C-D36710179D16}" presName="bottomLine" presStyleLbl="alignNode1" presStyleIdx="7" presStyleCnt="8">
        <dgm:presLayoutVars/>
      </dgm:prSet>
      <dgm:spPr/>
    </dgm:pt>
    <dgm:pt modelId="{DD591991-A452-4533-9838-694FFAA0E3BA}" type="pres">
      <dgm:prSet presAssocID="{94224446-B746-4C9F-A14C-D36710179D16}" presName="nodeText" presStyleLbl="bgAccFollowNode1" presStyleIdx="3" presStyleCnt="4">
        <dgm:presLayoutVars>
          <dgm:bulletEnabled val="1"/>
        </dgm:presLayoutVars>
      </dgm:prSet>
      <dgm:spPr/>
    </dgm:pt>
  </dgm:ptLst>
  <dgm:cxnLst>
    <dgm:cxn modelId="{C78CD002-7166-45FE-A7F7-3740E30BA83A}" type="presOf" srcId="{54F9816F-2F62-481D-9BC7-267AC46B8D96}" destId="{C4CF1405-D865-41A4-A344-14385C44D176}" srcOrd="0" destOrd="0" presId="urn:microsoft.com/office/officeart/2016/7/layout/BasicLinearProcessNumbered"/>
    <dgm:cxn modelId="{B690DB0C-E7B1-4C42-A429-8CC862737685}" srcId="{01CEF95B-4FE6-4738-8DDD-C622DE66CF83}" destId="{A92DFA6C-0052-4E3B-A7EB-9F38DEC2DA71}" srcOrd="2" destOrd="0" parTransId="{42AEB6C5-D3A7-4A19-A0C2-4D64EB3EC18B}" sibTransId="{37162C78-9996-4306-9322-D3B897233A8C}"/>
    <dgm:cxn modelId="{F4E19215-1494-4084-913B-C06CA008EE24}" type="presOf" srcId="{37162C78-9996-4306-9322-D3B897233A8C}" destId="{29AFCDD8-8BBF-4C1C-BC47-29C9444E4EA3}" srcOrd="0" destOrd="0" presId="urn:microsoft.com/office/officeart/2016/7/layout/BasicLinearProcessNumbered"/>
    <dgm:cxn modelId="{AE5A3736-DF1F-4EF5-8054-E27B1F50F68D}" type="presOf" srcId="{94224446-B746-4C9F-A14C-D36710179D16}" destId="{BCD751F0-8682-4F28-88F9-145547B41CE5}" srcOrd="0" destOrd="0" presId="urn:microsoft.com/office/officeart/2016/7/layout/BasicLinearProcessNumbered"/>
    <dgm:cxn modelId="{7D7E7D48-A558-4DDD-B072-71DDD5270C9A}" type="presOf" srcId="{CCE45D1C-B434-455C-AD18-AAA4E350E337}" destId="{F3C67EE4-F766-4A7A-9FE8-324B0F36982B}" srcOrd="1" destOrd="0" presId="urn:microsoft.com/office/officeart/2016/7/layout/BasicLinearProcessNumbered"/>
    <dgm:cxn modelId="{9C2BD36B-8D73-41CC-BE07-FCB29BD61894}" type="presOf" srcId="{75F975E7-806E-4951-9721-5A536A7FC738}" destId="{AAEC15BE-6AB1-451C-AF44-AEF71F9F5AA0}" srcOrd="0" destOrd="0" presId="urn:microsoft.com/office/officeart/2016/7/layout/BasicLinearProcessNumbered"/>
    <dgm:cxn modelId="{6DB8A36C-21AF-4668-A6AF-236B58A0D0F5}" type="presOf" srcId="{A92DFA6C-0052-4E3B-A7EB-9F38DEC2DA71}" destId="{1F1AF358-5D0B-4320-BF16-118BFFFAA0A2}" srcOrd="1" destOrd="0" presId="urn:microsoft.com/office/officeart/2016/7/layout/BasicLinearProcessNumbered"/>
    <dgm:cxn modelId="{AAB8B850-2166-4547-A359-8A185A508562}" srcId="{01CEF95B-4FE6-4738-8DDD-C622DE66CF83}" destId="{54F9816F-2F62-481D-9BC7-267AC46B8D96}" srcOrd="0" destOrd="0" parTransId="{690A7394-7D8A-47C5-9593-86F7F2A98E87}" sibTransId="{75F975E7-806E-4951-9721-5A536A7FC738}"/>
    <dgm:cxn modelId="{B10F0F73-D3A8-421C-ADFB-D5BC51E068EB}" srcId="{01CEF95B-4FE6-4738-8DDD-C622DE66CF83}" destId="{CCE45D1C-B434-455C-AD18-AAA4E350E337}" srcOrd="1" destOrd="0" parTransId="{965F7368-7317-4DDC-BB16-73BD39874EC6}" sibTransId="{80A676AA-BE5B-473B-ABAF-E1051F95F201}"/>
    <dgm:cxn modelId="{75BD2476-FFEC-43FE-8A9A-32BD85B93F74}" type="presOf" srcId="{CCE45D1C-B434-455C-AD18-AAA4E350E337}" destId="{32A54F88-02CB-44D7-95EF-97FBAA2D1D2F}" srcOrd="0" destOrd="0" presId="urn:microsoft.com/office/officeart/2016/7/layout/BasicLinearProcessNumbered"/>
    <dgm:cxn modelId="{57612A89-8ECD-4181-AAC7-7AA55A8160F4}" type="presOf" srcId="{A92DFA6C-0052-4E3B-A7EB-9F38DEC2DA71}" destId="{1F6013F9-E0EE-4576-B7BA-61AA230BF425}" srcOrd="0" destOrd="0" presId="urn:microsoft.com/office/officeart/2016/7/layout/BasicLinearProcessNumbered"/>
    <dgm:cxn modelId="{5A26EA8C-E90E-43AF-94DA-7F2102276F86}" srcId="{01CEF95B-4FE6-4738-8DDD-C622DE66CF83}" destId="{94224446-B746-4C9F-A14C-D36710179D16}" srcOrd="3" destOrd="0" parTransId="{A3238CC5-8F9C-4AE6-B69E-0E3CC8597C3D}" sibTransId="{DD489E3D-9706-4478-B8DB-1680643153FE}"/>
    <dgm:cxn modelId="{7834099C-26F0-4B3F-9905-82C97B13443F}" type="presOf" srcId="{54F9816F-2F62-481D-9BC7-267AC46B8D96}" destId="{E4F49AF6-3312-4ADB-AEA8-EB88C073E5EB}" srcOrd="1" destOrd="0" presId="urn:microsoft.com/office/officeart/2016/7/layout/BasicLinearProcessNumbered"/>
    <dgm:cxn modelId="{4D9292A3-0883-4633-A615-492862AA6345}" type="presOf" srcId="{DD489E3D-9706-4478-B8DB-1680643153FE}" destId="{FBDFE485-E31E-47D7-9853-887323D877D5}" srcOrd="0" destOrd="0" presId="urn:microsoft.com/office/officeart/2016/7/layout/BasicLinearProcessNumbered"/>
    <dgm:cxn modelId="{40A008A9-9E2C-4D3F-8B63-62342EBC5C32}" type="presOf" srcId="{94224446-B746-4C9F-A14C-D36710179D16}" destId="{DD591991-A452-4533-9838-694FFAA0E3BA}" srcOrd="1" destOrd="0" presId="urn:microsoft.com/office/officeart/2016/7/layout/BasicLinearProcessNumbered"/>
    <dgm:cxn modelId="{CFB62BD2-BA4C-41C5-AC93-955EDADBBDDF}" type="presOf" srcId="{80A676AA-BE5B-473B-ABAF-E1051F95F201}" destId="{5C37840D-1F0E-45EC-88D2-2BD074E47224}" srcOrd="0" destOrd="0" presId="urn:microsoft.com/office/officeart/2016/7/layout/BasicLinearProcessNumbered"/>
    <dgm:cxn modelId="{640516E8-F917-4A69-9820-E9A14BDEAD75}" type="presOf" srcId="{01CEF95B-4FE6-4738-8DDD-C622DE66CF83}" destId="{027C3A20-9537-4188-B302-894F2B93E5E1}" srcOrd="0" destOrd="0" presId="urn:microsoft.com/office/officeart/2016/7/layout/BasicLinearProcessNumbered"/>
    <dgm:cxn modelId="{773918FA-568E-422D-BA9B-6AD7EEBA2483}" type="presParOf" srcId="{027C3A20-9537-4188-B302-894F2B93E5E1}" destId="{B8592B60-2D3C-498F-B46D-9C21F6F080A0}" srcOrd="0" destOrd="0" presId="urn:microsoft.com/office/officeart/2016/7/layout/BasicLinearProcessNumbered"/>
    <dgm:cxn modelId="{2D0B993E-B43C-42B1-84DC-9907FD9A66A0}" type="presParOf" srcId="{B8592B60-2D3C-498F-B46D-9C21F6F080A0}" destId="{C4CF1405-D865-41A4-A344-14385C44D176}" srcOrd="0" destOrd="0" presId="urn:microsoft.com/office/officeart/2016/7/layout/BasicLinearProcessNumbered"/>
    <dgm:cxn modelId="{675EFEAB-433B-4F8C-A655-2609C19499CC}" type="presParOf" srcId="{B8592B60-2D3C-498F-B46D-9C21F6F080A0}" destId="{AAEC15BE-6AB1-451C-AF44-AEF71F9F5AA0}" srcOrd="1" destOrd="0" presId="urn:microsoft.com/office/officeart/2016/7/layout/BasicLinearProcessNumbered"/>
    <dgm:cxn modelId="{63DE7062-F797-46CA-BE36-58D275BAE662}" type="presParOf" srcId="{B8592B60-2D3C-498F-B46D-9C21F6F080A0}" destId="{E636A212-7C2A-4352-ADD1-E0E749827FD9}" srcOrd="2" destOrd="0" presId="urn:microsoft.com/office/officeart/2016/7/layout/BasicLinearProcessNumbered"/>
    <dgm:cxn modelId="{626BA5F2-773A-4B9D-BF7C-2B7D5C54B53F}" type="presParOf" srcId="{B8592B60-2D3C-498F-B46D-9C21F6F080A0}" destId="{E4F49AF6-3312-4ADB-AEA8-EB88C073E5EB}" srcOrd="3" destOrd="0" presId="urn:microsoft.com/office/officeart/2016/7/layout/BasicLinearProcessNumbered"/>
    <dgm:cxn modelId="{F445B48F-326E-4984-AB14-AFB45C498E80}" type="presParOf" srcId="{027C3A20-9537-4188-B302-894F2B93E5E1}" destId="{A13F2E46-5A28-4F72-8349-0CBD407342FF}" srcOrd="1" destOrd="0" presId="urn:microsoft.com/office/officeart/2016/7/layout/BasicLinearProcessNumbered"/>
    <dgm:cxn modelId="{743A3405-CED6-4F5E-BC07-C5467DA50FD7}" type="presParOf" srcId="{027C3A20-9537-4188-B302-894F2B93E5E1}" destId="{2CCF0A0F-F1C6-41D9-9C95-32EA3EB22232}" srcOrd="2" destOrd="0" presId="urn:microsoft.com/office/officeart/2016/7/layout/BasicLinearProcessNumbered"/>
    <dgm:cxn modelId="{B4589E20-2F28-4AF4-9C64-C3383001A79D}" type="presParOf" srcId="{2CCF0A0F-F1C6-41D9-9C95-32EA3EB22232}" destId="{32A54F88-02CB-44D7-95EF-97FBAA2D1D2F}" srcOrd="0" destOrd="0" presId="urn:microsoft.com/office/officeart/2016/7/layout/BasicLinearProcessNumbered"/>
    <dgm:cxn modelId="{C75AB4D5-7430-404A-9D18-C666D560D44A}" type="presParOf" srcId="{2CCF0A0F-F1C6-41D9-9C95-32EA3EB22232}" destId="{5C37840D-1F0E-45EC-88D2-2BD074E47224}" srcOrd="1" destOrd="0" presId="urn:microsoft.com/office/officeart/2016/7/layout/BasicLinearProcessNumbered"/>
    <dgm:cxn modelId="{C80037D8-F603-4E23-A058-29A976454358}" type="presParOf" srcId="{2CCF0A0F-F1C6-41D9-9C95-32EA3EB22232}" destId="{0146147F-7F73-417D-9FA7-51842FB009CB}" srcOrd="2" destOrd="0" presId="urn:microsoft.com/office/officeart/2016/7/layout/BasicLinearProcessNumbered"/>
    <dgm:cxn modelId="{4AB33EC0-D719-4389-8193-40EFFB41A414}" type="presParOf" srcId="{2CCF0A0F-F1C6-41D9-9C95-32EA3EB22232}" destId="{F3C67EE4-F766-4A7A-9FE8-324B0F36982B}" srcOrd="3" destOrd="0" presId="urn:microsoft.com/office/officeart/2016/7/layout/BasicLinearProcessNumbered"/>
    <dgm:cxn modelId="{16B46094-3326-4421-B8BD-075290A8A383}" type="presParOf" srcId="{027C3A20-9537-4188-B302-894F2B93E5E1}" destId="{C8485696-7E36-4A74-8686-8E298F8771B4}" srcOrd="3" destOrd="0" presId="urn:microsoft.com/office/officeart/2016/7/layout/BasicLinearProcessNumbered"/>
    <dgm:cxn modelId="{550417C0-7811-4FC1-9853-06F4A683F01F}" type="presParOf" srcId="{027C3A20-9537-4188-B302-894F2B93E5E1}" destId="{05C11433-39CC-4199-A1A2-A568AA607AAF}" srcOrd="4" destOrd="0" presId="urn:microsoft.com/office/officeart/2016/7/layout/BasicLinearProcessNumbered"/>
    <dgm:cxn modelId="{748D9204-AF76-4AAD-A488-8108AC9A78EE}" type="presParOf" srcId="{05C11433-39CC-4199-A1A2-A568AA607AAF}" destId="{1F6013F9-E0EE-4576-B7BA-61AA230BF425}" srcOrd="0" destOrd="0" presId="urn:microsoft.com/office/officeart/2016/7/layout/BasicLinearProcessNumbered"/>
    <dgm:cxn modelId="{8BB6F472-9D16-4A19-9AAD-67ED870A1D11}" type="presParOf" srcId="{05C11433-39CC-4199-A1A2-A568AA607AAF}" destId="{29AFCDD8-8BBF-4C1C-BC47-29C9444E4EA3}" srcOrd="1" destOrd="0" presId="urn:microsoft.com/office/officeart/2016/7/layout/BasicLinearProcessNumbered"/>
    <dgm:cxn modelId="{241772C8-7A67-4E4B-AE07-5C8B36276674}" type="presParOf" srcId="{05C11433-39CC-4199-A1A2-A568AA607AAF}" destId="{90334A7A-FAAB-4F1F-8DD0-C85FE001633B}" srcOrd="2" destOrd="0" presId="urn:microsoft.com/office/officeart/2016/7/layout/BasicLinearProcessNumbered"/>
    <dgm:cxn modelId="{11BD28DD-595B-4E6E-8CEA-0F8B031838C3}" type="presParOf" srcId="{05C11433-39CC-4199-A1A2-A568AA607AAF}" destId="{1F1AF358-5D0B-4320-BF16-118BFFFAA0A2}" srcOrd="3" destOrd="0" presId="urn:microsoft.com/office/officeart/2016/7/layout/BasicLinearProcessNumbered"/>
    <dgm:cxn modelId="{0E051704-739A-4805-93D5-5C586AD4AE77}" type="presParOf" srcId="{027C3A20-9537-4188-B302-894F2B93E5E1}" destId="{7B7D779A-53FC-4BCF-B170-5A9CFEC8CBBA}" srcOrd="5" destOrd="0" presId="urn:microsoft.com/office/officeart/2016/7/layout/BasicLinearProcessNumbered"/>
    <dgm:cxn modelId="{18AF9A64-E684-45B6-9985-D65A3719C4E6}" type="presParOf" srcId="{027C3A20-9537-4188-B302-894F2B93E5E1}" destId="{BB4EAE88-522E-4A5D-9A85-62A3D705072B}" srcOrd="6" destOrd="0" presId="urn:microsoft.com/office/officeart/2016/7/layout/BasicLinearProcessNumbered"/>
    <dgm:cxn modelId="{9E6C05B6-2B7C-4202-A9F5-5640C8853FA9}" type="presParOf" srcId="{BB4EAE88-522E-4A5D-9A85-62A3D705072B}" destId="{BCD751F0-8682-4F28-88F9-145547B41CE5}" srcOrd="0" destOrd="0" presId="urn:microsoft.com/office/officeart/2016/7/layout/BasicLinearProcessNumbered"/>
    <dgm:cxn modelId="{43278609-5991-43AC-A166-97A92166106C}" type="presParOf" srcId="{BB4EAE88-522E-4A5D-9A85-62A3D705072B}" destId="{FBDFE485-E31E-47D7-9853-887323D877D5}" srcOrd="1" destOrd="0" presId="urn:microsoft.com/office/officeart/2016/7/layout/BasicLinearProcessNumbered"/>
    <dgm:cxn modelId="{D713F644-9570-4C17-888D-B5FB553F8C91}" type="presParOf" srcId="{BB4EAE88-522E-4A5D-9A85-62A3D705072B}" destId="{77568DEB-C5D2-45C6-BAF6-D3D8E31A5307}" srcOrd="2" destOrd="0" presId="urn:microsoft.com/office/officeart/2016/7/layout/BasicLinearProcessNumbered"/>
    <dgm:cxn modelId="{AB5994DE-1CE4-4293-8686-B22B8C897B48}" type="presParOf" srcId="{BB4EAE88-522E-4A5D-9A85-62A3D705072B}" destId="{DD591991-A452-4533-9838-694FFAA0E3BA}" srcOrd="3" destOrd="0" presId="urn:microsoft.com/office/officeart/2016/7/layout/BasicLinearProcessNumbered"/>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C2324A60-93C9-42FF-AE10-6A4CA4157F95}" type="doc">
      <dgm:prSet loTypeId="urn:microsoft.com/office/officeart/2008/layout/TitlePictureLineup" loCatId="picture" qsTypeId="urn:microsoft.com/office/officeart/2005/8/quickstyle/simple1" qsCatId="simple" csTypeId="urn:microsoft.com/office/officeart/2005/8/colors/accent1_5" csCatId="accent1" phldr="1"/>
      <dgm:spPr/>
      <dgm:t>
        <a:bodyPr/>
        <a:lstStyle/>
        <a:p>
          <a:endParaRPr lang="en-US"/>
        </a:p>
      </dgm:t>
    </dgm:pt>
    <dgm:pt modelId="{167CF11A-9351-44BA-94B6-122F25BB5071}">
      <dgm:prSet phldrT="[Text]"/>
      <dgm:spPr/>
      <dgm:t>
        <a:bodyPr/>
        <a:lstStyle/>
        <a:p>
          <a:r>
            <a:rPr lang="en-US" b="1"/>
            <a:t>Activity Info</a:t>
          </a:r>
        </a:p>
      </dgm:t>
    </dgm:pt>
    <dgm:pt modelId="{61AE62CC-D935-4714-9303-00F8BC93B3AF}" type="parTrans" cxnId="{6423B8A8-7251-4864-982A-8157C8E21C38}">
      <dgm:prSet/>
      <dgm:spPr/>
      <dgm:t>
        <a:bodyPr/>
        <a:lstStyle/>
        <a:p>
          <a:endParaRPr lang="en-US"/>
        </a:p>
      </dgm:t>
    </dgm:pt>
    <dgm:pt modelId="{7BE45A8E-1B7A-418E-803E-5C6CD006F877}" type="sibTrans" cxnId="{6423B8A8-7251-4864-982A-8157C8E21C38}">
      <dgm:prSet/>
      <dgm:spPr/>
      <dgm:t>
        <a:bodyPr/>
        <a:lstStyle/>
        <a:p>
          <a:endParaRPr lang="en-US"/>
        </a:p>
      </dgm:t>
    </dgm:pt>
    <dgm:pt modelId="{DE0F8030-67C5-4809-971D-68D3B04E8155}">
      <dgm:prSet phldrT="[Text]" custT="1"/>
      <dgm:spPr/>
      <dgm:t>
        <a:bodyPr/>
        <a:lstStyle/>
        <a:p>
          <a:r>
            <a:rPr lang="en-US" sz="1800"/>
            <a:t>Report &amp; amend your services</a:t>
          </a:r>
        </a:p>
      </dgm:t>
    </dgm:pt>
    <dgm:pt modelId="{03C7DF8F-AC73-469D-A6B1-B41AE249682D}" type="parTrans" cxnId="{ED194147-B7E8-4AD4-AFDE-55C7C253BEC9}">
      <dgm:prSet/>
      <dgm:spPr/>
      <dgm:t>
        <a:bodyPr/>
        <a:lstStyle/>
        <a:p>
          <a:endParaRPr lang="en-US"/>
        </a:p>
      </dgm:t>
    </dgm:pt>
    <dgm:pt modelId="{D99ED77D-E148-4A89-AE50-64CA91BF20A6}" type="sibTrans" cxnId="{ED194147-B7E8-4AD4-AFDE-55C7C253BEC9}">
      <dgm:prSet/>
      <dgm:spPr/>
      <dgm:t>
        <a:bodyPr/>
        <a:lstStyle/>
        <a:p>
          <a:endParaRPr lang="en-US"/>
        </a:p>
      </dgm:t>
    </dgm:pt>
    <dgm:pt modelId="{BA44C4BB-55FC-4391-9F62-64C4EAB7EA77}">
      <dgm:prSet phldrT="[Text]" custT="1"/>
      <dgm:spPr>
        <a:solidFill>
          <a:srgbClr val="4ECEAD">
            <a:alpha val="50000"/>
          </a:srgbClr>
        </a:solidFill>
      </dgm:spPr>
      <dgm:t>
        <a:bodyPr/>
        <a:lstStyle/>
        <a:p>
          <a:r>
            <a:rPr lang="en-US" sz="2000" b="1"/>
            <a:t>Dynamic Dashboard in Power Bi</a:t>
          </a:r>
        </a:p>
      </dgm:t>
    </dgm:pt>
    <dgm:pt modelId="{6E89EA0E-F41B-46F4-B78B-693600E26F90}" type="parTrans" cxnId="{4DAE6868-4378-41D5-A5DB-CB95C5851B50}">
      <dgm:prSet/>
      <dgm:spPr/>
      <dgm:t>
        <a:bodyPr/>
        <a:lstStyle/>
        <a:p>
          <a:endParaRPr lang="en-US"/>
        </a:p>
      </dgm:t>
    </dgm:pt>
    <dgm:pt modelId="{F4968699-8FB2-4CBA-B793-29FA1E1AF058}" type="sibTrans" cxnId="{4DAE6868-4378-41D5-A5DB-CB95C5851B50}">
      <dgm:prSet/>
      <dgm:spPr/>
      <dgm:t>
        <a:bodyPr/>
        <a:lstStyle/>
        <a:p>
          <a:endParaRPr lang="en-US"/>
        </a:p>
      </dgm:t>
    </dgm:pt>
    <dgm:pt modelId="{5E907569-BC13-4371-90DC-5A44CAA77239}">
      <dgm:prSet phldrT="[Text]" custT="1"/>
      <dgm:spPr/>
      <dgm:t>
        <a:bodyPr/>
        <a:lstStyle/>
        <a:p>
          <a:pPr>
            <a:buFont typeface="Arial" panose="020B0604020202020204" pitchFamily="34" charset="0"/>
            <a:buChar char="•"/>
          </a:pPr>
          <a:r>
            <a:rPr lang="en-US" sz="1800"/>
            <a:t>More filter options - by Age, Gender, disability/ field area/sector/type of service/status of service/across different sectors </a:t>
          </a:r>
        </a:p>
      </dgm:t>
    </dgm:pt>
    <dgm:pt modelId="{EB2D4A14-1305-48C2-A5FA-B77DA3A7F416}" type="parTrans" cxnId="{0A508F23-C464-42C4-B775-5C3788A2E9C6}">
      <dgm:prSet/>
      <dgm:spPr/>
      <dgm:t>
        <a:bodyPr/>
        <a:lstStyle/>
        <a:p>
          <a:endParaRPr lang="en-US"/>
        </a:p>
      </dgm:t>
    </dgm:pt>
    <dgm:pt modelId="{A7EA2136-66C6-4409-B528-AB5332466F56}" type="sibTrans" cxnId="{0A508F23-C464-42C4-B775-5C3788A2E9C6}">
      <dgm:prSet/>
      <dgm:spPr/>
      <dgm:t>
        <a:bodyPr/>
        <a:lstStyle/>
        <a:p>
          <a:endParaRPr lang="en-US"/>
        </a:p>
      </dgm:t>
    </dgm:pt>
    <dgm:pt modelId="{976BCFB7-911E-45FD-A101-E60A5A488CB1}">
      <dgm:prSet custT="1"/>
      <dgm:spPr/>
      <dgm:t>
        <a:bodyPr/>
        <a:lstStyle/>
        <a:p>
          <a:r>
            <a:rPr lang="en-US" sz="1800"/>
            <a:t>Export all &amp; filtered services in Excel</a:t>
          </a:r>
        </a:p>
      </dgm:t>
    </dgm:pt>
    <dgm:pt modelId="{42A37DE3-1998-4E0D-89D8-412641D4D60A}" type="parTrans" cxnId="{3472482C-C1E3-487A-9146-D15199031BC8}">
      <dgm:prSet/>
      <dgm:spPr/>
      <dgm:t>
        <a:bodyPr/>
        <a:lstStyle/>
        <a:p>
          <a:endParaRPr lang="en-US"/>
        </a:p>
      </dgm:t>
    </dgm:pt>
    <dgm:pt modelId="{2F96158F-DF46-4B4F-8994-05F44CED1477}" type="sibTrans" cxnId="{3472482C-C1E3-487A-9146-D15199031BC8}">
      <dgm:prSet/>
      <dgm:spPr/>
      <dgm:t>
        <a:bodyPr/>
        <a:lstStyle/>
        <a:p>
          <a:endParaRPr lang="en-US"/>
        </a:p>
      </dgm:t>
    </dgm:pt>
    <dgm:pt modelId="{14A2F14E-7E32-4AFC-AECB-77B7D9CCEBF3}">
      <dgm:prSet custT="1"/>
      <dgm:spPr/>
      <dgm:t>
        <a:bodyPr/>
        <a:lstStyle/>
        <a:p>
          <a:r>
            <a:rPr lang="en-US" sz="1800"/>
            <a:t>Search by field area/sector/type of service/Age, Gender, Disability, Inclusivity</a:t>
          </a:r>
        </a:p>
      </dgm:t>
    </dgm:pt>
    <dgm:pt modelId="{6FD7B10F-BC68-4250-8F7E-69EC6974EA0C}" type="parTrans" cxnId="{42A51AD8-5504-428D-8DD8-749DC12A850C}">
      <dgm:prSet/>
      <dgm:spPr/>
      <dgm:t>
        <a:bodyPr/>
        <a:lstStyle/>
        <a:p>
          <a:endParaRPr lang="en-US"/>
        </a:p>
      </dgm:t>
    </dgm:pt>
    <dgm:pt modelId="{FEAEC7C5-44A3-4B62-B1D4-C763DDF7968E}" type="sibTrans" cxnId="{42A51AD8-5504-428D-8DD8-749DC12A850C}">
      <dgm:prSet/>
      <dgm:spPr/>
      <dgm:t>
        <a:bodyPr/>
        <a:lstStyle/>
        <a:p>
          <a:endParaRPr lang="en-US"/>
        </a:p>
      </dgm:t>
    </dgm:pt>
    <dgm:pt modelId="{E1CECA87-B564-4FED-8381-53A79C8EE51E}">
      <dgm:prSet custT="1"/>
      <dgm:spPr/>
      <dgm:t>
        <a:bodyPr/>
        <a:lstStyle/>
        <a:p>
          <a:r>
            <a:rPr lang="en-US" sz="1800"/>
            <a:t>No login required</a:t>
          </a:r>
        </a:p>
      </dgm:t>
    </dgm:pt>
    <dgm:pt modelId="{BC269D0F-DA7B-4AC2-B182-3FE1AD38D571}" type="parTrans" cxnId="{8CBE1FAE-ADA8-4487-A9B8-F51098F9D6D1}">
      <dgm:prSet/>
      <dgm:spPr/>
      <dgm:t>
        <a:bodyPr/>
        <a:lstStyle/>
        <a:p>
          <a:endParaRPr lang="en-US"/>
        </a:p>
      </dgm:t>
    </dgm:pt>
    <dgm:pt modelId="{C138F84A-92C3-4D6B-B8B0-CE8987C60152}" type="sibTrans" cxnId="{8CBE1FAE-ADA8-4487-A9B8-F51098F9D6D1}">
      <dgm:prSet/>
      <dgm:spPr/>
      <dgm:t>
        <a:bodyPr/>
        <a:lstStyle/>
        <a:p>
          <a:endParaRPr lang="en-US"/>
        </a:p>
      </dgm:t>
    </dgm:pt>
    <dgm:pt modelId="{CB3B5800-8954-4CAF-9D76-3472B956025B}" type="pres">
      <dgm:prSet presAssocID="{C2324A60-93C9-42FF-AE10-6A4CA4157F95}" presName="Name0" presStyleCnt="0">
        <dgm:presLayoutVars>
          <dgm:dir/>
        </dgm:presLayoutVars>
      </dgm:prSet>
      <dgm:spPr/>
    </dgm:pt>
    <dgm:pt modelId="{00C8E67B-E3E6-4DBE-895F-CF7583ABDC93}" type="pres">
      <dgm:prSet presAssocID="{167CF11A-9351-44BA-94B6-122F25BB5071}" presName="composite" presStyleCnt="0"/>
      <dgm:spPr/>
    </dgm:pt>
    <dgm:pt modelId="{2EA35339-BFBB-450F-AE91-CD682BE5EA6A}" type="pres">
      <dgm:prSet presAssocID="{167CF11A-9351-44BA-94B6-122F25BB5071}" presName="Accent" presStyleLbl="alignAcc1" presStyleIdx="0" presStyleCnt="2"/>
      <dgm:spPr/>
    </dgm:pt>
    <dgm:pt modelId="{5CF89F0B-C0AB-4920-93CA-2566BAA3F24E}" type="pres">
      <dgm:prSet presAssocID="{167CF11A-9351-44BA-94B6-122F25BB5071}" presName="Image" presStyleLbl="node1" presStyleIdx="0" presStyleCnt="2"/>
      <dgm:spPr>
        <a:blipFill rotWithShape="1">
          <a:blip xmlns:r="http://schemas.openxmlformats.org/officeDocument/2006/relationships" r:embed="rId1"/>
          <a:srcRect/>
          <a:stretch>
            <a:fillRect l="-3000" r="-3000"/>
          </a:stretch>
        </a:blipFill>
      </dgm:spPr>
    </dgm:pt>
    <dgm:pt modelId="{4B117877-ACD3-4205-B573-18A113613CB8}" type="pres">
      <dgm:prSet presAssocID="{167CF11A-9351-44BA-94B6-122F25BB5071}" presName="Child" presStyleLbl="revTx" presStyleIdx="0" presStyleCnt="2">
        <dgm:presLayoutVars>
          <dgm:bulletEnabled val="1"/>
        </dgm:presLayoutVars>
      </dgm:prSet>
      <dgm:spPr/>
    </dgm:pt>
    <dgm:pt modelId="{129EE8EF-8C58-4B2B-8E9E-481A663AEB7A}" type="pres">
      <dgm:prSet presAssocID="{167CF11A-9351-44BA-94B6-122F25BB5071}" presName="Parent" presStyleLbl="alignNode1" presStyleIdx="0" presStyleCnt="2">
        <dgm:presLayoutVars>
          <dgm:bulletEnabled val="1"/>
        </dgm:presLayoutVars>
      </dgm:prSet>
      <dgm:spPr/>
    </dgm:pt>
    <dgm:pt modelId="{8275ADC5-E49F-4DB2-958A-F117AC931DED}" type="pres">
      <dgm:prSet presAssocID="{7BE45A8E-1B7A-418E-803E-5C6CD006F877}" presName="sibTrans" presStyleCnt="0"/>
      <dgm:spPr/>
    </dgm:pt>
    <dgm:pt modelId="{6809FD15-1197-4716-887A-E8541FD7F7DD}" type="pres">
      <dgm:prSet presAssocID="{BA44C4BB-55FC-4391-9F62-64C4EAB7EA77}" presName="composite" presStyleCnt="0"/>
      <dgm:spPr/>
    </dgm:pt>
    <dgm:pt modelId="{F3EF479E-9AD0-4AC7-BB89-6FEDA5BE6AA8}" type="pres">
      <dgm:prSet presAssocID="{BA44C4BB-55FC-4391-9F62-64C4EAB7EA77}" presName="Accent" presStyleLbl="alignAcc1" presStyleIdx="1" presStyleCnt="2"/>
      <dgm:spPr/>
    </dgm:pt>
    <dgm:pt modelId="{4CD4AEFC-85E7-4066-B190-589E0BD26729}" type="pres">
      <dgm:prSet presAssocID="{BA44C4BB-55FC-4391-9F62-64C4EAB7EA77}" presName="Image" presStyleLbl="node1" presStyleIdx="1" presStyleCnt="2"/>
      <dgm:spPr>
        <a:blipFill rotWithShape="1">
          <a:blip xmlns:r="http://schemas.openxmlformats.org/officeDocument/2006/relationships" r:embed="rId2"/>
          <a:srcRect/>
          <a:stretch>
            <a:fillRect t="-9000" b="-9000"/>
          </a:stretch>
        </a:blipFill>
      </dgm:spPr>
    </dgm:pt>
    <dgm:pt modelId="{ED5A87BE-76C4-46E3-8DDD-071CEDA53090}" type="pres">
      <dgm:prSet presAssocID="{BA44C4BB-55FC-4391-9F62-64C4EAB7EA77}" presName="Child" presStyleLbl="revTx" presStyleIdx="1" presStyleCnt="2">
        <dgm:presLayoutVars>
          <dgm:bulletEnabled val="1"/>
        </dgm:presLayoutVars>
      </dgm:prSet>
      <dgm:spPr/>
    </dgm:pt>
    <dgm:pt modelId="{792BB340-4156-44A6-84BD-2AF41704C8C9}" type="pres">
      <dgm:prSet presAssocID="{BA44C4BB-55FC-4391-9F62-64C4EAB7EA77}" presName="Parent" presStyleLbl="alignNode1" presStyleIdx="1" presStyleCnt="2">
        <dgm:presLayoutVars>
          <dgm:bulletEnabled val="1"/>
        </dgm:presLayoutVars>
      </dgm:prSet>
      <dgm:spPr/>
    </dgm:pt>
  </dgm:ptLst>
  <dgm:cxnLst>
    <dgm:cxn modelId="{C747040C-713A-426E-A4BA-6CAF195B4C98}" type="presOf" srcId="{E1CECA87-B564-4FED-8381-53A79C8EE51E}" destId="{ED5A87BE-76C4-46E3-8DDD-071CEDA53090}" srcOrd="0" destOrd="1" presId="urn:microsoft.com/office/officeart/2008/layout/TitlePictureLineup"/>
    <dgm:cxn modelId="{0A508F23-C464-42C4-B775-5C3788A2E9C6}" srcId="{BA44C4BB-55FC-4391-9F62-64C4EAB7EA77}" destId="{5E907569-BC13-4371-90DC-5A44CAA77239}" srcOrd="0" destOrd="0" parTransId="{EB2D4A14-1305-48C2-A5FA-B77DA3A7F416}" sibTransId="{A7EA2136-66C6-4409-B528-AB5332466F56}"/>
    <dgm:cxn modelId="{3472482C-C1E3-487A-9146-D15199031BC8}" srcId="{167CF11A-9351-44BA-94B6-122F25BB5071}" destId="{976BCFB7-911E-45FD-A101-E60A5A488CB1}" srcOrd="1" destOrd="0" parTransId="{42A37DE3-1998-4E0D-89D8-412641D4D60A}" sibTransId="{2F96158F-DF46-4B4F-8994-05F44CED1477}"/>
    <dgm:cxn modelId="{A8BE063E-6F3E-46E3-AA56-F2CCFD1BB402}" type="presOf" srcId="{C2324A60-93C9-42FF-AE10-6A4CA4157F95}" destId="{CB3B5800-8954-4CAF-9D76-3472B956025B}" srcOrd="0" destOrd="0" presId="urn:microsoft.com/office/officeart/2008/layout/TitlePictureLineup"/>
    <dgm:cxn modelId="{A8650E5D-737A-4189-A4EC-CD1AA16ADE59}" type="presOf" srcId="{167CF11A-9351-44BA-94B6-122F25BB5071}" destId="{129EE8EF-8C58-4B2B-8E9E-481A663AEB7A}" srcOrd="0" destOrd="0" presId="urn:microsoft.com/office/officeart/2008/layout/TitlePictureLineup"/>
    <dgm:cxn modelId="{ED194147-B7E8-4AD4-AFDE-55C7C253BEC9}" srcId="{167CF11A-9351-44BA-94B6-122F25BB5071}" destId="{DE0F8030-67C5-4809-971D-68D3B04E8155}" srcOrd="0" destOrd="0" parTransId="{03C7DF8F-AC73-469D-A6B1-B41AE249682D}" sibTransId="{D99ED77D-E148-4A89-AE50-64CA91BF20A6}"/>
    <dgm:cxn modelId="{4DAE6868-4378-41D5-A5DB-CB95C5851B50}" srcId="{C2324A60-93C9-42FF-AE10-6A4CA4157F95}" destId="{BA44C4BB-55FC-4391-9F62-64C4EAB7EA77}" srcOrd="1" destOrd="0" parTransId="{6E89EA0E-F41B-46F4-B78B-693600E26F90}" sibTransId="{F4968699-8FB2-4CBA-B793-29FA1E1AF058}"/>
    <dgm:cxn modelId="{B183D572-F5A4-4EAA-8E2F-A009E2962773}" type="presOf" srcId="{DE0F8030-67C5-4809-971D-68D3B04E8155}" destId="{4B117877-ACD3-4205-B573-18A113613CB8}" srcOrd="0" destOrd="0" presId="urn:microsoft.com/office/officeart/2008/layout/TitlePictureLineup"/>
    <dgm:cxn modelId="{6423B8A8-7251-4864-982A-8157C8E21C38}" srcId="{C2324A60-93C9-42FF-AE10-6A4CA4157F95}" destId="{167CF11A-9351-44BA-94B6-122F25BB5071}" srcOrd="0" destOrd="0" parTransId="{61AE62CC-D935-4714-9303-00F8BC93B3AF}" sibTransId="{7BE45A8E-1B7A-418E-803E-5C6CD006F877}"/>
    <dgm:cxn modelId="{8CBE1FAE-ADA8-4487-A9B8-F51098F9D6D1}" srcId="{BA44C4BB-55FC-4391-9F62-64C4EAB7EA77}" destId="{E1CECA87-B564-4FED-8381-53A79C8EE51E}" srcOrd="1" destOrd="0" parTransId="{BC269D0F-DA7B-4AC2-B182-3FE1AD38D571}" sibTransId="{C138F84A-92C3-4D6B-B8B0-CE8987C60152}"/>
    <dgm:cxn modelId="{BA4545C4-F0E1-4E12-A093-42BA8C008C24}" type="presOf" srcId="{14A2F14E-7E32-4AFC-AECB-77B7D9CCEBF3}" destId="{4B117877-ACD3-4205-B573-18A113613CB8}" srcOrd="0" destOrd="2" presId="urn:microsoft.com/office/officeart/2008/layout/TitlePictureLineup"/>
    <dgm:cxn modelId="{83BA91CD-AEB2-423C-9CBF-593515BE56A0}" type="presOf" srcId="{5E907569-BC13-4371-90DC-5A44CAA77239}" destId="{ED5A87BE-76C4-46E3-8DDD-071CEDA53090}" srcOrd="0" destOrd="0" presId="urn:microsoft.com/office/officeart/2008/layout/TitlePictureLineup"/>
    <dgm:cxn modelId="{42A51AD8-5504-428D-8DD8-749DC12A850C}" srcId="{167CF11A-9351-44BA-94B6-122F25BB5071}" destId="{14A2F14E-7E32-4AFC-AECB-77B7D9CCEBF3}" srcOrd="2" destOrd="0" parTransId="{6FD7B10F-BC68-4250-8F7E-69EC6974EA0C}" sibTransId="{FEAEC7C5-44A3-4B62-B1D4-C763DDF7968E}"/>
    <dgm:cxn modelId="{28A0B0E7-9A00-4A1C-9FD1-5149A986BF03}" type="presOf" srcId="{976BCFB7-911E-45FD-A101-E60A5A488CB1}" destId="{4B117877-ACD3-4205-B573-18A113613CB8}" srcOrd="0" destOrd="1" presId="urn:microsoft.com/office/officeart/2008/layout/TitlePictureLineup"/>
    <dgm:cxn modelId="{61BC9DFD-F3F8-4960-BF18-BBEDCBFFF9A6}" type="presOf" srcId="{BA44C4BB-55FC-4391-9F62-64C4EAB7EA77}" destId="{792BB340-4156-44A6-84BD-2AF41704C8C9}" srcOrd="0" destOrd="0" presId="urn:microsoft.com/office/officeart/2008/layout/TitlePictureLineup"/>
    <dgm:cxn modelId="{193BFF26-D478-49E5-A2DF-60BE0D7662B8}" type="presParOf" srcId="{CB3B5800-8954-4CAF-9D76-3472B956025B}" destId="{00C8E67B-E3E6-4DBE-895F-CF7583ABDC93}" srcOrd="0" destOrd="0" presId="urn:microsoft.com/office/officeart/2008/layout/TitlePictureLineup"/>
    <dgm:cxn modelId="{700D01B8-0043-46CD-864F-B592D6E4A6AB}" type="presParOf" srcId="{00C8E67B-E3E6-4DBE-895F-CF7583ABDC93}" destId="{2EA35339-BFBB-450F-AE91-CD682BE5EA6A}" srcOrd="0" destOrd="0" presId="urn:microsoft.com/office/officeart/2008/layout/TitlePictureLineup"/>
    <dgm:cxn modelId="{2172C023-C537-43DE-8D7B-C0BFBF844A3B}" type="presParOf" srcId="{00C8E67B-E3E6-4DBE-895F-CF7583ABDC93}" destId="{5CF89F0B-C0AB-4920-93CA-2566BAA3F24E}" srcOrd="1" destOrd="0" presId="urn:microsoft.com/office/officeart/2008/layout/TitlePictureLineup"/>
    <dgm:cxn modelId="{ED9C3FC1-93E5-49AC-AF97-25A8DF4AC1AB}" type="presParOf" srcId="{00C8E67B-E3E6-4DBE-895F-CF7583ABDC93}" destId="{4B117877-ACD3-4205-B573-18A113613CB8}" srcOrd="2" destOrd="0" presId="urn:microsoft.com/office/officeart/2008/layout/TitlePictureLineup"/>
    <dgm:cxn modelId="{1A7FC6A1-6D2E-4801-A8E1-7FDD7E99F66B}" type="presParOf" srcId="{00C8E67B-E3E6-4DBE-895F-CF7583ABDC93}" destId="{129EE8EF-8C58-4B2B-8E9E-481A663AEB7A}" srcOrd="3" destOrd="0" presId="urn:microsoft.com/office/officeart/2008/layout/TitlePictureLineup"/>
    <dgm:cxn modelId="{6E35ECD3-DD7D-44CC-B382-EC33C2B82771}" type="presParOf" srcId="{CB3B5800-8954-4CAF-9D76-3472B956025B}" destId="{8275ADC5-E49F-4DB2-958A-F117AC931DED}" srcOrd="1" destOrd="0" presId="urn:microsoft.com/office/officeart/2008/layout/TitlePictureLineup"/>
    <dgm:cxn modelId="{F7B32D40-19D3-4E1D-9E00-463942265CBE}" type="presParOf" srcId="{CB3B5800-8954-4CAF-9D76-3472B956025B}" destId="{6809FD15-1197-4716-887A-E8541FD7F7DD}" srcOrd="2" destOrd="0" presId="urn:microsoft.com/office/officeart/2008/layout/TitlePictureLineup"/>
    <dgm:cxn modelId="{22B0B5AB-3F67-4642-8D2D-A485BE19A002}" type="presParOf" srcId="{6809FD15-1197-4716-887A-E8541FD7F7DD}" destId="{F3EF479E-9AD0-4AC7-BB89-6FEDA5BE6AA8}" srcOrd="0" destOrd="0" presId="urn:microsoft.com/office/officeart/2008/layout/TitlePictureLineup"/>
    <dgm:cxn modelId="{72F936E6-2AE5-41F6-9105-F8FB6032A6D1}" type="presParOf" srcId="{6809FD15-1197-4716-887A-E8541FD7F7DD}" destId="{4CD4AEFC-85E7-4066-B190-589E0BD26729}" srcOrd="1" destOrd="0" presId="urn:microsoft.com/office/officeart/2008/layout/TitlePictureLineup"/>
    <dgm:cxn modelId="{36C7D5EC-DC82-45A5-8A8D-A78DFA196346}" type="presParOf" srcId="{6809FD15-1197-4716-887A-E8541FD7F7DD}" destId="{ED5A87BE-76C4-46E3-8DDD-071CEDA53090}" srcOrd="2" destOrd="0" presId="urn:microsoft.com/office/officeart/2008/layout/TitlePictureLineup"/>
    <dgm:cxn modelId="{DEB94029-B5A0-4722-B95F-049D4D8B5233}" type="presParOf" srcId="{6809FD15-1197-4716-887A-E8541FD7F7DD}" destId="{792BB340-4156-44A6-84BD-2AF41704C8C9}" srcOrd="3" destOrd="0" presId="urn:microsoft.com/office/officeart/2008/layout/TitlePictureLineup"/>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177655AD-5CB0-4BAF-859F-E83303E4374C}" type="doc">
      <dgm:prSet loTypeId="urn:microsoft.com/office/officeart/2005/8/layout/vList3" loCatId="list" qsTypeId="urn:microsoft.com/office/officeart/2005/8/quickstyle/simple1" qsCatId="simple" csTypeId="urn:microsoft.com/office/officeart/2005/8/colors/accent1_2" csCatId="accent1" phldr="1"/>
      <dgm:spPr/>
    </dgm:pt>
    <dgm:pt modelId="{B233B109-0A10-429D-BF8E-F9E84385A3F1}">
      <dgm:prSet phldrT="[Text]" custT="1"/>
      <dgm:spPr>
        <a:solidFill>
          <a:schemeClr val="accent1">
            <a:lumMod val="75000"/>
          </a:schemeClr>
        </a:solidFill>
      </dgm:spPr>
      <dgm:t>
        <a:bodyPr/>
        <a:lstStyle/>
        <a:p>
          <a:r>
            <a:rPr lang="en-US" sz="1800" b="1"/>
            <a:t>Include all services </a:t>
          </a:r>
          <a:r>
            <a:rPr lang="en-US" sz="1800"/>
            <a:t>that you provide on the platform, even those for which you don’t accept external referrals. This serves a 5Ws mapping purpose.</a:t>
          </a:r>
        </a:p>
      </dgm:t>
    </dgm:pt>
    <dgm:pt modelId="{6246852E-C2BE-4FE7-8F1E-25E4A8F208F4}" type="parTrans" cxnId="{9C2196EA-5ABA-4D6C-AFE7-540F99C0B5E8}">
      <dgm:prSet/>
      <dgm:spPr/>
      <dgm:t>
        <a:bodyPr/>
        <a:lstStyle/>
        <a:p>
          <a:endParaRPr lang="en-US" sz="1800"/>
        </a:p>
      </dgm:t>
    </dgm:pt>
    <dgm:pt modelId="{9B8CECB7-65EA-4D21-A31A-E8705A4A9A54}" type="sibTrans" cxnId="{9C2196EA-5ABA-4D6C-AFE7-540F99C0B5E8}">
      <dgm:prSet/>
      <dgm:spPr/>
      <dgm:t>
        <a:bodyPr/>
        <a:lstStyle/>
        <a:p>
          <a:endParaRPr lang="en-US" sz="1800"/>
        </a:p>
      </dgm:t>
    </dgm:pt>
    <dgm:pt modelId="{546CCC32-687B-45D1-85C1-3EAA389D0651}">
      <dgm:prSet phldrT="[Text]" custT="1"/>
      <dgm:spPr>
        <a:solidFill>
          <a:schemeClr val="accent1">
            <a:lumMod val="75000"/>
          </a:schemeClr>
        </a:solidFill>
      </dgm:spPr>
      <dgm:t>
        <a:bodyPr/>
        <a:lstStyle/>
        <a:p>
          <a:r>
            <a:rPr lang="en-US" sz="1800"/>
            <a:t>Referral focal point contacts should </a:t>
          </a:r>
          <a:r>
            <a:rPr lang="en-US" sz="1800" b="1"/>
            <a:t>NOT be shared directly with beneficiaries.</a:t>
          </a:r>
          <a:r>
            <a:rPr lang="en-US" sz="1800"/>
            <a:t> The platform is aimed at front-liners only. </a:t>
          </a:r>
        </a:p>
      </dgm:t>
    </dgm:pt>
    <dgm:pt modelId="{813711FD-4BC1-4943-B432-1CBA30716EB6}" type="parTrans" cxnId="{F417F34D-F560-4672-8FC0-1628B6D10420}">
      <dgm:prSet/>
      <dgm:spPr/>
      <dgm:t>
        <a:bodyPr/>
        <a:lstStyle/>
        <a:p>
          <a:endParaRPr lang="en-US" sz="1800"/>
        </a:p>
      </dgm:t>
    </dgm:pt>
    <dgm:pt modelId="{939FDD43-11CD-4D2D-8B3F-11BDBA046A89}" type="sibTrans" cxnId="{F417F34D-F560-4672-8FC0-1628B6D10420}">
      <dgm:prSet/>
      <dgm:spPr/>
      <dgm:t>
        <a:bodyPr/>
        <a:lstStyle/>
        <a:p>
          <a:endParaRPr lang="en-US" sz="1800"/>
        </a:p>
      </dgm:t>
    </dgm:pt>
    <dgm:pt modelId="{CBC14F38-1FDF-4ABC-AAE2-BFD1C7FDB953}">
      <dgm:prSet phldrT="[Text]" custT="1"/>
      <dgm:spPr>
        <a:solidFill>
          <a:schemeClr val="accent1">
            <a:lumMod val="75000"/>
          </a:schemeClr>
        </a:solidFill>
      </dgm:spPr>
      <dgm:t>
        <a:bodyPr/>
        <a:lstStyle/>
        <a:p>
          <a:r>
            <a:rPr lang="en-US" sz="1800"/>
            <a:t>Indicate clearly on the platform the status of the service (</a:t>
          </a:r>
          <a:r>
            <a:rPr lang="en-US" sz="1800" b="1"/>
            <a:t>active/not</a:t>
          </a:r>
          <a:r>
            <a:rPr lang="en-US" sz="1800"/>
            <a:t>) and whether or not you </a:t>
          </a:r>
          <a:r>
            <a:rPr lang="en-US" sz="1800" b="1"/>
            <a:t>accept external referrals</a:t>
          </a:r>
          <a:r>
            <a:rPr lang="en-US" sz="1800"/>
            <a:t>. This facilitates referral making. </a:t>
          </a:r>
        </a:p>
      </dgm:t>
    </dgm:pt>
    <dgm:pt modelId="{8EFAF249-8EB9-408F-B17B-A07959F6EFD6}" type="parTrans" cxnId="{C80A9817-86B3-46B2-9EA9-7BE8CBF5371B}">
      <dgm:prSet/>
      <dgm:spPr/>
      <dgm:t>
        <a:bodyPr/>
        <a:lstStyle/>
        <a:p>
          <a:endParaRPr lang="en-US" sz="1800"/>
        </a:p>
      </dgm:t>
    </dgm:pt>
    <dgm:pt modelId="{D4F0AB4B-1F38-4AE6-A2C9-0530DF6706A1}" type="sibTrans" cxnId="{C80A9817-86B3-46B2-9EA9-7BE8CBF5371B}">
      <dgm:prSet/>
      <dgm:spPr/>
      <dgm:t>
        <a:bodyPr/>
        <a:lstStyle/>
        <a:p>
          <a:endParaRPr lang="en-US" sz="1800"/>
        </a:p>
      </dgm:t>
    </dgm:pt>
    <dgm:pt modelId="{8970407F-50A9-4B1B-9A38-5D1C33C8D641}">
      <dgm:prSet custT="1"/>
      <dgm:spPr>
        <a:solidFill>
          <a:schemeClr val="accent1">
            <a:lumMod val="75000"/>
          </a:schemeClr>
        </a:solidFill>
      </dgm:spPr>
      <dgm:t>
        <a:bodyPr/>
        <a:lstStyle/>
        <a:p>
          <a:r>
            <a:rPr lang="en-US" sz="1800"/>
            <a:t>Indicate whether you agree to share your contact information on the publicly accessible service mapping dashboard to facilitate referrals between agencies</a:t>
          </a:r>
        </a:p>
      </dgm:t>
    </dgm:pt>
    <dgm:pt modelId="{F779DFDF-DF4F-4AD0-A42E-C2A33D252ED0}" type="parTrans" cxnId="{DC58B327-7335-4CA5-8E26-C7C963E6459C}">
      <dgm:prSet/>
      <dgm:spPr/>
      <dgm:t>
        <a:bodyPr/>
        <a:lstStyle/>
        <a:p>
          <a:endParaRPr lang="en-US" sz="1800"/>
        </a:p>
      </dgm:t>
    </dgm:pt>
    <dgm:pt modelId="{A0B5E032-6534-4420-B69C-C9AFE8922504}" type="sibTrans" cxnId="{DC58B327-7335-4CA5-8E26-C7C963E6459C}">
      <dgm:prSet/>
      <dgm:spPr/>
      <dgm:t>
        <a:bodyPr/>
        <a:lstStyle/>
        <a:p>
          <a:endParaRPr lang="en-US" sz="1800"/>
        </a:p>
      </dgm:t>
    </dgm:pt>
    <dgm:pt modelId="{BD7F6D34-113E-4246-B3AE-960851281D11}">
      <dgm:prSet custT="1"/>
      <dgm:spPr/>
      <dgm:t>
        <a:bodyPr/>
        <a:lstStyle/>
        <a:p>
          <a:pPr marL="0" marR="0" lvl="0" indent="0" defTabSz="914400" eaLnBrk="1" fontAlgn="auto" latinLnBrk="0" hangingPunct="1">
            <a:lnSpc>
              <a:spcPct val="100000"/>
            </a:lnSpc>
            <a:spcBef>
              <a:spcPts val="0"/>
            </a:spcBef>
            <a:spcAft>
              <a:spcPts val="0"/>
            </a:spcAft>
            <a:buClrTx/>
            <a:buSzTx/>
            <a:buFontTx/>
            <a:buNone/>
            <a:tabLst/>
            <a:defRPr/>
          </a:pPr>
          <a:r>
            <a:rPr lang="en-GB" sz="1800"/>
            <a:t>Indicate  whether you have a Complaint &amp; Feedback Mechanism and if you consent that your hotline number will be shared with persons of concern to access services </a:t>
          </a:r>
          <a:endParaRPr lang="en-US" sz="1800"/>
        </a:p>
        <a:p>
          <a:pPr marL="0" lvl="0" defTabSz="889000">
            <a:lnSpc>
              <a:spcPct val="90000"/>
            </a:lnSpc>
            <a:spcBef>
              <a:spcPct val="0"/>
            </a:spcBef>
            <a:spcAft>
              <a:spcPct val="35000"/>
            </a:spcAft>
            <a:buNone/>
          </a:pPr>
          <a:endParaRPr lang="en-US" sz="1800"/>
        </a:p>
      </dgm:t>
    </dgm:pt>
    <dgm:pt modelId="{B1005270-E100-447D-9236-D39F0DEB24F7}" type="parTrans" cxnId="{45A05395-BC7E-43CB-B3B4-544612A5BD5B}">
      <dgm:prSet/>
      <dgm:spPr/>
      <dgm:t>
        <a:bodyPr/>
        <a:lstStyle/>
        <a:p>
          <a:endParaRPr lang="en-US" sz="1800"/>
        </a:p>
      </dgm:t>
    </dgm:pt>
    <dgm:pt modelId="{F5CFCE80-7664-4268-866C-DD11BA617488}" type="sibTrans" cxnId="{45A05395-BC7E-43CB-B3B4-544612A5BD5B}">
      <dgm:prSet/>
      <dgm:spPr/>
      <dgm:t>
        <a:bodyPr/>
        <a:lstStyle/>
        <a:p>
          <a:endParaRPr lang="en-US" sz="1800"/>
        </a:p>
      </dgm:t>
    </dgm:pt>
    <dgm:pt modelId="{CF1608FB-99A3-4B71-A461-B5424568309B}" type="pres">
      <dgm:prSet presAssocID="{177655AD-5CB0-4BAF-859F-E83303E4374C}" presName="linearFlow" presStyleCnt="0">
        <dgm:presLayoutVars>
          <dgm:dir/>
          <dgm:resizeHandles val="exact"/>
        </dgm:presLayoutVars>
      </dgm:prSet>
      <dgm:spPr/>
    </dgm:pt>
    <dgm:pt modelId="{1A10E3DB-6A64-4D45-9E68-3D57420F85B7}" type="pres">
      <dgm:prSet presAssocID="{B233B109-0A10-429D-BF8E-F9E84385A3F1}" presName="composite" presStyleCnt="0"/>
      <dgm:spPr/>
    </dgm:pt>
    <dgm:pt modelId="{F33373FE-A759-4290-A038-82B796FD4277}" type="pres">
      <dgm:prSet presAssocID="{B233B109-0A10-429D-BF8E-F9E84385A3F1}" presName="imgShp" presStyleLbl="fgImgPlace1" presStyleIdx="0" presStyleCnt="5" custLinFactY="36122" custLinFactNeighborX="5235" custLinFactNeighborY="100000"/>
      <dgm:spPr>
        <a:blipFill>
          <a:blip xmlns:r="http://schemas.openxmlformats.org/officeDocument/2006/relationships" r:embed="rId1">
            <a:extLst>
              <a:ext uri="{96DAC541-7B7A-43D3-8B79-37D633B846F1}">
                <asvg:svgBlip xmlns:asvg="http://schemas.microsoft.com/office/drawing/2016/SVG/main" r:embed="rId2"/>
              </a:ext>
            </a:extLst>
          </a:blip>
          <a:srcRect/>
          <a:stretch>
            <a:fillRect/>
          </a:stretch>
        </a:blipFill>
      </dgm:spPr>
      <dgm:extLst>
        <a:ext uri="{E40237B7-FDA0-4F09-8148-C483321AD2D9}">
          <dgm14:cNvPr xmlns:dgm14="http://schemas.microsoft.com/office/drawing/2010/diagram" id="0" name="" descr="List"/>
        </a:ext>
      </dgm:extLst>
    </dgm:pt>
    <dgm:pt modelId="{906A5EDA-5921-429E-9677-7A95B7B5FD88}" type="pres">
      <dgm:prSet presAssocID="{B233B109-0A10-429D-BF8E-F9E84385A3F1}" presName="txShp" presStyleLbl="node1" presStyleIdx="0" presStyleCnt="5" custScaleY="125764" custLinFactY="49982" custLinFactNeighborX="-652" custLinFactNeighborY="100000">
        <dgm:presLayoutVars>
          <dgm:bulletEnabled val="1"/>
        </dgm:presLayoutVars>
      </dgm:prSet>
      <dgm:spPr/>
    </dgm:pt>
    <dgm:pt modelId="{4558A7EC-7AAF-49CF-8986-275185FF84AE}" type="pres">
      <dgm:prSet presAssocID="{9B8CECB7-65EA-4D21-A31A-E8705A4A9A54}" presName="spacing" presStyleCnt="0"/>
      <dgm:spPr/>
    </dgm:pt>
    <dgm:pt modelId="{2D77D673-BA60-4CE5-95BA-3A9CB6223C0B}" type="pres">
      <dgm:prSet presAssocID="{546CCC32-687B-45D1-85C1-3EAA389D0651}" presName="composite" presStyleCnt="0"/>
      <dgm:spPr/>
    </dgm:pt>
    <dgm:pt modelId="{FA4A97B6-1E97-4187-8315-2305C044330D}" type="pres">
      <dgm:prSet presAssocID="{546CCC32-687B-45D1-85C1-3EAA389D0651}" presName="imgShp" presStyleLbl="fgImgPlace1" presStyleIdx="1" presStyleCnt="5" custLinFactY="-30888" custLinFactNeighborX="2546" custLinFactNeighborY="-100000"/>
      <dgm:spPr>
        <a:blipFill>
          <a:blip xmlns:r="http://schemas.openxmlformats.org/officeDocument/2006/relationships" r:embed="rId3">
            <a:extLst>
              <a:ext uri="{96DAC541-7B7A-43D3-8B79-37D633B846F1}">
                <asvg:svgBlip xmlns:asvg="http://schemas.microsoft.com/office/drawing/2016/SVG/main" r:embed="rId4"/>
              </a:ext>
            </a:extLst>
          </a:blip>
          <a:srcRect/>
          <a:stretch>
            <a:fillRect/>
          </a:stretch>
        </a:blipFill>
      </dgm:spPr>
      <dgm:extLst>
        <a:ext uri="{E40237B7-FDA0-4F09-8148-C483321AD2D9}">
          <dgm14:cNvPr xmlns:dgm14="http://schemas.microsoft.com/office/drawing/2010/diagram" id="0" name="" descr="Right pointing backhand index"/>
        </a:ext>
      </dgm:extLst>
    </dgm:pt>
    <dgm:pt modelId="{73DD14F4-D0EF-452D-99D3-5A44CB009220}" type="pres">
      <dgm:prSet presAssocID="{546CCC32-687B-45D1-85C1-3EAA389D0651}" presName="txShp" presStyleLbl="node1" presStyleIdx="1" presStyleCnt="5" custScaleY="106890" custLinFactY="-30888" custLinFactNeighborX="-274" custLinFactNeighborY="-100000">
        <dgm:presLayoutVars>
          <dgm:bulletEnabled val="1"/>
        </dgm:presLayoutVars>
      </dgm:prSet>
      <dgm:spPr/>
    </dgm:pt>
    <dgm:pt modelId="{C68A2D27-55F8-459A-964F-B6BA3EDAD7D4}" type="pres">
      <dgm:prSet presAssocID="{939FDD43-11CD-4D2D-8B3F-11BDBA046A89}" presName="spacing" presStyleCnt="0"/>
      <dgm:spPr/>
    </dgm:pt>
    <dgm:pt modelId="{21B6213E-FEF8-48AC-B5FC-8532E812A077}" type="pres">
      <dgm:prSet presAssocID="{CBC14F38-1FDF-4ABC-AAE2-BFD1C7FDB953}" presName="composite" presStyleCnt="0"/>
      <dgm:spPr/>
    </dgm:pt>
    <dgm:pt modelId="{6C367DDC-343F-45E2-9BC2-7BB8B26B6C5D}" type="pres">
      <dgm:prSet presAssocID="{CBC14F38-1FDF-4ABC-AAE2-BFD1C7FDB953}" presName="imgShp" presStyleLbl="fgImgPlace1" presStyleIdx="2" presStyleCnt="5"/>
      <dgm:spPr>
        <a:blipFill>
          <a:blip xmlns:r="http://schemas.openxmlformats.org/officeDocument/2006/relationships"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a:stretch>
        </a:blipFill>
      </dgm:spPr>
      <dgm:extLst>
        <a:ext uri="{E40237B7-FDA0-4F09-8148-C483321AD2D9}">
          <dgm14:cNvPr xmlns:dgm14="http://schemas.microsoft.com/office/drawing/2010/diagram" id="0" name="" descr="Lightbulb and gear"/>
        </a:ext>
      </dgm:extLst>
    </dgm:pt>
    <dgm:pt modelId="{C4191FC7-F3D9-45E4-8248-945C99D6A185}" type="pres">
      <dgm:prSet presAssocID="{CBC14F38-1FDF-4ABC-AAE2-BFD1C7FDB953}" presName="txShp" presStyleLbl="node1" presStyleIdx="2" presStyleCnt="5" custScaleY="128335">
        <dgm:presLayoutVars>
          <dgm:bulletEnabled val="1"/>
        </dgm:presLayoutVars>
      </dgm:prSet>
      <dgm:spPr/>
    </dgm:pt>
    <dgm:pt modelId="{9A4CE5CF-76E2-4973-91D2-40446EC413F8}" type="pres">
      <dgm:prSet presAssocID="{D4F0AB4B-1F38-4AE6-A2C9-0530DF6706A1}" presName="spacing" presStyleCnt="0"/>
      <dgm:spPr/>
    </dgm:pt>
    <dgm:pt modelId="{3C8FA353-3B9B-48BA-A966-75BEB875334F}" type="pres">
      <dgm:prSet presAssocID="{8970407F-50A9-4B1B-9A38-5D1C33C8D641}" presName="composite" presStyleCnt="0"/>
      <dgm:spPr/>
    </dgm:pt>
    <dgm:pt modelId="{8FCA639A-CA44-4B7E-9FDE-9AD02B402C84}" type="pres">
      <dgm:prSet presAssocID="{8970407F-50A9-4B1B-9A38-5D1C33C8D641}" presName="imgShp" presStyleLbl="fgImgPlace1" presStyleIdx="3" presStyleCnt="5"/>
      <dgm:spPr>
        <a:blipFill>
          <a:blip xmlns:r="http://schemas.openxmlformats.org/officeDocument/2006/relationships" r:embed="rId7" cstate="print">
            <a:extLst>
              <a:ext uri="{28A0092B-C50C-407E-A947-70E740481C1C}">
                <a14:useLocalDpi xmlns:a14="http://schemas.microsoft.com/office/drawing/2010/main" val="0"/>
              </a:ext>
              <a:ext uri="{96DAC541-7B7A-43D3-8B79-37D633B846F1}">
                <asvg:svgBlip xmlns:asvg="http://schemas.microsoft.com/office/drawing/2016/SVG/main" r:embed="rId8"/>
              </a:ext>
            </a:extLst>
          </a:blip>
          <a:srcRect/>
          <a:stretch>
            <a:fillRect/>
          </a:stretch>
        </a:blipFill>
      </dgm:spPr>
      <dgm:extLst>
        <a:ext uri="{E40237B7-FDA0-4F09-8148-C483321AD2D9}">
          <dgm14:cNvPr xmlns:dgm14="http://schemas.microsoft.com/office/drawing/2010/diagram" id="0" name="" descr="Badge Tick outline"/>
        </a:ext>
      </dgm:extLst>
    </dgm:pt>
    <dgm:pt modelId="{599AC78D-81A7-41B1-9DD9-9E9C488A0CC1}" type="pres">
      <dgm:prSet presAssocID="{8970407F-50A9-4B1B-9A38-5D1C33C8D641}" presName="txShp" presStyleLbl="node1" presStyleIdx="3" presStyleCnt="5">
        <dgm:presLayoutVars>
          <dgm:bulletEnabled val="1"/>
        </dgm:presLayoutVars>
      </dgm:prSet>
      <dgm:spPr/>
    </dgm:pt>
    <dgm:pt modelId="{C4CE18F6-83DF-4B1A-ADD3-3AE8D694C89F}" type="pres">
      <dgm:prSet presAssocID="{A0B5E032-6534-4420-B69C-C9AFE8922504}" presName="spacing" presStyleCnt="0"/>
      <dgm:spPr/>
    </dgm:pt>
    <dgm:pt modelId="{0E1BD6E1-FDAE-4135-8928-D966242B4BCB}" type="pres">
      <dgm:prSet presAssocID="{BD7F6D34-113E-4246-B3AE-960851281D11}" presName="composite" presStyleCnt="0"/>
      <dgm:spPr/>
    </dgm:pt>
    <dgm:pt modelId="{4C5B288C-F0FE-481E-BC3D-88841BC20077}" type="pres">
      <dgm:prSet presAssocID="{BD7F6D34-113E-4246-B3AE-960851281D11}" presName="imgShp" presStyleLbl="fgImgPlace1" presStyleIdx="4" presStyleCnt="5"/>
      <dgm:spPr>
        <a:blipFill>
          <a:blip xmlns:r="http://schemas.openxmlformats.org/officeDocument/2006/relationships" r:embed="rId9" cstate="print">
            <a:extLst>
              <a:ext uri="{28A0092B-C50C-407E-A947-70E740481C1C}">
                <a14:useLocalDpi xmlns:a14="http://schemas.microsoft.com/office/drawing/2010/main" val="0"/>
              </a:ext>
              <a:ext uri="{96DAC541-7B7A-43D3-8B79-37D633B846F1}">
                <asvg:svgBlip xmlns:asvg="http://schemas.microsoft.com/office/drawing/2016/SVG/main" r:embed="rId10"/>
              </a:ext>
            </a:extLst>
          </a:blip>
          <a:srcRect/>
          <a:stretch>
            <a:fillRect/>
          </a:stretch>
        </a:blipFill>
      </dgm:spPr>
      <dgm:extLst>
        <a:ext uri="{E40237B7-FDA0-4F09-8148-C483321AD2D9}">
          <dgm14:cNvPr xmlns:dgm14="http://schemas.microsoft.com/office/drawing/2010/diagram" id="0" name="" descr="Checkbox Checked with solid fill"/>
        </a:ext>
      </dgm:extLst>
    </dgm:pt>
    <dgm:pt modelId="{19834C2B-E5CA-4501-8DA3-29FAFCA9391A}" type="pres">
      <dgm:prSet presAssocID="{BD7F6D34-113E-4246-B3AE-960851281D11}" presName="txShp" presStyleLbl="node1" presStyleIdx="4" presStyleCnt="5" custScaleY="132670">
        <dgm:presLayoutVars>
          <dgm:bulletEnabled val="1"/>
        </dgm:presLayoutVars>
      </dgm:prSet>
      <dgm:spPr/>
    </dgm:pt>
  </dgm:ptLst>
  <dgm:cxnLst>
    <dgm:cxn modelId="{16CBCA14-2690-4702-989B-E9258FE5BC81}" type="presOf" srcId="{177655AD-5CB0-4BAF-859F-E83303E4374C}" destId="{CF1608FB-99A3-4B71-A461-B5424568309B}" srcOrd="0" destOrd="0" presId="urn:microsoft.com/office/officeart/2005/8/layout/vList3"/>
    <dgm:cxn modelId="{C80A9817-86B3-46B2-9EA9-7BE8CBF5371B}" srcId="{177655AD-5CB0-4BAF-859F-E83303E4374C}" destId="{CBC14F38-1FDF-4ABC-AAE2-BFD1C7FDB953}" srcOrd="2" destOrd="0" parTransId="{8EFAF249-8EB9-408F-B17B-A07959F6EFD6}" sibTransId="{D4F0AB4B-1F38-4AE6-A2C9-0530DF6706A1}"/>
    <dgm:cxn modelId="{DC58B327-7335-4CA5-8E26-C7C963E6459C}" srcId="{177655AD-5CB0-4BAF-859F-E83303E4374C}" destId="{8970407F-50A9-4B1B-9A38-5D1C33C8D641}" srcOrd="3" destOrd="0" parTransId="{F779DFDF-DF4F-4AD0-A42E-C2A33D252ED0}" sibTransId="{A0B5E032-6534-4420-B69C-C9AFE8922504}"/>
    <dgm:cxn modelId="{F417F34D-F560-4672-8FC0-1628B6D10420}" srcId="{177655AD-5CB0-4BAF-859F-E83303E4374C}" destId="{546CCC32-687B-45D1-85C1-3EAA389D0651}" srcOrd="1" destOrd="0" parTransId="{813711FD-4BC1-4943-B432-1CBA30716EB6}" sibTransId="{939FDD43-11CD-4D2D-8B3F-11BDBA046A89}"/>
    <dgm:cxn modelId="{1C706B70-7C3E-428D-AF73-4BCC9CE137BA}" type="presOf" srcId="{B233B109-0A10-429D-BF8E-F9E84385A3F1}" destId="{906A5EDA-5921-429E-9677-7A95B7B5FD88}" srcOrd="0" destOrd="0" presId="urn:microsoft.com/office/officeart/2005/8/layout/vList3"/>
    <dgm:cxn modelId="{4AEC4D51-2F3B-446F-83B2-E9163E79ED3D}" type="presOf" srcId="{8970407F-50A9-4B1B-9A38-5D1C33C8D641}" destId="{599AC78D-81A7-41B1-9DD9-9E9C488A0CC1}" srcOrd="0" destOrd="0" presId="urn:microsoft.com/office/officeart/2005/8/layout/vList3"/>
    <dgm:cxn modelId="{D7A2D988-11D0-4E84-B627-F70A0FE13163}" type="presOf" srcId="{546CCC32-687B-45D1-85C1-3EAA389D0651}" destId="{73DD14F4-D0EF-452D-99D3-5A44CB009220}" srcOrd="0" destOrd="0" presId="urn:microsoft.com/office/officeart/2005/8/layout/vList3"/>
    <dgm:cxn modelId="{45A05395-BC7E-43CB-B3B4-544612A5BD5B}" srcId="{177655AD-5CB0-4BAF-859F-E83303E4374C}" destId="{BD7F6D34-113E-4246-B3AE-960851281D11}" srcOrd="4" destOrd="0" parTransId="{B1005270-E100-447D-9236-D39F0DEB24F7}" sibTransId="{F5CFCE80-7664-4268-866C-DD11BA617488}"/>
    <dgm:cxn modelId="{EEC3369E-B5BA-4932-B225-B381C8995C53}" type="presOf" srcId="{CBC14F38-1FDF-4ABC-AAE2-BFD1C7FDB953}" destId="{C4191FC7-F3D9-45E4-8248-945C99D6A185}" srcOrd="0" destOrd="0" presId="urn:microsoft.com/office/officeart/2005/8/layout/vList3"/>
    <dgm:cxn modelId="{6676BAE7-825C-4FC4-8C47-2D26320375DC}" type="presOf" srcId="{BD7F6D34-113E-4246-B3AE-960851281D11}" destId="{19834C2B-E5CA-4501-8DA3-29FAFCA9391A}" srcOrd="0" destOrd="0" presId="urn:microsoft.com/office/officeart/2005/8/layout/vList3"/>
    <dgm:cxn modelId="{9C2196EA-5ABA-4D6C-AFE7-540F99C0B5E8}" srcId="{177655AD-5CB0-4BAF-859F-E83303E4374C}" destId="{B233B109-0A10-429D-BF8E-F9E84385A3F1}" srcOrd="0" destOrd="0" parTransId="{6246852E-C2BE-4FE7-8F1E-25E4A8F208F4}" sibTransId="{9B8CECB7-65EA-4D21-A31A-E8705A4A9A54}"/>
    <dgm:cxn modelId="{B76922DE-6EDB-4D76-813A-74AB6646E3F2}" type="presParOf" srcId="{CF1608FB-99A3-4B71-A461-B5424568309B}" destId="{1A10E3DB-6A64-4D45-9E68-3D57420F85B7}" srcOrd="0" destOrd="0" presId="urn:microsoft.com/office/officeart/2005/8/layout/vList3"/>
    <dgm:cxn modelId="{AC5C44AF-9A9A-4BEB-B21A-0C29B7026E1C}" type="presParOf" srcId="{1A10E3DB-6A64-4D45-9E68-3D57420F85B7}" destId="{F33373FE-A759-4290-A038-82B796FD4277}" srcOrd="0" destOrd="0" presId="urn:microsoft.com/office/officeart/2005/8/layout/vList3"/>
    <dgm:cxn modelId="{DAB0E171-DB18-47BA-9F19-090157C562AD}" type="presParOf" srcId="{1A10E3DB-6A64-4D45-9E68-3D57420F85B7}" destId="{906A5EDA-5921-429E-9677-7A95B7B5FD88}" srcOrd="1" destOrd="0" presId="urn:microsoft.com/office/officeart/2005/8/layout/vList3"/>
    <dgm:cxn modelId="{2DA945C8-49D3-42CD-95EA-A1F18762913E}" type="presParOf" srcId="{CF1608FB-99A3-4B71-A461-B5424568309B}" destId="{4558A7EC-7AAF-49CF-8986-275185FF84AE}" srcOrd="1" destOrd="0" presId="urn:microsoft.com/office/officeart/2005/8/layout/vList3"/>
    <dgm:cxn modelId="{9EE63E74-D0B4-4829-9B69-7A65ED369C70}" type="presParOf" srcId="{CF1608FB-99A3-4B71-A461-B5424568309B}" destId="{2D77D673-BA60-4CE5-95BA-3A9CB6223C0B}" srcOrd="2" destOrd="0" presId="urn:microsoft.com/office/officeart/2005/8/layout/vList3"/>
    <dgm:cxn modelId="{D2D7712D-3D14-4F6D-80C6-FC22CDF035B0}" type="presParOf" srcId="{2D77D673-BA60-4CE5-95BA-3A9CB6223C0B}" destId="{FA4A97B6-1E97-4187-8315-2305C044330D}" srcOrd="0" destOrd="0" presId="urn:microsoft.com/office/officeart/2005/8/layout/vList3"/>
    <dgm:cxn modelId="{37DE65B1-90FD-4491-B040-14BD1E9E233E}" type="presParOf" srcId="{2D77D673-BA60-4CE5-95BA-3A9CB6223C0B}" destId="{73DD14F4-D0EF-452D-99D3-5A44CB009220}" srcOrd="1" destOrd="0" presId="urn:microsoft.com/office/officeart/2005/8/layout/vList3"/>
    <dgm:cxn modelId="{45337A47-BDCA-403F-8997-8367D9E36F56}" type="presParOf" srcId="{CF1608FB-99A3-4B71-A461-B5424568309B}" destId="{C68A2D27-55F8-459A-964F-B6BA3EDAD7D4}" srcOrd="3" destOrd="0" presId="urn:microsoft.com/office/officeart/2005/8/layout/vList3"/>
    <dgm:cxn modelId="{4840A68E-8A20-4FCA-B2C7-E634986177CB}" type="presParOf" srcId="{CF1608FB-99A3-4B71-A461-B5424568309B}" destId="{21B6213E-FEF8-48AC-B5FC-8532E812A077}" srcOrd="4" destOrd="0" presId="urn:microsoft.com/office/officeart/2005/8/layout/vList3"/>
    <dgm:cxn modelId="{79611A74-3BD6-4E5E-AB50-BCE8FCC3439A}" type="presParOf" srcId="{21B6213E-FEF8-48AC-B5FC-8532E812A077}" destId="{6C367DDC-343F-45E2-9BC2-7BB8B26B6C5D}" srcOrd="0" destOrd="0" presId="urn:microsoft.com/office/officeart/2005/8/layout/vList3"/>
    <dgm:cxn modelId="{A67C095A-A19E-43F0-968E-31E2326894A9}" type="presParOf" srcId="{21B6213E-FEF8-48AC-B5FC-8532E812A077}" destId="{C4191FC7-F3D9-45E4-8248-945C99D6A185}" srcOrd="1" destOrd="0" presId="urn:microsoft.com/office/officeart/2005/8/layout/vList3"/>
    <dgm:cxn modelId="{C2826517-07CC-47C4-A3E7-49B1D592E2BA}" type="presParOf" srcId="{CF1608FB-99A3-4B71-A461-B5424568309B}" destId="{9A4CE5CF-76E2-4973-91D2-40446EC413F8}" srcOrd="5" destOrd="0" presId="urn:microsoft.com/office/officeart/2005/8/layout/vList3"/>
    <dgm:cxn modelId="{4048B486-4742-45E4-8D87-1C1819F1D533}" type="presParOf" srcId="{CF1608FB-99A3-4B71-A461-B5424568309B}" destId="{3C8FA353-3B9B-48BA-A966-75BEB875334F}" srcOrd="6" destOrd="0" presId="urn:microsoft.com/office/officeart/2005/8/layout/vList3"/>
    <dgm:cxn modelId="{93CAB632-E95D-46F6-8D52-177012EE36A1}" type="presParOf" srcId="{3C8FA353-3B9B-48BA-A966-75BEB875334F}" destId="{8FCA639A-CA44-4B7E-9FDE-9AD02B402C84}" srcOrd="0" destOrd="0" presId="urn:microsoft.com/office/officeart/2005/8/layout/vList3"/>
    <dgm:cxn modelId="{0DCF4D85-99D9-4E78-8750-746FA1F19B1E}" type="presParOf" srcId="{3C8FA353-3B9B-48BA-A966-75BEB875334F}" destId="{599AC78D-81A7-41B1-9DD9-9E9C488A0CC1}" srcOrd="1" destOrd="0" presId="urn:microsoft.com/office/officeart/2005/8/layout/vList3"/>
    <dgm:cxn modelId="{7604B1A8-668E-491A-A561-55C34C80AC82}" type="presParOf" srcId="{CF1608FB-99A3-4B71-A461-B5424568309B}" destId="{C4CE18F6-83DF-4B1A-ADD3-3AE8D694C89F}" srcOrd="7" destOrd="0" presId="urn:microsoft.com/office/officeart/2005/8/layout/vList3"/>
    <dgm:cxn modelId="{B4D652B2-CA8B-4CAC-B36F-77714FC727CA}" type="presParOf" srcId="{CF1608FB-99A3-4B71-A461-B5424568309B}" destId="{0E1BD6E1-FDAE-4135-8928-D966242B4BCB}" srcOrd="8" destOrd="0" presId="urn:microsoft.com/office/officeart/2005/8/layout/vList3"/>
    <dgm:cxn modelId="{511A482C-9DFB-4CC9-887B-C3E318FC3CA6}" type="presParOf" srcId="{0E1BD6E1-FDAE-4135-8928-D966242B4BCB}" destId="{4C5B288C-F0FE-481E-BC3D-88841BC20077}" srcOrd="0" destOrd="0" presId="urn:microsoft.com/office/officeart/2005/8/layout/vList3"/>
    <dgm:cxn modelId="{BB53C0C5-9B7F-43D7-972B-BC2F9A3EF82D}" type="presParOf" srcId="{0E1BD6E1-FDAE-4135-8928-D966242B4BCB}" destId="{19834C2B-E5CA-4501-8DA3-29FAFCA9391A}" srcOrd="1" destOrd="0" presId="urn:microsoft.com/office/officeart/2005/8/layout/vList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3814207F-71B4-467E-883C-D26778902A51}" type="doc">
      <dgm:prSet loTypeId="urn:diagrams.loki3.com/BracketList" loCatId="list" qsTypeId="urn:microsoft.com/office/officeart/2005/8/quickstyle/simple1" qsCatId="simple" csTypeId="urn:microsoft.com/office/officeart/2005/8/colors/accent1_4" csCatId="accent1" phldr="1"/>
      <dgm:spPr/>
      <dgm:t>
        <a:bodyPr/>
        <a:lstStyle/>
        <a:p>
          <a:endParaRPr lang="en-GB"/>
        </a:p>
      </dgm:t>
    </dgm:pt>
    <dgm:pt modelId="{A239EC66-E6AA-499E-A5F4-B657237D0DF4}">
      <dgm:prSet phldrT="[Text]" custT="1"/>
      <dgm:spPr>
        <a:xfrm>
          <a:off x="0" y="10377"/>
          <a:ext cx="2654673" cy="1108800"/>
        </a:xfrm>
        <a:prstGeom prst="rect">
          <a:avLst/>
        </a:prstGeom>
      </dgm:spPr>
      <dgm:t>
        <a:bodyPr/>
        <a:lstStyle/>
        <a:p>
          <a:pPr marL="0" lvl="0" indent="0" algn="ctr" defTabSz="1066800">
            <a:lnSpc>
              <a:spcPct val="90000"/>
            </a:lnSpc>
            <a:spcBef>
              <a:spcPct val="0"/>
            </a:spcBef>
            <a:spcAft>
              <a:spcPct val="35000"/>
            </a:spcAft>
            <a:buNone/>
          </a:pPr>
          <a:r>
            <a:rPr lang="en-US" sz="2400" b="1" kern="1200">
              <a:latin typeface="Calibri" panose="020F0502020204030204"/>
              <a:ea typeface="+mn-ea"/>
              <a:cs typeface="+mn-cs"/>
            </a:rPr>
            <a:t>No Feedback Received</a:t>
          </a:r>
          <a:endParaRPr lang="en-GB" sz="2400" b="1" kern="1200">
            <a:latin typeface="Calibri" panose="020F0502020204030204"/>
            <a:ea typeface="+mn-ea"/>
            <a:cs typeface="+mn-cs"/>
          </a:endParaRPr>
        </a:p>
      </dgm:t>
    </dgm:pt>
    <dgm:pt modelId="{F575B230-716D-4D5E-B78B-5524A7F3A21E}" type="parTrans" cxnId="{B25673EE-5610-499D-9ADC-F197C71AC9E0}">
      <dgm:prSet/>
      <dgm:spPr/>
      <dgm:t>
        <a:bodyPr/>
        <a:lstStyle/>
        <a:p>
          <a:endParaRPr lang="en-GB" sz="2000"/>
        </a:p>
      </dgm:t>
    </dgm:pt>
    <dgm:pt modelId="{5C27C31C-79F5-4090-97C1-8E76C72682E9}" type="sibTrans" cxnId="{B25673EE-5610-499D-9ADC-F197C71AC9E0}">
      <dgm:prSet/>
      <dgm:spPr/>
      <dgm:t>
        <a:bodyPr/>
        <a:lstStyle/>
        <a:p>
          <a:endParaRPr lang="en-GB" sz="2000"/>
        </a:p>
      </dgm:t>
    </dgm:pt>
    <dgm:pt modelId="{34E5E7D0-ACD6-4415-9479-BE632D56C692}">
      <dgm:prSet phldrT="[Text]" custT="1"/>
      <dgm:spPr>
        <a:xfrm>
          <a:off x="3397982" y="10377"/>
          <a:ext cx="7220711" cy="1108800"/>
        </a:xfrm>
        <a:prstGeom prst="rect">
          <a:avLst/>
        </a:prstGeom>
      </dgm:spPr>
      <dgm:t>
        <a:bodyPr/>
        <a:lstStyle/>
        <a:p>
          <a:pPr>
            <a:buFontTx/>
            <a:buNone/>
          </a:pPr>
          <a:r>
            <a:rPr lang="en-US" sz="2000">
              <a:latin typeface="Calibri" panose="020F0502020204030204"/>
              <a:ea typeface="+mn-ea"/>
              <a:cs typeface="+mn-cs"/>
            </a:rPr>
            <a:t>Referral sent, receiving agency has not confirmed receipt of referrals</a:t>
          </a:r>
          <a:endParaRPr lang="en-GB" sz="2000">
            <a:latin typeface="Calibri" panose="020F0502020204030204"/>
            <a:ea typeface="+mn-ea"/>
            <a:cs typeface="+mn-cs"/>
          </a:endParaRPr>
        </a:p>
      </dgm:t>
    </dgm:pt>
    <dgm:pt modelId="{9166CFC0-D4F2-43C2-945C-335C424A126A}" type="parTrans" cxnId="{FA901CC5-7712-4683-924D-02D88F657C1D}">
      <dgm:prSet/>
      <dgm:spPr/>
      <dgm:t>
        <a:bodyPr/>
        <a:lstStyle/>
        <a:p>
          <a:endParaRPr lang="en-GB" sz="2000"/>
        </a:p>
      </dgm:t>
    </dgm:pt>
    <dgm:pt modelId="{8EB4BF1D-C80B-4DA8-B628-AC8B107FC399}" type="sibTrans" cxnId="{FA901CC5-7712-4683-924D-02D88F657C1D}">
      <dgm:prSet/>
      <dgm:spPr/>
      <dgm:t>
        <a:bodyPr/>
        <a:lstStyle/>
        <a:p>
          <a:endParaRPr lang="en-GB" sz="2000"/>
        </a:p>
      </dgm:t>
    </dgm:pt>
    <dgm:pt modelId="{32ADEEE6-A904-474F-A7B0-1358CC9E0F87}">
      <dgm:prSet phldrT="[Text]" custT="1"/>
      <dgm:spPr>
        <a:xfrm>
          <a:off x="0" y="1320777"/>
          <a:ext cx="2654673" cy="1108800"/>
        </a:xfrm>
        <a:prstGeom prst="rect">
          <a:avLst/>
        </a:prstGeom>
      </dgm:spPr>
      <dgm:t>
        <a:bodyPr/>
        <a:lstStyle/>
        <a:p>
          <a:pPr marL="0" lvl="0" indent="0" algn="ctr" defTabSz="1066800">
            <a:lnSpc>
              <a:spcPct val="90000"/>
            </a:lnSpc>
            <a:spcBef>
              <a:spcPct val="0"/>
            </a:spcBef>
            <a:spcAft>
              <a:spcPct val="35000"/>
            </a:spcAft>
            <a:buNone/>
          </a:pPr>
          <a:r>
            <a:rPr lang="en-US" sz="2400" b="1" kern="1200">
              <a:latin typeface="Calibri" panose="020F0502020204030204"/>
              <a:ea typeface="+mn-ea"/>
              <a:cs typeface="+mn-cs"/>
            </a:rPr>
            <a:t>Referral Acknowledged </a:t>
          </a:r>
          <a:endParaRPr lang="en-GB" sz="2400" b="1" kern="1200">
            <a:latin typeface="Calibri" panose="020F0502020204030204"/>
            <a:ea typeface="+mn-ea"/>
            <a:cs typeface="+mn-cs"/>
          </a:endParaRPr>
        </a:p>
      </dgm:t>
    </dgm:pt>
    <dgm:pt modelId="{D31675D8-B47F-46E7-A924-93D4120E785D}" type="parTrans" cxnId="{BD3B5897-5CFB-4694-93F2-677212F3BD40}">
      <dgm:prSet/>
      <dgm:spPr/>
      <dgm:t>
        <a:bodyPr/>
        <a:lstStyle/>
        <a:p>
          <a:endParaRPr lang="en-GB" sz="2000"/>
        </a:p>
      </dgm:t>
    </dgm:pt>
    <dgm:pt modelId="{041D7CDD-BB15-48E4-827F-E5669B189D2B}" type="sibTrans" cxnId="{BD3B5897-5CFB-4694-93F2-677212F3BD40}">
      <dgm:prSet/>
      <dgm:spPr/>
      <dgm:t>
        <a:bodyPr/>
        <a:lstStyle/>
        <a:p>
          <a:endParaRPr lang="en-GB" sz="2000"/>
        </a:p>
      </dgm:t>
    </dgm:pt>
    <dgm:pt modelId="{4C864847-3B3F-48B9-8322-94CF371A11B0}">
      <dgm:prSet phldrT="[Text]" custT="1"/>
      <dgm:spPr>
        <a:xfrm>
          <a:off x="3397982" y="1320777"/>
          <a:ext cx="7220711" cy="1108800"/>
        </a:xfrm>
        <a:prstGeom prst="rect">
          <a:avLst/>
        </a:prstGeom>
      </dgm:spPr>
      <dgm:t>
        <a:bodyPr/>
        <a:lstStyle/>
        <a:p>
          <a:pPr marL="0" marR="0" lvl="0" indent="0" defTabSz="914400" eaLnBrk="1" fontAlgn="auto" latinLnBrk="0" hangingPunct="1">
            <a:lnSpc>
              <a:spcPct val="100000"/>
            </a:lnSpc>
            <a:spcBef>
              <a:spcPts val="0"/>
            </a:spcBef>
            <a:spcAft>
              <a:spcPts val="0"/>
            </a:spcAft>
            <a:buClrTx/>
            <a:buSzTx/>
            <a:buFontTx/>
            <a:buNone/>
            <a:tabLst/>
            <a:defRPr/>
          </a:pPr>
          <a:r>
            <a:rPr lang="en-US" sz="2000">
              <a:latin typeface="Calibri" panose="020F0502020204030204"/>
              <a:ea typeface="+mn-ea"/>
              <a:cs typeface="+mn-cs"/>
            </a:rPr>
            <a:t>Receiving agency confirmed receipt of the referral</a:t>
          </a:r>
          <a:endParaRPr lang="en-GB" sz="2000">
            <a:latin typeface="Calibri" panose="020F0502020204030204"/>
            <a:ea typeface="+mn-ea"/>
            <a:cs typeface="+mn-cs"/>
          </a:endParaRPr>
        </a:p>
      </dgm:t>
    </dgm:pt>
    <dgm:pt modelId="{B3ACA143-459F-4A30-B4A6-4078D56C4E34}" type="parTrans" cxnId="{E8B37B93-7E16-4431-974E-9F9E4322FBD3}">
      <dgm:prSet/>
      <dgm:spPr/>
      <dgm:t>
        <a:bodyPr/>
        <a:lstStyle/>
        <a:p>
          <a:endParaRPr lang="en-GB" sz="2000"/>
        </a:p>
      </dgm:t>
    </dgm:pt>
    <dgm:pt modelId="{0224BC55-4485-4729-A0D3-1AE3D538C932}" type="sibTrans" cxnId="{E8B37B93-7E16-4431-974E-9F9E4322FBD3}">
      <dgm:prSet/>
      <dgm:spPr/>
      <dgm:t>
        <a:bodyPr/>
        <a:lstStyle/>
        <a:p>
          <a:endParaRPr lang="en-GB" sz="2000"/>
        </a:p>
      </dgm:t>
    </dgm:pt>
    <dgm:pt modelId="{FDD40696-7637-42C7-BDD1-4360138B71FB}">
      <dgm:prSet phldrT="[Text]" custT="1"/>
      <dgm:spPr>
        <a:xfrm>
          <a:off x="0" y="2631177"/>
          <a:ext cx="2654673" cy="1108800"/>
        </a:xfrm>
        <a:prstGeom prst="rect">
          <a:avLst/>
        </a:prstGeom>
      </dgm:spPr>
      <dgm:t>
        <a:bodyPr/>
        <a:lstStyle/>
        <a:p>
          <a:pPr marL="0" lvl="0" indent="0" algn="ctr" defTabSz="1066800">
            <a:lnSpc>
              <a:spcPct val="90000"/>
            </a:lnSpc>
            <a:spcBef>
              <a:spcPct val="0"/>
            </a:spcBef>
            <a:spcAft>
              <a:spcPct val="35000"/>
            </a:spcAft>
            <a:buNone/>
          </a:pPr>
          <a:r>
            <a:rPr lang="en-US" sz="2400" b="1" kern="1200">
              <a:latin typeface="Calibri" panose="020F0502020204030204"/>
              <a:ea typeface="+mn-ea"/>
              <a:cs typeface="+mn-cs"/>
            </a:rPr>
            <a:t>Referral Accepted</a:t>
          </a:r>
          <a:endParaRPr lang="en-GB" sz="2400" b="1" kern="1200">
            <a:latin typeface="Calibri" panose="020F0502020204030204"/>
            <a:ea typeface="+mn-ea"/>
            <a:cs typeface="+mn-cs"/>
          </a:endParaRPr>
        </a:p>
      </dgm:t>
    </dgm:pt>
    <dgm:pt modelId="{08A67E34-718A-4C32-8F7D-DE421D466692}" type="parTrans" cxnId="{FD5B24C9-4A97-46F0-B81C-386841912E60}">
      <dgm:prSet/>
      <dgm:spPr/>
      <dgm:t>
        <a:bodyPr/>
        <a:lstStyle/>
        <a:p>
          <a:endParaRPr lang="en-GB" sz="2000"/>
        </a:p>
      </dgm:t>
    </dgm:pt>
    <dgm:pt modelId="{42214032-423F-49BA-A396-D2460FF6B619}" type="sibTrans" cxnId="{FD5B24C9-4A97-46F0-B81C-386841912E60}">
      <dgm:prSet/>
      <dgm:spPr/>
      <dgm:t>
        <a:bodyPr/>
        <a:lstStyle/>
        <a:p>
          <a:endParaRPr lang="en-GB" sz="2000"/>
        </a:p>
      </dgm:t>
    </dgm:pt>
    <dgm:pt modelId="{D4CA73F9-5FD6-4380-A6F9-22B1E44B8A78}">
      <dgm:prSet phldrT="[Text]" custT="1"/>
      <dgm:spPr>
        <a:xfrm>
          <a:off x="3397982" y="2631177"/>
          <a:ext cx="7220711" cy="1108800"/>
        </a:xfrm>
        <a:prstGeom prst="rect">
          <a:avLst/>
        </a:prstGeom>
      </dgm:spPr>
      <dgm:t>
        <a:bodyPr/>
        <a:lstStyle/>
        <a:p>
          <a:pPr marL="53975" lvl="1" indent="0" algn="l" defTabSz="889000">
            <a:lnSpc>
              <a:spcPct val="90000"/>
            </a:lnSpc>
            <a:spcBef>
              <a:spcPct val="0"/>
            </a:spcBef>
            <a:spcAft>
              <a:spcPct val="15000"/>
            </a:spcAft>
            <a:buFontTx/>
            <a:buNone/>
          </a:pPr>
          <a:r>
            <a:rPr lang="en-US" sz="2000" kern="1200">
              <a:latin typeface="Calibri" panose="020F0502020204030204"/>
              <a:ea typeface="+mn-ea"/>
              <a:cs typeface="+mn-cs"/>
            </a:rPr>
            <a:t>Receiving agency provided feedback that the referral is accepted, and a service will be provided</a:t>
          </a:r>
          <a:endParaRPr lang="en-GB" sz="2000" kern="1200">
            <a:latin typeface="Calibri" panose="020F0502020204030204"/>
            <a:ea typeface="+mn-ea"/>
            <a:cs typeface="+mn-cs"/>
          </a:endParaRPr>
        </a:p>
      </dgm:t>
    </dgm:pt>
    <dgm:pt modelId="{D086E7F1-7743-4956-AB05-01AAE4E0A338}" type="parTrans" cxnId="{72A10C37-DB51-42C2-84B9-523F89D80F73}">
      <dgm:prSet/>
      <dgm:spPr/>
      <dgm:t>
        <a:bodyPr/>
        <a:lstStyle/>
        <a:p>
          <a:endParaRPr lang="en-GB" sz="2000"/>
        </a:p>
      </dgm:t>
    </dgm:pt>
    <dgm:pt modelId="{6DBD5D59-A1E5-4FE7-A8A8-65DFBD6A2208}" type="sibTrans" cxnId="{72A10C37-DB51-42C2-84B9-523F89D80F73}">
      <dgm:prSet/>
      <dgm:spPr/>
      <dgm:t>
        <a:bodyPr/>
        <a:lstStyle/>
        <a:p>
          <a:endParaRPr lang="en-GB" sz="2000"/>
        </a:p>
      </dgm:t>
    </dgm:pt>
    <dgm:pt modelId="{C7C7CB35-D763-4283-A739-C844D26EEDC9}">
      <dgm:prSet custT="1"/>
      <dgm:spPr>
        <a:xfrm>
          <a:off x="0" y="4028202"/>
          <a:ext cx="2654673" cy="1108800"/>
        </a:xfrm>
        <a:prstGeom prst="rect">
          <a:avLst/>
        </a:prstGeom>
      </dgm:spPr>
      <dgm:t>
        <a:bodyPr/>
        <a:lstStyle/>
        <a:p>
          <a:pPr marL="0" lvl="0" indent="0" algn="ctr" defTabSz="1066800">
            <a:lnSpc>
              <a:spcPct val="90000"/>
            </a:lnSpc>
            <a:spcBef>
              <a:spcPct val="0"/>
            </a:spcBef>
            <a:spcAft>
              <a:spcPct val="35000"/>
            </a:spcAft>
            <a:buNone/>
          </a:pPr>
          <a:r>
            <a:rPr lang="en-US" sz="2400" b="1" kern="1200">
              <a:latin typeface="Calibri" panose="020F0502020204030204"/>
              <a:ea typeface="+mn-ea"/>
              <a:cs typeface="+mn-cs"/>
            </a:rPr>
            <a:t>Referral Not Accepted</a:t>
          </a:r>
          <a:endParaRPr lang="en-GB" sz="2400" b="1" kern="1200">
            <a:latin typeface="Calibri" panose="020F0502020204030204"/>
            <a:ea typeface="+mn-ea"/>
            <a:cs typeface="+mn-cs"/>
          </a:endParaRPr>
        </a:p>
      </dgm:t>
    </dgm:pt>
    <dgm:pt modelId="{36CEEF2F-D5F9-450D-A568-8ACFEB63C1EB}" type="parTrans" cxnId="{DB3991AE-F033-4E4F-BC12-68995A7CAD7E}">
      <dgm:prSet/>
      <dgm:spPr/>
      <dgm:t>
        <a:bodyPr/>
        <a:lstStyle/>
        <a:p>
          <a:endParaRPr lang="en-GB" sz="2000"/>
        </a:p>
      </dgm:t>
    </dgm:pt>
    <dgm:pt modelId="{B6016C16-0AC7-43AE-AC4B-900A06331261}" type="sibTrans" cxnId="{DB3991AE-F033-4E4F-BC12-68995A7CAD7E}">
      <dgm:prSet/>
      <dgm:spPr/>
      <dgm:t>
        <a:bodyPr/>
        <a:lstStyle/>
        <a:p>
          <a:endParaRPr lang="en-GB" sz="2000"/>
        </a:p>
      </dgm:t>
    </dgm:pt>
    <dgm:pt modelId="{028B4E76-E9A9-4E8B-9F71-46DC86FFA110}">
      <dgm:prSet custT="1"/>
      <dgm:spPr>
        <a:xfrm>
          <a:off x="3397982" y="3941577"/>
          <a:ext cx="7220711" cy="1282049"/>
        </a:xfrm>
        <a:prstGeom prst="rect">
          <a:avLst/>
        </a:prstGeom>
      </dgm:spPr>
      <dgm:t>
        <a:bodyPr/>
        <a:lstStyle/>
        <a:p>
          <a:pPr marL="53975" indent="0">
            <a:buFontTx/>
            <a:buNone/>
          </a:pPr>
          <a:r>
            <a:rPr lang="en-US" sz="2000" b="1">
              <a:latin typeface="Calibri" panose="020F0502020204030204"/>
              <a:ea typeface="+mn-ea"/>
              <a:cs typeface="+mn-cs"/>
            </a:rPr>
            <a:t>Receiving agency provided feedback that they cannot accept the referral (e.g. the NGO is at maximum capacity, assessment may have been conducted but the individual/household does not meet criteria, lost contact with individual/household, etc.)</a:t>
          </a:r>
          <a:endParaRPr lang="en-GB" sz="2000" b="1">
            <a:latin typeface="Calibri" panose="020F0502020204030204"/>
            <a:ea typeface="+mn-ea"/>
            <a:cs typeface="+mn-cs"/>
          </a:endParaRPr>
        </a:p>
      </dgm:t>
    </dgm:pt>
    <dgm:pt modelId="{E694AA46-1D91-4E21-B628-7E342812FE0C}" type="parTrans" cxnId="{EAA12880-C457-46C4-85ED-E7F1B4C26F00}">
      <dgm:prSet/>
      <dgm:spPr/>
      <dgm:t>
        <a:bodyPr/>
        <a:lstStyle/>
        <a:p>
          <a:endParaRPr lang="en-GB" sz="2000"/>
        </a:p>
      </dgm:t>
    </dgm:pt>
    <dgm:pt modelId="{C55F3B66-9EA1-4432-9420-A3F9FAFEC6C3}" type="sibTrans" cxnId="{EAA12880-C457-46C4-85ED-E7F1B4C26F00}">
      <dgm:prSet/>
      <dgm:spPr/>
      <dgm:t>
        <a:bodyPr/>
        <a:lstStyle/>
        <a:p>
          <a:endParaRPr lang="en-GB" sz="2000"/>
        </a:p>
      </dgm:t>
    </dgm:pt>
    <dgm:pt modelId="{4C12C98F-F23F-4001-8113-DD8B77D5A33E}" type="pres">
      <dgm:prSet presAssocID="{3814207F-71B4-467E-883C-D26778902A51}" presName="Name0" presStyleCnt="0">
        <dgm:presLayoutVars>
          <dgm:dir/>
          <dgm:animLvl val="lvl"/>
          <dgm:resizeHandles val="exact"/>
        </dgm:presLayoutVars>
      </dgm:prSet>
      <dgm:spPr/>
    </dgm:pt>
    <dgm:pt modelId="{3D438476-6841-4F5B-B502-32723EE44BB8}" type="pres">
      <dgm:prSet presAssocID="{A239EC66-E6AA-499E-A5F4-B657237D0DF4}" presName="linNode" presStyleCnt="0"/>
      <dgm:spPr/>
    </dgm:pt>
    <dgm:pt modelId="{483C359D-0492-413F-87ED-F5C3AEE06AE7}" type="pres">
      <dgm:prSet presAssocID="{A239EC66-E6AA-499E-A5F4-B657237D0DF4}" presName="parTx" presStyleLbl="revTx" presStyleIdx="0" presStyleCnt="4">
        <dgm:presLayoutVars>
          <dgm:chMax val="1"/>
          <dgm:bulletEnabled val="1"/>
        </dgm:presLayoutVars>
      </dgm:prSet>
      <dgm:spPr/>
    </dgm:pt>
    <dgm:pt modelId="{D2D29E08-6208-4055-998D-118949298C38}" type="pres">
      <dgm:prSet presAssocID="{A239EC66-E6AA-499E-A5F4-B657237D0DF4}" presName="bracket" presStyleLbl="parChTrans1D1" presStyleIdx="0" presStyleCnt="4">
        <dgm:style>
          <a:lnRef idx="1">
            <a:schemeClr val="accent6"/>
          </a:lnRef>
          <a:fillRef idx="2">
            <a:schemeClr val="accent6"/>
          </a:fillRef>
          <a:effectRef idx="1">
            <a:schemeClr val="accent6"/>
          </a:effectRef>
          <a:fontRef idx="minor">
            <a:schemeClr val="dk1"/>
          </a:fontRef>
        </dgm:style>
      </dgm:prSet>
      <dgm:spPr>
        <a:xfrm>
          <a:off x="2654673" y="10377"/>
          <a:ext cx="530934" cy="1108800"/>
        </a:xfrm>
        <a:prstGeom prst="leftBrace">
          <a:avLst>
            <a:gd name="adj1" fmla="val 35000"/>
            <a:gd name="adj2" fmla="val 50000"/>
          </a:avLst>
        </a:prstGeom>
      </dgm:spPr>
    </dgm:pt>
    <dgm:pt modelId="{ADD49A4C-59DA-46EE-868F-86CC89727D7D}" type="pres">
      <dgm:prSet presAssocID="{A239EC66-E6AA-499E-A5F4-B657237D0DF4}" presName="spH" presStyleCnt="0"/>
      <dgm:spPr/>
    </dgm:pt>
    <dgm:pt modelId="{041DCCC2-DDB8-43CA-A674-9E437710C6EB}" type="pres">
      <dgm:prSet presAssocID="{A239EC66-E6AA-499E-A5F4-B657237D0DF4}" presName="desTx" presStyleLbl="node1" presStyleIdx="0" presStyleCnt="4">
        <dgm:presLayoutVars>
          <dgm:bulletEnabled val="1"/>
        </dgm:presLayoutVars>
      </dgm:prSet>
      <dgm:spPr/>
    </dgm:pt>
    <dgm:pt modelId="{7BE5D8FC-68A2-4A74-A0B4-1C1446AE5CD5}" type="pres">
      <dgm:prSet presAssocID="{5C27C31C-79F5-4090-97C1-8E76C72682E9}" presName="spV" presStyleCnt="0"/>
      <dgm:spPr/>
    </dgm:pt>
    <dgm:pt modelId="{4287D8F0-470C-43EE-AE49-2D9D860084A8}" type="pres">
      <dgm:prSet presAssocID="{32ADEEE6-A904-474F-A7B0-1358CC9E0F87}" presName="linNode" presStyleCnt="0"/>
      <dgm:spPr/>
    </dgm:pt>
    <dgm:pt modelId="{8A9406AB-C73C-4FF3-AD48-66D30175B838}" type="pres">
      <dgm:prSet presAssocID="{32ADEEE6-A904-474F-A7B0-1358CC9E0F87}" presName="parTx" presStyleLbl="revTx" presStyleIdx="1" presStyleCnt="4">
        <dgm:presLayoutVars>
          <dgm:chMax val="1"/>
          <dgm:bulletEnabled val="1"/>
        </dgm:presLayoutVars>
      </dgm:prSet>
      <dgm:spPr/>
    </dgm:pt>
    <dgm:pt modelId="{FCCEAEA1-8FE6-4773-94F1-98565D9DCF17}" type="pres">
      <dgm:prSet presAssocID="{32ADEEE6-A904-474F-A7B0-1358CC9E0F87}" presName="bracket" presStyleLbl="parChTrans1D1" presStyleIdx="1" presStyleCnt="4">
        <dgm:style>
          <a:lnRef idx="1">
            <a:schemeClr val="accent6"/>
          </a:lnRef>
          <a:fillRef idx="2">
            <a:schemeClr val="accent6"/>
          </a:fillRef>
          <a:effectRef idx="1">
            <a:schemeClr val="accent6"/>
          </a:effectRef>
          <a:fontRef idx="minor">
            <a:schemeClr val="dk1"/>
          </a:fontRef>
        </dgm:style>
      </dgm:prSet>
      <dgm:spPr>
        <a:xfrm>
          <a:off x="2654673" y="1320777"/>
          <a:ext cx="530934" cy="1108800"/>
        </a:xfrm>
        <a:prstGeom prst="leftBrace">
          <a:avLst>
            <a:gd name="adj1" fmla="val 35000"/>
            <a:gd name="adj2" fmla="val 50000"/>
          </a:avLst>
        </a:prstGeom>
      </dgm:spPr>
    </dgm:pt>
    <dgm:pt modelId="{FF9D2D54-52CB-44F1-BE4A-4820D85FFF74}" type="pres">
      <dgm:prSet presAssocID="{32ADEEE6-A904-474F-A7B0-1358CC9E0F87}" presName="spH" presStyleCnt="0"/>
      <dgm:spPr/>
    </dgm:pt>
    <dgm:pt modelId="{D8DE38D8-6958-4C0C-BB11-75972014D969}" type="pres">
      <dgm:prSet presAssocID="{32ADEEE6-A904-474F-A7B0-1358CC9E0F87}" presName="desTx" presStyleLbl="node1" presStyleIdx="1" presStyleCnt="4">
        <dgm:presLayoutVars>
          <dgm:bulletEnabled val="1"/>
        </dgm:presLayoutVars>
      </dgm:prSet>
      <dgm:spPr/>
    </dgm:pt>
    <dgm:pt modelId="{6A8E1B7D-F7DF-407A-8348-9C1B0A7F86A6}" type="pres">
      <dgm:prSet presAssocID="{041D7CDD-BB15-48E4-827F-E5669B189D2B}" presName="spV" presStyleCnt="0"/>
      <dgm:spPr/>
    </dgm:pt>
    <dgm:pt modelId="{0ED29FE8-6723-4B48-BE70-621C8A43DEC8}" type="pres">
      <dgm:prSet presAssocID="{FDD40696-7637-42C7-BDD1-4360138B71FB}" presName="linNode" presStyleCnt="0"/>
      <dgm:spPr/>
    </dgm:pt>
    <dgm:pt modelId="{352E1D0C-6DB3-4986-A967-3DBCD9D9A88E}" type="pres">
      <dgm:prSet presAssocID="{FDD40696-7637-42C7-BDD1-4360138B71FB}" presName="parTx" presStyleLbl="revTx" presStyleIdx="2" presStyleCnt="4">
        <dgm:presLayoutVars>
          <dgm:chMax val="1"/>
          <dgm:bulletEnabled val="1"/>
        </dgm:presLayoutVars>
      </dgm:prSet>
      <dgm:spPr/>
    </dgm:pt>
    <dgm:pt modelId="{212004D7-BE3E-49AF-8CEA-BB31C42EC8FA}" type="pres">
      <dgm:prSet presAssocID="{FDD40696-7637-42C7-BDD1-4360138B71FB}" presName="bracket" presStyleLbl="parChTrans1D1" presStyleIdx="2" presStyleCnt="4">
        <dgm:style>
          <a:lnRef idx="1">
            <a:schemeClr val="accent6"/>
          </a:lnRef>
          <a:fillRef idx="2">
            <a:schemeClr val="accent6"/>
          </a:fillRef>
          <a:effectRef idx="1">
            <a:schemeClr val="accent6"/>
          </a:effectRef>
          <a:fontRef idx="minor">
            <a:schemeClr val="dk1"/>
          </a:fontRef>
        </dgm:style>
      </dgm:prSet>
      <dgm:spPr>
        <a:xfrm>
          <a:off x="2654673" y="2631177"/>
          <a:ext cx="530934" cy="1108800"/>
        </a:xfrm>
        <a:prstGeom prst="leftBrace">
          <a:avLst>
            <a:gd name="adj1" fmla="val 35000"/>
            <a:gd name="adj2" fmla="val 50000"/>
          </a:avLst>
        </a:prstGeom>
      </dgm:spPr>
    </dgm:pt>
    <dgm:pt modelId="{8AA51D83-C6E4-4972-B2BC-25200F9B6351}" type="pres">
      <dgm:prSet presAssocID="{FDD40696-7637-42C7-BDD1-4360138B71FB}" presName="spH" presStyleCnt="0"/>
      <dgm:spPr/>
    </dgm:pt>
    <dgm:pt modelId="{C871ADF4-DE72-43D3-B9B5-D46881AE9479}" type="pres">
      <dgm:prSet presAssocID="{FDD40696-7637-42C7-BDD1-4360138B71FB}" presName="desTx" presStyleLbl="node1" presStyleIdx="2" presStyleCnt="4">
        <dgm:presLayoutVars>
          <dgm:bulletEnabled val="1"/>
        </dgm:presLayoutVars>
      </dgm:prSet>
      <dgm:spPr/>
    </dgm:pt>
    <dgm:pt modelId="{9C520087-FE8F-4603-BA96-13E398BBFB31}" type="pres">
      <dgm:prSet presAssocID="{42214032-423F-49BA-A396-D2460FF6B619}" presName="spV" presStyleCnt="0"/>
      <dgm:spPr/>
    </dgm:pt>
    <dgm:pt modelId="{B7103F8E-2D3A-4E50-854A-75F5D6B3076D}" type="pres">
      <dgm:prSet presAssocID="{C7C7CB35-D763-4283-A739-C844D26EEDC9}" presName="linNode" presStyleCnt="0"/>
      <dgm:spPr/>
    </dgm:pt>
    <dgm:pt modelId="{BA57C017-9561-443B-B8B9-526380EF9439}" type="pres">
      <dgm:prSet presAssocID="{C7C7CB35-D763-4283-A739-C844D26EEDC9}" presName="parTx" presStyleLbl="revTx" presStyleIdx="3" presStyleCnt="4">
        <dgm:presLayoutVars>
          <dgm:chMax val="1"/>
          <dgm:bulletEnabled val="1"/>
        </dgm:presLayoutVars>
      </dgm:prSet>
      <dgm:spPr/>
    </dgm:pt>
    <dgm:pt modelId="{E85DDF92-BF5C-4CDC-90C1-6ECF994C4B39}" type="pres">
      <dgm:prSet presAssocID="{C7C7CB35-D763-4283-A739-C844D26EEDC9}" presName="bracket" presStyleLbl="parChTrans1D1" presStyleIdx="3" presStyleCnt="4">
        <dgm:style>
          <a:lnRef idx="1">
            <a:schemeClr val="accent6"/>
          </a:lnRef>
          <a:fillRef idx="2">
            <a:schemeClr val="accent6"/>
          </a:fillRef>
          <a:effectRef idx="1">
            <a:schemeClr val="accent6"/>
          </a:effectRef>
          <a:fontRef idx="minor">
            <a:schemeClr val="dk1"/>
          </a:fontRef>
        </dgm:style>
      </dgm:prSet>
      <dgm:spPr>
        <a:xfrm>
          <a:off x="2654673" y="3941577"/>
          <a:ext cx="530934" cy="1282049"/>
        </a:xfrm>
        <a:prstGeom prst="leftBrace">
          <a:avLst>
            <a:gd name="adj1" fmla="val 35000"/>
            <a:gd name="adj2" fmla="val 50000"/>
          </a:avLst>
        </a:prstGeom>
      </dgm:spPr>
    </dgm:pt>
    <dgm:pt modelId="{228A0743-7D29-4205-99E9-C5BAD3A18D7F}" type="pres">
      <dgm:prSet presAssocID="{C7C7CB35-D763-4283-A739-C844D26EEDC9}" presName="spH" presStyleCnt="0"/>
      <dgm:spPr/>
    </dgm:pt>
    <dgm:pt modelId="{38E35B29-66A7-4BB1-8A33-C4301F21FA01}" type="pres">
      <dgm:prSet presAssocID="{C7C7CB35-D763-4283-A739-C844D26EEDC9}" presName="desTx" presStyleLbl="node1" presStyleIdx="3" presStyleCnt="4">
        <dgm:presLayoutVars>
          <dgm:bulletEnabled val="1"/>
        </dgm:presLayoutVars>
      </dgm:prSet>
      <dgm:spPr/>
    </dgm:pt>
  </dgm:ptLst>
  <dgm:cxnLst>
    <dgm:cxn modelId="{C1CFB832-AA78-4501-89A1-54AF1EBBBAD0}" type="presOf" srcId="{C7C7CB35-D763-4283-A739-C844D26EEDC9}" destId="{BA57C017-9561-443B-B8B9-526380EF9439}" srcOrd="0" destOrd="0" presId="urn:diagrams.loki3.com/BracketList"/>
    <dgm:cxn modelId="{72A10C37-DB51-42C2-84B9-523F89D80F73}" srcId="{FDD40696-7637-42C7-BDD1-4360138B71FB}" destId="{D4CA73F9-5FD6-4380-A6F9-22B1E44B8A78}" srcOrd="0" destOrd="0" parTransId="{D086E7F1-7743-4956-AB05-01AAE4E0A338}" sibTransId="{6DBD5D59-A1E5-4FE7-A8A8-65DFBD6A2208}"/>
    <dgm:cxn modelId="{1CCAC964-5BCA-4D6E-947A-848972A53FA0}" type="presOf" srcId="{028B4E76-E9A9-4E8B-9F71-46DC86FFA110}" destId="{38E35B29-66A7-4BB1-8A33-C4301F21FA01}" srcOrd="0" destOrd="0" presId="urn:diagrams.loki3.com/BracketList"/>
    <dgm:cxn modelId="{FA7ABA5A-4080-45AF-891E-903862EC7762}" type="presOf" srcId="{A239EC66-E6AA-499E-A5F4-B657237D0DF4}" destId="{483C359D-0492-413F-87ED-F5C3AEE06AE7}" srcOrd="0" destOrd="0" presId="urn:diagrams.loki3.com/BracketList"/>
    <dgm:cxn modelId="{EAA12880-C457-46C4-85ED-E7F1B4C26F00}" srcId="{C7C7CB35-D763-4283-A739-C844D26EEDC9}" destId="{028B4E76-E9A9-4E8B-9F71-46DC86FFA110}" srcOrd="0" destOrd="0" parTransId="{E694AA46-1D91-4E21-B628-7E342812FE0C}" sibTransId="{C55F3B66-9EA1-4432-9420-A3F9FAFEC6C3}"/>
    <dgm:cxn modelId="{AD963783-C605-414C-A9FC-3D68AA75090C}" type="presOf" srcId="{FDD40696-7637-42C7-BDD1-4360138B71FB}" destId="{352E1D0C-6DB3-4986-A967-3DBCD9D9A88E}" srcOrd="0" destOrd="0" presId="urn:diagrams.loki3.com/BracketList"/>
    <dgm:cxn modelId="{688D2486-5477-47A3-8A94-C57916ED502F}" type="presOf" srcId="{3814207F-71B4-467E-883C-D26778902A51}" destId="{4C12C98F-F23F-4001-8113-DD8B77D5A33E}" srcOrd="0" destOrd="0" presId="urn:diagrams.loki3.com/BracketList"/>
    <dgm:cxn modelId="{7AF68F8C-6540-4ACB-A2D8-090E398ABC9B}" type="presOf" srcId="{4C864847-3B3F-48B9-8322-94CF371A11B0}" destId="{D8DE38D8-6958-4C0C-BB11-75972014D969}" srcOrd="0" destOrd="0" presId="urn:diagrams.loki3.com/BracketList"/>
    <dgm:cxn modelId="{E8B37B93-7E16-4431-974E-9F9E4322FBD3}" srcId="{32ADEEE6-A904-474F-A7B0-1358CC9E0F87}" destId="{4C864847-3B3F-48B9-8322-94CF371A11B0}" srcOrd="0" destOrd="0" parTransId="{B3ACA143-459F-4A30-B4A6-4078D56C4E34}" sibTransId="{0224BC55-4485-4729-A0D3-1AE3D538C932}"/>
    <dgm:cxn modelId="{BD3B5897-5CFB-4694-93F2-677212F3BD40}" srcId="{3814207F-71B4-467E-883C-D26778902A51}" destId="{32ADEEE6-A904-474F-A7B0-1358CC9E0F87}" srcOrd="1" destOrd="0" parTransId="{D31675D8-B47F-46E7-A924-93D4120E785D}" sibTransId="{041D7CDD-BB15-48E4-827F-E5669B189D2B}"/>
    <dgm:cxn modelId="{EDD192A3-ABF2-4C50-A163-BB6F4B70B2B4}" type="presOf" srcId="{D4CA73F9-5FD6-4380-A6F9-22B1E44B8A78}" destId="{C871ADF4-DE72-43D3-B9B5-D46881AE9479}" srcOrd="0" destOrd="0" presId="urn:diagrams.loki3.com/BracketList"/>
    <dgm:cxn modelId="{DB3991AE-F033-4E4F-BC12-68995A7CAD7E}" srcId="{3814207F-71B4-467E-883C-D26778902A51}" destId="{C7C7CB35-D763-4283-A739-C844D26EEDC9}" srcOrd="3" destOrd="0" parTransId="{36CEEF2F-D5F9-450D-A568-8ACFEB63C1EB}" sibTransId="{B6016C16-0AC7-43AE-AC4B-900A06331261}"/>
    <dgm:cxn modelId="{AF3642BF-36B9-4BCC-A3CD-66ADD9D483DB}" type="presOf" srcId="{34E5E7D0-ACD6-4415-9479-BE632D56C692}" destId="{041DCCC2-DDB8-43CA-A674-9E437710C6EB}" srcOrd="0" destOrd="0" presId="urn:diagrams.loki3.com/BracketList"/>
    <dgm:cxn modelId="{FA901CC5-7712-4683-924D-02D88F657C1D}" srcId="{A239EC66-E6AA-499E-A5F4-B657237D0DF4}" destId="{34E5E7D0-ACD6-4415-9479-BE632D56C692}" srcOrd="0" destOrd="0" parTransId="{9166CFC0-D4F2-43C2-945C-335C424A126A}" sibTransId="{8EB4BF1D-C80B-4DA8-B628-AC8B107FC399}"/>
    <dgm:cxn modelId="{FD5B24C9-4A97-46F0-B81C-386841912E60}" srcId="{3814207F-71B4-467E-883C-D26778902A51}" destId="{FDD40696-7637-42C7-BDD1-4360138B71FB}" srcOrd="2" destOrd="0" parTransId="{08A67E34-718A-4C32-8F7D-DE421D466692}" sibTransId="{42214032-423F-49BA-A396-D2460FF6B619}"/>
    <dgm:cxn modelId="{E73B13EB-CF0B-4313-942A-13E0E85F22D9}" type="presOf" srcId="{32ADEEE6-A904-474F-A7B0-1358CC9E0F87}" destId="{8A9406AB-C73C-4FF3-AD48-66D30175B838}" srcOrd="0" destOrd="0" presId="urn:diagrams.loki3.com/BracketList"/>
    <dgm:cxn modelId="{B25673EE-5610-499D-9ADC-F197C71AC9E0}" srcId="{3814207F-71B4-467E-883C-D26778902A51}" destId="{A239EC66-E6AA-499E-A5F4-B657237D0DF4}" srcOrd="0" destOrd="0" parTransId="{F575B230-716D-4D5E-B78B-5524A7F3A21E}" sibTransId="{5C27C31C-79F5-4090-97C1-8E76C72682E9}"/>
    <dgm:cxn modelId="{8F6C4FAE-E9AF-4907-97E4-AD7449199287}" type="presParOf" srcId="{4C12C98F-F23F-4001-8113-DD8B77D5A33E}" destId="{3D438476-6841-4F5B-B502-32723EE44BB8}" srcOrd="0" destOrd="0" presId="urn:diagrams.loki3.com/BracketList"/>
    <dgm:cxn modelId="{2DC5F71E-60ED-4543-BCB8-20B84D68AD62}" type="presParOf" srcId="{3D438476-6841-4F5B-B502-32723EE44BB8}" destId="{483C359D-0492-413F-87ED-F5C3AEE06AE7}" srcOrd="0" destOrd="0" presId="urn:diagrams.loki3.com/BracketList"/>
    <dgm:cxn modelId="{B1C0F30D-81D0-4FDD-9FC7-5CD71692E4A0}" type="presParOf" srcId="{3D438476-6841-4F5B-B502-32723EE44BB8}" destId="{D2D29E08-6208-4055-998D-118949298C38}" srcOrd="1" destOrd="0" presId="urn:diagrams.loki3.com/BracketList"/>
    <dgm:cxn modelId="{0B4380E7-7776-4D5B-85F6-B4E07A538D09}" type="presParOf" srcId="{3D438476-6841-4F5B-B502-32723EE44BB8}" destId="{ADD49A4C-59DA-46EE-868F-86CC89727D7D}" srcOrd="2" destOrd="0" presId="urn:diagrams.loki3.com/BracketList"/>
    <dgm:cxn modelId="{7B48358C-C8D7-4BB1-A3AA-654B72FA051F}" type="presParOf" srcId="{3D438476-6841-4F5B-B502-32723EE44BB8}" destId="{041DCCC2-DDB8-43CA-A674-9E437710C6EB}" srcOrd="3" destOrd="0" presId="urn:diagrams.loki3.com/BracketList"/>
    <dgm:cxn modelId="{9EA0B74A-D2CA-4BC1-A2AA-3183E7E2997D}" type="presParOf" srcId="{4C12C98F-F23F-4001-8113-DD8B77D5A33E}" destId="{7BE5D8FC-68A2-4A74-A0B4-1C1446AE5CD5}" srcOrd="1" destOrd="0" presId="urn:diagrams.loki3.com/BracketList"/>
    <dgm:cxn modelId="{D5E0DAB8-693C-43D3-B949-082486822526}" type="presParOf" srcId="{4C12C98F-F23F-4001-8113-DD8B77D5A33E}" destId="{4287D8F0-470C-43EE-AE49-2D9D860084A8}" srcOrd="2" destOrd="0" presId="urn:diagrams.loki3.com/BracketList"/>
    <dgm:cxn modelId="{A6CA5ACD-526C-4D72-8370-0E22F9EFE660}" type="presParOf" srcId="{4287D8F0-470C-43EE-AE49-2D9D860084A8}" destId="{8A9406AB-C73C-4FF3-AD48-66D30175B838}" srcOrd="0" destOrd="0" presId="urn:diagrams.loki3.com/BracketList"/>
    <dgm:cxn modelId="{F18E829E-22BD-4043-8E4F-C89D0C0772A4}" type="presParOf" srcId="{4287D8F0-470C-43EE-AE49-2D9D860084A8}" destId="{FCCEAEA1-8FE6-4773-94F1-98565D9DCF17}" srcOrd="1" destOrd="0" presId="urn:diagrams.loki3.com/BracketList"/>
    <dgm:cxn modelId="{FF30784D-9175-4A3F-A9C3-2FFD1EEED331}" type="presParOf" srcId="{4287D8F0-470C-43EE-AE49-2D9D860084A8}" destId="{FF9D2D54-52CB-44F1-BE4A-4820D85FFF74}" srcOrd="2" destOrd="0" presId="urn:diagrams.loki3.com/BracketList"/>
    <dgm:cxn modelId="{17CB409D-BE32-43F2-A9D3-7ACF88A3D6B8}" type="presParOf" srcId="{4287D8F0-470C-43EE-AE49-2D9D860084A8}" destId="{D8DE38D8-6958-4C0C-BB11-75972014D969}" srcOrd="3" destOrd="0" presId="urn:diagrams.loki3.com/BracketList"/>
    <dgm:cxn modelId="{6C87D9A9-6BD2-4C54-A036-0774C45AE9C6}" type="presParOf" srcId="{4C12C98F-F23F-4001-8113-DD8B77D5A33E}" destId="{6A8E1B7D-F7DF-407A-8348-9C1B0A7F86A6}" srcOrd="3" destOrd="0" presId="urn:diagrams.loki3.com/BracketList"/>
    <dgm:cxn modelId="{9682ED48-2EBD-4593-9BD3-AD2065E1B828}" type="presParOf" srcId="{4C12C98F-F23F-4001-8113-DD8B77D5A33E}" destId="{0ED29FE8-6723-4B48-BE70-621C8A43DEC8}" srcOrd="4" destOrd="0" presId="urn:diagrams.loki3.com/BracketList"/>
    <dgm:cxn modelId="{FC6D3C20-233A-40F8-9942-B126BC4B61C1}" type="presParOf" srcId="{0ED29FE8-6723-4B48-BE70-621C8A43DEC8}" destId="{352E1D0C-6DB3-4986-A967-3DBCD9D9A88E}" srcOrd="0" destOrd="0" presId="urn:diagrams.loki3.com/BracketList"/>
    <dgm:cxn modelId="{9964BFE0-6455-4EB9-AF6D-22BA5397601B}" type="presParOf" srcId="{0ED29FE8-6723-4B48-BE70-621C8A43DEC8}" destId="{212004D7-BE3E-49AF-8CEA-BB31C42EC8FA}" srcOrd="1" destOrd="0" presId="urn:diagrams.loki3.com/BracketList"/>
    <dgm:cxn modelId="{4ADA055E-4FB6-4A57-A63B-26C9129703A7}" type="presParOf" srcId="{0ED29FE8-6723-4B48-BE70-621C8A43DEC8}" destId="{8AA51D83-C6E4-4972-B2BC-25200F9B6351}" srcOrd="2" destOrd="0" presId="urn:diagrams.loki3.com/BracketList"/>
    <dgm:cxn modelId="{B57E533F-6AEB-4F28-B26F-972BC9B9D8D9}" type="presParOf" srcId="{0ED29FE8-6723-4B48-BE70-621C8A43DEC8}" destId="{C871ADF4-DE72-43D3-B9B5-D46881AE9479}" srcOrd="3" destOrd="0" presId="urn:diagrams.loki3.com/BracketList"/>
    <dgm:cxn modelId="{7ED3E3EC-D6F5-4D00-9AA4-A2A2E4FECF12}" type="presParOf" srcId="{4C12C98F-F23F-4001-8113-DD8B77D5A33E}" destId="{9C520087-FE8F-4603-BA96-13E398BBFB31}" srcOrd="5" destOrd="0" presId="urn:diagrams.loki3.com/BracketList"/>
    <dgm:cxn modelId="{72639D07-DB46-4273-BFAA-EE4098B31392}" type="presParOf" srcId="{4C12C98F-F23F-4001-8113-DD8B77D5A33E}" destId="{B7103F8E-2D3A-4E50-854A-75F5D6B3076D}" srcOrd="6" destOrd="0" presId="urn:diagrams.loki3.com/BracketList"/>
    <dgm:cxn modelId="{A3C77234-F575-4314-A39A-9D8048B4EFCD}" type="presParOf" srcId="{B7103F8E-2D3A-4E50-854A-75F5D6B3076D}" destId="{BA57C017-9561-443B-B8B9-526380EF9439}" srcOrd="0" destOrd="0" presId="urn:diagrams.loki3.com/BracketList"/>
    <dgm:cxn modelId="{749BCBB1-703D-4FF5-BBB2-0D4B1324E550}" type="presParOf" srcId="{B7103F8E-2D3A-4E50-854A-75F5D6B3076D}" destId="{E85DDF92-BF5C-4CDC-90C1-6ECF994C4B39}" srcOrd="1" destOrd="0" presId="urn:diagrams.loki3.com/BracketList"/>
    <dgm:cxn modelId="{537928EB-BEAB-4A33-8E50-8E0CBBAB0522}" type="presParOf" srcId="{B7103F8E-2D3A-4E50-854A-75F5D6B3076D}" destId="{228A0743-7D29-4205-99E9-C5BAD3A18D7F}" srcOrd="2" destOrd="0" presId="urn:diagrams.loki3.com/BracketList"/>
    <dgm:cxn modelId="{5721D715-A4CA-4FA4-BD46-DBBF60EC3F07}" type="presParOf" srcId="{B7103F8E-2D3A-4E50-854A-75F5D6B3076D}" destId="{38E35B29-66A7-4BB1-8A33-C4301F21FA01}" srcOrd="3" destOrd="0" presId="urn:diagrams.loki3.com/Bracket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4CF1405-D865-41A4-A344-14385C44D176}">
      <dsp:nvSpPr>
        <dsp:cNvPr id="0" name=""/>
        <dsp:cNvSpPr/>
      </dsp:nvSpPr>
      <dsp:spPr>
        <a:xfrm>
          <a:off x="3347" y="567829"/>
          <a:ext cx="2655721" cy="3718010"/>
        </a:xfrm>
        <a:prstGeom prst="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07050" tIns="330200" rIns="207050" bIns="330200" numCol="1" spcCol="1270" anchor="t" anchorCtr="0">
          <a:noAutofit/>
        </a:bodyPr>
        <a:lstStyle/>
        <a:p>
          <a:pPr marL="0" lvl="0" indent="0" algn="ctr" defTabSz="711200">
            <a:lnSpc>
              <a:spcPct val="90000"/>
            </a:lnSpc>
            <a:spcBef>
              <a:spcPct val="0"/>
            </a:spcBef>
            <a:spcAft>
              <a:spcPct val="35000"/>
            </a:spcAft>
            <a:buNone/>
          </a:pPr>
          <a:r>
            <a:rPr lang="en-US" sz="1600" kern="1200" dirty="0"/>
            <a:t>Recognize the </a:t>
          </a:r>
          <a:r>
            <a:rPr lang="en-US" sz="1600" b="1" kern="1200" dirty="0">
              <a:solidFill>
                <a:srgbClr val="C00000"/>
              </a:solidFill>
            </a:rPr>
            <a:t>different services </a:t>
          </a:r>
          <a:r>
            <a:rPr lang="en-US" sz="1600" kern="1200" dirty="0"/>
            <a:t>under the Social Stability sector</a:t>
          </a:r>
        </a:p>
      </dsp:txBody>
      <dsp:txXfrm>
        <a:off x="3347" y="1980673"/>
        <a:ext cx="2655721" cy="2230806"/>
      </dsp:txXfrm>
    </dsp:sp>
    <dsp:sp modelId="{AAEC15BE-6AB1-451C-AF44-AEF71F9F5AA0}">
      <dsp:nvSpPr>
        <dsp:cNvPr id="0" name=""/>
        <dsp:cNvSpPr/>
      </dsp:nvSpPr>
      <dsp:spPr>
        <a:xfrm>
          <a:off x="773506" y="939630"/>
          <a:ext cx="1115403" cy="1115403"/>
        </a:xfrm>
        <a:prstGeom prst="ellips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6961" tIns="12700" rIns="86961" bIns="12700" numCol="1" spcCol="1270" anchor="ctr" anchorCtr="0">
          <a:noAutofit/>
        </a:bodyPr>
        <a:lstStyle/>
        <a:p>
          <a:pPr marL="0" lvl="0" indent="0" algn="ctr" defTabSz="2133600">
            <a:lnSpc>
              <a:spcPct val="90000"/>
            </a:lnSpc>
            <a:spcBef>
              <a:spcPct val="0"/>
            </a:spcBef>
            <a:spcAft>
              <a:spcPct val="35000"/>
            </a:spcAft>
            <a:buNone/>
          </a:pPr>
          <a:r>
            <a:rPr lang="en-US" sz="4800" kern="1200"/>
            <a:t>1</a:t>
          </a:r>
          <a:endParaRPr lang="en-US" sz="4800" kern="1200" dirty="0"/>
        </a:p>
      </dsp:txBody>
      <dsp:txXfrm>
        <a:off x="936853" y="1102977"/>
        <a:ext cx="788709" cy="788709"/>
      </dsp:txXfrm>
    </dsp:sp>
    <dsp:sp modelId="{E636A212-7C2A-4352-ADD1-E0E749827FD9}">
      <dsp:nvSpPr>
        <dsp:cNvPr id="0" name=""/>
        <dsp:cNvSpPr/>
      </dsp:nvSpPr>
      <dsp:spPr>
        <a:xfrm>
          <a:off x="3347" y="4285767"/>
          <a:ext cx="2655721" cy="72"/>
        </a:xfrm>
        <a:prstGeom prst="rect">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32A54F88-02CB-44D7-95EF-97FBAA2D1D2F}">
      <dsp:nvSpPr>
        <dsp:cNvPr id="0" name=""/>
        <dsp:cNvSpPr/>
      </dsp:nvSpPr>
      <dsp:spPr>
        <a:xfrm>
          <a:off x="2898243" y="541431"/>
          <a:ext cx="2655721" cy="3718010"/>
        </a:xfrm>
        <a:prstGeom prst="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07050" tIns="330200" rIns="207050" bIns="330200" numCol="1" spcCol="1270" anchor="t" anchorCtr="0">
          <a:noAutofit/>
        </a:bodyPr>
        <a:lstStyle/>
        <a:p>
          <a:pPr marL="0" lvl="0" indent="0" algn="ctr" defTabSz="711200">
            <a:lnSpc>
              <a:spcPct val="90000"/>
            </a:lnSpc>
            <a:spcBef>
              <a:spcPct val="0"/>
            </a:spcBef>
            <a:spcAft>
              <a:spcPct val="35000"/>
            </a:spcAft>
            <a:buNone/>
          </a:pPr>
          <a:r>
            <a:rPr lang="en-US" sz="1600" kern="1200" dirty="0"/>
            <a:t>Identify what are the </a:t>
          </a:r>
          <a:r>
            <a:rPr lang="en-US" sz="1600" b="1" kern="1200" dirty="0">
              <a:solidFill>
                <a:srgbClr val="C00000"/>
              </a:solidFill>
            </a:rPr>
            <a:t>relevant activities for referrals </a:t>
          </a:r>
          <a:r>
            <a:rPr lang="en-US" sz="1600" kern="1200" dirty="0"/>
            <a:t>under the Social Stability sector</a:t>
          </a:r>
        </a:p>
      </dsp:txBody>
      <dsp:txXfrm>
        <a:off x="2898243" y="1954275"/>
        <a:ext cx="2655721" cy="2230806"/>
      </dsp:txXfrm>
    </dsp:sp>
    <dsp:sp modelId="{5C37840D-1F0E-45EC-88D2-2BD074E47224}">
      <dsp:nvSpPr>
        <dsp:cNvPr id="0" name=""/>
        <dsp:cNvSpPr/>
      </dsp:nvSpPr>
      <dsp:spPr>
        <a:xfrm>
          <a:off x="3694800" y="939630"/>
          <a:ext cx="1115403" cy="1115403"/>
        </a:xfrm>
        <a:prstGeom prst="ellips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6961" tIns="12700" rIns="86961" bIns="12700" numCol="1" spcCol="1270" anchor="ctr" anchorCtr="0">
          <a:noAutofit/>
        </a:bodyPr>
        <a:lstStyle/>
        <a:p>
          <a:pPr marL="0" lvl="0" indent="0" algn="ctr" defTabSz="2133600">
            <a:lnSpc>
              <a:spcPct val="90000"/>
            </a:lnSpc>
            <a:spcBef>
              <a:spcPct val="0"/>
            </a:spcBef>
            <a:spcAft>
              <a:spcPct val="35000"/>
            </a:spcAft>
            <a:buNone/>
          </a:pPr>
          <a:r>
            <a:rPr lang="en-US" sz="4800" kern="1200"/>
            <a:t>2</a:t>
          </a:r>
          <a:endParaRPr lang="en-US" sz="4800" kern="1200" dirty="0"/>
        </a:p>
      </dsp:txBody>
      <dsp:txXfrm>
        <a:off x="3858147" y="1102977"/>
        <a:ext cx="788709" cy="788709"/>
      </dsp:txXfrm>
    </dsp:sp>
    <dsp:sp modelId="{0146147F-7F73-417D-9FA7-51842FB009CB}">
      <dsp:nvSpPr>
        <dsp:cNvPr id="0" name=""/>
        <dsp:cNvSpPr/>
      </dsp:nvSpPr>
      <dsp:spPr>
        <a:xfrm>
          <a:off x="2924641" y="4285767"/>
          <a:ext cx="2655721" cy="72"/>
        </a:xfrm>
        <a:prstGeom prst="rect">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1F6013F9-E0EE-4576-B7BA-61AA230BF425}">
      <dsp:nvSpPr>
        <dsp:cNvPr id="0" name=""/>
        <dsp:cNvSpPr/>
      </dsp:nvSpPr>
      <dsp:spPr>
        <a:xfrm>
          <a:off x="5845935" y="567829"/>
          <a:ext cx="2655721" cy="3718010"/>
        </a:xfrm>
        <a:prstGeom prst="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07050" tIns="330200" rIns="207050" bIns="330200" numCol="1" spcCol="1270" anchor="t" anchorCtr="0">
          <a:noAutofit/>
        </a:bodyPr>
        <a:lstStyle/>
        <a:p>
          <a:pPr marL="0" lvl="0" indent="0" algn="ctr" defTabSz="711200">
            <a:lnSpc>
              <a:spcPct val="90000"/>
            </a:lnSpc>
            <a:spcBef>
              <a:spcPct val="0"/>
            </a:spcBef>
            <a:spcAft>
              <a:spcPct val="35000"/>
            </a:spcAft>
            <a:buNone/>
          </a:pPr>
          <a:r>
            <a:rPr lang="en-US" sz="1600" kern="1200" dirty="0"/>
            <a:t>Report on the </a:t>
          </a:r>
          <a:r>
            <a:rPr lang="en-US" sz="1600" b="1" kern="1200" dirty="0">
              <a:solidFill>
                <a:srgbClr val="C00000"/>
              </a:solidFill>
            </a:rPr>
            <a:t>Services Mapping </a:t>
          </a:r>
          <a:r>
            <a:rPr lang="en-US" sz="1600" kern="1200" dirty="0"/>
            <a:t>and </a:t>
          </a:r>
          <a:r>
            <a:rPr lang="en-US" sz="1600" b="1" kern="1200" dirty="0">
              <a:solidFill>
                <a:srgbClr val="C00000"/>
              </a:solidFill>
            </a:rPr>
            <a:t>share referrals</a:t>
          </a:r>
          <a:r>
            <a:rPr lang="en-US" sz="1600" b="0" kern="1200" dirty="0">
              <a:solidFill>
                <a:schemeClr val="tx1"/>
              </a:solidFill>
            </a:rPr>
            <a:t> (template and platform) </a:t>
          </a:r>
          <a:r>
            <a:rPr lang="en-US" sz="1600" kern="1200" dirty="0"/>
            <a:t>under the Social Stability sector</a:t>
          </a:r>
        </a:p>
      </dsp:txBody>
      <dsp:txXfrm>
        <a:off x="5845935" y="1980673"/>
        <a:ext cx="2655721" cy="2230806"/>
      </dsp:txXfrm>
    </dsp:sp>
    <dsp:sp modelId="{29AFCDD8-8BBF-4C1C-BC47-29C9444E4EA3}">
      <dsp:nvSpPr>
        <dsp:cNvPr id="0" name=""/>
        <dsp:cNvSpPr/>
      </dsp:nvSpPr>
      <dsp:spPr>
        <a:xfrm>
          <a:off x="6616094" y="939630"/>
          <a:ext cx="1115403" cy="1115403"/>
        </a:xfrm>
        <a:prstGeom prst="ellips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6961" tIns="12700" rIns="86961" bIns="12700" numCol="1" spcCol="1270" anchor="ctr" anchorCtr="0">
          <a:noAutofit/>
        </a:bodyPr>
        <a:lstStyle/>
        <a:p>
          <a:pPr marL="0" lvl="0" indent="0" algn="ctr" defTabSz="2133600">
            <a:lnSpc>
              <a:spcPct val="90000"/>
            </a:lnSpc>
            <a:spcBef>
              <a:spcPct val="0"/>
            </a:spcBef>
            <a:spcAft>
              <a:spcPct val="35000"/>
            </a:spcAft>
            <a:buNone/>
          </a:pPr>
          <a:r>
            <a:rPr lang="en-US" sz="4800" kern="1200"/>
            <a:t>3</a:t>
          </a:r>
        </a:p>
      </dsp:txBody>
      <dsp:txXfrm>
        <a:off x="6779441" y="1102977"/>
        <a:ext cx="788709" cy="788709"/>
      </dsp:txXfrm>
    </dsp:sp>
    <dsp:sp modelId="{90334A7A-FAAB-4F1F-8DD0-C85FE001633B}">
      <dsp:nvSpPr>
        <dsp:cNvPr id="0" name=""/>
        <dsp:cNvSpPr/>
      </dsp:nvSpPr>
      <dsp:spPr>
        <a:xfrm>
          <a:off x="5845935" y="4285767"/>
          <a:ext cx="2655721" cy="72"/>
        </a:xfrm>
        <a:prstGeom prst="rect">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BCD751F0-8682-4F28-88F9-145547B41CE5}">
      <dsp:nvSpPr>
        <dsp:cNvPr id="0" name=""/>
        <dsp:cNvSpPr/>
      </dsp:nvSpPr>
      <dsp:spPr>
        <a:xfrm>
          <a:off x="8754029" y="594227"/>
          <a:ext cx="2655721" cy="3718010"/>
        </a:xfrm>
        <a:prstGeom prst="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07050" tIns="330200" rIns="207050" bIns="330200" numCol="1" spcCol="1270" anchor="t" anchorCtr="0">
          <a:noAutofit/>
        </a:bodyPr>
        <a:lstStyle/>
        <a:p>
          <a:pPr marL="0" lvl="0" indent="0" algn="l" defTabSz="711200">
            <a:lnSpc>
              <a:spcPct val="90000"/>
            </a:lnSpc>
            <a:spcBef>
              <a:spcPct val="0"/>
            </a:spcBef>
            <a:spcAft>
              <a:spcPct val="35000"/>
            </a:spcAft>
            <a:buNone/>
          </a:pPr>
          <a:r>
            <a:rPr lang="en-US" sz="1600" kern="1200" dirty="0"/>
            <a:t>Report on </a:t>
          </a:r>
          <a:r>
            <a:rPr lang="en-US" sz="1600" b="1" kern="1200" dirty="0">
              <a:solidFill>
                <a:srgbClr val="C00000"/>
              </a:solidFill>
            </a:rPr>
            <a:t>the Referrals Monitoring platform </a:t>
          </a:r>
          <a:r>
            <a:rPr lang="en-US" sz="1600" b="0" kern="1200" dirty="0">
              <a:solidFill>
                <a:schemeClr val="tx1"/>
              </a:solidFill>
            </a:rPr>
            <a:t>(trends) </a:t>
          </a:r>
        </a:p>
        <a:p>
          <a:pPr marL="0" lvl="0" indent="0" algn="l" defTabSz="711200">
            <a:lnSpc>
              <a:spcPct val="90000"/>
            </a:lnSpc>
            <a:spcBef>
              <a:spcPct val="0"/>
            </a:spcBef>
            <a:spcAft>
              <a:spcPct val="35000"/>
            </a:spcAft>
            <a:buNone/>
          </a:pPr>
          <a:endParaRPr lang="en-US" sz="1300" kern="1200" dirty="0"/>
        </a:p>
      </dsp:txBody>
      <dsp:txXfrm>
        <a:off x="8754029" y="2007071"/>
        <a:ext cx="2655721" cy="2230806"/>
      </dsp:txXfrm>
    </dsp:sp>
    <dsp:sp modelId="{FBDFE485-E31E-47D7-9853-887323D877D5}">
      <dsp:nvSpPr>
        <dsp:cNvPr id="0" name=""/>
        <dsp:cNvSpPr/>
      </dsp:nvSpPr>
      <dsp:spPr>
        <a:xfrm>
          <a:off x="9537388" y="939630"/>
          <a:ext cx="1115403" cy="1115403"/>
        </a:xfrm>
        <a:prstGeom prst="ellips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6961" tIns="12700" rIns="86961" bIns="12700" numCol="1" spcCol="1270" anchor="ctr" anchorCtr="0">
          <a:noAutofit/>
        </a:bodyPr>
        <a:lstStyle/>
        <a:p>
          <a:pPr marL="0" lvl="0" indent="0" algn="ctr" defTabSz="2133600">
            <a:lnSpc>
              <a:spcPct val="90000"/>
            </a:lnSpc>
            <a:spcBef>
              <a:spcPct val="0"/>
            </a:spcBef>
            <a:spcAft>
              <a:spcPct val="35000"/>
            </a:spcAft>
            <a:buNone/>
          </a:pPr>
          <a:r>
            <a:rPr lang="en-US" sz="4800" kern="1200"/>
            <a:t>4</a:t>
          </a:r>
        </a:p>
      </dsp:txBody>
      <dsp:txXfrm>
        <a:off x="9700735" y="1102977"/>
        <a:ext cx="788709" cy="788709"/>
      </dsp:txXfrm>
    </dsp:sp>
    <dsp:sp modelId="{77568DEB-C5D2-45C6-BAF6-D3D8E31A5307}">
      <dsp:nvSpPr>
        <dsp:cNvPr id="0" name=""/>
        <dsp:cNvSpPr/>
      </dsp:nvSpPr>
      <dsp:spPr>
        <a:xfrm>
          <a:off x="8767228" y="4285767"/>
          <a:ext cx="2655721" cy="72"/>
        </a:xfrm>
        <a:prstGeom prst="rect">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EA35339-BFBB-450F-AE91-CD682BE5EA6A}">
      <dsp:nvSpPr>
        <dsp:cNvPr id="0" name=""/>
        <dsp:cNvSpPr/>
      </dsp:nvSpPr>
      <dsp:spPr>
        <a:xfrm>
          <a:off x="1154310" y="543983"/>
          <a:ext cx="0" cy="4872037"/>
        </a:xfrm>
        <a:prstGeom prst="line">
          <a:avLst/>
        </a:prstGeom>
        <a:solidFill>
          <a:schemeClr val="lt1">
            <a:alpha val="90000"/>
            <a:hueOff val="0"/>
            <a:satOff val="0"/>
            <a:lumOff val="0"/>
            <a:alphaOff val="0"/>
          </a:schemeClr>
        </a:solidFill>
        <a:ln w="12700" cap="flat" cmpd="sng" algn="ctr">
          <a:solidFill>
            <a:schemeClr val="accent1">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5CF89F0B-C0AB-4920-93CA-2566BAA3F24E}">
      <dsp:nvSpPr>
        <dsp:cNvPr id="0" name=""/>
        <dsp:cNvSpPr/>
      </dsp:nvSpPr>
      <dsp:spPr>
        <a:xfrm>
          <a:off x="1289645" y="706384"/>
          <a:ext cx="2562421" cy="2192417"/>
        </a:xfrm>
        <a:prstGeom prst="rect">
          <a:avLst/>
        </a:prstGeom>
        <a:blipFill rotWithShape="1">
          <a:blip xmlns:r="http://schemas.openxmlformats.org/officeDocument/2006/relationships" r:embed="rId1"/>
          <a:srcRect/>
          <a:stretch>
            <a:fillRect l="-3000" r="-3000"/>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4B117877-ACD3-4205-B573-18A113613CB8}">
      <dsp:nvSpPr>
        <dsp:cNvPr id="0" name=""/>
        <dsp:cNvSpPr/>
      </dsp:nvSpPr>
      <dsp:spPr>
        <a:xfrm>
          <a:off x="1289645" y="2898801"/>
          <a:ext cx="2562421" cy="251721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5720" tIns="45720" rIns="45720" bIns="45720" numCol="1" spcCol="1270" anchor="t" anchorCtr="0">
          <a:noAutofit/>
        </a:bodyPr>
        <a:lstStyle/>
        <a:p>
          <a:pPr marL="171450" lvl="1" indent="-171450" algn="l" defTabSz="800100">
            <a:lnSpc>
              <a:spcPct val="90000"/>
            </a:lnSpc>
            <a:spcBef>
              <a:spcPct val="0"/>
            </a:spcBef>
            <a:spcAft>
              <a:spcPct val="15000"/>
            </a:spcAft>
            <a:buChar char="•"/>
          </a:pPr>
          <a:r>
            <a:rPr lang="en-US" sz="1800" kern="1200"/>
            <a:t>Report &amp; amend your services</a:t>
          </a:r>
        </a:p>
        <a:p>
          <a:pPr marL="171450" lvl="1" indent="-171450" algn="l" defTabSz="800100">
            <a:lnSpc>
              <a:spcPct val="90000"/>
            </a:lnSpc>
            <a:spcBef>
              <a:spcPct val="0"/>
            </a:spcBef>
            <a:spcAft>
              <a:spcPct val="15000"/>
            </a:spcAft>
            <a:buChar char="•"/>
          </a:pPr>
          <a:r>
            <a:rPr lang="en-US" sz="1800" kern="1200"/>
            <a:t>Export all &amp; filtered services in Excel</a:t>
          </a:r>
        </a:p>
        <a:p>
          <a:pPr marL="171450" lvl="1" indent="-171450" algn="l" defTabSz="800100">
            <a:lnSpc>
              <a:spcPct val="90000"/>
            </a:lnSpc>
            <a:spcBef>
              <a:spcPct val="0"/>
            </a:spcBef>
            <a:spcAft>
              <a:spcPct val="15000"/>
            </a:spcAft>
            <a:buChar char="•"/>
          </a:pPr>
          <a:r>
            <a:rPr lang="en-US" sz="1800" kern="1200"/>
            <a:t>Search by field area/sector/type of service/Age, Gender, Disability, Inclusivity</a:t>
          </a:r>
        </a:p>
      </dsp:txBody>
      <dsp:txXfrm>
        <a:off x="1289645" y="2898801"/>
        <a:ext cx="2562421" cy="2517219"/>
      </dsp:txXfrm>
    </dsp:sp>
    <dsp:sp modelId="{129EE8EF-8C58-4B2B-8E9E-481A663AEB7A}">
      <dsp:nvSpPr>
        <dsp:cNvPr id="0" name=""/>
        <dsp:cNvSpPr/>
      </dsp:nvSpPr>
      <dsp:spPr>
        <a:xfrm>
          <a:off x="1154310" y="2645"/>
          <a:ext cx="2706687" cy="541337"/>
        </a:xfrm>
        <a:prstGeom prst="rect">
          <a:avLst/>
        </a:prstGeom>
        <a:solidFill>
          <a:schemeClr val="accent1">
            <a:alpha val="90000"/>
            <a:hueOff val="0"/>
            <a:satOff val="0"/>
            <a:lumOff val="0"/>
            <a:alphaOff val="0"/>
          </a:schemeClr>
        </a:solidFill>
        <a:ln w="12700" cap="flat" cmpd="sng" algn="ctr">
          <a:solidFill>
            <a:schemeClr val="accent1">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1120" tIns="71120" rIns="71120" bIns="71120" numCol="1" spcCol="1270" anchor="ctr" anchorCtr="0">
          <a:noAutofit/>
        </a:bodyPr>
        <a:lstStyle/>
        <a:p>
          <a:pPr marL="0" lvl="0" indent="0" algn="ctr" defTabSz="1244600">
            <a:lnSpc>
              <a:spcPct val="90000"/>
            </a:lnSpc>
            <a:spcBef>
              <a:spcPct val="0"/>
            </a:spcBef>
            <a:spcAft>
              <a:spcPct val="35000"/>
            </a:spcAft>
            <a:buNone/>
          </a:pPr>
          <a:r>
            <a:rPr lang="en-US" sz="2800" b="1" kern="1200"/>
            <a:t>Activity Info</a:t>
          </a:r>
        </a:p>
      </dsp:txBody>
      <dsp:txXfrm>
        <a:off x="1154310" y="2645"/>
        <a:ext cx="2706687" cy="541337"/>
      </dsp:txXfrm>
    </dsp:sp>
    <dsp:sp modelId="{F3EF479E-9AD0-4AC7-BB89-6FEDA5BE6AA8}">
      <dsp:nvSpPr>
        <dsp:cNvPr id="0" name=""/>
        <dsp:cNvSpPr/>
      </dsp:nvSpPr>
      <dsp:spPr>
        <a:xfrm>
          <a:off x="4267001" y="543983"/>
          <a:ext cx="0" cy="4872037"/>
        </a:xfrm>
        <a:prstGeom prst="line">
          <a:avLst/>
        </a:prstGeom>
        <a:solidFill>
          <a:schemeClr val="lt1">
            <a:alpha val="90000"/>
            <a:hueOff val="0"/>
            <a:satOff val="0"/>
            <a:lumOff val="0"/>
            <a:alphaOff val="0"/>
          </a:schemeClr>
        </a:solidFill>
        <a:ln w="12700" cap="flat" cmpd="sng" algn="ctr">
          <a:solidFill>
            <a:schemeClr val="accent1">
              <a:alpha val="90000"/>
              <a:hueOff val="0"/>
              <a:satOff val="0"/>
              <a:lumOff val="0"/>
              <a:alphaOff val="-40000"/>
            </a:schemeClr>
          </a:solidFill>
          <a:prstDash val="solid"/>
          <a:miter lim="800000"/>
        </a:ln>
        <a:effectLst/>
      </dsp:spPr>
      <dsp:style>
        <a:lnRef idx="2">
          <a:scrgbClr r="0" g="0" b="0"/>
        </a:lnRef>
        <a:fillRef idx="1">
          <a:scrgbClr r="0" g="0" b="0"/>
        </a:fillRef>
        <a:effectRef idx="0">
          <a:scrgbClr r="0" g="0" b="0"/>
        </a:effectRef>
        <a:fontRef idx="minor"/>
      </dsp:style>
    </dsp:sp>
    <dsp:sp modelId="{4CD4AEFC-85E7-4066-B190-589E0BD26729}">
      <dsp:nvSpPr>
        <dsp:cNvPr id="0" name=""/>
        <dsp:cNvSpPr/>
      </dsp:nvSpPr>
      <dsp:spPr>
        <a:xfrm>
          <a:off x="4402335" y="706384"/>
          <a:ext cx="2562421" cy="2192417"/>
        </a:xfrm>
        <a:prstGeom prst="rect">
          <a:avLst/>
        </a:prstGeom>
        <a:blipFill rotWithShape="1">
          <a:blip xmlns:r="http://schemas.openxmlformats.org/officeDocument/2006/relationships" r:embed="rId2"/>
          <a:srcRect/>
          <a:stretch>
            <a:fillRect t="-9000" b="-9000"/>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ED5A87BE-76C4-46E3-8DDD-071CEDA53090}">
      <dsp:nvSpPr>
        <dsp:cNvPr id="0" name=""/>
        <dsp:cNvSpPr/>
      </dsp:nvSpPr>
      <dsp:spPr>
        <a:xfrm>
          <a:off x="4402335" y="2898801"/>
          <a:ext cx="2562421" cy="251721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5720" tIns="45720" rIns="45720" bIns="45720" numCol="1" spcCol="1270" anchor="t" anchorCtr="0">
          <a:noAutofit/>
        </a:bodyPr>
        <a:lstStyle/>
        <a:p>
          <a:pPr marL="171450" lvl="1" indent="-171450" algn="l" defTabSz="800100">
            <a:lnSpc>
              <a:spcPct val="90000"/>
            </a:lnSpc>
            <a:spcBef>
              <a:spcPct val="0"/>
            </a:spcBef>
            <a:spcAft>
              <a:spcPct val="15000"/>
            </a:spcAft>
            <a:buFont typeface="Arial" panose="020B0604020202020204" pitchFamily="34" charset="0"/>
            <a:buChar char="•"/>
          </a:pPr>
          <a:r>
            <a:rPr lang="en-US" sz="1800" kern="1200"/>
            <a:t>More filter options - by Age, Gender, disability/ field area/sector/type of service/status of service/across different sectors </a:t>
          </a:r>
        </a:p>
        <a:p>
          <a:pPr marL="171450" lvl="1" indent="-171450" algn="l" defTabSz="800100">
            <a:lnSpc>
              <a:spcPct val="90000"/>
            </a:lnSpc>
            <a:spcBef>
              <a:spcPct val="0"/>
            </a:spcBef>
            <a:spcAft>
              <a:spcPct val="15000"/>
            </a:spcAft>
            <a:buChar char="•"/>
          </a:pPr>
          <a:r>
            <a:rPr lang="en-US" sz="1800" kern="1200"/>
            <a:t>No login required</a:t>
          </a:r>
        </a:p>
      </dsp:txBody>
      <dsp:txXfrm>
        <a:off x="4402335" y="2898801"/>
        <a:ext cx="2562421" cy="2517219"/>
      </dsp:txXfrm>
    </dsp:sp>
    <dsp:sp modelId="{792BB340-4156-44A6-84BD-2AF41704C8C9}">
      <dsp:nvSpPr>
        <dsp:cNvPr id="0" name=""/>
        <dsp:cNvSpPr/>
      </dsp:nvSpPr>
      <dsp:spPr>
        <a:xfrm>
          <a:off x="4267001" y="2645"/>
          <a:ext cx="2706687" cy="541337"/>
        </a:xfrm>
        <a:prstGeom prst="rect">
          <a:avLst/>
        </a:prstGeom>
        <a:solidFill>
          <a:srgbClr val="4ECEAD">
            <a:alpha val="50000"/>
          </a:srgbClr>
        </a:solidFill>
        <a:ln w="12700" cap="flat" cmpd="sng" algn="ctr">
          <a:solidFill>
            <a:schemeClr val="accent1">
              <a:alpha val="90000"/>
              <a:hueOff val="0"/>
              <a:satOff val="0"/>
              <a:lumOff val="0"/>
              <a:alphaOff val="-4000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0800" tIns="50800" rIns="50800" bIns="50800" numCol="1" spcCol="1270" anchor="ctr" anchorCtr="0">
          <a:noAutofit/>
        </a:bodyPr>
        <a:lstStyle/>
        <a:p>
          <a:pPr marL="0" lvl="0" indent="0" algn="ctr" defTabSz="889000">
            <a:lnSpc>
              <a:spcPct val="90000"/>
            </a:lnSpc>
            <a:spcBef>
              <a:spcPct val="0"/>
            </a:spcBef>
            <a:spcAft>
              <a:spcPct val="35000"/>
            </a:spcAft>
            <a:buNone/>
          </a:pPr>
          <a:r>
            <a:rPr lang="en-US" sz="2000" b="1" kern="1200"/>
            <a:t>Dynamic Dashboard in Power Bi</a:t>
          </a:r>
        </a:p>
      </dsp:txBody>
      <dsp:txXfrm>
        <a:off x="4267001" y="2645"/>
        <a:ext cx="2706687" cy="541337"/>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06A5EDA-5921-429E-9677-7A95B7B5FD88}">
      <dsp:nvSpPr>
        <dsp:cNvPr id="0" name=""/>
        <dsp:cNvSpPr/>
      </dsp:nvSpPr>
      <dsp:spPr>
        <a:xfrm rot="10800000">
          <a:off x="2033017" y="1265694"/>
          <a:ext cx="7426839" cy="1060291"/>
        </a:xfrm>
        <a:prstGeom prst="homePlate">
          <a:avLst/>
        </a:prstGeom>
        <a:solidFill>
          <a:schemeClr val="accent1">
            <a:lumMod val="75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71775" tIns="68580" rIns="128016" bIns="68580" numCol="1" spcCol="1270" anchor="ctr" anchorCtr="0">
          <a:noAutofit/>
        </a:bodyPr>
        <a:lstStyle/>
        <a:p>
          <a:pPr marL="0" lvl="0" indent="0" algn="ctr" defTabSz="800100">
            <a:lnSpc>
              <a:spcPct val="90000"/>
            </a:lnSpc>
            <a:spcBef>
              <a:spcPct val="0"/>
            </a:spcBef>
            <a:spcAft>
              <a:spcPct val="35000"/>
            </a:spcAft>
            <a:buNone/>
          </a:pPr>
          <a:r>
            <a:rPr lang="en-US" sz="1800" b="1" kern="1200"/>
            <a:t>Include all services </a:t>
          </a:r>
          <a:r>
            <a:rPr lang="en-US" sz="1800" kern="1200"/>
            <a:t>that you provide on the platform, even those for which you don’t accept external referrals. This serves a 5Ws mapping purpose.</a:t>
          </a:r>
        </a:p>
      </dsp:txBody>
      <dsp:txXfrm rot="10800000">
        <a:off x="2298090" y="1265694"/>
        <a:ext cx="7161766" cy="1060291"/>
      </dsp:txXfrm>
    </dsp:sp>
    <dsp:sp modelId="{F33373FE-A759-4290-A038-82B796FD4277}">
      <dsp:nvSpPr>
        <dsp:cNvPr id="0" name=""/>
        <dsp:cNvSpPr/>
      </dsp:nvSpPr>
      <dsp:spPr>
        <a:xfrm>
          <a:off x="1704035" y="1257448"/>
          <a:ext cx="843080" cy="843080"/>
        </a:xfrm>
        <a:prstGeom prst="ellipse">
          <a:avLst/>
        </a:prstGeom>
        <a:blipFill>
          <a:blip xmlns:r="http://schemas.openxmlformats.org/officeDocument/2006/relationships" r:embed="rId1">
            <a:extLst>
              <a:ext uri="{96DAC541-7B7A-43D3-8B79-37D633B846F1}">
                <asvg:svgBlip xmlns:asvg="http://schemas.microsoft.com/office/drawing/2016/SVG/main" r:embed="rId2"/>
              </a:ext>
            </a:extLst>
          </a:blip>
          <a:srcRect/>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73DD14F4-D0EF-452D-99D3-5A44CB009220}">
      <dsp:nvSpPr>
        <dsp:cNvPr id="0" name=""/>
        <dsp:cNvSpPr/>
      </dsp:nvSpPr>
      <dsp:spPr>
        <a:xfrm rot="10800000">
          <a:off x="2061090" y="209691"/>
          <a:ext cx="7426839" cy="901168"/>
        </a:xfrm>
        <a:prstGeom prst="homePlate">
          <a:avLst/>
        </a:prstGeom>
        <a:solidFill>
          <a:schemeClr val="accent1">
            <a:lumMod val="75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71775" tIns="68580" rIns="128016" bIns="68580" numCol="1" spcCol="1270" anchor="ctr" anchorCtr="0">
          <a:noAutofit/>
        </a:bodyPr>
        <a:lstStyle/>
        <a:p>
          <a:pPr marL="0" lvl="0" indent="0" algn="ctr" defTabSz="800100">
            <a:lnSpc>
              <a:spcPct val="90000"/>
            </a:lnSpc>
            <a:spcBef>
              <a:spcPct val="0"/>
            </a:spcBef>
            <a:spcAft>
              <a:spcPct val="35000"/>
            </a:spcAft>
            <a:buNone/>
          </a:pPr>
          <a:r>
            <a:rPr lang="en-US" sz="1800" kern="1200"/>
            <a:t>Referral focal point contacts should </a:t>
          </a:r>
          <a:r>
            <a:rPr lang="en-US" sz="1800" b="1" kern="1200"/>
            <a:t>NOT be shared directly with beneficiaries.</a:t>
          </a:r>
          <a:r>
            <a:rPr lang="en-US" sz="1800" kern="1200"/>
            <a:t> The platform is aimed at front-liners only. </a:t>
          </a:r>
        </a:p>
      </dsp:txBody>
      <dsp:txXfrm rot="10800000">
        <a:off x="2286382" y="209691"/>
        <a:ext cx="7201547" cy="901168"/>
      </dsp:txXfrm>
    </dsp:sp>
    <dsp:sp modelId="{FA4A97B6-1E97-4187-8315-2305C044330D}">
      <dsp:nvSpPr>
        <dsp:cNvPr id="0" name=""/>
        <dsp:cNvSpPr/>
      </dsp:nvSpPr>
      <dsp:spPr>
        <a:xfrm>
          <a:off x="1681364" y="238735"/>
          <a:ext cx="843080" cy="843080"/>
        </a:xfrm>
        <a:prstGeom prst="ellipse">
          <a:avLst/>
        </a:prstGeom>
        <a:blipFill>
          <a:blip xmlns:r="http://schemas.openxmlformats.org/officeDocument/2006/relationships" r:embed="rId3">
            <a:extLst>
              <a:ext uri="{96DAC541-7B7A-43D3-8B79-37D633B846F1}">
                <asvg:svgBlip xmlns:asvg="http://schemas.microsoft.com/office/drawing/2016/SVG/main" r:embed="rId4"/>
              </a:ext>
            </a:extLst>
          </a:blip>
          <a:srcRect/>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C4191FC7-F3D9-45E4-8248-945C99D6A185}">
      <dsp:nvSpPr>
        <dsp:cNvPr id="0" name=""/>
        <dsp:cNvSpPr/>
      </dsp:nvSpPr>
      <dsp:spPr>
        <a:xfrm rot="10800000">
          <a:off x="2081440" y="2466017"/>
          <a:ext cx="7426839" cy="1081967"/>
        </a:xfrm>
        <a:prstGeom prst="homePlate">
          <a:avLst/>
        </a:prstGeom>
        <a:solidFill>
          <a:schemeClr val="accent1">
            <a:lumMod val="75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71775" tIns="68580" rIns="128016" bIns="68580" numCol="1" spcCol="1270" anchor="ctr" anchorCtr="0">
          <a:noAutofit/>
        </a:bodyPr>
        <a:lstStyle/>
        <a:p>
          <a:pPr marL="0" lvl="0" indent="0" algn="ctr" defTabSz="800100">
            <a:lnSpc>
              <a:spcPct val="90000"/>
            </a:lnSpc>
            <a:spcBef>
              <a:spcPct val="0"/>
            </a:spcBef>
            <a:spcAft>
              <a:spcPct val="35000"/>
            </a:spcAft>
            <a:buNone/>
          </a:pPr>
          <a:r>
            <a:rPr lang="en-US" sz="1800" kern="1200"/>
            <a:t>Indicate clearly on the platform the status of the service (</a:t>
          </a:r>
          <a:r>
            <a:rPr lang="en-US" sz="1800" b="1" kern="1200"/>
            <a:t>active/not</a:t>
          </a:r>
          <a:r>
            <a:rPr lang="en-US" sz="1800" kern="1200"/>
            <a:t>) and whether or not you </a:t>
          </a:r>
          <a:r>
            <a:rPr lang="en-US" sz="1800" b="1" kern="1200"/>
            <a:t>accept external referrals</a:t>
          </a:r>
          <a:r>
            <a:rPr lang="en-US" sz="1800" kern="1200"/>
            <a:t>. This facilitates referral making. </a:t>
          </a:r>
        </a:p>
      </dsp:txBody>
      <dsp:txXfrm rot="10800000">
        <a:off x="2351932" y="2466017"/>
        <a:ext cx="7156347" cy="1081967"/>
      </dsp:txXfrm>
    </dsp:sp>
    <dsp:sp modelId="{6C367DDC-343F-45E2-9BC2-7BB8B26B6C5D}">
      <dsp:nvSpPr>
        <dsp:cNvPr id="0" name=""/>
        <dsp:cNvSpPr/>
      </dsp:nvSpPr>
      <dsp:spPr>
        <a:xfrm>
          <a:off x="1659899" y="2585460"/>
          <a:ext cx="843080" cy="843080"/>
        </a:xfrm>
        <a:prstGeom prst="ellipse">
          <a:avLst/>
        </a:prstGeom>
        <a:blipFill>
          <a:blip xmlns:r="http://schemas.openxmlformats.org/officeDocument/2006/relationships"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599AC78D-81A7-41B1-9DD9-9E9C488A0CC1}">
      <dsp:nvSpPr>
        <dsp:cNvPr id="0" name=""/>
        <dsp:cNvSpPr/>
      </dsp:nvSpPr>
      <dsp:spPr>
        <a:xfrm rot="10800000">
          <a:off x="2081440" y="3799649"/>
          <a:ext cx="7426839" cy="843080"/>
        </a:xfrm>
        <a:prstGeom prst="homePlate">
          <a:avLst/>
        </a:prstGeom>
        <a:solidFill>
          <a:schemeClr val="accent1">
            <a:lumMod val="75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71775" tIns="68580" rIns="128016" bIns="68580" numCol="1" spcCol="1270" anchor="ctr" anchorCtr="0">
          <a:noAutofit/>
        </a:bodyPr>
        <a:lstStyle/>
        <a:p>
          <a:pPr marL="0" lvl="0" indent="0" algn="ctr" defTabSz="800100">
            <a:lnSpc>
              <a:spcPct val="90000"/>
            </a:lnSpc>
            <a:spcBef>
              <a:spcPct val="0"/>
            </a:spcBef>
            <a:spcAft>
              <a:spcPct val="35000"/>
            </a:spcAft>
            <a:buNone/>
          </a:pPr>
          <a:r>
            <a:rPr lang="en-US" sz="1800" kern="1200"/>
            <a:t>Indicate whether you agree to share your contact information on the publicly accessible service mapping dashboard to facilitate referrals between agencies</a:t>
          </a:r>
        </a:p>
      </dsp:txBody>
      <dsp:txXfrm rot="10800000">
        <a:off x="2292210" y="3799649"/>
        <a:ext cx="7216069" cy="843080"/>
      </dsp:txXfrm>
    </dsp:sp>
    <dsp:sp modelId="{8FCA639A-CA44-4B7E-9FDE-9AD02B402C84}">
      <dsp:nvSpPr>
        <dsp:cNvPr id="0" name=""/>
        <dsp:cNvSpPr/>
      </dsp:nvSpPr>
      <dsp:spPr>
        <a:xfrm>
          <a:off x="1659899" y="3799649"/>
          <a:ext cx="843080" cy="843080"/>
        </a:xfrm>
        <a:prstGeom prst="ellipse">
          <a:avLst/>
        </a:prstGeom>
        <a:blipFill>
          <a:blip xmlns:r="http://schemas.openxmlformats.org/officeDocument/2006/relationships" r:embed="rId7" cstate="print">
            <a:extLst>
              <a:ext uri="{28A0092B-C50C-407E-A947-70E740481C1C}">
                <a14:useLocalDpi xmlns:a14="http://schemas.microsoft.com/office/drawing/2010/main" val="0"/>
              </a:ext>
              <a:ext uri="{96DAC541-7B7A-43D3-8B79-37D633B846F1}">
                <asvg:svgBlip xmlns:asvg="http://schemas.microsoft.com/office/drawing/2016/SVG/main" r:embed="rId8"/>
              </a:ext>
            </a:extLst>
          </a:blip>
          <a:srcRect/>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19834C2B-E5CA-4501-8DA3-29FAFCA9391A}">
      <dsp:nvSpPr>
        <dsp:cNvPr id="0" name=""/>
        <dsp:cNvSpPr/>
      </dsp:nvSpPr>
      <dsp:spPr>
        <a:xfrm rot="10800000">
          <a:off x="2081440" y="4894395"/>
          <a:ext cx="7426839" cy="1118514"/>
        </a:xfrm>
        <a:prstGeom prst="homePlat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71775" tIns="68580" rIns="128016" bIns="68580" numCol="1" spcCol="1270" anchor="ctr" anchorCtr="0">
          <a:noAutofit/>
        </a:bodyPr>
        <a:lstStyle/>
        <a:p>
          <a:pPr marL="0" marR="0" lvl="0" indent="0" algn="ctr" defTabSz="914400" eaLnBrk="1" fontAlgn="auto" latinLnBrk="0" hangingPunct="1">
            <a:lnSpc>
              <a:spcPct val="100000"/>
            </a:lnSpc>
            <a:spcBef>
              <a:spcPct val="0"/>
            </a:spcBef>
            <a:spcAft>
              <a:spcPts val="0"/>
            </a:spcAft>
            <a:buClrTx/>
            <a:buSzTx/>
            <a:buFontTx/>
            <a:buNone/>
            <a:tabLst/>
            <a:defRPr/>
          </a:pPr>
          <a:r>
            <a:rPr lang="en-GB" sz="1800" kern="1200"/>
            <a:t>Indicate  whether you have a Complaint &amp; Feedback Mechanism and if you consent that your hotline number will be shared with persons of concern to access services </a:t>
          </a:r>
          <a:endParaRPr lang="en-US" sz="1800" kern="1200"/>
        </a:p>
        <a:p>
          <a:pPr marL="0" lvl="0" algn="ctr" defTabSz="889000">
            <a:lnSpc>
              <a:spcPct val="90000"/>
            </a:lnSpc>
            <a:spcBef>
              <a:spcPct val="0"/>
            </a:spcBef>
            <a:spcAft>
              <a:spcPct val="35000"/>
            </a:spcAft>
            <a:buNone/>
          </a:pPr>
          <a:endParaRPr lang="en-US" sz="1800" kern="1200"/>
        </a:p>
      </dsp:txBody>
      <dsp:txXfrm rot="10800000">
        <a:off x="2361068" y="4894395"/>
        <a:ext cx="7147211" cy="1118514"/>
      </dsp:txXfrm>
    </dsp:sp>
    <dsp:sp modelId="{4C5B288C-F0FE-481E-BC3D-88841BC20077}">
      <dsp:nvSpPr>
        <dsp:cNvPr id="0" name=""/>
        <dsp:cNvSpPr/>
      </dsp:nvSpPr>
      <dsp:spPr>
        <a:xfrm>
          <a:off x="1659899" y="5032113"/>
          <a:ext cx="843080" cy="843080"/>
        </a:xfrm>
        <a:prstGeom prst="ellipse">
          <a:avLst/>
        </a:prstGeom>
        <a:blipFill>
          <a:blip xmlns:r="http://schemas.openxmlformats.org/officeDocument/2006/relationships" r:embed="rId9" cstate="print">
            <a:extLst>
              <a:ext uri="{28A0092B-C50C-407E-A947-70E740481C1C}">
                <a14:useLocalDpi xmlns:a14="http://schemas.microsoft.com/office/drawing/2010/main" val="0"/>
              </a:ext>
              <a:ext uri="{96DAC541-7B7A-43D3-8B79-37D633B846F1}">
                <asvg:svgBlip xmlns:asvg="http://schemas.microsoft.com/office/drawing/2016/SVG/main" r:embed="rId10"/>
              </a:ext>
            </a:extLst>
          </a:blip>
          <a:srcRect/>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83C359D-0492-413F-87ED-F5C3AEE06AE7}">
      <dsp:nvSpPr>
        <dsp:cNvPr id="0" name=""/>
        <dsp:cNvSpPr/>
      </dsp:nvSpPr>
      <dsp:spPr>
        <a:xfrm>
          <a:off x="0" y="10377"/>
          <a:ext cx="2654673" cy="11088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70688" tIns="60960" rIns="170688" bIns="60960" numCol="1" spcCol="1270" anchor="ctr" anchorCtr="0">
          <a:noAutofit/>
        </a:bodyPr>
        <a:lstStyle/>
        <a:p>
          <a:pPr marL="0" lvl="0" indent="0" algn="ctr" defTabSz="1066800">
            <a:lnSpc>
              <a:spcPct val="90000"/>
            </a:lnSpc>
            <a:spcBef>
              <a:spcPct val="0"/>
            </a:spcBef>
            <a:spcAft>
              <a:spcPct val="35000"/>
            </a:spcAft>
            <a:buNone/>
          </a:pPr>
          <a:r>
            <a:rPr lang="en-US" sz="2400" b="1" kern="1200">
              <a:latin typeface="Calibri" panose="020F0502020204030204"/>
              <a:ea typeface="+mn-ea"/>
              <a:cs typeface="+mn-cs"/>
            </a:rPr>
            <a:t>No Feedback Received</a:t>
          </a:r>
          <a:endParaRPr lang="en-GB" sz="2400" b="1" kern="1200">
            <a:latin typeface="Calibri" panose="020F0502020204030204"/>
            <a:ea typeface="+mn-ea"/>
            <a:cs typeface="+mn-cs"/>
          </a:endParaRPr>
        </a:p>
      </dsp:txBody>
      <dsp:txXfrm>
        <a:off x="0" y="10377"/>
        <a:ext cx="2654673" cy="1108800"/>
      </dsp:txXfrm>
    </dsp:sp>
    <dsp:sp modelId="{D2D29E08-6208-4055-998D-118949298C38}">
      <dsp:nvSpPr>
        <dsp:cNvPr id="0" name=""/>
        <dsp:cNvSpPr/>
      </dsp:nvSpPr>
      <dsp:spPr>
        <a:xfrm>
          <a:off x="2654673" y="10377"/>
          <a:ext cx="530934" cy="1108800"/>
        </a:xfrm>
        <a:prstGeom prst="leftBrace">
          <a:avLst>
            <a:gd name="adj1" fmla="val 35000"/>
            <a:gd name="adj2" fmla="val 50000"/>
          </a:avLst>
        </a:prstGeom>
        <a:gradFill rotWithShape="1">
          <a:gsLst>
            <a:gs pos="0">
              <a:schemeClr val="accent6">
                <a:lumMod val="110000"/>
                <a:satMod val="105000"/>
                <a:tint val="67000"/>
              </a:schemeClr>
            </a:gs>
            <a:gs pos="50000">
              <a:schemeClr val="accent6">
                <a:lumMod val="105000"/>
                <a:satMod val="103000"/>
                <a:tint val="73000"/>
              </a:schemeClr>
            </a:gs>
            <a:gs pos="100000">
              <a:schemeClr val="accent6">
                <a:lumMod val="105000"/>
                <a:satMod val="109000"/>
                <a:tint val="81000"/>
              </a:schemeClr>
            </a:gs>
          </a:gsLst>
          <a:lin ang="5400000" scaled="0"/>
        </a:gradFill>
        <a:ln w="6350" cap="flat" cmpd="sng" algn="ctr">
          <a:solidFill>
            <a:schemeClr val="accent6"/>
          </a:solidFill>
          <a:prstDash val="solid"/>
          <a:miter lim="800000"/>
        </a:ln>
        <a:effectLst/>
      </dsp:spPr>
      <dsp:style>
        <a:lnRef idx="1">
          <a:schemeClr val="accent6"/>
        </a:lnRef>
        <a:fillRef idx="2">
          <a:schemeClr val="accent6"/>
        </a:fillRef>
        <a:effectRef idx="1">
          <a:schemeClr val="accent6"/>
        </a:effectRef>
        <a:fontRef idx="minor">
          <a:schemeClr val="dk1"/>
        </a:fontRef>
      </dsp:style>
    </dsp:sp>
    <dsp:sp modelId="{041DCCC2-DDB8-43CA-A674-9E437710C6EB}">
      <dsp:nvSpPr>
        <dsp:cNvPr id="0" name=""/>
        <dsp:cNvSpPr/>
      </dsp:nvSpPr>
      <dsp:spPr>
        <a:xfrm>
          <a:off x="3397982" y="10377"/>
          <a:ext cx="7220711" cy="1108800"/>
        </a:xfrm>
        <a:prstGeom prst="rect">
          <a:avLst/>
        </a:prstGeom>
        <a:solidFill>
          <a:schemeClr val="accent1">
            <a:shade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228600" lvl="1" indent="-228600" algn="l" defTabSz="889000">
            <a:lnSpc>
              <a:spcPct val="90000"/>
            </a:lnSpc>
            <a:spcBef>
              <a:spcPct val="0"/>
            </a:spcBef>
            <a:spcAft>
              <a:spcPct val="15000"/>
            </a:spcAft>
            <a:buFontTx/>
            <a:buNone/>
          </a:pPr>
          <a:r>
            <a:rPr lang="en-US" sz="2000" kern="1200">
              <a:latin typeface="Calibri" panose="020F0502020204030204"/>
              <a:ea typeface="+mn-ea"/>
              <a:cs typeface="+mn-cs"/>
            </a:rPr>
            <a:t>Referral sent, receiving agency has not confirmed receipt of referrals</a:t>
          </a:r>
          <a:endParaRPr lang="en-GB" sz="2000" kern="1200">
            <a:latin typeface="Calibri" panose="020F0502020204030204"/>
            <a:ea typeface="+mn-ea"/>
            <a:cs typeface="+mn-cs"/>
          </a:endParaRPr>
        </a:p>
      </dsp:txBody>
      <dsp:txXfrm>
        <a:off x="3397982" y="10377"/>
        <a:ext cx="7220711" cy="1108800"/>
      </dsp:txXfrm>
    </dsp:sp>
    <dsp:sp modelId="{8A9406AB-C73C-4FF3-AD48-66D30175B838}">
      <dsp:nvSpPr>
        <dsp:cNvPr id="0" name=""/>
        <dsp:cNvSpPr/>
      </dsp:nvSpPr>
      <dsp:spPr>
        <a:xfrm>
          <a:off x="0" y="1320777"/>
          <a:ext cx="2654673" cy="11088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70688" tIns="60960" rIns="170688" bIns="60960" numCol="1" spcCol="1270" anchor="ctr" anchorCtr="0">
          <a:noAutofit/>
        </a:bodyPr>
        <a:lstStyle/>
        <a:p>
          <a:pPr marL="0" lvl="0" indent="0" algn="ctr" defTabSz="1066800">
            <a:lnSpc>
              <a:spcPct val="90000"/>
            </a:lnSpc>
            <a:spcBef>
              <a:spcPct val="0"/>
            </a:spcBef>
            <a:spcAft>
              <a:spcPct val="35000"/>
            </a:spcAft>
            <a:buNone/>
          </a:pPr>
          <a:r>
            <a:rPr lang="en-US" sz="2400" b="1" kern="1200">
              <a:latin typeface="Calibri" panose="020F0502020204030204"/>
              <a:ea typeface="+mn-ea"/>
              <a:cs typeface="+mn-cs"/>
            </a:rPr>
            <a:t>Referral Acknowledged </a:t>
          </a:r>
          <a:endParaRPr lang="en-GB" sz="2400" b="1" kern="1200">
            <a:latin typeface="Calibri" panose="020F0502020204030204"/>
            <a:ea typeface="+mn-ea"/>
            <a:cs typeface="+mn-cs"/>
          </a:endParaRPr>
        </a:p>
      </dsp:txBody>
      <dsp:txXfrm>
        <a:off x="0" y="1320777"/>
        <a:ext cx="2654673" cy="1108800"/>
      </dsp:txXfrm>
    </dsp:sp>
    <dsp:sp modelId="{FCCEAEA1-8FE6-4773-94F1-98565D9DCF17}">
      <dsp:nvSpPr>
        <dsp:cNvPr id="0" name=""/>
        <dsp:cNvSpPr/>
      </dsp:nvSpPr>
      <dsp:spPr>
        <a:xfrm>
          <a:off x="2654673" y="1320777"/>
          <a:ext cx="530934" cy="1108800"/>
        </a:xfrm>
        <a:prstGeom prst="leftBrace">
          <a:avLst>
            <a:gd name="adj1" fmla="val 35000"/>
            <a:gd name="adj2" fmla="val 50000"/>
          </a:avLst>
        </a:prstGeom>
        <a:gradFill rotWithShape="1">
          <a:gsLst>
            <a:gs pos="0">
              <a:schemeClr val="accent6">
                <a:lumMod val="110000"/>
                <a:satMod val="105000"/>
                <a:tint val="67000"/>
              </a:schemeClr>
            </a:gs>
            <a:gs pos="50000">
              <a:schemeClr val="accent6">
                <a:lumMod val="105000"/>
                <a:satMod val="103000"/>
                <a:tint val="73000"/>
              </a:schemeClr>
            </a:gs>
            <a:gs pos="100000">
              <a:schemeClr val="accent6">
                <a:lumMod val="105000"/>
                <a:satMod val="109000"/>
                <a:tint val="81000"/>
              </a:schemeClr>
            </a:gs>
          </a:gsLst>
          <a:lin ang="5400000" scaled="0"/>
        </a:gradFill>
        <a:ln w="6350" cap="flat" cmpd="sng" algn="ctr">
          <a:solidFill>
            <a:schemeClr val="accent6"/>
          </a:solidFill>
          <a:prstDash val="solid"/>
          <a:miter lim="800000"/>
        </a:ln>
        <a:effectLst/>
      </dsp:spPr>
      <dsp:style>
        <a:lnRef idx="1">
          <a:schemeClr val="accent6"/>
        </a:lnRef>
        <a:fillRef idx="2">
          <a:schemeClr val="accent6"/>
        </a:fillRef>
        <a:effectRef idx="1">
          <a:schemeClr val="accent6"/>
        </a:effectRef>
        <a:fontRef idx="minor">
          <a:schemeClr val="dk1"/>
        </a:fontRef>
      </dsp:style>
    </dsp:sp>
    <dsp:sp modelId="{D8DE38D8-6958-4C0C-BB11-75972014D969}">
      <dsp:nvSpPr>
        <dsp:cNvPr id="0" name=""/>
        <dsp:cNvSpPr/>
      </dsp:nvSpPr>
      <dsp:spPr>
        <a:xfrm>
          <a:off x="3397982" y="1320777"/>
          <a:ext cx="7220711" cy="1108800"/>
        </a:xfrm>
        <a:prstGeom prst="rect">
          <a:avLst/>
        </a:prstGeom>
        <a:solidFill>
          <a:schemeClr val="accent1">
            <a:shade val="50000"/>
            <a:hueOff val="167129"/>
            <a:satOff val="4478"/>
            <a:lumOff val="19726"/>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marR="0" lvl="0" indent="0" algn="l" defTabSz="914400" eaLnBrk="1" fontAlgn="auto" latinLnBrk="0" hangingPunct="1">
            <a:lnSpc>
              <a:spcPct val="100000"/>
            </a:lnSpc>
            <a:spcBef>
              <a:spcPct val="0"/>
            </a:spcBef>
            <a:spcAft>
              <a:spcPts val="0"/>
            </a:spcAft>
            <a:buClrTx/>
            <a:buSzTx/>
            <a:buFontTx/>
            <a:buNone/>
            <a:tabLst/>
            <a:defRPr/>
          </a:pPr>
          <a:r>
            <a:rPr lang="en-US" sz="2000" kern="1200">
              <a:latin typeface="Calibri" panose="020F0502020204030204"/>
              <a:ea typeface="+mn-ea"/>
              <a:cs typeface="+mn-cs"/>
            </a:rPr>
            <a:t>Receiving agency confirmed receipt of the referral</a:t>
          </a:r>
          <a:endParaRPr lang="en-GB" sz="2000" kern="1200">
            <a:latin typeface="Calibri" panose="020F0502020204030204"/>
            <a:ea typeface="+mn-ea"/>
            <a:cs typeface="+mn-cs"/>
          </a:endParaRPr>
        </a:p>
      </dsp:txBody>
      <dsp:txXfrm>
        <a:off x="3397982" y="1320777"/>
        <a:ext cx="7220711" cy="1108800"/>
      </dsp:txXfrm>
    </dsp:sp>
    <dsp:sp modelId="{352E1D0C-6DB3-4986-A967-3DBCD9D9A88E}">
      <dsp:nvSpPr>
        <dsp:cNvPr id="0" name=""/>
        <dsp:cNvSpPr/>
      </dsp:nvSpPr>
      <dsp:spPr>
        <a:xfrm>
          <a:off x="0" y="2631177"/>
          <a:ext cx="2654673" cy="11088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70688" tIns="60960" rIns="170688" bIns="60960" numCol="1" spcCol="1270" anchor="ctr" anchorCtr="0">
          <a:noAutofit/>
        </a:bodyPr>
        <a:lstStyle/>
        <a:p>
          <a:pPr marL="0" lvl="0" indent="0" algn="ctr" defTabSz="1066800">
            <a:lnSpc>
              <a:spcPct val="90000"/>
            </a:lnSpc>
            <a:spcBef>
              <a:spcPct val="0"/>
            </a:spcBef>
            <a:spcAft>
              <a:spcPct val="35000"/>
            </a:spcAft>
            <a:buNone/>
          </a:pPr>
          <a:r>
            <a:rPr lang="en-US" sz="2400" b="1" kern="1200">
              <a:latin typeface="Calibri" panose="020F0502020204030204"/>
              <a:ea typeface="+mn-ea"/>
              <a:cs typeface="+mn-cs"/>
            </a:rPr>
            <a:t>Referral Accepted</a:t>
          </a:r>
          <a:endParaRPr lang="en-GB" sz="2400" b="1" kern="1200">
            <a:latin typeface="Calibri" panose="020F0502020204030204"/>
            <a:ea typeface="+mn-ea"/>
            <a:cs typeface="+mn-cs"/>
          </a:endParaRPr>
        </a:p>
      </dsp:txBody>
      <dsp:txXfrm>
        <a:off x="0" y="2631177"/>
        <a:ext cx="2654673" cy="1108800"/>
      </dsp:txXfrm>
    </dsp:sp>
    <dsp:sp modelId="{212004D7-BE3E-49AF-8CEA-BB31C42EC8FA}">
      <dsp:nvSpPr>
        <dsp:cNvPr id="0" name=""/>
        <dsp:cNvSpPr/>
      </dsp:nvSpPr>
      <dsp:spPr>
        <a:xfrm>
          <a:off x="2654673" y="2631177"/>
          <a:ext cx="530934" cy="1108800"/>
        </a:xfrm>
        <a:prstGeom prst="leftBrace">
          <a:avLst>
            <a:gd name="adj1" fmla="val 35000"/>
            <a:gd name="adj2" fmla="val 50000"/>
          </a:avLst>
        </a:prstGeom>
        <a:gradFill rotWithShape="1">
          <a:gsLst>
            <a:gs pos="0">
              <a:schemeClr val="accent6">
                <a:lumMod val="110000"/>
                <a:satMod val="105000"/>
                <a:tint val="67000"/>
              </a:schemeClr>
            </a:gs>
            <a:gs pos="50000">
              <a:schemeClr val="accent6">
                <a:lumMod val="105000"/>
                <a:satMod val="103000"/>
                <a:tint val="73000"/>
              </a:schemeClr>
            </a:gs>
            <a:gs pos="100000">
              <a:schemeClr val="accent6">
                <a:lumMod val="105000"/>
                <a:satMod val="109000"/>
                <a:tint val="81000"/>
              </a:schemeClr>
            </a:gs>
          </a:gsLst>
          <a:lin ang="5400000" scaled="0"/>
        </a:gradFill>
        <a:ln w="6350" cap="flat" cmpd="sng" algn="ctr">
          <a:solidFill>
            <a:schemeClr val="accent6"/>
          </a:solidFill>
          <a:prstDash val="solid"/>
          <a:miter lim="800000"/>
        </a:ln>
        <a:effectLst/>
      </dsp:spPr>
      <dsp:style>
        <a:lnRef idx="1">
          <a:schemeClr val="accent6"/>
        </a:lnRef>
        <a:fillRef idx="2">
          <a:schemeClr val="accent6"/>
        </a:fillRef>
        <a:effectRef idx="1">
          <a:schemeClr val="accent6"/>
        </a:effectRef>
        <a:fontRef idx="minor">
          <a:schemeClr val="dk1"/>
        </a:fontRef>
      </dsp:style>
    </dsp:sp>
    <dsp:sp modelId="{C871ADF4-DE72-43D3-B9B5-D46881AE9479}">
      <dsp:nvSpPr>
        <dsp:cNvPr id="0" name=""/>
        <dsp:cNvSpPr/>
      </dsp:nvSpPr>
      <dsp:spPr>
        <a:xfrm>
          <a:off x="3397982" y="2631177"/>
          <a:ext cx="7220711" cy="1108800"/>
        </a:xfrm>
        <a:prstGeom prst="rect">
          <a:avLst/>
        </a:prstGeom>
        <a:solidFill>
          <a:schemeClr val="accent1">
            <a:shade val="50000"/>
            <a:hueOff val="334258"/>
            <a:satOff val="8955"/>
            <a:lumOff val="39453"/>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53975" lvl="1" indent="0" algn="l" defTabSz="889000">
            <a:lnSpc>
              <a:spcPct val="90000"/>
            </a:lnSpc>
            <a:spcBef>
              <a:spcPct val="0"/>
            </a:spcBef>
            <a:spcAft>
              <a:spcPct val="15000"/>
            </a:spcAft>
            <a:buFontTx/>
            <a:buNone/>
          </a:pPr>
          <a:r>
            <a:rPr lang="en-US" sz="2000" kern="1200">
              <a:latin typeface="Calibri" panose="020F0502020204030204"/>
              <a:ea typeface="+mn-ea"/>
              <a:cs typeface="+mn-cs"/>
            </a:rPr>
            <a:t>Receiving agency provided feedback that the referral is accepted, and a service will be provided</a:t>
          </a:r>
          <a:endParaRPr lang="en-GB" sz="2000" kern="1200">
            <a:latin typeface="Calibri" panose="020F0502020204030204"/>
            <a:ea typeface="+mn-ea"/>
            <a:cs typeface="+mn-cs"/>
          </a:endParaRPr>
        </a:p>
      </dsp:txBody>
      <dsp:txXfrm>
        <a:off x="3397982" y="2631177"/>
        <a:ext cx="7220711" cy="1108800"/>
      </dsp:txXfrm>
    </dsp:sp>
    <dsp:sp modelId="{BA57C017-9561-443B-B8B9-526380EF9439}">
      <dsp:nvSpPr>
        <dsp:cNvPr id="0" name=""/>
        <dsp:cNvSpPr/>
      </dsp:nvSpPr>
      <dsp:spPr>
        <a:xfrm>
          <a:off x="0" y="4028202"/>
          <a:ext cx="2654673" cy="11088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70688" tIns="60960" rIns="170688" bIns="60960" numCol="1" spcCol="1270" anchor="ctr" anchorCtr="0">
          <a:noAutofit/>
        </a:bodyPr>
        <a:lstStyle/>
        <a:p>
          <a:pPr marL="0" lvl="0" indent="0" algn="ctr" defTabSz="1066800">
            <a:lnSpc>
              <a:spcPct val="90000"/>
            </a:lnSpc>
            <a:spcBef>
              <a:spcPct val="0"/>
            </a:spcBef>
            <a:spcAft>
              <a:spcPct val="35000"/>
            </a:spcAft>
            <a:buNone/>
          </a:pPr>
          <a:r>
            <a:rPr lang="en-US" sz="2400" b="1" kern="1200">
              <a:latin typeface="Calibri" panose="020F0502020204030204"/>
              <a:ea typeface="+mn-ea"/>
              <a:cs typeface="+mn-cs"/>
            </a:rPr>
            <a:t>Referral Not Accepted</a:t>
          </a:r>
          <a:endParaRPr lang="en-GB" sz="2400" b="1" kern="1200">
            <a:latin typeface="Calibri" panose="020F0502020204030204"/>
            <a:ea typeface="+mn-ea"/>
            <a:cs typeface="+mn-cs"/>
          </a:endParaRPr>
        </a:p>
      </dsp:txBody>
      <dsp:txXfrm>
        <a:off x="0" y="4028202"/>
        <a:ext cx="2654673" cy="1108800"/>
      </dsp:txXfrm>
    </dsp:sp>
    <dsp:sp modelId="{E85DDF92-BF5C-4CDC-90C1-6ECF994C4B39}">
      <dsp:nvSpPr>
        <dsp:cNvPr id="0" name=""/>
        <dsp:cNvSpPr/>
      </dsp:nvSpPr>
      <dsp:spPr>
        <a:xfrm>
          <a:off x="2654673" y="3941577"/>
          <a:ext cx="530934" cy="1282049"/>
        </a:xfrm>
        <a:prstGeom prst="leftBrace">
          <a:avLst>
            <a:gd name="adj1" fmla="val 35000"/>
            <a:gd name="adj2" fmla="val 50000"/>
          </a:avLst>
        </a:prstGeom>
        <a:gradFill rotWithShape="1">
          <a:gsLst>
            <a:gs pos="0">
              <a:schemeClr val="accent6">
                <a:lumMod val="110000"/>
                <a:satMod val="105000"/>
                <a:tint val="67000"/>
              </a:schemeClr>
            </a:gs>
            <a:gs pos="50000">
              <a:schemeClr val="accent6">
                <a:lumMod val="105000"/>
                <a:satMod val="103000"/>
                <a:tint val="73000"/>
              </a:schemeClr>
            </a:gs>
            <a:gs pos="100000">
              <a:schemeClr val="accent6">
                <a:lumMod val="105000"/>
                <a:satMod val="109000"/>
                <a:tint val="81000"/>
              </a:schemeClr>
            </a:gs>
          </a:gsLst>
          <a:lin ang="5400000" scaled="0"/>
        </a:gradFill>
        <a:ln w="6350" cap="flat" cmpd="sng" algn="ctr">
          <a:solidFill>
            <a:schemeClr val="accent6"/>
          </a:solidFill>
          <a:prstDash val="solid"/>
          <a:miter lim="800000"/>
        </a:ln>
        <a:effectLst/>
      </dsp:spPr>
      <dsp:style>
        <a:lnRef idx="1">
          <a:schemeClr val="accent6"/>
        </a:lnRef>
        <a:fillRef idx="2">
          <a:schemeClr val="accent6"/>
        </a:fillRef>
        <a:effectRef idx="1">
          <a:schemeClr val="accent6"/>
        </a:effectRef>
        <a:fontRef idx="minor">
          <a:schemeClr val="dk1"/>
        </a:fontRef>
      </dsp:style>
    </dsp:sp>
    <dsp:sp modelId="{38E35B29-66A7-4BB1-8A33-C4301F21FA01}">
      <dsp:nvSpPr>
        <dsp:cNvPr id="0" name=""/>
        <dsp:cNvSpPr/>
      </dsp:nvSpPr>
      <dsp:spPr>
        <a:xfrm>
          <a:off x="3397982" y="3941577"/>
          <a:ext cx="7220711" cy="1282049"/>
        </a:xfrm>
        <a:prstGeom prst="rect">
          <a:avLst/>
        </a:prstGeom>
        <a:solidFill>
          <a:schemeClr val="accent1">
            <a:shade val="50000"/>
            <a:hueOff val="167129"/>
            <a:satOff val="4478"/>
            <a:lumOff val="19726"/>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53975" lvl="1" indent="0" algn="l" defTabSz="889000">
            <a:lnSpc>
              <a:spcPct val="90000"/>
            </a:lnSpc>
            <a:spcBef>
              <a:spcPct val="0"/>
            </a:spcBef>
            <a:spcAft>
              <a:spcPct val="15000"/>
            </a:spcAft>
            <a:buFontTx/>
            <a:buNone/>
          </a:pPr>
          <a:r>
            <a:rPr lang="en-US" sz="2000" b="1" kern="1200">
              <a:latin typeface="Calibri" panose="020F0502020204030204"/>
              <a:ea typeface="+mn-ea"/>
              <a:cs typeface="+mn-cs"/>
            </a:rPr>
            <a:t>Receiving agency provided feedback that they cannot accept the referral (e.g. the NGO is at maximum capacity, assessment may have been conducted but the individual/household does not meet criteria, lost contact with individual/household, etc.)</a:t>
          </a:r>
          <a:endParaRPr lang="en-GB" sz="2000" b="1" kern="1200">
            <a:latin typeface="Calibri" panose="020F0502020204030204"/>
            <a:ea typeface="+mn-ea"/>
            <a:cs typeface="+mn-cs"/>
          </a:endParaRPr>
        </a:p>
      </dsp:txBody>
      <dsp:txXfrm>
        <a:off x="3397982" y="3941577"/>
        <a:ext cx="7220711" cy="1282049"/>
      </dsp:txXfrm>
    </dsp:sp>
  </dsp:spTree>
</dsp:drawing>
</file>

<file path=ppt/diagrams/layout1.xml><?xml version="1.0" encoding="utf-8"?>
<dgm:layoutDef xmlns:dgm="http://schemas.openxmlformats.org/drawingml/2006/diagram" xmlns:a="http://schemas.openxmlformats.org/drawingml/2006/main" uniqueId="urn:microsoft.com/office/officeart/2016/7/layout/BasicLinearProcessNumbered">
  <dgm:title val="Basic Linear Process Numbered"/>
  <dgm:desc val="Used to show a progression; a timeline; sequential steps in a task, process, or workflow; or to emphasize movement or direction. Automatic numbers have been introduced to show the steps of the process which appears in a circle. Level 1 and Level 2 text appear in a rectangle."/>
  <dgm:catLst>
    <dgm:cat type="process" pri="500"/>
  </dgm:catLst>
  <dgm:sampData>
    <dgm:dataModel>
      <dgm:ptLst>
        <dgm:pt modelId="0" type="doc"/>
        <dgm:pt modelId="1">
          <dgm:prSet phldr="1"/>
        </dgm:pt>
        <dgm:pt modelId="11">
          <dgm:prSet phldr="1"/>
        </dgm:pt>
        <dgm:pt modelId="2">
          <dgm:prSet phldr="1"/>
        </dgm:pt>
        <dgm:pt modelId="21">
          <dgm:prSet phldr="1"/>
        </dgm:pt>
        <dgm:pt modelId="3">
          <dgm:prSet phldr="1"/>
        </dgm:pt>
        <dgm:pt modelId="31">
          <dgm:prSet phldr="1"/>
        </dgm:pt>
        <dgm:pt modelId="101" type="sibTrans" cxnId="4">
          <dgm:prSet phldrT="1"/>
          <dgm:t>
            <a:bodyPr/>
            <a:lstStyle/>
            <a:p>
              <a:r>
                <a:t>1</a:t>
              </a:r>
            </a:p>
          </dgm:t>
        </dgm:pt>
        <dgm:pt modelId="201" type="sibTrans" cxnId="5">
          <dgm:prSet phldrT="2"/>
          <dgm:t>
            <a:bodyPr/>
            <a:lstStyle/>
            <a:p>
              <a:r>
                <a:t>2</a:t>
              </a:r>
            </a:p>
          </dgm:t>
        </dgm:pt>
        <dgm:pt modelId="301" type="sibTrans" cxnId="6">
          <dgm:prSet phldrT="3"/>
          <dgm:t>
            <a:bodyPr/>
            <a:lstStyle/>
            <a:p>
              <a:r>
                <a:t>3</a:t>
              </a:r>
            </a:p>
          </dgm:t>
        </dgm:pt>
      </dgm:ptLst>
      <dgm:cxnLst>
        <dgm:cxn modelId="4" srcId="0" destId="1" srcOrd="0" destOrd="0" sibTransId="101"/>
        <dgm:cxn modelId="5" srcId="0" destId="2" srcOrd="1" destOrd="0" sibTransId="201"/>
        <dgm:cxn modelId="6" srcId="0" destId="3" srcOrd="2" destOrd="0" sibTransId="301"/>
        <dgm:cxn modelId="13" srcId="1" destId="11" srcOrd="0" destOrd="0"/>
        <dgm:cxn modelId="23" srcId="2" destId="21" srcOrd="0" destOrd="0"/>
        <dgm:cxn modelId="33" srcId="3" destId="31" srcOrd="0"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animLvl val="lvl"/>
      <dgm:resizeHandles val="exact"/>
    </dgm:varLst>
    <dgm:alg type="lin">
      <dgm:param type="linDir" val="fromL"/>
      <dgm:param type="nodeVertAlign" val="t"/>
    </dgm:alg>
    <dgm:shape xmlns:r="http://schemas.openxmlformats.org/officeDocument/2006/relationships" r:blip="">
      <dgm:adjLst/>
    </dgm:shape>
    <dgm:presOf/>
    <dgm:constrLst>
      <dgm:constr type="h" for="ch" forName="compositeNode" refType="h"/>
      <dgm:constr type="w" for="ch" forName="compositeNode" refType="w"/>
      <dgm:constr type="w" for="des" forName="simulatedConn" refType="w" refFor="ch" refForName="compositeNode" fact="0.15"/>
      <dgm:constr type="h" for="des" forName="simulatedConn" refType="w" refFor="des" refForName="simulatedConn"/>
      <dgm:constr type="h" for="des" forName="vSp1" refType="w" refFor="ch" refForName="compositeNode" fact="0.8"/>
      <dgm:constr type="h" for="des" forName="vSp2" refType="w" refFor="ch" refForName="compositeNode" fact="0.07"/>
      <dgm:constr type="w" for="ch" forName="vProcSp" refType="w" refFor="des" refForName="simulatedConn" op="equ"/>
      <dgm:constr type="h" for="ch" forName="vProcSp" refType="h" refFor="ch" refForName="compositeNode" op="equ"/>
      <dgm:constr type="w" for="ch" forName="sibTrans" refType="w" refFor="ch" refForName="compositeNode" fact="0.1"/>
      <dgm:constr type="primFontSz" for="des" forName="sibTransNodeCircle" op="equ"/>
      <dgm:constr type="primFontSz" for="des" forName="nodeText" op="equ"/>
      <dgm:constr type="h" for="des" forName="sibTransNodeCircle" op="equ"/>
      <dgm:constr type="w" for="des" forName="sibTransNodeCircle" op="equ"/>
    </dgm:constrLst>
    <dgm:ruleLst>
      <dgm:rule type="h" val="NaN" fact="1.2" max="NaN"/>
    </dgm:ruleLst>
    <dgm:forEach name="Name4" axis="ch" ptType="node">
      <dgm:layoutNode name="compositeNode">
        <dgm:varLst>
          <dgm:bulletEnabled val="1"/>
        </dgm:varLst>
        <dgm:alg type="composite"/>
        <dgm:constrLst>
          <dgm:constr type="h" refType="w" op="lte" fact="1.4"/>
          <dgm:constr type="w" for="ch" forName="bgRect" refType="w"/>
          <dgm:constr type="h" for="ch" forName="bgRect" refType="h"/>
          <dgm:constr type="t" for="ch" forName="bgRect"/>
          <dgm:constr type="l" for="ch" forName="bgRect"/>
          <dgm:constr type="h" for="ch" forName="sibTransNodeCircle" refType="h" refFor="ch" refForName="bgRect" fact="0.3"/>
          <dgm:constr type="w" for="ch" forName="sibTransNodeCircle" refType="h" refFor="ch" refForName="sibTransNodeCircle"/>
          <dgm:constr type="ctrX" for="ch" forName="sibTransNodeCircle" refType="w" fact="0.5"/>
          <dgm:constr type="ctrY" for="ch" forName="sibTransNodeCircle" refType="h" fact="0.25"/>
          <dgm:constr type="r" for="ch" forName="nodeText" refType="r" refFor="ch" refForName="bgRect"/>
          <dgm:constr type="h" for="ch" forName="nodeText" refType="h" refFor="ch" refForName="bgRect" fact="0.6"/>
          <dgm:constr type="t" for="ch" forName="nodeText" refType="h" refFor="ch" refForName="bgRect" fact="0.38"/>
          <dgm:constr type="b" for="ch" forName="bottomLine" refType="b" refFor="ch" refForName="bgRect"/>
          <dgm:constr type="w" for="ch" forName="bottomLine" refType="w" refFor="ch" refForName="bgRect"/>
          <dgm:constr type="h" for="ch" forName="bottomLine" val="0.002"/>
        </dgm:constrLst>
        <dgm:ruleLst/>
        <dgm:layoutNode name="bgRect" styleLbl="bgAccFollowNode1">
          <dgm:alg type="sp"/>
          <dgm:shape xmlns:r="http://schemas.openxmlformats.org/officeDocument/2006/relationships" type="rect" r:blip="">
            <dgm:adjLst/>
          </dgm:shape>
          <dgm:presOf axis="self"/>
          <dgm:constrLst/>
          <dgm:ruleLst/>
        </dgm:layoutNode>
        <dgm:forEach name="Name19" axis="followSib" ptType="sibTrans" hideLastTrans="0" cnt="1">
          <dgm:layoutNode name="sibTransNodeCircle" styleLbl="alignNode1">
            <dgm:varLst>
              <dgm:chMax val="0"/>
              <dgm:bulletEnabled/>
            </dgm:varLst>
            <dgm:presOf axis="self" ptType="sibTrans"/>
            <dgm:alg type="tx">
              <dgm:param type="txAnchorVert" val="mid"/>
              <dgm:param type="txAnchorHorzCh" val="ctr"/>
            </dgm:alg>
            <dgm:shape xmlns:r="http://schemas.openxmlformats.org/officeDocument/2006/relationships" type="ellipse" r:blip="">
              <dgm:adjLst/>
            </dgm:shape>
            <dgm:constrLst>
              <dgm:constr type="w" refType="h" op="lte"/>
              <dgm:constr type="primFontSz" val="48"/>
              <dgm:constr type="tMarg" val="1"/>
              <dgm:constr type="lMarg" refType="w" fact="0.221"/>
              <dgm:constr type="rMarg" refType="w" fact="0.221"/>
              <dgm:constr type="bMarg" val="1"/>
            </dgm:constrLst>
            <dgm:ruleLst>
              <dgm:rule type="primFontSz" val="14" fact="NaN" max="NaN"/>
            </dgm:ruleLst>
          </dgm:layoutNode>
        </dgm:forEach>
        <dgm:layoutNode name="bottomLine" styleLbl="alignNode1">
          <dgm:varLst/>
          <dgm:presOf/>
          <dgm:alg type="sp"/>
          <dgm:shape xmlns:r="http://schemas.openxmlformats.org/officeDocument/2006/relationships" type="rect" r:blip="">
            <dgm:adjLst/>
          </dgm:shape>
          <dgm:constrLst/>
          <dgm:ruleLst/>
        </dgm:layoutNode>
        <dgm:layoutNode name="nodeText" styleLbl="bgAccFollowNode1" moveWith="bgRect">
          <dgm:varLst>
            <dgm:bulletEnabled val="1"/>
          </dgm:varLst>
          <dgm:alg type="tx">
            <dgm:param type="parTxLTRAlign" val="l"/>
            <dgm:param type="parTxRTLAlign" val="r"/>
            <dgm:param type="txAnchorVert" val="t"/>
          </dgm:alg>
          <dgm:shape xmlns:r="http://schemas.openxmlformats.org/officeDocument/2006/relationships" type="rect" r:blip="" zOrderOff="-1" hideGeom="1">
            <dgm:adjLst/>
          </dgm:shape>
          <dgm:presOf axis="desOrSelf" ptType="node"/>
          <dgm:constrLst>
            <dgm:constr type="primFontSz" val="26"/>
            <dgm:constr type="tMarg" val="26"/>
            <dgm:constr type="lMarg" refType="w" fact="0.221"/>
            <dgm:constr type="rMarg" refType="w" fact="0.221"/>
            <dgm:constr type="bMarg" val="26"/>
          </dgm:constrLst>
          <dgm:ruleLst>
            <dgm:rule type="primFontSz" val="11" fact="NaN" max="NaN"/>
          </dgm:ruleLst>
        </dgm:layoutNode>
      </dgm:layoutNode>
      <dgm:forEach name="Name14" axis="followSib" ptType="sibTrans" cnt="1">
        <dgm:layoutNode name="sibTrans">
          <dgm:alg type="sp"/>
          <dgm:shape xmlns:r="http://schemas.openxmlformats.org/officeDocument/2006/relationships" r:blip="">
            <dgm:adjLst/>
          </dgm:shape>
          <dgm:presOf/>
          <dgm:constrLst/>
          <dgm:ruleLst/>
        </dgm:layoutNode>
      </dgm:forEach>
    </dgm:forEach>
  </dgm:layoutNode>
  <dgm:extLst>
    <a:ext uri="{4F341089-5ED1-44EC-B178-C955D00A3D55}">
      <dgm1611:autoBuNodeInfoLst xmlns:dgm1611="http://schemas.microsoft.com/office/drawing/2016/11/diagram">
        <dgm1611:autoBuNodeInfo lvl="1" ptType="sibTrans">
          <dgm1611:buPr prefix="" leadZeros="0">
            <a:buAutoNum type="arabicParenBoth"/>
          </dgm1611:buPr>
        </dgm1611:autoBuNodeInfo>
      </dgm1611:autoBuNodeInfoLst>
    </a:ext>
  </dgm:extLst>
</dgm:layoutDef>
</file>

<file path=ppt/diagrams/layout2.xml><?xml version="1.0" encoding="utf-8"?>
<dgm:layoutDef xmlns:dgm="http://schemas.openxmlformats.org/drawingml/2006/diagram" xmlns:a="http://schemas.openxmlformats.org/drawingml/2006/main" uniqueId="urn:microsoft.com/office/officeart/2008/layout/TitlePictureLineup">
  <dgm:title val=""/>
  <dgm:desc val=""/>
  <dgm:catLst>
    <dgm:cat type="picture" pri="18000"/>
    <dgm:cat type="pictureconvert" pri="18000"/>
  </dgm:catLst>
  <dgm:samp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1" destOrd="0"/>
        <dgm:cxn modelId="32" srcId="30" destId="31" srcOrd="0" destOrd="0"/>
      </dgm:cxnLst>
      <dgm:bg/>
      <dgm:whole/>
    </dgm:dataModel>
  </dgm:sampData>
  <dgm:styleData>
    <dgm:dataModel>
      <dgm:ptLst>
        <dgm:pt modelId="0" type="doc"/>
        <dgm:pt modelId="10">
          <dgm:prSet phldr="1"/>
        </dgm:pt>
        <dgm:pt modelId="20">
          <dgm:prSet phldr="1"/>
        </dgm:pt>
      </dgm:ptLst>
      <dgm:cxnLst>
        <dgm:cxn modelId="40" srcId="0" destId="10" srcOrd="0" destOrd="0"/>
        <dgm:cxn modelId="5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50" srcId="0" destId="10" srcOrd="0" destOrd="0"/>
        <dgm:cxn modelId="60" srcId="0" destId="20" srcOrd="1" destOrd="0"/>
        <dgm:cxn modelId="70" srcId="0" destId="30" srcOrd="2" destOrd="0"/>
        <dgm:cxn modelId="80" srcId="0" destId="40" srcOrd="3" destOrd="0"/>
      </dgm:cxnLst>
      <dgm:bg/>
      <dgm:whole/>
    </dgm:dataModel>
  </dgm:clrData>
  <dgm:layoutNode name="Name0">
    <dgm:varLst>
      <dgm:dir/>
    </dgm:varLst>
    <dgm:choose name="Name1">
      <dgm:if name="Name2" func="var" arg="dir" op="equ" val="norm">
        <dgm:alg type="lin">
          <dgm:param type="linDir" val="fromL"/>
          <dgm:param type="fallback" val="1D"/>
          <dgm:param type="horzAlign" val="ctr"/>
          <dgm:param type="vertAlign" val="mid"/>
          <dgm:param type="nodeVertAlign" val="t"/>
        </dgm:alg>
      </dgm:if>
      <dgm:else name="Name3">
        <dgm:alg type="lin">
          <dgm:param type="linDir" val="fromR"/>
          <dgm:param type="fallback" val="1D"/>
          <dgm:param type="horzAlign" val="ctr"/>
          <dgm:param type="vertAlign" val="mid"/>
          <dgm:param type="nodeVertAlign" val="t"/>
        </dgm:alg>
      </dgm:else>
    </dgm:choose>
    <dgm:shape xmlns:r="http://schemas.openxmlformats.org/officeDocument/2006/relationships" r:blip="">
      <dgm:adjLst/>
    </dgm:shape>
    <dgm:constrLst>
      <dgm:constr type="h" for="des" forName="Child" op="equ"/>
      <dgm:constr type="w" for="des" forName="Child" op="equ"/>
      <dgm:constr type="h" for="des" forName="Accent" op="equ"/>
      <dgm:constr type="w" for="des" forName="Accent" op="equ"/>
      <dgm:constr type="primFontSz" for="des" forName="Parent" op="equ"/>
      <dgm:constr type="primFontSz" for="des" forName="Child" op="equ"/>
      <dgm:constr type="w" for="ch" forName="composite" refType="w"/>
      <dgm:constr type="h" for="ch" forName="composite" refType="h"/>
      <dgm:constr type="sp" refType="w" refFor="ch" refForName="composite" op="equ" fact="0.1"/>
      <dgm:constr type="w" for="ch" forName="sibTrans" refType="w" refFor="ch" refForName="composite" op="equ" fact="0.05"/>
      <dgm:constr type="h" for="ch" forName="sibTrans" refType="w" refFor="ch" refForName="sibTrans" op="equ"/>
    </dgm:constrLst>
    <dgm:forEach name="nodesForEach" axis="ch" ptType="node">
      <dgm:layoutNode name="composite">
        <dgm:alg type="composite">
          <dgm:param type="ar" val="0.5"/>
        </dgm:alg>
        <dgm:shape xmlns:r="http://schemas.openxmlformats.org/officeDocument/2006/relationships" r:blip="">
          <dgm:adjLst/>
        </dgm:shape>
        <dgm:choose name="Name4">
          <dgm:if name="Name5" func="var" arg="dir" op="equ" val="norm">
            <dgm:constrLst>
              <dgm:constr type="l" for="ch" forName="Parent" refType="w" fact="0"/>
              <dgm:constr type="t" for="ch" forName="Parent" refType="h" fact="0"/>
              <dgm:constr type="w" for="ch" forName="Parent" refType="w"/>
              <dgm:constr type="h" for="ch" forName="Parent" refType="h" fact="0.1"/>
              <dgm:constr type="l" for="ch" forName="Accent" refType="w" fact="0"/>
              <dgm:constr type="b" for="ch" forName="Accent" refType="h"/>
              <dgm:constr type="w" for="ch" forName="Accent" refType="w" fact="0"/>
              <dgm:constr type="h" for="ch" forName="Accent" refType="h" fact="0.9"/>
              <dgm:constr type="l" for="ch" forName="Image" refType="w" fact="0.05"/>
              <dgm:constr type="t" for="ch" forName="Image" refType="h" fact="0.13"/>
              <dgm:constr type="w" for="ch" forName="Image" refType="w" fact="0.9467"/>
              <dgm:constr type="h" for="ch" forName="Image" refType="h" fact="0.405"/>
              <dgm:constr type="l" for="ch" forName="Child" refType="w" fact="0.05"/>
              <dgm:constr type="t" for="ch" forName="Child" refType="h" fact="0.535"/>
              <dgm:constr type="w" for="ch" forName="Child" refType="w" fact="0.9467"/>
              <dgm:constr type="h" for="ch" forName="Child" refType="h" fact="0.465"/>
            </dgm:constrLst>
          </dgm:if>
          <dgm:else name="Name6">
            <dgm:constrLst>
              <dgm:constr type="l" for="ch" forName="Parent" refType="w" fact="0"/>
              <dgm:constr type="t" for="ch" forName="Parent" refType="h" fact="0"/>
              <dgm:constr type="w" for="ch" forName="Parent" refType="w"/>
              <dgm:constr type="h" for="ch" forName="Parent" refType="h" fact="0.1"/>
              <dgm:constr type="l" for="ch" forName="Accent" refType="w"/>
              <dgm:constr type="b" for="ch" forName="Accent" refType="h"/>
              <dgm:constr type="h" for="ch" forName="Accent" refType="h" fact="0.9"/>
              <dgm:constr type="l" for="ch" forName="Image" refType="w" fact="0"/>
              <dgm:constr type="t" for="ch" forName="Image" refType="h" fact="0.13"/>
              <dgm:constr type="w" for="ch" forName="Image" refType="w" fact="0.9467"/>
              <dgm:constr type="h" for="ch" forName="Image" refType="h" fact="0.405"/>
              <dgm:constr type="l" for="ch" forName="Child" refType="w" fact="0"/>
              <dgm:constr type="t" for="ch" forName="Child" refType="h" fact="0.535"/>
              <dgm:constr type="w" for="ch" forName="Child" refType="w" fact="0.9467"/>
              <dgm:constr type="h" for="ch" forName="Child" refType="h" fact="0.465"/>
            </dgm:constrLst>
          </dgm:else>
        </dgm:choose>
        <dgm:forEach name="Name7" axis="self" ptType="node">
          <dgm:layoutNode name="Accent" styleLbl="alignAcc1">
            <dgm:alg type="sp"/>
            <dgm:shape xmlns:r="http://schemas.openxmlformats.org/officeDocument/2006/relationships" type="line" r:blip="">
              <dgm:adjLst/>
            </dgm:shape>
            <dgm:presOf/>
          </dgm:layoutNode>
          <dgm:layoutNode name="Image">
            <dgm:alg type="sp"/>
            <dgm:shape xmlns:r="http://schemas.openxmlformats.org/officeDocument/2006/relationships" type="rect" r:blip="" blipPhldr="1">
              <dgm:adjLst/>
            </dgm:shape>
            <dgm:presOf/>
          </dgm:layoutNode>
          <dgm:layoutNode name="Child" styleLbl="revTx">
            <dgm:varLst>
              <dgm:bulletEnabled val="1"/>
            </dgm:varLst>
            <dgm:choose name="Name8">
              <dgm:if name="Name9" axis="ch" ptType="node" func="cnt" op="gt" val="1">
                <dgm:choose name="Name10">
                  <dgm:if name="Name11" func="var" arg="dir" op="equ" val="norm">
                    <dgm:alg type="tx">
                      <dgm:param type="shpTxLTRAlignCh" val="l"/>
                      <dgm:param type="shpTxRTLAlignCh" val="r"/>
                      <dgm:param type="txAnchorVert" val="t"/>
                      <dgm:param type="stBulletLvl" val="1"/>
                    </dgm:alg>
                  </dgm:if>
                  <dgm:else name="Name12">
                    <dgm:alg type="tx">
                      <dgm:param type="shpTxLTRAlignCh" val="l"/>
                      <dgm:param type="shpTxRTLAlignCh" val="r"/>
                      <dgm:param type="txAnchorVert" val="t"/>
                      <dgm:param type="stBulletLvl" val="1"/>
                    </dgm:alg>
                  </dgm:else>
                </dgm:choose>
              </dgm:if>
              <dgm:else name="Name13">
                <dgm:choose name="Name14">
                  <dgm:if name="Name15" func="var" arg="dir" op="equ" val="norm">
                    <dgm:alg type="tx">
                      <dgm:param type="shpTxLTRAlignCh" val="l"/>
                      <dgm:param type="shpTxRTLAlignCh" val="r"/>
                      <dgm:param type="txAnchorVert" val="t"/>
                      <dgm:param type="stBulletLvl" val="2"/>
                    </dgm:alg>
                  </dgm:if>
                  <dgm:else name="Name16">
                    <dgm:alg type="tx">
                      <dgm:param type="shpTxLTRAlignCh" val="l"/>
                      <dgm:param type="shpTxRTLAlignCh" val="r"/>
                      <dgm:param type="txAnchorVert" val="t"/>
                      <dgm:param type="stBulletLvl" val="2"/>
                    </dgm:alg>
                  </dgm:else>
                </dgm:choose>
              </dgm:else>
            </dgm:choose>
            <dgm:shape xmlns:r="http://schemas.openxmlformats.org/officeDocument/2006/relationships" type="rect" r:blip="">
              <dgm:adjLst/>
            </dgm:shape>
            <dgm:presOf axis="des"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Parent" styleLbl="alignNode1">
            <dgm:varLst>
              <dgm:bulletEnabled val="1"/>
            </dgm:varLst>
            <dgm:alg type="tx">
              <dgm:param type="shpTxLTRAlignCh" val="ctr"/>
              <dgm:param type="txAnchorVertCh" val="mid"/>
            </dgm:alg>
            <dgm:shape xmlns:r="http://schemas.openxmlformats.org/officeDocument/2006/relationships" type="rect" r:blip="">
              <dgm:adjLst/>
            </dgm:shape>
            <dgm:presOf axis="self"/>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forEach>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vList3">
  <dgm:title val=""/>
  <dgm:desc val=""/>
  <dgm:catLst>
    <dgm:cat type="list" pri="14000"/>
    <dgm:cat type="convert" pri="3000"/>
    <dgm:cat type="picture" pri="27000"/>
    <dgm:cat type="pictureconvert" pri="27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alg type="lin">
      <dgm:param type="linDir" val="fromT"/>
      <dgm:param type="vertAlign" val="mid"/>
      <dgm:param type="horzAlign" val="ctr"/>
    </dgm:alg>
    <dgm:shape xmlns:r="http://schemas.openxmlformats.org/officeDocument/2006/relationships" r:blip="">
      <dgm:adjLst/>
    </dgm:shape>
    <dgm:presOf/>
    <dgm:constrLst>
      <dgm:constr type="w" for="ch" forName="composite" refType="w"/>
      <dgm:constr type="h" for="ch" forName="composite" refType="h"/>
      <dgm:constr type="h" for="ch" forName="spacing" refType="h" refFor="ch" refForName="composite" fact="0.25"/>
      <dgm:constr type="h" for="ch" forName="spacing" refType="w" op="lte" fact="0.1"/>
      <dgm:constr type="primFontSz" for="des" ptType="node"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w" for="ch" forName="imgShp" refType="w" fact="0.335"/>
              <dgm:constr type="h" for="ch" forName="imgShp" refType="w" refFor="ch" refForName="imgShp" op="equ"/>
              <dgm:constr type="h" for="ch" forName="imgShp" refType="h" op="lte"/>
              <dgm:constr type="ctrY" for="ch" forName="imgShp" refType="h" fact="0.5"/>
              <dgm:constr type="l" for="ch" forName="imgShp"/>
              <dgm:constr type="w" for="ch" forName="txShp" refType="w" op="equ" fact="0.665"/>
              <dgm:constr type="h" for="ch" forName="txShp" refType="h" refFor="ch" refForName="imgShp" op="equ"/>
              <dgm:constr type="ctrY" for="ch" forName="txShp" refType="h" fact="0.5"/>
              <dgm:constr type="l" for="ch" forName="txShp" refType="w" refFor="ch" refForName="imgShp" fact="0.5"/>
              <dgm:constr type="lMarg" for="ch" forName="txShp" refType="w" refFor="ch" refForName="imgShp" fact="1.25"/>
            </dgm:constrLst>
          </dgm:if>
          <dgm:else name="Name3">
            <dgm:constrLst>
              <dgm:constr type="w" for="ch" forName="imgShp" refType="w" fact="0.335"/>
              <dgm:constr type="h" for="ch" forName="imgShp" refType="w" refFor="ch" refForName="imgShp" op="equ"/>
              <dgm:constr type="h" for="ch" forName="imgShp" refType="h" op="lte"/>
              <dgm:constr type="ctrY" for="ch" forName="imgShp" refType="h" fact="0.5"/>
              <dgm:constr type="r" for="ch" forName="imgShp" refType="w"/>
              <dgm:constr type="w" for="ch" forName="txShp" refType="w" op="equ" fact="0.665"/>
              <dgm:constr type="h" for="ch" forName="txShp" refType="h" refFor="ch" refForName="imgShp" op="equ"/>
              <dgm:constr type="ctrY" for="ch" forName="txShp" refType="h" fact="0.5"/>
              <dgm:constr type="r" for="ch" forName="txShp" refType="ctrX" refFor="ch" refForName="imgShp"/>
              <dgm:constr type="rMarg" for="ch" forName="txShp" refType="w" refFor="ch" refForName="imgShp" fact="1.25"/>
            </dgm:constrLst>
          </dgm:else>
        </dgm:choose>
        <dgm:ruleLst/>
        <dgm:layoutNode name="imgShp" styleLbl="fgImgPlace1">
          <dgm:alg type="sp"/>
          <dgm:shape xmlns:r="http://schemas.openxmlformats.org/officeDocument/2006/relationships" type="ellipse" r:blip="" blipPhldr="1">
            <dgm:adjLst/>
          </dgm:shape>
          <dgm:presOf/>
          <dgm:constrLst/>
          <dgm:ruleLst/>
        </dgm:layoutNode>
        <dgm:layoutNode name="txShp">
          <dgm:varLst>
            <dgm:bulletEnabled val="1"/>
          </dgm:varLst>
          <dgm:alg type="tx"/>
          <dgm:choose name="Name4">
            <dgm:if name="Name5" func="var" arg="dir" op="equ" val="norm">
              <dgm:shape xmlns:r="http://schemas.openxmlformats.org/officeDocument/2006/relationships" rot="180" type="homePlate" r:blip="" zOrderOff="-1">
                <dgm:adjLst/>
              </dgm:shape>
            </dgm:if>
            <dgm:else name="Name6">
              <dgm:shape xmlns:r="http://schemas.openxmlformats.org/officeDocument/2006/relationships" type="homePlate" r:blip="" zOrderOff="-1">
                <dgm:adjLst/>
              </dgm:shape>
            </dgm:else>
          </dgm:choose>
          <dgm:presOf axis="desOrSelf" ptType="node"/>
          <dgm:constrLst>
            <dgm:constr type="tMarg" refType="primFontSz" fact="0.3"/>
            <dgm:constr type="bMarg" refType="primFontSz" fact="0.3"/>
          </dgm:constrLst>
          <dgm:ruleLst>
            <dgm:rule type="primFontSz" val="5" fact="NaN" max="NaN"/>
          </dgm:ruleLst>
        </dgm:layoutNode>
      </dgm:layoutNode>
      <dgm:forEach name="Name7" axis="followSib" ptType="sibTrans" cnt="1">
        <dgm:layoutNode name="spacing">
          <dgm:alg type="sp"/>
          <dgm:shape xmlns:r="http://schemas.openxmlformats.org/officeDocument/2006/relationships" r:blip="">
            <dgm:adjLst/>
          </dgm:shape>
          <dgm:presOf axis="sel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diagrams.loki3.com/BracketList">
  <dgm:title val="Vertical Bracket List"/>
  <dgm:desc val="Use to show grouped blocks of information.  Works well with large amounts of Level 2 text."/>
  <dgm:catLst>
    <dgm:cat type="list" pri="4110"/>
    <dgm:cat type="officeonline" pri="3000"/>
  </dgm:catLst>
  <dgm:sampData>
    <dgm:dataModel>
      <dgm:ptLst>
        <dgm:pt modelId="0" type="doc"/>
        <dgm:pt modelId="1">
          <dgm:prSet phldr="1"/>
        </dgm:pt>
        <dgm:pt modelId="11">
          <dgm:prSet phldr="1"/>
        </dgm:pt>
        <dgm:pt modelId="2">
          <dgm:prSet phldr="1"/>
        </dgm:pt>
        <dgm:pt modelId="21">
          <dgm:prSet phldr="1"/>
        </dgm:pt>
      </dgm:ptLst>
      <dgm:cxnLst>
        <dgm:cxn modelId="3" srcId="0" destId="1" srcOrd="0" destOrd="0"/>
        <dgm:cxn modelId="4" srcId="1" destId="11" srcOrd="0" destOrd="0"/>
        <dgm:cxn modelId="5" srcId="0" destId="2" srcOrd="0" destOrd="0"/>
        <dgm:cxn modelId="6" srcId="2" destId="21" srcOrd="0" destOrd="0"/>
      </dgm:cxnLst>
      <dgm:bg/>
      <dgm:whole/>
    </dgm:dataModel>
  </dgm:sampData>
  <dgm:styleData useDef="1">
    <dgm:dataModel>
      <dgm:ptLst/>
      <dgm:bg/>
      <dgm:whole/>
    </dgm:dataModel>
  </dgm:styleData>
  <dgm:clrData useDef="1">
    <dgm:dataModel>
      <dgm:pt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V" refType="primFontSz" refFor="des" refForName="parTx" fact="0.1"/>
      <dgm:constr type="primFontSz" for="des" forName="parTx" val="65"/>
      <dgm:constr type="primFontSz" for="des" forName="desTx" refType="primFontSz" refFor="des" refForName="parTx"/>
      <dgm:constr type="h" for="des" forName="parTx" refType="primFontSz" refFor="des" refForName="parTx" fact="0.55"/>
      <dgm:constr type="h" for="des" forName="bracket" refType="primFontSz" refFor="des" refForName="parTx" fact="0.55"/>
      <dgm:constr type="h" for="des" forName="desTx" refType="primFontSz" refFor="des" refForName="parTx" fact="0.55"/>
    </dgm:constrLst>
    <dgm:ruleLst>
      <dgm:rule type="primFontSz" for="des" forName="parTx" val="5" fact="NaN" max="NaN"/>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Tx" refType="w" fact="0.25"/>
          <dgm:constr type="w" for="ch" forName="bracket" refType="w" fact="0.05"/>
          <dgm:constr type="w" for="ch" forName="spH" refType="w" fact="0.02"/>
          <dgm:constr type="w" for="ch" forName="desTx" refType="w" fact="0.68"/>
          <dgm:constr type="h" for="ch" forName="bracket" refType="h" refFor="ch" refForName="desTx" op="gte"/>
          <dgm:constr type="h" for="ch" forName="bracket" refType="h" refFor="ch" refForName="parTx" op="gte"/>
          <dgm:constr type="h" for="ch" forName="desTx" refType="h" refFor="ch" refForName="parTx" op="gte"/>
        </dgm:constrLst>
        <dgm:ruleLst/>
        <dgm:layoutNode name="parTx" styleLbl="revTx">
          <dgm:varLst>
            <dgm:chMax val="1"/>
            <dgm:bulletEnabled val="1"/>
          </dgm:varLst>
          <dgm:choose name="Name8">
            <dgm:if name="Name9" func="var" arg="dir" op="equ" val="norm">
              <dgm:alg type="tx">
                <dgm:param type="parTxLTRAlign" val="r"/>
              </dgm:alg>
            </dgm:if>
            <dgm:else name="Name10">
              <dgm:alg type="tx">
                <dgm:param type="parTxLTRAlign" val="l"/>
              </dgm:alg>
            </dgm:else>
          </dgm:choose>
          <dgm:shape xmlns:r="http://schemas.openxmlformats.org/officeDocument/2006/relationships" type="rect" r:blip="">
            <dgm:adjLst/>
          </dgm:shape>
          <dgm:presOf axis="self" ptType="node"/>
          <dgm:constrLst>
            <dgm:constr type="tMarg" refType="primFontSz" fact="0.2"/>
            <dgm:constr type="bMarg" refType="primFontSz" fact="0.2"/>
          </dgm:constrLst>
          <dgm:ruleLst>
            <dgm:rule type="h" val="INF" fact="NaN" max="NaN"/>
          </dgm:ruleLst>
        </dgm:layoutNode>
        <dgm:layoutNode name="bracket" styleLbl="parChTrans1D1">
          <dgm:alg type="sp"/>
          <dgm:choose name="Name11">
            <dgm:if name="Name12" func="var" arg="dir" op="equ" val="norm">
              <dgm:shape xmlns:r="http://schemas.openxmlformats.org/officeDocument/2006/relationships" type="leftBrace" r:blip="">
                <dgm:adjLst>
                  <dgm:adj idx="1" val="0.35"/>
                </dgm:adjLst>
              </dgm:shape>
            </dgm:if>
            <dgm:else name="Name13">
              <dgm:shape xmlns:r="http://schemas.openxmlformats.org/officeDocument/2006/relationships" rot="180" type="leftBrace" r:blip="">
                <dgm:adjLst>
                  <dgm:adj idx="1" val="0.35"/>
                </dgm:adjLst>
              </dgm:shape>
            </dgm:else>
          </dgm:choose>
          <dgm:presOf/>
        </dgm:layoutNode>
        <dgm:layoutNode name="spH">
          <dgm:alg type="sp"/>
        </dgm:layoutNode>
        <dgm:choose name="Name14">
          <dgm:if name="Name15" axis="ch" ptType="node" func="cnt" op="gte" val="1">
            <dgm:layoutNode name="desTx" styleLbl="node1">
              <dgm:varLst>
                <dgm:bulletEnabled val="1"/>
              </dgm:varLst>
              <dgm:alg type="tx">
                <dgm:param type="stBulletLvl" val="1"/>
                <dgm:param type="txAnchorVertCh" val="mid"/>
              </dgm:alg>
              <dgm:shape xmlns:r="http://schemas.openxmlformats.org/officeDocument/2006/relationships" type="rect" r:blip="">
                <dgm:adjLst/>
              </dgm:shape>
              <dgm:presOf axis="des" ptType="node"/>
              <dgm:constrLst>
                <dgm:constr type="secFontSz" refType="primFontSz"/>
                <dgm:constr type="tMarg" refType="primFontSz" fact="0.3"/>
                <dgm:constr type="bMarg" refType="primFontSz" fact="0.3"/>
                <dgm:constr type="lMarg" refType="primFontSz" fact="0.3"/>
                <dgm:constr type="rMarg" refType="primFontSz" fact="0.3"/>
              </dgm:constrLst>
              <dgm:ruleLst>
                <dgm:rule type="h" val="INF" fact="NaN" max="NaN"/>
              </dgm:ruleLst>
            </dgm:layoutNode>
          </dgm:if>
          <dgm:else name="Name16"/>
        </dgm:choose>
      </dgm:layoutNode>
      <dgm:forEach name="Name17" axis="followSib" ptType="sibTrans" cnt="1">
        <dgm:layoutNode name="spV">
          <dgm:alg type="sp"/>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34FBA30-372F-4F9C-AE00-07A592D0431A}" type="datetimeFigureOut">
              <a:rPr lang="en-US" smtClean="0"/>
              <a:t>6/20/2023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DE152DC-4518-40CE-AB89-2B0DC2FE3B4F}" type="slidenum">
              <a:rPr lang="en-US" smtClean="0"/>
              <a:t>‹#›</a:t>
            </a:fld>
            <a:endParaRPr lang="en-US"/>
          </a:p>
        </p:txBody>
      </p:sp>
    </p:spTree>
    <p:extLst>
      <p:ext uri="{BB962C8B-B14F-4D97-AF65-F5344CB8AC3E}">
        <p14:creationId xmlns:p14="http://schemas.microsoft.com/office/powerpoint/2010/main" val="292970346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Hi</a:t>
            </a:r>
            <a:r>
              <a:rPr lang="en-US" dirty="0"/>
              <a:t>. </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45B771E-BA6A-4EFD-AB48-2CD19033AD9F}"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23227074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t>The main services and referrals under the Social Stability Sector are towards Youth – including Youth-led initiatives and training to youth through (list the types of interventions)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t>Mention that although youth support is a small part of the sector and there are other types of services, however referrals to the sector are usually for Youth given that the other types of activities are community level – developmental services such as community-support projects, support to municipalities etc.</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45B771E-BA6A-4EFD-AB48-2CD19033AD9F}"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91669190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45B771E-BA6A-4EFD-AB48-2CD19033AD9F}"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8583930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prstClr val="black"/>
                </a:solidFill>
                <a:effectLst/>
                <a:uLnTx/>
                <a:uFillTx/>
                <a:latin typeface="Calibri" panose="020F0502020204030204"/>
                <a:ea typeface="+mn-ea"/>
                <a:cs typeface="+mn-cs"/>
              </a:rPr>
              <a:t>What is a referral trend</a:t>
            </a:r>
            <a:r>
              <a:rPr lang="en-US" b="1" dirty="0">
                <a:solidFill>
                  <a:prstClr val="black"/>
                </a:solidFill>
                <a:latin typeface="Calibri" panose="020F0502020204030204"/>
              </a:rPr>
              <a:t>?</a:t>
            </a:r>
            <a:endParaRPr kumimoji="0" lang="en-US" sz="1200" b="1"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1"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prstClr val="black"/>
                </a:solidFill>
                <a:effectLst/>
                <a:uLnTx/>
                <a:uFillTx/>
                <a:latin typeface="Calibri" panose="020F0502020204030204"/>
                <a:ea typeface="+mn-ea"/>
                <a:cs typeface="+mn-cs"/>
              </a:rPr>
              <a:t>The Inter-Agency Referral Monitoring platform</a:t>
            </a:r>
            <a:r>
              <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rPr>
              <a:t> aims to maintain an overview of collective referral practices between service providers in Lebanon by reporting on the # of referrals made, to which sectors, by the referral status. By using the referral information which all our agencies already have and collectively pulling this together, we are able to generate nationally representative referral trends which inform our understanding of peoples needs </a:t>
            </a:r>
            <a:r>
              <a:rPr kumimoji="0" lang="en-US" sz="1200" b="0" i="0" u="none" strike="noStrike" kern="1200" cap="none" spc="0" normalizeH="0" baseline="0" noProof="0" dirty="0" err="1">
                <a:ln>
                  <a:noFill/>
                </a:ln>
                <a:solidFill>
                  <a:prstClr val="black"/>
                </a:solidFill>
                <a:effectLst/>
                <a:uLnTx/>
                <a:uFillTx/>
                <a:latin typeface="Calibri" panose="020F0502020204030204"/>
                <a:ea typeface="+mn-ea"/>
                <a:cs typeface="+mn-cs"/>
              </a:rPr>
              <a:t>ie</a:t>
            </a:r>
            <a:r>
              <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rPr>
              <a:t>, which services people are being referred to, which people might be needing our services, our capacity to meet those needs, how our ability to respond to those has been affected by the context and/or how peoples needs are changing with the context, as well as where we face challenges in conducting the referral process. In 2020, all LCRP orgs being requested to report in this across sectors on a quarterly basis</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prstClr val="black"/>
                </a:solidFill>
                <a:effectLst/>
                <a:uLnTx/>
                <a:uFillTx/>
                <a:latin typeface="Calibri" panose="020F0502020204030204"/>
                <a:ea typeface="+mn-ea"/>
                <a:cs typeface="+mn-cs"/>
              </a:rPr>
              <a:t>Ask participants </a:t>
            </a:r>
            <a:r>
              <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rPr>
              <a:t>why is it important for us to generate referral trends? What can we do with this information? </a:t>
            </a:r>
          </a:p>
          <a:p>
            <a:endParaRPr lang="en-US" dirty="0"/>
          </a:p>
        </p:txBody>
      </p:sp>
      <p:sp>
        <p:nvSpPr>
          <p:cNvPr id="4" name="Slide Number Placeholder 3"/>
          <p:cNvSpPr>
            <a:spLocks noGrp="1"/>
          </p:cNvSpPr>
          <p:nvPr>
            <p:ph type="sldNum" sz="quarter" idx="5"/>
          </p:nvPr>
        </p:nvSpPr>
        <p:spPr/>
        <p:txBody>
          <a:bodyPr/>
          <a:lstStyle/>
          <a:p>
            <a:fld id="{FFAA4148-AAF9-4639-8EF0-B8D4068B5D6B}" type="slidenum">
              <a:rPr lang="en-US" smtClean="0"/>
              <a:t>16</a:t>
            </a:fld>
            <a:endParaRPr lang="en-US"/>
          </a:p>
        </p:txBody>
      </p:sp>
    </p:spTree>
    <p:extLst>
      <p:ext uri="{BB962C8B-B14F-4D97-AF65-F5344CB8AC3E}">
        <p14:creationId xmlns:p14="http://schemas.microsoft.com/office/powerpoint/2010/main" val="237176635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US" dirty="0">
                <a:cs typeface="Calibri"/>
              </a:rPr>
              <a:t>Both RIMS and RAIS trends are captured in the IA referral monitoring platform – RIMS partners should report directly into the platform while RAIS reports IM reports directly. </a:t>
            </a:r>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45B771E-BA6A-4EFD-AB48-2CD19033AD9F}"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37718698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US" b="1">
                <a:solidFill>
                  <a:prstClr val="black"/>
                </a:solidFill>
                <a:latin typeface="Calibri" panose="020F0502020204030204"/>
              </a:rPr>
              <a:t>When reporting on referrals in the referral monitoring platform, you will only be able to do this if you are tracking the referrals you make. </a:t>
            </a:r>
          </a:p>
          <a:p>
            <a:pPr>
              <a:defRPr/>
            </a:pPr>
            <a:endParaRPr lang="en-US" b="1">
              <a:solidFill>
                <a:prstClr val="black"/>
              </a:solidFill>
              <a:latin typeface="Calibri" panose="020F0502020204030204"/>
            </a:endParaRPr>
          </a:p>
          <a:p>
            <a:pPr>
              <a:defRPr/>
            </a:pPr>
            <a:r>
              <a:rPr lang="en-US" b="1">
                <a:solidFill>
                  <a:prstClr val="black"/>
                </a:solidFill>
                <a:latin typeface="Calibri" panose="020F0502020204030204"/>
              </a:rPr>
              <a:t>There are a number of different stages of the referral process once you send the referral. </a:t>
            </a:r>
            <a:endParaRPr lang="en-US" b="1">
              <a:solidFill>
                <a:prstClr val="black"/>
              </a:solidFill>
              <a:latin typeface="Calibri" panose="020F0502020204030204"/>
              <a:cs typeface="Calibri"/>
            </a:endParaRPr>
          </a:p>
          <a:p>
            <a:pPr>
              <a:defRPr/>
            </a:pPr>
            <a:endParaRPr lang="en-US" b="1">
              <a:solidFill>
                <a:prstClr val="black"/>
              </a:solidFill>
              <a:latin typeface="Calibri" panose="020F0502020204030204"/>
              <a:cs typeface="Calibri"/>
            </a:endParaRPr>
          </a:p>
          <a:p>
            <a:pPr>
              <a:defRPr/>
            </a:pPr>
            <a:r>
              <a:rPr lang="en-US" b="1">
                <a:solidFill>
                  <a:prstClr val="black"/>
                </a:solidFill>
                <a:latin typeface="Calibri" panose="020F0502020204030204"/>
              </a:rPr>
              <a:t>You should receive feedback (referral acknowledged) and later if an assessment is required by the referral receiving agency you should follow up to check if the referral has been accepted or not. </a:t>
            </a:r>
            <a:endParaRPr lang="en-US" b="1">
              <a:solidFill>
                <a:prstClr val="black"/>
              </a:solidFill>
              <a:latin typeface="Calibri" panose="020F0502020204030204"/>
              <a:cs typeface="Calibri"/>
            </a:endParaRPr>
          </a:p>
          <a:p>
            <a:pPr>
              <a:defRPr/>
            </a:pPr>
            <a:endParaRPr lang="en-US" b="1">
              <a:solidFill>
                <a:prstClr val="black"/>
              </a:solidFill>
              <a:latin typeface="Calibri" panose="020F0502020204030204"/>
            </a:endParaRPr>
          </a:p>
          <a:p>
            <a:pPr>
              <a:defRPr/>
            </a:pPr>
            <a:r>
              <a:rPr lang="en-US" b="1">
                <a:solidFill>
                  <a:prstClr val="black"/>
                </a:solidFill>
                <a:latin typeface="Calibri" panose="020F0502020204030204"/>
              </a:rPr>
              <a:t>These</a:t>
            </a:r>
            <a:r>
              <a:rPr kumimoji="0" lang="en-US" sz="1200" b="1" i="0" u="none" strike="noStrike" kern="1200" cap="none" spc="0" normalizeH="0" baseline="0" noProof="0">
                <a:ln>
                  <a:noFill/>
                </a:ln>
                <a:solidFill>
                  <a:prstClr val="black"/>
                </a:solidFill>
                <a:effectLst/>
                <a:uLnTx/>
                <a:uFillTx/>
                <a:latin typeface="Calibri" panose="020F0502020204030204"/>
                <a:ea typeface="+mn-ea"/>
                <a:cs typeface="+mn-cs"/>
              </a:rPr>
              <a:t> categories are aligned with both RAIS and RIMS</a:t>
            </a:r>
            <a:r>
              <a:rPr lang="en-US" b="1">
                <a:solidFill>
                  <a:prstClr val="black"/>
                </a:solidFill>
                <a:latin typeface="Calibri" panose="020F0502020204030204"/>
              </a:rPr>
              <a:t> </a:t>
            </a:r>
            <a:endParaRPr lang="en-US" b="1">
              <a:cs typeface="Calibri"/>
            </a:endParaRPr>
          </a:p>
          <a:p>
            <a:endParaRPr lang="en-US" b="1" baseline="0">
              <a:cs typeface="Calibri"/>
            </a:endParaRP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45B771E-BA6A-4EFD-AB48-2CD19033AD9F}"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54591428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45B771E-BA6A-4EFD-AB48-2CD19033AD9F}"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13065996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The referral process is made up of 7 steps from identification to closing, and a final step for referral trend analysis. </a:t>
            </a:r>
            <a:r>
              <a:rPr lang="en-US" sz="1200" kern="1200" dirty="0">
                <a:solidFill>
                  <a:schemeClr val="tx1"/>
                </a:solidFill>
                <a:effectLst/>
                <a:latin typeface="+mn-lt"/>
                <a:ea typeface="+mn-ea"/>
                <a:cs typeface="+mn-cs"/>
              </a:rPr>
              <a:t>The process is made up of three main sections; safe identification, referral management, and referral reporting &amp; analysis. These steps are facilitated by frontline staff and often a desk-based staff also known as a referral focal point. </a:t>
            </a:r>
          </a:p>
          <a:p>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The service mapping is essential for 4 of the 8</a:t>
            </a:r>
            <a:r>
              <a:rPr lang="en-US" sz="1200" b="1" kern="1200" baseline="0" dirty="0">
                <a:solidFill>
                  <a:schemeClr val="tx1"/>
                </a:solidFill>
                <a:effectLst/>
                <a:latin typeface="+mn-lt"/>
                <a:ea typeface="+mn-ea"/>
                <a:cs typeface="+mn-cs"/>
              </a:rPr>
              <a:t> steps.</a:t>
            </a:r>
            <a:r>
              <a:rPr lang="en-US" sz="1200" b="1" kern="1200" dirty="0">
                <a:solidFill>
                  <a:schemeClr val="tx1"/>
                </a:solidFill>
                <a:effectLst/>
                <a:latin typeface="+mn-lt"/>
                <a:ea typeface="+mn-ea"/>
                <a:cs typeface="+mn-cs"/>
              </a:rPr>
              <a:t> </a:t>
            </a:r>
            <a:r>
              <a:rPr lang="en-US" sz="1200" b="0" kern="1200" dirty="0">
                <a:solidFill>
                  <a:schemeClr val="tx1"/>
                </a:solidFill>
                <a:effectLst/>
                <a:latin typeface="+mn-lt"/>
                <a:ea typeface="+mn-ea"/>
                <a:cs typeface="+mn-cs"/>
              </a:rPr>
              <a:t>It allows us</a:t>
            </a:r>
            <a:r>
              <a:rPr lang="en-US" sz="1200" b="0" kern="1200" baseline="0" dirty="0">
                <a:solidFill>
                  <a:schemeClr val="tx1"/>
                </a:solidFill>
                <a:effectLst/>
                <a:latin typeface="+mn-lt"/>
                <a:ea typeface="+mn-ea"/>
                <a:cs typeface="+mn-cs"/>
              </a:rPr>
              <a:t> to have access </a:t>
            </a:r>
            <a:r>
              <a:rPr lang="en-US" sz="1200" kern="1200" dirty="0">
                <a:solidFill>
                  <a:schemeClr val="tx1"/>
                </a:solidFill>
                <a:effectLst/>
                <a:latin typeface="+mn-lt"/>
                <a:ea typeface="+mn-ea"/>
                <a:cs typeface="+mn-cs"/>
              </a:rPr>
              <a:t>to up-to-date and accurate information on services and assistance across all sectors and governorates. It captures adequate information to facilitate referrals in a timely manner. It also helps us to share relevant information with people on available services and assistance to collect informed consent.</a:t>
            </a:r>
            <a:r>
              <a:rPr lang="en-US" dirty="0"/>
              <a:t> </a:t>
            </a:r>
            <a:endParaRPr lang="en-US" sz="1200" kern="1200" baseline="0" dirty="0">
              <a:solidFill>
                <a:schemeClr val="tx1"/>
              </a:solidFill>
              <a:effectLst/>
              <a:latin typeface="+mn-lt"/>
              <a:ea typeface="+mn-ea"/>
              <a:cs typeface="+mn-cs"/>
            </a:endParaRPr>
          </a:p>
          <a:p>
            <a:endParaRPr lang="en-US" sz="1200" kern="1200" baseline="0" dirty="0">
              <a:solidFill>
                <a:schemeClr val="tx1"/>
              </a:solidFill>
              <a:effectLst/>
              <a:latin typeface="+mn-lt"/>
              <a:ea typeface="+mn-ea"/>
              <a:cs typeface="+mn-cs"/>
            </a:endParaRPr>
          </a:p>
          <a:p>
            <a:r>
              <a:rPr lang="en-US" sz="1200" b="1" kern="1200" baseline="0" dirty="0">
                <a:solidFill>
                  <a:schemeClr val="tx1"/>
                </a:solidFill>
                <a:effectLst/>
                <a:latin typeface="+mn-lt"/>
                <a:ea typeface="+mn-ea"/>
                <a:cs typeface="+mn-cs"/>
              </a:rPr>
              <a:t>The IA referral monitoring platform</a:t>
            </a:r>
            <a:r>
              <a:rPr lang="en-US" sz="1200" kern="1200" baseline="0" dirty="0">
                <a:solidFill>
                  <a:schemeClr val="tx1"/>
                </a:solidFill>
                <a:effectLst/>
                <a:latin typeface="+mn-lt"/>
                <a:ea typeface="+mn-ea"/>
                <a:cs typeface="+mn-cs"/>
              </a:rPr>
              <a:t> aims to enhance accountability for referrals and generates national level referral trend analysis.</a:t>
            </a:r>
            <a:r>
              <a:rPr lang="en-US" dirty="0"/>
              <a:t> </a:t>
            </a:r>
            <a:endParaRPr lang="en-US" sz="1200" kern="1200" baseline="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DB25A45-AFDD-462D-9005-6E52F76EED5E}"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72352527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4708" marR="0" lvl="0" indent="-174708"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1" kern="1200" dirty="0">
                <a:solidFill>
                  <a:schemeClr val="tx1"/>
                </a:solidFill>
                <a:effectLst/>
                <a:latin typeface="+mn-lt"/>
                <a:ea typeface="+mn-ea"/>
                <a:cs typeface="+mn-cs"/>
              </a:rPr>
              <a:t>Explain</a:t>
            </a:r>
            <a:r>
              <a:rPr lang="en-US" sz="1200" b="1" kern="1200" baseline="0" dirty="0">
                <a:solidFill>
                  <a:schemeClr val="tx1"/>
                </a:solidFill>
                <a:effectLst/>
                <a:latin typeface="+mn-lt"/>
                <a:ea typeface="+mn-ea"/>
                <a:cs typeface="+mn-cs"/>
              </a:rPr>
              <a:t> </a:t>
            </a:r>
            <a:r>
              <a:rPr lang="en-US" sz="1200" kern="1200" baseline="0" dirty="0">
                <a:solidFill>
                  <a:schemeClr val="tx1"/>
                </a:solidFill>
                <a:effectLst/>
                <a:latin typeface="+mn-lt"/>
                <a:ea typeface="+mn-ea"/>
                <a:cs typeface="+mn-cs"/>
              </a:rPr>
              <a:t>that these 5 principles guide us in the way we take decisions and how we respond when we identify individual/household who needs support, and at each stage of the referral process. If we respect these principles and they ground our actions individuals/households will be better protected and safe. </a:t>
            </a:r>
          </a:p>
          <a:p>
            <a:pPr marL="0" indent="0">
              <a:buFont typeface="Arial" panose="020B0604020202020204" pitchFamily="34" charset="0"/>
              <a:buNone/>
            </a:pPr>
            <a:endParaRPr lang="en-US" baseline="0" dirty="0"/>
          </a:p>
        </p:txBody>
      </p:sp>
      <p:sp>
        <p:nvSpPr>
          <p:cNvPr id="4" name="Slide Number Placeholder 3"/>
          <p:cNvSpPr>
            <a:spLocks noGrp="1"/>
          </p:cNvSpPr>
          <p:nvPr>
            <p:ph type="sldNum" sz="quarter" idx="10"/>
          </p:nvPr>
        </p:nvSpPr>
        <p:spPr/>
        <p:txBody>
          <a:bodyPr/>
          <a:lstStyle/>
          <a:p>
            <a:fld id="{BDB25A45-AFDD-462D-9005-6E52F76EED5E}" type="slidenum">
              <a:rPr lang="en-US" smtClean="0"/>
              <a:t>7</a:t>
            </a:fld>
            <a:endParaRPr lang="en-US"/>
          </a:p>
        </p:txBody>
      </p:sp>
    </p:spTree>
    <p:extLst>
      <p:ext uri="{BB962C8B-B14F-4D97-AF65-F5344CB8AC3E}">
        <p14:creationId xmlns:p14="http://schemas.microsoft.com/office/powerpoint/2010/main" val="110526192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C60AB1C-1E4E-4DA4-B32F-D4D03BC414FA}"/>
              </a:ext>
            </a:extLst>
          </p:cNvPr>
          <p:cNvSpPr>
            <a:spLocks noGrp="1" noRot="1" noChangeAspect="1"/>
          </p:cNvSpPr>
          <p:nvPr>
            <p:ph type="sldImg"/>
          </p:nvPr>
        </p:nvSpPr>
        <p:spPr>
          <a:xfrm>
            <a:off x="685800" y="1143000"/>
            <a:ext cx="5486400" cy="3086100"/>
          </a:xfrm>
        </p:spPr>
      </p:sp>
      <p:sp>
        <p:nvSpPr>
          <p:cNvPr id="3" name="Notes Placeholder 2">
            <a:extLst>
              <a:ext uri="{FF2B5EF4-FFF2-40B4-BE49-F238E27FC236}">
                <a16:creationId xmlns:a16="http://schemas.microsoft.com/office/drawing/2014/main" id="{48EFA32B-8394-4FD1-8DB8-7AD8F8F4DA70}"/>
              </a:ext>
            </a:extLst>
          </p:cNvPr>
          <p:cNvSpPr txBox="1">
            <a:spLocks noGrp="1"/>
          </p:cNvSpPr>
          <p:nvPr>
            <p:ph type="body" sz="quarter"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t>Despite the importance of conducting safe and timely referrals we know from Inter-Agency referral trend data that we still face significant challenges and gaps in our referral practices. Despite this 35% of referrals are not responded to and many are not responded in time. </a:t>
            </a:r>
          </a:p>
          <a:p>
            <a:pPr lvl="0"/>
            <a:r>
              <a:rPr lang="en-US" b="1" dirty="0"/>
              <a:t>The Inter-Agency has tried to address some of these gaps by developing these referrals tools which aim to strengthen referral practices between service providers.</a:t>
            </a:r>
          </a:p>
          <a:p>
            <a:pPr lvl="0"/>
            <a:endParaRPr lang="en-US" sz="1200" b="1" dirty="0">
              <a:ea typeface="+mn-ea"/>
              <a:cs typeface="+mn-cs"/>
            </a:endParaRPr>
          </a:p>
          <a:p>
            <a:pPr lvl="0"/>
            <a:r>
              <a:rPr lang="en-US" sz="1200" b="1" dirty="0">
                <a:ea typeface="Tahoma" panose="020B0604030504040204" pitchFamily="34" charset="0"/>
                <a:cs typeface="Tahoma" panose="020B0604030504040204" pitchFamily="34" charset="0"/>
              </a:rPr>
              <a:t>Using and reporting on the Inter-Agency Referral Tools is critical </a:t>
            </a:r>
            <a:r>
              <a:rPr lang="en-US" sz="1200" dirty="0">
                <a:ea typeface="Tahoma" panose="020B0604030504040204" pitchFamily="34" charset="0"/>
                <a:cs typeface="Tahoma" panose="020B0604030504040204" pitchFamily="34" charset="0"/>
              </a:rPr>
              <a:t>to facilitating safe, timely and accurate referrals.  It is critical to our </a:t>
            </a:r>
            <a:r>
              <a:rPr lang="en-US" sz="1200" b="1" dirty="0">
                <a:ea typeface="Tahoma" panose="020B0604030504040204" pitchFamily="34" charset="0"/>
                <a:cs typeface="Tahoma" panose="020B0604030504040204" pitchFamily="34" charset="0"/>
              </a:rPr>
              <a:t>accountability for affected populations and helps people to have their rights respected. </a:t>
            </a:r>
          </a:p>
          <a:p>
            <a:pPr lvl="0"/>
            <a:endParaRPr lang="en-US" b="1" dirty="0"/>
          </a:p>
        </p:txBody>
      </p:sp>
      <p:sp>
        <p:nvSpPr>
          <p:cNvPr id="4" name="Slide Number Placeholder 3">
            <a:extLst>
              <a:ext uri="{FF2B5EF4-FFF2-40B4-BE49-F238E27FC236}">
                <a16:creationId xmlns:a16="http://schemas.microsoft.com/office/drawing/2014/main" id="{2C9B2965-C7A0-4987-ADAB-8C9FCA01FBEA}"/>
              </a:ext>
            </a:extLst>
          </p:cNvPr>
          <p:cNvSpPr txBox="1"/>
          <p:nvPr/>
        </p:nvSpPr>
        <p:spPr>
          <a:xfrm>
            <a:off x="3884608" y="8685208"/>
            <a:ext cx="2971800" cy="458791"/>
          </a:xfrm>
          <a:prstGeom prst="rect">
            <a:avLst/>
          </a:prstGeom>
          <a:noFill/>
          <a:ln cap="flat">
            <a:noFill/>
          </a:ln>
        </p:spPr>
        <p:txBody>
          <a:bodyPr vert="horz" wrap="square" lIns="91440" tIns="45720" rIns="91440" bIns="45720" anchor="b" anchorCtr="0" compatLnSpc="1">
            <a:noAutofit/>
          </a:bodyPr>
          <a:lstStyle/>
          <a:p>
            <a:pPr marL="0" marR="0" lvl="0" indent="0" algn="r" defTabSz="914400"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fld id="{70EB9C0C-C62D-41C9-A575-E4E143A2B7BE}" type="slidenum">
              <a:rPr kumimoji="0" sz="1800" b="0" i="0" u="none" strike="noStrike" kern="0" cap="none" spc="0" normalizeH="0" baseline="0" noProof="0">
                <a:ln>
                  <a:noFill/>
                </a:ln>
                <a:solidFill>
                  <a:srgbClr val="000000"/>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t>8</a:t>
            </a:fld>
            <a:endParaRPr kumimoji="0" lang="en-US" sz="1200" b="0" i="0" u="none" strike="noStrike" kern="1200" cap="none" spc="0" normalizeH="0" baseline="0" noProof="0">
              <a:ln>
                <a:noFill/>
              </a:ln>
              <a:solidFill>
                <a:srgbClr val="000000"/>
              </a:solidFill>
              <a:effectLst/>
              <a:uLnTx/>
              <a:uFillTx/>
              <a:latin typeface="Calibri"/>
              <a:ea typeface="+mn-ea"/>
              <a:cs typeface="+mn-cs"/>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Direct </a:t>
            </a:r>
            <a:r>
              <a:rPr lang="en-US"/>
              <a:t>participants to the IA referral form on </a:t>
            </a:r>
            <a:r>
              <a:rPr lang="en-US" b="1"/>
              <a:t>Lebanon information hub </a:t>
            </a:r>
            <a:r>
              <a:rPr lang="en-US"/>
              <a:t>or </a:t>
            </a:r>
            <a:r>
              <a:rPr lang="en-US" b="1"/>
              <a:t>Annex 3 of the IA MS Referral. </a:t>
            </a:r>
            <a:r>
              <a:rPr lang="en-US" b="0"/>
              <a:t>Go through the form online. </a:t>
            </a:r>
          </a:p>
          <a:p>
            <a:endParaRPr lang="en-US" b="1"/>
          </a:p>
          <a:p>
            <a:r>
              <a:rPr lang="en-US" b="1"/>
              <a:t>Ask participants: </a:t>
            </a:r>
            <a:r>
              <a:rPr lang="en-US" b="0"/>
              <a:t>why do we need an Inter-Agency referral form?</a:t>
            </a:r>
            <a:r>
              <a:rPr lang="en-US"/>
              <a:t> </a:t>
            </a:r>
            <a:r>
              <a:rPr lang="en-GB" sz="1800" b="1">
                <a:effectLst/>
                <a:latin typeface="Calibri"/>
                <a:ea typeface="Calibri" panose="020F0502020204030204" pitchFamily="34" charset="0"/>
                <a:cs typeface="Calibri"/>
              </a:rPr>
              <a:t>The Referral Form </a:t>
            </a:r>
            <a:r>
              <a:rPr lang="en-GB" sz="1800">
                <a:effectLst/>
                <a:latin typeface="Calibri"/>
                <a:ea typeface="Calibri" panose="020F0502020204030204" pitchFamily="34" charset="0"/>
                <a:cs typeface="Calibri"/>
              </a:rPr>
              <a:t>aims to standardise the information captured for cases being referred making sure that informed consent is taken and that receiving agencies have the minimum required information to respond.</a:t>
            </a:r>
            <a:r>
              <a:rPr lang="en-GB" sz="1800">
                <a:latin typeface="Calibri"/>
                <a:ea typeface="Calibri" panose="020F0502020204030204" pitchFamily="34" charset="0"/>
                <a:cs typeface="Calibri"/>
              </a:rPr>
              <a:t> </a:t>
            </a:r>
            <a:endParaRPr lang="en-US" sz="1800">
              <a:effectLst/>
              <a:latin typeface="Calibri"/>
              <a:ea typeface="Calibri" panose="020F0502020204030204" pitchFamily="34" charset="0"/>
              <a:cs typeface="Calibri"/>
            </a:endParaRPr>
          </a:p>
          <a:p>
            <a:endParaRPr lang="en-US"/>
          </a:p>
          <a:p>
            <a:r>
              <a:rPr lang="en-US"/>
              <a:t>You will likely be familiar with this form. </a:t>
            </a:r>
            <a:r>
              <a:rPr lang="en-US" b="1"/>
              <a:t>We will go through the form together (take participant through the form and start at priority-level refer to the facilitation manual for support on the guidance for each section of referral form</a:t>
            </a:r>
          </a:p>
          <a:p>
            <a:endParaRPr lang="en-US" sz="1400" b="1"/>
          </a:p>
          <a:p>
            <a:pPr lvl="0"/>
            <a:r>
              <a:rPr lang="en-US" b="1"/>
              <a:t>Explain that first, we need to determine the priority level of the case to the receiving agency based on how quickly the receiving agency needs to respond. </a:t>
            </a:r>
            <a:r>
              <a:rPr lang="en-US"/>
              <a:t>It is important to highlight that you should not conduct an in-depth assessment which is the role of a case worker. Here you need to consider whether there were any indications for immediate risks expressed by the person being referred. </a:t>
            </a:r>
          </a:p>
          <a:p>
            <a:pPr marL="171450" lvl="0" indent="-171450">
              <a:buSzPct val="100000"/>
              <a:buFont typeface="Arial" pitchFamily="34"/>
              <a:buChar char="•"/>
            </a:pPr>
            <a:r>
              <a:rPr lang="en-US"/>
              <a:t>For </a:t>
            </a:r>
            <a:r>
              <a:rPr lang="en-US" b="1"/>
              <a:t>high-risk</a:t>
            </a:r>
            <a:r>
              <a:rPr lang="en-US"/>
              <a:t> situations, where there is a serious imminent risk to personal safety a fast-track referral is required, with an expected response from the receiving agency in 48 hours</a:t>
            </a:r>
          </a:p>
          <a:p>
            <a:pPr marL="171450" lvl="0" indent="-171450">
              <a:buSzPct val="100000"/>
              <a:buFont typeface="Arial" pitchFamily="34"/>
              <a:buChar char="•"/>
            </a:pPr>
            <a:r>
              <a:rPr lang="en-US"/>
              <a:t>For </a:t>
            </a:r>
            <a:r>
              <a:rPr lang="en-US" b="1"/>
              <a:t>medium/low-risk </a:t>
            </a:r>
            <a:r>
              <a:rPr lang="en-US"/>
              <a:t>situations, where the likelihood of serious risk to personal safety is low, and where a self-referral of the client to the service provider is not possible, a regular referral is required, with an expected response from the receiving agency in 14 days.</a:t>
            </a:r>
            <a:endParaRPr lang="en-US" sz="1400"/>
          </a:p>
          <a:p>
            <a:pPr marL="171450" lvl="0" indent="-171450">
              <a:buSzPct val="100000"/>
              <a:buFont typeface="Arial" pitchFamily="34"/>
              <a:buChar char="•"/>
            </a:pPr>
            <a:r>
              <a:rPr lang="en-US" b="1"/>
              <a:t>For complex cases </a:t>
            </a:r>
            <a:r>
              <a:rPr lang="en-US"/>
              <a:t>it can be helpful to have a discussion without revealing identifying information with a protection specialist and/or if you are not sure about the case have a discussion with your supervisor or the person you may refer the case to understand if you are referring the case to the right place. </a:t>
            </a:r>
          </a:p>
          <a:p>
            <a:pPr marL="171450" lvl="0" indent="-171450">
              <a:buSzPct val="100000"/>
              <a:buFont typeface="Arial" pitchFamily="34"/>
              <a:buChar char="•"/>
            </a:pPr>
            <a:endParaRPr lang="en-US"/>
          </a:p>
          <a:p>
            <a:pPr>
              <a:buSzPct val="100000"/>
            </a:pPr>
            <a:r>
              <a:rPr lang="en-US" b="1"/>
              <a:t>Explain</a:t>
            </a:r>
            <a:r>
              <a:rPr lang="en-US"/>
              <a:t> that it is imperative to ask informed consent from the individuals by providing all the information to the individual about the available services and risks involved. In </a:t>
            </a:r>
            <a:r>
              <a:rPr lang="en-US" b="1"/>
              <a:t>Annex 2 </a:t>
            </a:r>
            <a:r>
              <a:rPr lang="en-US"/>
              <a:t>of the minimum standard you will find a demo script you can use. </a:t>
            </a:r>
            <a:endParaRPr lang="en-US">
              <a:cs typeface="Calibri"/>
            </a:endParaRPr>
          </a:p>
          <a:p>
            <a:endParaRPr lang="en-US"/>
          </a:p>
        </p:txBody>
      </p:sp>
      <p:sp>
        <p:nvSpPr>
          <p:cNvPr id="4" name="Slide Number Placeholder 3"/>
          <p:cNvSpPr>
            <a:spLocks noGrp="1"/>
          </p:cNvSpPr>
          <p:nvPr>
            <p:ph type="sldNum" sz="quarter" idx="5"/>
          </p:nvPr>
        </p:nvSpPr>
        <p:spPr/>
        <p:txBody>
          <a:bodyPr/>
          <a:lstStyle/>
          <a:p>
            <a:fld id="{FFAA4148-AAF9-4639-8EF0-B8D4068B5D6B}" type="slidenum">
              <a:rPr lang="en-US" smtClean="0"/>
              <a:t>9</a:t>
            </a:fld>
            <a:endParaRPr lang="en-US"/>
          </a:p>
        </p:txBody>
      </p:sp>
    </p:spTree>
    <p:extLst>
      <p:ext uri="{BB962C8B-B14F-4D97-AF65-F5344CB8AC3E}">
        <p14:creationId xmlns:p14="http://schemas.microsoft.com/office/powerpoint/2010/main" val="67374762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Introduce the IA SM platform that was developed in early 2020 to replace all the multiple sector service mappings contained on Excel sheets and Word documents. We now have 1825 active services in the service mapping, there are 148 organizations in the mapping with 82 of these active in 26 districts. The platform only works if agencies report into it to make sure that activities and services are accurate and up to date. So we need all your support to make it useful for everyone.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The Inter-Sector Service Mapping </a:t>
            </a:r>
            <a:r>
              <a:rPr lang="en-US" dirty="0"/>
              <a:t>to facilitate timely and accurate referrals between service providers; but also for coordination purposes to provide an overview of services and assistance in the country. This will be the central platform used in Lebanon to capture information on available services and assistance across sectors and governorates. It will replace existing service mapping processes and referral pathways in place. Using a standard template we will be able to capture sufficient information on the service, location, eligibility criteria, referral protocol, and contact focal point for each service. The service mapping will be a resource for operational staff like yourselves who are sending and receiving referrals to/from other service providers and it will support the identification of gaps in service provision and it will allow for changes to be reflected in a timely manner.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dirty="0"/>
          </a:p>
          <a:p>
            <a:pPr>
              <a:defRPr/>
            </a:pPr>
            <a:r>
              <a:rPr lang="en-US" b="1" dirty="0"/>
              <a:t>X% of you said that you have used this platform before.  </a:t>
            </a:r>
            <a:endParaRPr lang="en-US" b="1" dirty="0">
              <a:cs typeface="Calibri" panose="020F0502020204030204"/>
            </a:endParaRPr>
          </a:p>
          <a:p>
            <a:endParaRPr lang="en-US" dirty="0"/>
          </a:p>
        </p:txBody>
      </p:sp>
      <p:sp>
        <p:nvSpPr>
          <p:cNvPr id="4" name="Slide Number Placeholder 3"/>
          <p:cNvSpPr>
            <a:spLocks noGrp="1"/>
          </p:cNvSpPr>
          <p:nvPr>
            <p:ph type="sldNum" sz="quarter" idx="5"/>
          </p:nvPr>
        </p:nvSpPr>
        <p:spPr/>
        <p:txBody>
          <a:bodyPr/>
          <a:lstStyle/>
          <a:p>
            <a:fld id="{FFAA4148-AAF9-4639-8EF0-B8D4068B5D6B}" type="slidenum">
              <a:rPr lang="en-US" smtClean="0"/>
              <a:t>10</a:t>
            </a:fld>
            <a:endParaRPr lang="en-US"/>
          </a:p>
        </p:txBody>
      </p:sp>
    </p:spTree>
    <p:extLst>
      <p:ext uri="{BB962C8B-B14F-4D97-AF65-F5344CB8AC3E}">
        <p14:creationId xmlns:p14="http://schemas.microsoft.com/office/powerpoint/2010/main" val="181626522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mn-lt"/>
                <a:ea typeface="+mn-ea"/>
                <a:cs typeface="+mn-cs"/>
              </a:rPr>
              <a:t>The Inter-Agency Service Mapping aims to facilitate timely and accurate referrals between service providers. </a:t>
            </a:r>
            <a:r>
              <a:rPr lang="en-US" sz="1200" kern="1200" dirty="0">
                <a:solidFill>
                  <a:schemeClr val="tx1"/>
                </a:solidFill>
                <a:effectLst/>
                <a:latin typeface="+mn-lt"/>
                <a:ea typeface="+mn-ea"/>
                <a:cs typeface="+mn-cs"/>
              </a:rPr>
              <a:t>It also serves for coordination purposes</a:t>
            </a:r>
            <a:r>
              <a:rPr lang="en-US" sz="1200" kern="1200" baseline="0" dirty="0">
                <a:solidFill>
                  <a:schemeClr val="tx1"/>
                </a:solidFill>
                <a:effectLst/>
                <a:latin typeface="+mn-lt"/>
                <a:ea typeface="+mn-ea"/>
                <a:cs typeface="+mn-cs"/>
              </a:rPr>
              <a:t> to </a:t>
            </a:r>
            <a:r>
              <a:rPr lang="en-US" sz="1200" kern="1200" dirty="0">
                <a:solidFill>
                  <a:schemeClr val="tx1"/>
                </a:solidFill>
                <a:effectLst/>
                <a:latin typeface="+mn-lt"/>
                <a:ea typeface="+mn-ea"/>
                <a:cs typeface="+mn-cs"/>
              </a:rPr>
              <a:t>provide</a:t>
            </a:r>
            <a:r>
              <a:rPr lang="en-US" sz="1200" kern="1200" baseline="0" dirty="0">
                <a:solidFill>
                  <a:schemeClr val="tx1"/>
                </a:solidFill>
                <a:effectLst/>
                <a:latin typeface="+mn-lt"/>
                <a:ea typeface="+mn-ea"/>
                <a:cs typeface="+mn-cs"/>
              </a:rPr>
              <a:t> an overview of services and assistance in the country. The Service Mapping contributes to the </a:t>
            </a:r>
            <a:r>
              <a:rPr lang="en-US" sz="1200" b="1" kern="1200" dirty="0">
                <a:solidFill>
                  <a:schemeClr val="tx1"/>
                </a:solidFill>
                <a:effectLst/>
                <a:latin typeface="+mn-lt"/>
                <a:ea typeface="+mn-ea"/>
                <a:cs typeface="+mn-cs"/>
              </a:rPr>
              <a:t>identification of gaps in service provision </a:t>
            </a:r>
            <a:r>
              <a:rPr lang="en-US" sz="1200" kern="1200" dirty="0">
                <a:solidFill>
                  <a:schemeClr val="tx1"/>
                </a:solidFill>
                <a:effectLst/>
                <a:latin typeface="+mn-lt"/>
                <a:ea typeface="+mn-ea"/>
                <a:cs typeface="+mn-cs"/>
              </a:rPr>
              <a:t>and allows for changes to be reflected in a timely manner.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a:defRPr/>
            </a:pPr>
            <a:r>
              <a:rPr lang="en-US" sz="1200" b="1" kern="1200" baseline="0" dirty="0">
                <a:solidFill>
                  <a:schemeClr val="tx1"/>
                </a:solidFill>
                <a:effectLst/>
                <a:latin typeface="+mn-lt"/>
                <a:ea typeface="+mn-ea"/>
                <a:cs typeface="+mn-cs"/>
              </a:rPr>
              <a:t>The SM is the only central p</a:t>
            </a:r>
            <a:r>
              <a:rPr lang="en-US" sz="1200" b="1" kern="1200" dirty="0">
                <a:solidFill>
                  <a:schemeClr val="tx1"/>
                </a:solidFill>
                <a:effectLst/>
                <a:latin typeface="+mn-lt"/>
                <a:ea typeface="+mn-ea"/>
                <a:cs typeface="+mn-cs"/>
              </a:rPr>
              <a:t>latform used in Lebanon to capture information on available services and assistance across sectors and governorates.</a:t>
            </a:r>
            <a:r>
              <a:rPr lang="en-US" sz="1200" kern="1200" dirty="0">
                <a:solidFill>
                  <a:schemeClr val="tx1"/>
                </a:solidFill>
                <a:effectLst/>
                <a:latin typeface="+mn-lt"/>
                <a:ea typeface="+mn-ea"/>
                <a:cs typeface="+mn-cs"/>
              </a:rPr>
              <a:t> It is a resource for operational staff like yourselves who are sending and receiving referrals to/from other service providers</a:t>
            </a:r>
            <a:r>
              <a:rPr lang="en-US" sz="1200" kern="1200" baseline="0" dirty="0">
                <a:solidFill>
                  <a:schemeClr val="tx1"/>
                </a:solidFill>
                <a:effectLst/>
                <a:latin typeface="+mn-lt"/>
                <a:ea typeface="+mn-ea"/>
                <a:cs typeface="+mn-cs"/>
              </a:rPr>
              <a:t>.</a:t>
            </a:r>
            <a:r>
              <a:rPr lang="en-US" dirty="0"/>
              <a:t> </a:t>
            </a:r>
            <a:endParaRPr lang="en-US" sz="1200" kern="1200" baseline="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Using a standardized reporting template, we capture information on the service, location, eligibility criteria, referral protocol, and contact focal point for each service.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US" baseline="0"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45B771E-BA6A-4EFD-AB48-2CD19033AD9F}"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82318169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a:cs typeface="Calibri"/>
              </a:rPr>
              <a:t>Give participants time to navigate to these platforms</a:t>
            </a:r>
            <a:endParaRPr lang="en-GB" b="1"/>
          </a:p>
          <a:p>
            <a:endParaRPr lang="en-GB" b="1"/>
          </a:p>
          <a:p>
            <a:r>
              <a:rPr lang="en-GB" b="1"/>
              <a:t>In Activity info:</a:t>
            </a:r>
            <a:r>
              <a:rPr lang="en-GB"/>
              <a:t> you can report and amend your services, you can export all and filtered services offline into excel, you can search by field area, sector, type of services. Staff with a username and password can access the database. Please reach out to Raffi after this training if you would like access. </a:t>
            </a:r>
            <a:endParaRPr lang="en-US">
              <a:cs typeface="Calibri" panose="020F0502020204030204"/>
            </a:endParaRPr>
          </a:p>
          <a:p>
            <a:endParaRPr lang="en-GB"/>
          </a:p>
          <a:p>
            <a:r>
              <a:rPr lang="en-GB" b="1"/>
              <a:t>The dashboard: </a:t>
            </a:r>
            <a:r>
              <a:rPr lang="en-GB"/>
              <a:t>publicly accessible, search by age, gender, disability, field, sector, service, status, - more functions, you can search for a service across multiple sectors. </a:t>
            </a:r>
          </a:p>
          <a:p>
            <a:endParaRPr lang="en-US" baseline="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45B771E-BA6A-4EFD-AB48-2CD19033AD9F}"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05363035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1"/>
          </a:p>
        </p:txBody>
      </p:sp>
      <p:sp>
        <p:nvSpPr>
          <p:cNvPr id="4" name="Slide Number Placeholder 3"/>
          <p:cNvSpPr>
            <a:spLocks noGrp="1"/>
          </p:cNvSpPr>
          <p:nvPr>
            <p:ph type="sldNum" sz="quarter" idx="5"/>
          </p:nvPr>
        </p:nvSpPr>
        <p:spPr/>
        <p:txBody>
          <a:bodyPr/>
          <a:lstStyle/>
          <a:p>
            <a:fld id="{A45B771E-BA6A-4EFD-AB48-2CD19033AD9F}" type="slidenum">
              <a:rPr lang="en-US" smtClean="0"/>
              <a:t>13</a:t>
            </a:fld>
            <a:endParaRPr lang="en-US"/>
          </a:p>
        </p:txBody>
      </p:sp>
    </p:spTree>
    <p:extLst>
      <p:ext uri="{BB962C8B-B14F-4D97-AF65-F5344CB8AC3E}">
        <p14:creationId xmlns:p14="http://schemas.microsoft.com/office/powerpoint/2010/main" val="110347781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Pr>
        <a:solidFill>
          <a:srgbClr val="1279BE"/>
        </a:solidFill>
        <a:effectLst/>
      </p:bgPr>
    </p:bg>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2B29D0EC-C7A5-44FC-D93C-D5110B165C35}"/>
              </a:ext>
            </a:extLst>
          </p:cNvPr>
          <p:cNvSpPr txBox="1"/>
          <p:nvPr userDrawn="1"/>
        </p:nvSpPr>
        <p:spPr>
          <a:xfrm>
            <a:off x="2683207" y="2521059"/>
            <a:ext cx="6825586" cy="1631216"/>
          </a:xfrm>
          <a:prstGeom prst="rect">
            <a:avLst/>
          </a:prstGeom>
          <a:noFill/>
        </p:spPr>
        <p:txBody>
          <a:bodyPr wrap="none" rtlCol="0">
            <a:spAutoFit/>
          </a:bodyPr>
          <a:lstStyle/>
          <a:p>
            <a:pPr algn="ctr"/>
            <a:r>
              <a:rPr lang="en-US" sz="6000" b="1">
                <a:solidFill>
                  <a:schemeClr val="bg1"/>
                </a:solidFill>
              </a:rPr>
              <a:t>PRESENTATION TITLE</a:t>
            </a:r>
          </a:p>
          <a:p>
            <a:pPr algn="ctr"/>
            <a:endParaRPr lang="en-US" sz="4000" b="0">
              <a:solidFill>
                <a:schemeClr val="bg1"/>
              </a:solidFill>
            </a:endParaRPr>
          </a:p>
        </p:txBody>
      </p:sp>
      <p:pic>
        <p:nvPicPr>
          <p:cNvPr id="8" name="Picture 7">
            <a:extLst>
              <a:ext uri="{FF2B5EF4-FFF2-40B4-BE49-F238E27FC236}">
                <a16:creationId xmlns:a16="http://schemas.microsoft.com/office/drawing/2014/main" id="{79FCD5B1-0725-BBFF-858E-B1B04427E100}"/>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4539915" y="5701405"/>
            <a:ext cx="3112170" cy="723034"/>
          </a:xfrm>
          <a:prstGeom prst="rect">
            <a:avLst/>
          </a:prstGeom>
        </p:spPr>
      </p:pic>
      <p:sp>
        <p:nvSpPr>
          <p:cNvPr id="10" name="TextBox 9">
            <a:extLst>
              <a:ext uri="{FF2B5EF4-FFF2-40B4-BE49-F238E27FC236}">
                <a16:creationId xmlns:a16="http://schemas.microsoft.com/office/drawing/2014/main" id="{5775A882-D6C0-3AAA-D817-4B408B263C9F}"/>
              </a:ext>
            </a:extLst>
          </p:cNvPr>
          <p:cNvSpPr txBox="1"/>
          <p:nvPr userDrawn="1"/>
        </p:nvSpPr>
        <p:spPr>
          <a:xfrm>
            <a:off x="4729653" y="3451133"/>
            <a:ext cx="2722733" cy="707886"/>
          </a:xfrm>
          <a:prstGeom prst="rect">
            <a:avLst/>
          </a:prstGeom>
          <a:noFill/>
        </p:spPr>
        <p:txBody>
          <a:bodyPr wrap="square">
            <a:spAutoFit/>
          </a:bodyPr>
          <a:lstStyle/>
          <a:p>
            <a:pPr algn="ctr"/>
            <a:r>
              <a:rPr lang="en-US" sz="4000" b="0">
                <a:solidFill>
                  <a:schemeClr val="bg1"/>
                </a:solidFill>
              </a:rPr>
              <a:t>Subtitle</a:t>
            </a:r>
            <a:endParaRPr lang="en-US" sz="4000"/>
          </a:p>
        </p:txBody>
      </p:sp>
    </p:spTree>
    <p:extLst>
      <p:ext uri="{BB962C8B-B14F-4D97-AF65-F5344CB8AC3E}">
        <p14:creationId xmlns:p14="http://schemas.microsoft.com/office/powerpoint/2010/main" val="3372263747"/>
      </p:ext>
    </p:extLst>
  </p:cSld>
  <p:clrMapOvr>
    <a:masterClrMapping/>
  </p:clrMapOvr>
  <p:extLst>
    <p:ext uri="{DCECCB84-F9BA-43D5-87BE-67443E8EF086}">
      <p15:sldGuideLst xmlns:p15="http://schemas.microsoft.com/office/powerpoint/2012/main">
        <p15:guide id="1" pos="3840">
          <p15:clr>
            <a:srgbClr val="FBAE40"/>
          </p15:clr>
        </p15:guide>
        <p15:guide id="2" orient="horz" pos="216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7" name="Date Placeholder 3">
            <a:extLst>
              <a:ext uri="{FF2B5EF4-FFF2-40B4-BE49-F238E27FC236}">
                <a16:creationId xmlns:a16="http://schemas.microsoft.com/office/drawing/2014/main" id="{4E6ACB71-DA5E-C5E5-9191-0825622EE770}"/>
              </a:ext>
            </a:extLst>
          </p:cNvPr>
          <p:cNvSpPr>
            <a:spLocks noGrp="1"/>
          </p:cNvSpPr>
          <p:nvPr>
            <p:ph type="dt" sz="half" idx="10"/>
          </p:nvPr>
        </p:nvSpPr>
        <p:spPr>
          <a:xfrm>
            <a:off x="365238" y="6356350"/>
            <a:ext cx="2743200" cy="365125"/>
          </a:xfrm>
        </p:spPr>
        <p:txBody>
          <a:bodyPr/>
          <a:lstStyle/>
          <a:p>
            <a:fld id="{1F6F8967-8AE9-4C8A-8008-55E57F48E97F}" type="datetime1">
              <a:rPr lang="en-US" smtClean="0"/>
              <a:t>6/20/2023</a:t>
            </a:fld>
            <a:endParaRPr lang="en-US"/>
          </a:p>
        </p:txBody>
      </p:sp>
      <p:sp>
        <p:nvSpPr>
          <p:cNvPr id="8" name="Footer Placeholder 4">
            <a:extLst>
              <a:ext uri="{FF2B5EF4-FFF2-40B4-BE49-F238E27FC236}">
                <a16:creationId xmlns:a16="http://schemas.microsoft.com/office/drawing/2014/main" id="{E6B087C1-687D-CE0D-8260-E5C7C561AC46}"/>
              </a:ext>
            </a:extLst>
          </p:cNvPr>
          <p:cNvSpPr>
            <a:spLocks noGrp="1"/>
          </p:cNvSpPr>
          <p:nvPr>
            <p:ph type="ftr" sz="quarter" idx="11"/>
          </p:nvPr>
        </p:nvSpPr>
        <p:spPr>
          <a:xfrm>
            <a:off x="4038600" y="6356350"/>
            <a:ext cx="4114800" cy="365125"/>
          </a:xfrm>
        </p:spPr>
        <p:txBody>
          <a:bodyPr/>
          <a:lstStyle/>
          <a:p>
            <a:endParaRPr lang="en-US"/>
          </a:p>
        </p:txBody>
      </p:sp>
      <p:sp>
        <p:nvSpPr>
          <p:cNvPr id="9" name="Slide Number Placeholder 5">
            <a:extLst>
              <a:ext uri="{FF2B5EF4-FFF2-40B4-BE49-F238E27FC236}">
                <a16:creationId xmlns:a16="http://schemas.microsoft.com/office/drawing/2014/main" id="{DB828145-E05A-ECD0-9908-A9B70EDE4092}"/>
              </a:ext>
            </a:extLst>
          </p:cNvPr>
          <p:cNvSpPr>
            <a:spLocks noGrp="1"/>
          </p:cNvSpPr>
          <p:nvPr>
            <p:ph type="sldNum" sz="quarter" idx="12"/>
          </p:nvPr>
        </p:nvSpPr>
        <p:spPr>
          <a:xfrm>
            <a:off x="9047747" y="6356350"/>
            <a:ext cx="2743200" cy="365125"/>
          </a:xfrm>
        </p:spPr>
        <p:txBody>
          <a:bodyPr/>
          <a:lstStyle/>
          <a:p>
            <a:fld id="{3754F895-C08E-4252-A5B9-EDC2F6011A90}" type="slidenum">
              <a:rPr lang="en-US" smtClean="0"/>
              <a:t>‹#›</a:t>
            </a:fld>
            <a:endParaRPr lang="en-US"/>
          </a:p>
        </p:txBody>
      </p:sp>
      <p:sp>
        <p:nvSpPr>
          <p:cNvPr id="10" name="Content Placeholder 2">
            <a:extLst>
              <a:ext uri="{FF2B5EF4-FFF2-40B4-BE49-F238E27FC236}">
                <a16:creationId xmlns:a16="http://schemas.microsoft.com/office/drawing/2014/main" id="{26BD4339-0F88-2E53-C8F6-CABCCD209E9B}"/>
              </a:ext>
            </a:extLst>
          </p:cNvPr>
          <p:cNvSpPr>
            <a:spLocks noGrp="1"/>
          </p:cNvSpPr>
          <p:nvPr>
            <p:ph idx="1"/>
          </p:nvPr>
        </p:nvSpPr>
        <p:spPr>
          <a:xfrm>
            <a:off x="364649" y="1408386"/>
            <a:ext cx="11426298" cy="485366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Title 1">
            <a:extLst>
              <a:ext uri="{FF2B5EF4-FFF2-40B4-BE49-F238E27FC236}">
                <a16:creationId xmlns:a16="http://schemas.microsoft.com/office/drawing/2014/main" id="{F16B4B49-900D-9724-A7BE-EAE969A4EE41}"/>
              </a:ext>
            </a:extLst>
          </p:cNvPr>
          <p:cNvSpPr>
            <a:spLocks noGrp="1"/>
          </p:cNvSpPr>
          <p:nvPr>
            <p:ph type="title" hasCustomPrompt="1"/>
          </p:nvPr>
        </p:nvSpPr>
        <p:spPr>
          <a:xfrm>
            <a:off x="386261" y="187984"/>
            <a:ext cx="8224339" cy="1113824"/>
          </a:xfrm>
        </p:spPr>
        <p:txBody>
          <a:bodyPr/>
          <a:lstStyle>
            <a:lvl1pPr algn="l">
              <a:defRPr lang="en-US" sz="3600" b="1" kern="1200" dirty="0">
                <a:solidFill>
                  <a:srgbClr val="3A77AC"/>
                </a:solidFill>
                <a:effectLst>
                  <a:outerShdw blurRad="38100" dist="38100" dir="2700000" algn="tl">
                    <a:srgbClr val="000000">
                      <a:alpha val="43137"/>
                    </a:srgbClr>
                  </a:outerShdw>
                </a:effectLst>
                <a:latin typeface="+mn-lt"/>
                <a:ea typeface="+mn-ea"/>
                <a:cs typeface="+mn-cs"/>
              </a:defRPr>
            </a:lvl1pPr>
          </a:lstStyle>
          <a:p>
            <a:r>
              <a:rPr lang="en-US"/>
              <a:t>Click to edit Master title style</a:t>
            </a:r>
            <a:br>
              <a:rPr lang="en-US"/>
            </a:br>
            <a:r>
              <a:rPr lang="en-US"/>
              <a:t>Sub-Heading</a:t>
            </a:r>
          </a:p>
        </p:txBody>
      </p:sp>
      <p:pic>
        <p:nvPicPr>
          <p:cNvPr id="12" name="Picture 11">
            <a:extLst>
              <a:ext uri="{FF2B5EF4-FFF2-40B4-BE49-F238E27FC236}">
                <a16:creationId xmlns:a16="http://schemas.microsoft.com/office/drawing/2014/main" id="{96552E1B-4FF8-F5F4-C580-500FC0F12225}"/>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8674460" y="384822"/>
            <a:ext cx="2968275" cy="689602"/>
          </a:xfrm>
          <a:prstGeom prst="rect">
            <a:avLst/>
          </a:prstGeom>
        </p:spPr>
      </p:pic>
      <p:cxnSp>
        <p:nvCxnSpPr>
          <p:cNvPr id="13" name="Straight Connector 12">
            <a:extLst>
              <a:ext uri="{FF2B5EF4-FFF2-40B4-BE49-F238E27FC236}">
                <a16:creationId xmlns:a16="http://schemas.microsoft.com/office/drawing/2014/main" id="{A1246D12-2FA6-8600-4444-FFB1703CBE2A}"/>
              </a:ext>
            </a:extLst>
          </p:cNvPr>
          <p:cNvCxnSpPr/>
          <p:nvPr userDrawn="1"/>
        </p:nvCxnSpPr>
        <p:spPr>
          <a:xfrm>
            <a:off x="364649" y="1311347"/>
            <a:ext cx="11426298" cy="0"/>
          </a:xfrm>
          <a:prstGeom prst="line">
            <a:avLst/>
          </a:prstGeom>
          <a:ln w="19050">
            <a:solidFill>
              <a:srgbClr val="1279BE"/>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7358592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bg>
      <p:bgPr>
        <a:solidFill>
          <a:srgbClr val="4ECEAD"/>
        </a:solidFill>
        <a:effectLst/>
      </p:bgPr>
    </p:bg>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4B65679E-3888-A570-4C81-7DB47B2D7216}"/>
              </a:ext>
            </a:extLst>
          </p:cNvPr>
          <p:cNvSpPr txBox="1"/>
          <p:nvPr userDrawn="1"/>
        </p:nvSpPr>
        <p:spPr>
          <a:xfrm>
            <a:off x="4746367" y="3429000"/>
            <a:ext cx="2699265" cy="954107"/>
          </a:xfrm>
          <a:prstGeom prst="rect">
            <a:avLst/>
          </a:prstGeom>
          <a:noFill/>
        </p:spPr>
        <p:txBody>
          <a:bodyPr wrap="none" rtlCol="0">
            <a:spAutoFit/>
          </a:bodyPr>
          <a:lstStyle/>
          <a:p>
            <a:pPr algn="ctr"/>
            <a:r>
              <a:rPr lang="en-US" sz="3600" b="1">
                <a:solidFill>
                  <a:schemeClr val="bg1"/>
                </a:solidFill>
              </a:rPr>
              <a:t>Chapter slide</a:t>
            </a:r>
          </a:p>
          <a:p>
            <a:pPr algn="ctr"/>
            <a:r>
              <a:rPr lang="en-US" sz="2000" b="1">
                <a:solidFill>
                  <a:schemeClr val="bg1"/>
                </a:solidFill>
              </a:rPr>
              <a:t>Subtitle</a:t>
            </a:r>
          </a:p>
        </p:txBody>
      </p:sp>
      <p:pic>
        <p:nvPicPr>
          <p:cNvPr id="8" name="Picture 7">
            <a:extLst>
              <a:ext uri="{FF2B5EF4-FFF2-40B4-BE49-F238E27FC236}">
                <a16:creationId xmlns:a16="http://schemas.microsoft.com/office/drawing/2014/main" id="{38F88A48-3D14-FAC5-206C-87E044432563}"/>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8660180" y="370322"/>
            <a:ext cx="3030682" cy="704102"/>
          </a:xfrm>
          <a:prstGeom prst="rect">
            <a:avLst/>
          </a:prstGeom>
        </p:spPr>
      </p:pic>
      <p:cxnSp>
        <p:nvCxnSpPr>
          <p:cNvPr id="9" name="Straight Connector 8">
            <a:extLst>
              <a:ext uri="{FF2B5EF4-FFF2-40B4-BE49-F238E27FC236}">
                <a16:creationId xmlns:a16="http://schemas.microsoft.com/office/drawing/2014/main" id="{6C3DAA06-81F3-1391-3E71-2881991D1AEC}"/>
              </a:ext>
            </a:extLst>
          </p:cNvPr>
          <p:cNvCxnSpPr/>
          <p:nvPr userDrawn="1"/>
        </p:nvCxnSpPr>
        <p:spPr>
          <a:xfrm>
            <a:off x="364649" y="1311347"/>
            <a:ext cx="1142629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960382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8" name="Content Placeholder 2">
            <a:extLst>
              <a:ext uri="{FF2B5EF4-FFF2-40B4-BE49-F238E27FC236}">
                <a16:creationId xmlns:a16="http://schemas.microsoft.com/office/drawing/2014/main" id="{EC1F73AB-CDB6-6D2B-8E58-34DBC214514B}"/>
              </a:ext>
            </a:extLst>
          </p:cNvPr>
          <p:cNvSpPr>
            <a:spLocks noGrp="1"/>
          </p:cNvSpPr>
          <p:nvPr>
            <p:ph sz="half" idx="1"/>
          </p:nvPr>
        </p:nvSpPr>
        <p:spPr>
          <a:xfrm>
            <a:off x="386261" y="1377024"/>
            <a:ext cx="5633539" cy="490411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Content Placeholder 3">
            <a:extLst>
              <a:ext uri="{FF2B5EF4-FFF2-40B4-BE49-F238E27FC236}">
                <a16:creationId xmlns:a16="http://schemas.microsoft.com/office/drawing/2014/main" id="{DC18C26F-F6D6-D81E-8A83-656488866AD6}"/>
              </a:ext>
            </a:extLst>
          </p:cNvPr>
          <p:cNvSpPr>
            <a:spLocks noGrp="1"/>
          </p:cNvSpPr>
          <p:nvPr>
            <p:ph sz="half" idx="2"/>
          </p:nvPr>
        </p:nvSpPr>
        <p:spPr>
          <a:xfrm>
            <a:off x="6172199" y="1386564"/>
            <a:ext cx="5618747" cy="489457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Date Placeholder 4">
            <a:extLst>
              <a:ext uri="{FF2B5EF4-FFF2-40B4-BE49-F238E27FC236}">
                <a16:creationId xmlns:a16="http://schemas.microsoft.com/office/drawing/2014/main" id="{06279ED9-79C3-24EB-24E9-C96805973AEB}"/>
              </a:ext>
            </a:extLst>
          </p:cNvPr>
          <p:cNvSpPr>
            <a:spLocks noGrp="1"/>
          </p:cNvSpPr>
          <p:nvPr>
            <p:ph type="dt" sz="half" idx="10"/>
          </p:nvPr>
        </p:nvSpPr>
        <p:spPr>
          <a:xfrm>
            <a:off x="386261" y="6356350"/>
            <a:ext cx="2743200" cy="365125"/>
          </a:xfrm>
        </p:spPr>
        <p:txBody>
          <a:bodyPr/>
          <a:lstStyle/>
          <a:p>
            <a:fld id="{A68DFB19-F091-422F-A884-6D76A595B9B3}" type="datetime1">
              <a:rPr lang="en-US" smtClean="0"/>
              <a:t>6/20/2023</a:t>
            </a:fld>
            <a:endParaRPr lang="en-US"/>
          </a:p>
        </p:txBody>
      </p:sp>
      <p:sp>
        <p:nvSpPr>
          <p:cNvPr id="11" name="Footer Placeholder 5">
            <a:extLst>
              <a:ext uri="{FF2B5EF4-FFF2-40B4-BE49-F238E27FC236}">
                <a16:creationId xmlns:a16="http://schemas.microsoft.com/office/drawing/2014/main" id="{F8324B0D-3569-25E6-7A42-F1D6B89771ED}"/>
              </a:ext>
            </a:extLst>
          </p:cNvPr>
          <p:cNvSpPr>
            <a:spLocks noGrp="1"/>
          </p:cNvSpPr>
          <p:nvPr>
            <p:ph type="ftr" sz="quarter" idx="11"/>
          </p:nvPr>
        </p:nvSpPr>
        <p:spPr>
          <a:xfrm>
            <a:off x="4038600" y="6356350"/>
            <a:ext cx="4114800" cy="365125"/>
          </a:xfrm>
        </p:spPr>
        <p:txBody>
          <a:bodyPr/>
          <a:lstStyle/>
          <a:p>
            <a:endParaRPr lang="en-US"/>
          </a:p>
        </p:txBody>
      </p:sp>
      <p:sp>
        <p:nvSpPr>
          <p:cNvPr id="12" name="Slide Number Placeholder 6">
            <a:extLst>
              <a:ext uri="{FF2B5EF4-FFF2-40B4-BE49-F238E27FC236}">
                <a16:creationId xmlns:a16="http://schemas.microsoft.com/office/drawing/2014/main" id="{BC2977BE-2EDC-4E3A-F65D-8072E8402F43}"/>
              </a:ext>
            </a:extLst>
          </p:cNvPr>
          <p:cNvSpPr>
            <a:spLocks noGrp="1"/>
          </p:cNvSpPr>
          <p:nvPr>
            <p:ph type="sldNum" sz="quarter" idx="12"/>
          </p:nvPr>
        </p:nvSpPr>
        <p:spPr>
          <a:xfrm>
            <a:off x="9050374" y="6352297"/>
            <a:ext cx="2743200" cy="365125"/>
          </a:xfrm>
        </p:spPr>
        <p:txBody>
          <a:bodyPr/>
          <a:lstStyle/>
          <a:p>
            <a:fld id="{3754F895-C08E-4252-A5B9-EDC2F6011A90}" type="slidenum">
              <a:rPr lang="en-US" smtClean="0"/>
              <a:t>‹#›</a:t>
            </a:fld>
            <a:endParaRPr lang="en-US"/>
          </a:p>
        </p:txBody>
      </p:sp>
      <p:sp>
        <p:nvSpPr>
          <p:cNvPr id="13" name="Title 1">
            <a:extLst>
              <a:ext uri="{FF2B5EF4-FFF2-40B4-BE49-F238E27FC236}">
                <a16:creationId xmlns:a16="http://schemas.microsoft.com/office/drawing/2014/main" id="{9FE0089E-A23F-8DDB-CCA0-79A3E3E2738D}"/>
              </a:ext>
            </a:extLst>
          </p:cNvPr>
          <p:cNvSpPr>
            <a:spLocks noGrp="1"/>
          </p:cNvSpPr>
          <p:nvPr>
            <p:ph type="title" hasCustomPrompt="1"/>
          </p:nvPr>
        </p:nvSpPr>
        <p:spPr>
          <a:xfrm>
            <a:off x="386261" y="187984"/>
            <a:ext cx="8224339" cy="1113824"/>
          </a:xfrm>
        </p:spPr>
        <p:txBody>
          <a:bodyPr/>
          <a:lstStyle>
            <a:lvl1pPr algn="l">
              <a:defRPr lang="en-US" sz="3600" b="1" kern="1200" dirty="0">
                <a:solidFill>
                  <a:srgbClr val="3A77AC"/>
                </a:solidFill>
                <a:latin typeface="+mn-lt"/>
                <a:ea typeface="+mn-ea"/>
                <a:cs typeface="+mn-cs"/>
              </a:defRPr>
            </a:lvl1pPr>
          </a:lstStyle>
          <a:p>
            <a:r>
              <a:rPr lang="en-US"/>
              <a:t>Click to edit Master title style</a:t>
            </a:r>
            <a:br>
              <a:rPr lang="en-US"/>
            </a:br>
            <a:r>
              <a:rPr lang="en-US" sz="3600" b="1">
                <a:solidFill>
                  <a:srgbClr val="5C96DE"/>
                </a:solidFill>
              </a:rPr>
              <a:t>Sub-heading</a:t>
            </a:r>
            <a:endParaRPr lang="en-US"/>
          </a:p>
        </p:txBody>
      </p:sp>
      <p:pic>
        <p:nvPicPr>
          <p:cNvPr id="14" name="Picture 13">
            <a:extLst>
              <a:ext uri="{FF2B5EF4-FFF2-40B4-BE49-F238E27FC236}">
                <a16:creationId xmlns:a16="http://schemas.microsoft.com/office/drawing/2014/main" id="{DECE48DD-BBDB-39C3-5B2F-A0261DA90B92}"/>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8674460" y="384822"/>
            <a:ext cx="2968275" cy="689602"/>
          </a:xfrm>
          <a:prstGeom prst="rect">
            <a:avLst/>
          </a:prstGeom>
        </p:spPr>
      </p:pic>
      <p:cxnSp>
        <p:nvCxnSpPr>
          <p:cNvPr id="15" name="Straight Connector 14">
            <a:extLst>
              <a:ext uri="{FF2B5EF4-FFF2-40B4-BE49-F238E27FC236}">
                <a16:creationId xmlns:a16="http://schemas.microsoft.com/office/drawing/2014/main" id="{90F2E83C-197E-EFA7-D0B9-E40B33CA1B4F}"/>
              </a:ext>
            </a:extLst>
          </p:cNvPr>
          <p:cNvCxnSpPr/>
          <p:nvPr userDrawn="1"/>
        </p:nvCxnSpPr>
        <p:spPr>
          <a:xfrm>
            <a:off x="364649" y="1311347"/>
            <a:ext cx="11426298" cy="0"/>
          </a:xfrm>
          <a:prstGeom prst="line">
            <a:avLst/>
          </a:prstGeom>
          <a:ln w="19050">
            <a:solidFill>
              <a:srgbClr val="1279BE"/>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7352014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10" name="Text Placeholder 2">
            <a:extLst>
              <a:ext uri="{FF2B5EF4-FFF2-40B4-BE49-F238E27FC236}">
                <a16:creationId xmlns:a16="http://schemas.microsoft.com/office/drawing/2014/main" id="{963A39E7-B09F-BA06-7F31-A36C762C5260}"/>
              </a:ext>
            </a:extLst>
          </p:cNvPr>
          <p:cNvSpPr>
            <a:spLocks noGrp="1"/>
          </p:cNvSpPr>
          <p:nvPr>
            <p:ph type="body" idx="1"/>
          </p:nvPr>
        </p:nvSpPr>
        <p:spPr>
          <a:xfrm>
            <a:off x="386262" y="1376365"/>
            <a:ext cx="5611314"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1" name="Content Placeholder 3">
            <a:extLst>
              <a:ext uri="{FF2B5EF4-FFF2-40B4-BE49-F238E27FC236}">
                <a16:creationId xmlns:a16="http://schemas.microsoft.com/office/drawing/2014/main" id="{B2564834-1334-93A9-9040-7FABF12C7EAE}"/>
              </a:ext>
            </a:extLst>
          </p:cNvPr>
          <p:cNvSpPr>
            <a:spLocks noGrp="1"/>
          </p:cNvSpPr>
          <p:nvPr>
            <p:ph sz="half" idx="2"/>
          </p:nvPr>
        </p:nvSpPr>
        <p:spPr>
          <a:xfrm>
            <a:off x="364650" y="2265294"/>
            <a:ext cx="5632926" cy="401583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Text Placeholder 4">
            <a:extLst>
              <a:ext uri="{FF2B5EF4-FFF2-40B4-BE49-F238E27FC236}">
                <a16:creationId xmlns:a16="http://schemas.microsoft.com/office/drawing/2014/main" id="{EDA45E96-0117-F59D-F6F0-EC56DB85BAC6}"/>
              </a:ext>
            </a:extLst>
          </p:cNvPr>
          <p:cNvSpPr>
            <a:spLocks noGrp="1"/>
          </p:cNvSpPr>
          <p:nvPr>
            <p:ph type="body" sz="quarter" idx="3"/>
          </p:nvPr>
        </p:nvSpPr>
        <p:spPr>
          <a:xfrm>
            <a:off x="6172199" y="1376366"/>
            <a:ext cx="5611313"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3" name="Content Placeholder 5">
            <a:extLst>
              <a:ext uri="{FF2B5EF4-FFF2-40B4-BE49-F238E27FC236}">
                <a16:creationId xmlns:a16="http://schemas.microsoft.com/office/drawing/2014/main" id="{33DEA164-8547-8692-35AF-86A4B18B1647}"/>
              </a:ext>
            </a:extLst>
          </p:cNvPr>
          <p:cNvSpPr>
            <a:spLocks noGrp="1"/>
          </p:cNvSpPr>
          <p:nvPr>
            <p:ph sz="quarter" idx="4"/>
          </p:nvPr>
        </p:nvSpPr>
        <p:spPr>
          <a:xfrm>
            <a:off x="6172199" y="2275495"/>
            <a:ext cx="5618747" cy="400564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Date Placeholder 6">
            <a:extLst>
              <a:ext uri="{FF2B5EF4-FFF2-40B4-BE49-F238E27FC236}">
                <a16:creationId xmlns:a16="http://schemas.microsoft.com/office/drawing/2014/main" id="{A81FF24D-6DC7-061A-16AC-2E366FEAB1DC}"/>
              </a:ext>
            </a:extLst>
          </p:cNvPr>
          <p:cNvSpPr>
            <a:spLocks noGrp="1"/>
          </p:cNvSpPr>
          <p:nvPr>
            <p:ph type="dt" sz="half" idx="10"/>
          </p:nvPr>
        </p:nvSpPr>
        <p:spPr>
          <a:xfrm>
            <a:off x="364649" y="6356350"/>
            <a:ext cx="2743200" cy="365125"/>
          </a:xfrm>
        </p:spPr>
        <p:txBody>
          <a:bodyPr/>
          <a:lstStyle/>
          <a:p>
            <a:fld id="{DC1E2C1A-6430-42DE-A4F1-361E4A07DC66}" type="datetime1">
              <a:rPr lang="en-US" smtClean="0"/>
              <a:t>6/20/2023</a:t>
            </a:fld>
            <a:endParaRPr lang="en-US"/>
          </a:p>
        </p:txBody>
      </p:sp>
      <p:sp>
        <p:nvSpPr>
          <p:cNvPr id="15" name="Footer Placeholder 7">
            <a:extLst>
              <a:ext uri="{FF2B5EF4-FFF2-40B4-BE49-F238E27FC236}">
                <a16:creationId xmlns:a16="http://schemas.microsoft.com/office/drawing/2014/main" id="{BDFEBC88-BFB5-DC77-37D6-4ADC72CB4DCF}"/>
              </a:ext>
            </a:extLst>
          </p:cNvPr>
          <p:cNvSpPr>
            <a:spLocks noGrp="1"/>
          </p:cNvSpPr>
          <p:nvPr>
            <p:ph type="ftr" sz="quarter" idx="11"/>
          </p:nvPr>
        </p:nvSpPr>
        <p:spPr>
          <a:xfrm>
            <a:off x="4038600" y="6356350"/>
            <a:ext cx="4114800" cy="365125"/>
          </a:xfrm>
        </p:spPr>
        <p:txBody>
          <a:bodyPr/>
          <a:lstStyle/>
          <a:p>
            <a:endParaRPr lang="en-US"/>
          </a:p>
        </p:txBody>
      </p:sp>
      <p:sp>
        <p:nvSpPr>
          <p:cNvPr id="16" name="Slide Number Placeholder 8">
            <a:extLst>
              <a:ext uri="{FF2B5EF4-FFF2-40B4-BE49-F238E27FC236}">
                <a16:creationId xmlns:a16="http://schemas.microsoft.com/office/drawing/2014/main" id="{4F84CA71-C1A5-5C6F-76EA-A41576C29BD4}"/>
              </a:ext>
            </a:extLst>
          </p:cNvPr>
          <p:cNvSpPr>
            <a:spLocks noGrp="1"/>
          </p:cNvSpPr>
          <p:nvPr>
            <p:ph type="sldNum" sz="quarter" idx="12"/>
          </p:nvPr>
        </p:nvSpPr>
        <p:spPr>
          <a:xfrm>
            <a:off x="9047746" y="6356350"/>
            <a:ext cx="2743200" cy="365125"/>
          </a:xfrm>
        </p:spPr>
        <p:txBody>
          <a:bodyPr/>
          <a:lstStyle/>
          <a:p>
            <a:fld id="{3754F895-C08E-4252-A5B9-EDC2F6011A90}" type="slidenum">
              <a:rPr lang="en-US" smtClean="0"/>
              <a:t>‹#›</a:t>
            </a:fld>
            <a:endParaRPr lang="en-US"/>
          </a:p>
        </p:txBody>
      </p:sp>
      <p:sp>
        <p:nvSpPr>
          <p:cNvPr id="17" name="Title 1">
            <a:extLst>
              <a:ext uri="{FF2B5EF4-FFF2-40B4-BE49-F238E27FC236}">
                <a16:creationId xmlns:a16="http://schemas.microsoft.com/office/drawing/2014/main" id="{0EB297CF-51E8-6256-23CF-F2A562AACB1F}"/>
              </a:ext>
            </a:extLst>
          </p:cNvPr>
          <p:cNvSpPr>
            <a:spLocks noGrp="1"/>
          </p:cNvSpPr>
          <p:nvPr>
            <p:ph type="title" hasCustomPrompt="1"/>
          </p:nvPr>
        </p:nvSpPr>
        <p:spPr>
          <a:xfrm>
            <a:off x="386261" y="187984"/>
            <a:ext cx="8224339" cy="1113824"/>
          </a:xfrm>
        </p:spPr>
        <p:txBody>
          <a:bodyPr/>
          <a:lstStyle>
            <a:lvl1pPr algn="l">
              <a:defRPr lang="en-US" sz="3600" b="1" kern="1200" dirty="0">
                <a:solidFill>
                  <a:srgbClr val="3A77AC"/>
                </a:solidFill>
                <a:latin typeface="+mn-lt"/>
                <a:ea typeface="+mn-ea"/>
                <a:cs typeface="+mn-cs"/>
              </a:defRPr>
            </a:lvl1pPr>
          </a:lstStyle>
          <a:p>
            <a:r>
              <a:rPr lang="en-US"/>
              <a:t>Click to edit Master title style</a:t>
            </a:r>
            <a:br>
              <a:rPr lang="en-US"/>
            </a:br>
            <a:r>
              <a:rPr lang="en-US" sz="3600" b="1">
                <a:solidFill>
                  <a:srgbClr val="5C96DE"/>
                </a:solidFill>
              </a:rPr>
              <a:t>Sub-heading</a:t>
            </a:r>
            <a:endParaRPr lang="en-US"/>
          </a:p>
        </p:txBody>
      </p:sp>
      <p:pic>
        <p:nvPicPr>
          <p:cNvPr id="18" name="Picture 17">
            <a:extLst>
              <a:ext uri="{FF2B5EF4-FFF2-40B4-BE49-F238E27FC236}">
                <a16:creationId xmlns:a16="http://schemas.microsoft.com/office/drawing/2014/main" id="{7C2CAB25-0291-85D6-E508-9FAAB00D1C1E}"/>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8674460" y="384822"/>
            <a:ext cx="2968275" cy="689602"/>
          </a:xfrm>
          <a:prstGeom prst="rect">
            <a:avLst/>
          </a:prstGeom>
        </p:spPr>
      </p:pic>
      <p:cxnSp>
        <p:nvCxnSpPr>
          <p:cNvPr id="19" name="Straight Connector 18">
            <a:extLst>
              <a:ext uri="{FF2B5EF4-FFF2-40B4-BE49-F238E27FC236}">
                <a16:creationId xmlns:a16="http://schemas.microsoft.com/office/drawing/2014/main" id="{58FCD66D-ED86-4E63-2191-66396AE7B0BE}"/>
              </a:ext>
            </a:extLst>
          </p:cNvPr>
          <p:cNvCxnSpPr/>
          <p:nvPr userDrawn="1"/>
        </p:nvCxnSpPr>
        <p:spPr>
          <a:xfrm>
            <a:off x="364649" y="1311347"/>
            <a:ext cx="11426298" cy="0"/>
          </a:xfrm>
          <a:prstGeom prst="line">
            <a:avLst/>
          </a:prstGeom>
          <a:ln w="19050">
            <a:solidFill>
              <a:srgbClr val="1279BE"/>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4167225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9DD9DD85-E7BE-F73A-4014-F6A82EA545DA}"/>
              </a:ext>
            </a:extLst>
          </p:cNvPr>
          <p:cNvSpPr>
            <a:spLocks noGrp="1"/>
          </p:cNvSpPr>
          <p:nvPr>
            <p:ph type="title" hasCustomPrompt="1"/>
          </p:nvPr>
        </p:nvSpPr>
        <p:spPr>
          <a:xfrm>
            <a:off x="386261" y="187984"/>
            <a:ext cx="8224339" cy="1113824"/>
          </a:xfrm>
        </p:spPr>
        <p:txBody>
          <a:bodyPr/>
          <a:lstStyle>
            <a:lvl1pPr algn="l">
              <a:defRPr lang="en-US" sz="3600" b="1" kern="1200" dirty="0">
                <a:solidFill>
                  <a:srgbClr val="3A77AC"/>
                </a:solidFill>
                <a:latin typeface="+mn-lt"/>
                <a:ea typeface="+mn-ea"/>
                <a:cs typeface="+mn-cs"/>
              </a:defRPr>
            </a:lvl1pPr>
          </a:lstStyle>
          <a:p>
            <a:r>
              <a:rPr lang="en-US"/>
              <a:t>Click to edit Master title style</a:t>
            </a:r>
            <a:br>
              <a:rPr lang="en-US"/>
            </a:br>
            <a:r>
              <a:rPr lang="en-US" sz="3600" b="1">
                <a:solidFill>
                  <a:srgbClr val="5C96DE"/>
                </a:solidFill>
              </a:rPr>
              <a:t>Sub-heading</a:t>
            </a:r>
            <a:endParaRPr lang="en-US"/>
          </a:p>
        </p:txBody>
      </p:sp>
      <p:pic>
        <p:nvPicPr>
          <p:cNvPr id="7" name="Picture 6">
            <a:extLst>
              <a:ext uri="{FF2B5EF4-FFF2-40B4-BE49-F238E27FC236}">
                <a16:creationId xmlns:a16="http://schemas.microsoft.com/office/drawing/2014/main" id="{A8D76DEE-9386-A957-931F-1BEA98545E42}"/>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8674460" y="384822"/>
            <a:ext cx="2968275" cy="689602"/>
          </a:xfrm>
          <a:prstGeom prst="rect">
            <a:avLst/>
          </a:prstGeom>
        </p:spPr>
      </p:pic>
      <p:cxnSp>
        <p:nvCxnSpPr>
          <p:cNvPr id="8" name="Straight Connector 7">
            <a:extLst>
              <a:ext uri="{FF2B5EF4-FFF2-40B4-BE49-F238E27FC236}">
                <a16:creationId xmlns:a16="http://schemas.microsoft.com/office/drawing/2014/main" id="{D8296E40-6298-A32E-5732-58D34CCEC399}"/>
              </a:ext>
            </a:extLst>
          </p:cNvPr>
          <p:cNvCxnSpPr/>
          <p:nvPr userDrawn="1"/>
        </p:nvCxnSpPr>
        <p:spPr>
          <a:xfrm>
            <a:off x="364649" y="1311347"/>
            <a:ext cx="11426298" cy="0"/>
          </a:xfrm>
          <a:prstGeom prst="line">
            <a:avLst/>
          </a:prstGeom>
          <a:ln w="19050">
            <a:solidFill>
              <a:srgbClr val="1279BE"/>
            </a:solidFill>
          </a:ln>
        </p:spPr>
        <p:style>
          <a:lnRef idx="1">
            <a:schemeClr val="accent1"/>
          </a:lnRef>
          <a:fillRef idx="0">
            <a:schemeClr val="accent1"/>
          </a:fillRef>
          <a:effectRef idx="0">
            <a:schemeClr val="accent1"/>
          </a:effectRef>
          <a:fontRef idx="minor">
            <a:schemeClr val="tx1"/>
          </a:fontRef>
        </p:style>
      </p:cxnSp>
      <p:sp>
        <p:nvSpPr>
          <p:cNvPr id="9" name="Date Placeholder 6">
            <a:extLst>
              <a:ext uri="{FF2B5EF4-FFF2-40B4-BE49-F238E27FC236}">
                <a16:creationId xmlns:a16="http://schemas.microsoft.com/office/drawing/2014/main" id="{248849B1-B59A-B09A-4406-E3B78790364F}"/>
              </a:ext>
            </a:extLst>
          </p:cNvPr>
          <p:cNvSpPr>
            <a:spLocks noGrp="1"/>
          </p:cNvSpPr>
          <p:nvPr>
            <p:ph type="dt" sz="half" idx="10"/>
          </p:nvPr>
        </p:nvSpPr>
        <p:spPr>
          <a:xfrm>
            <a:off x="364649" y="6356350"/>
            <a:ext cx="2743200" cy="365125"/>
          </a:xfrm>
        </p:spPr>
        <p:txBody>
          <a:bodyPr/>
          <a:lstStyle/>
          <a:p>
            <a:fld id="{5516C7D5-00FE-4370-ABBB-8EC949C60E57}" type="datetime1">
              <a:rPr lang="en-US" smtClean="0"/>
              <a:t>6/20/2023</a:t>
            </a:fld>
            <a:endParaRPr lang="en-US"/>
          </a:p>
        </p:txBody>
      </p:sp>
      <p:sp>
        <p:nvSpPr>
          <p:cNvPr id="10" name="Footer Placeholder 7">
            <a:extLst>
              <a:ext uri="{FF2B5EF4-FFF2-40B4-BE49-F238E27FC236}">
                <a16:creationId xmlns:a16="http://schemas.microsoft.com/office/drawing/2014/main" id="{D048059C-0342-CC15-7C9D-A9365117F9BF}"/>
              </a:ext>
            </a:extLst>
          </p:cNvPr>
          <p:cNvSpPr>
            <a:spLocks noGrp="1"/>
          </p:cNvSpPr>
          <p:nvPr>
            <p:ph type="ftr" sz="quarter" idx="11"/>
          </p:nvPr>
        </p:nvSpPr>
        <p:spPr>
          <a:xfrm>
            <a:off x="4038600" y="6356350"/>
            <a:ext cx="4114800" cy="365125"/>
          </a:xfrm>
        </p:spPr>
        <p:txBody>
          <a:bodyPr/>
          <a:lstStyle/>
          <a:p>
            <a:endParaRPr lang="en-US"/>
          </a:p>
        </p:txBody>
      </p:sp>
      <p:sp>
        <p:nvSpPr>
          <p:cNvPr id="11" name="Slide Number Placeholder 8">
            <a:extLst>
              <a:ext uri="{FF2B5EF4-FFF2-40B4-BE49-F238E27FC236}">
                <a16:creationId xmlns:a16="http://schemas.microsoft.com/office/drawing/2014/main" id="{C84B5F05-DF62-DF67-73E6-679C7647243D}"/>
              </a:ext>
            </a:extLst>
          </p:cNvPr>
          <p:cNvSpPr>
            <a:spLocks noGrp="1"/>
          </p:cNvSpPr>
          <p:nvPr>
            <p:ph type="sldNum" sz="quarter" idx="12"/>
          </p:nvPr>
        </p:nvSpPr>
        <p:spPr>
          <a:xfrm>
            <a:off x="9047746" y="6356350"/>
            <a:ext cx="2743200" cy="365125"/>
          </a:xfrm>
        </p:spPr>
        <p:txBody>
          <a:bodyPr/>
          <a:lstStyle/>
          <a:p>
            <a:fld id="{3754F895-C08E-4252-A5B9-EDC2F6011A90}" type="slidenum">
              <a:rPr lang="en-US" smtClean="0"/>
              <a:t>‹#›</a:t>
            </a:fld>
            <a:endParaRPr lang="en-US"/>
          </a:p>
        </p:txBody>
      </p:sp>
      <p:pic>
        <p:nvPicPr>
          <p:cNvPr id="12" name="Picture 11">
            <a:extLst>
              <a:ext uri="{FF2B5EF4-FFF2-40B4-BE49-F238E27FC236}">
                <a16:creationId xmlns:a16="http://schemas.microsoft.com/office/drawing/2014/main" id="{A92A62C0-7FD7-F533-51E1-D0259D1607D7}"/>
              </a:ext>
            </a:extLst>
          </p:cNvPr>
          <p:cNvPicPr>
            <a:picLocks noChangeAspect="1"/>
          </p:cNvPicPr>
          <p:nvPr userDrawn="1"/>
        </p:nvPicPr>
        <p:blipFill>
          <a:blip r:embed="rId3"/>
          <a:stretch>
            <a:fillRect/>
          </a:stretch>
        </p:blipFill>
        <p:spPr>
          <a:xfrm>
            <a:off x="4714550" y="2689330"/>
            <a:ext cx="2552700" cy="2552700"/>
          </a:xfrm>
          <a:prstGeom prst="rect">
            <a:avLst/>
          </a:prstGeom>
        </p:spPr>
      </p:pic>
      <p:sp>
        <p:nvSpPr>
          <p:cNvPr id="13" name="TextBox 12">
            <a:extLst>
              <a:ext uri="{FF2B5EF4-FFF2-40B4-BE49-F238E27FC236}">
                <a16:creationId xmlns:a16="http://schemas.microsoft.com/office/drawing/2014/main" id="{39BF3DFD-3064-E426-6554-023FF3A94311}"/>
              </a:ext>
            </a:extLst>
          </p:cNvPr>
          <p:cNvSpPr txBox="1"/>
          <p:nvPr userDrawn="1"/>
        </p:nvSpPr>
        <p:spPr>
          <a:xfrm>
            <a:off x="3846746" y="1869594"/>
            <a:ext cx="4510850" cy="461665"/>
          </a:xfrm>
          <a:prstGeom prst="rect">
            <a:avLst/>
          </a:prstGeom>
          <a:noFill/>
        </p:spPr>
        <p:txBody>
          <a:bodyPr wrap="none" rtlCol="0">
            <a:spAutoFit/>
          </a:bodyPr>
          <a:lstStyle/>
          <a:p>
            <a:r>
              <a:rPr lang="en-US" sz="2400" b="1">
                <a:solidFill>
                  <a:srgbClr val="5F5F5F"/>
                </a:solidFill>
              </a:rPr>
              <a:t>Title for charts, texts, pictures, </a:t>
            </a:r>
            <a:r>
              <a:rPr lang="mr-IN" sz="2400" b="1">
                <a:solidFill>
                  <a:srgbClr val="5F5F5F"/>
                </a:solidFill>
              </a:rPr>
              <a:t>…</a:t>
            </a:r>
            <a:r>
              <a:rPr lang="en-US" sz="2400" b="1">
                <a:solidFill>
                  <a:srgbClr val="5F5F5F"/>
                </a:solidFill>
              </a:rPr>
              <a:t>. </a:t>
            </a:r>
          </a:p>
        </p:txBody>
      </p:sp>
      <p:sp>
        <p:nvSpPr>
          <p:cNvPr id="14" name="TextBox 13">
            <a:extLst>
              <a:ext uri="{FF2B5EF4-FFF2-40B4-BE49-F238E27FC236}">
                <a16:creationId xmlns:a16="http://schemas.microsoft.com/office/drawing/2014/main" id="{1B7DAB9F-78D0-68BB-DDAD-2EF70704CD28}"/>
              </a:ext>
            </a:extLst>
          </p:cNvPr>
          <p:cNvSpPr txBox="1"/>
          <p:nvPr userDrawn="1"/>
        </p:nvSpPr>
        <p:spPr>
          <a:xfrm>
            <a:off x="6943499" y="2667213"/>
            <a:ext cx="1540806" cy="584775"/>
          </a:xfrm>
          <a:prstGeom prst="rect">
            <a:avLst/>
          </a:prstGeom>
          <a:noFill/>
        </p:spPr>
        <p:txBody>
          <a:bodyPr wrap="none" rtlCol="0">
            <a:spAutoFit/>
          </a:bodyPr>
          <a:lstStyle/>
          <a:p>
            <a:r>
              <a:rPr lang="en-US" sz="3200" b="1">
                <a:solidFill>
                  <a:srgbClr val="3A77AC"/>
                </a:solidFill>
              </a:rPr>
              <a:t>101,413</a:t>
            </a:r>
            <a:endParaRPr lang="en-US" sz="3200" b="1">
              <a:solidFill>
                <a:srgbClr val="5C96DE"/>
              </a:solidFill>
            </a:endParaRPr>
          </a:p>
        </p:txBody>
      </p:sp>
      <p:sp>
        <p:nvSpPr>
          <p:cNvPr id="15" name="TextBox 14">
            <a:extLst>
              <a:ext uri="{FF2B5EF4-FFF2-40B4-BE49-F238E27FC236}">
                <a16:creationId xmlns:a16="http://schemas.microsoft.com/office/drawing/2014/main" id="{7FA02921-9287-EABC-D430-FA5CAC083DCB}"/>
              </a:ext>
            </a:extLst>
          </p:cNvPr>
          <p:cNvSpPr txBox="1"/>
          <p:nvPr userDrawn="1"/>
        </p:nvSpPr>
        <p:spPr>
          <a:xfrm>
            <a:off x="5163588" y="3673292"/>
            <a:ext cx="1540806" cy="584775"/>
          </a:xfrm>
          <a:prstGeom prst="rect">
            <a:avLst/>
          </a:prstGeom>
          <a:noFill/>
        </p:spPr>
        <p:txBody>
          <a:bodyPr wrap="none" rtlCol="0">
            <a:spAutoFit/>
          </a:bodyPr>
          <a:lstStyle/>
          <a:p>
            <a:r>
              <a:rPr lang="en-US" sz="3200" b="1">
                <a:solidFill>
                  <a:srgbClr val="5C96DE"/>
                </a:solidFill>
              </a:rPr>
              <a:t>383,385</a:t>
            </a:r>
          </a:p>
        </p:txBody>
      </p:sp>
    </p:spTree>
    <p:extLst>
      <p:ext uri="{BB962C8B-B14F-4D97-AF65-F5344CB8AC3E}">
        <p14:creationId xmlns:p14="http://schemas.microsoft.com/office/powerpoint/2010/main" val="214644863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56027350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ustom Layout">
    <p:bg>
      <p:bgPr>
        <a:solidFill>
          <a:srgbClr val="1279BE"/>
        </a:solidFill>
        <a:effectLst/>
      </p:bgPr>
    </p:bg>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23371A4F-0D38-8D8F-84CA-04F716A5FBE2}"/>
              </a:ext>
            </a:extLst>
          </p:cNvPr>
          <p:cNvSpPr txBox="1"/>
          <p:nvPr userDrawn="1"/>
        </p:nvSpPr>
        <p:spPr>
          <a:xfrm>
            <a:off x="4346003" y="2921168"/>
            <a:ext cx="3499997" cy="1015663"/>
          </a:xfrm>
          <a:prstGeom prst="rect">
            <a:avLst/>
          </a:prstGeom>
          <a:noFill/>
        </p:spPr>
        <p:txBody>
          <a:bodyPr wrap="none" rtlCol="0">
            <a:spAutoFit/>
          </a:bodyPr>
          <a:lstStyle/>
          <a:p>
            <a:pPr algn="ctr"/>
            <a:r>
              <a:rPr lang="en-US" sz="6000" b="1">
                <a:solidFill>
                  <a:schemeClr val="bg1"/>
                </a:solidFill>
              </a:rPr>
              <a:t>Thank you</a:t>
            </a:r>
            <a:endParaRPr lang="en-US" sz="4000" b="1">
              <a:solidFill>
                <a:schemeClr val="bg1"/>
              </a:solidFill>
            </a:endParaRPr>
          </a:p>
        </p:txBody>
      </p:sp>
      <p:pic>
        <p:nvPicPr>
          <p:cNvPr id="7" name="Picture 6">
            <a:extLst>
              <a:ext uri="{FF2B5EF4-FFF2-40B4-BE49-F238E27FC236}">
                <a16:creationId xmlns:a16="http://schemas.microsoft.com/office/drawing/2014/main" id="{4B39F0A3-401C-94B7-B001-9A5284762497}"/>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4539915" y="5701405"/>
            <a:ext cx="3112170" cy="723034"/>
          </a:xfrm>
          <a:prstGeom prst="rect">
            <a:avLst/>
          </a:prstGeom>
        </p:spPr>
      </p:pic>
    </p:spTree>
    <p:extLst>
      <p:ext uri="{BB962C8B-B14F-4D97-AF65-F5344CB8AC3E}">
        <p14:creationId xmlns:p14="http://schemas.microsoft.com/office/powerpoint/2010/main" val="1154910938"/>
      </p:ext>
    </p:extLst>
  </p:cSld>
  <p:clrMapOvr>
    <a:masterClrMapping/>
  </p:clrMapOvr>
  <p:extLst>
    <p:ext uri="{DCECCB84-F9BA-43D5-87BE-67443E8EF086}">
      <p15:sldGuideLst xmlns:p15="http://schemas.microsoft.com/office/powerpoint/2012/main">
        <p15:guide id="1" pos="3840">
          <p15:clr>
            <a:srgbClr val="FBAE40"/>
          </p15:clr>
        </p15:guide>
        <p15:guide id="2" orient="horz" pos="2160">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2_Title and Content">
    <p:spTree>
      <p:nvGrpSpPr>
        <p:cNvPr id="1" name=""/>
        <p:cNvGrpSpPr/>
        <p:nvPr/>
      </p:nvGrpSpPr>
      <p:grpSpPr>
        <a:xfrm>
          <a:off x="0" y="0"/>
          <a:ext cx="0" cy="0"/>
          <a:chOff x="0" y="0"/>
          <a:chExt cx="0" cy="0"/>
        </a:xfrm>
      </p:grpSpPr>
      <p:sp>
        <p:nvSpPr>
          <p:cNvPr id="24" name="Text Placeholder 23"/>
          <p:cNvSpPr>
            <a:spLocks noGrp="1"/>
          </p:cNvSpPr>
          <p:nvPr>
            <p:ph type="body" sz="quarter" idx="14"/>
          </p:nvPr>
        </p:nvSpPr>
        <p:spPr>
          <a:xfrm>
            <a:off x="1422197" y="2271924"/>
            <a:ext cx="10058603" cy="1506345"/>
          </a:xfrm>
          <a:prstGeom prst="rect">
            <a:avLst/>
          </a:prstGeom>
        </p:spPr>
        <p:txBody>
          <a:bodyPr vert="horz" lIns="0" tIns="0" rIns="0" bIns="0"/>
          <a:lstStyle>
            <a:lvl1pPr marL="0">
              <a:lnSpc>
                <a:spcPct val="100000"/>
              </a:lnSpc>
              <a:spcBef>
                <a:spcPts val="0"/>
              </a:spcBef>
              <a:buNone/>
              <a:defRPr sz="1800" b="0" cap="none" baseline="0">
                <a:solidFill>
                  <a:srgbClr val="232323"/>
                </a:solidFill>
                <a:latin typeface="+mn-lt"/>
                <a:cs typeface="Arial"/>
              </a:defRPr>
            </a:lvl1pPr>
            <a:lvl2pPr marL="0">
              <a:lnSpc>
                <a:spcPts val="1700"/>
              </a:lnSpc>
              <a:spcBef>
                <a:spcPts val="0"/>
              </a:spcBef>
              <a:buNone/>
              <a:defRPr sz="1300" b="0" cap="none">
                <a:solidFill>
                  <a:srgbClr val="706C62"/>
                </a:solidFill>
                <a:latin typeface="Arial"/>
                <a:cs typeface="Arial"/>
              </a:defRPr>
            </a:lvl2pPr>
          </a:lstStyle>
          <a:p>
            <a:pPr lvl="0"/>
            <a:endParaRPr lang="en-US"/>
          </a:p>
        </p:txBody>
      </p:sp>
      <p:sp>
        <p:nvSpPr>
          <p:cNvPr id="14" name="Text Placeholder 10"/>
          <p:cNvSpPr>
            <a:spLocks noGrp="1"/>
          </p:cNvSpPr>
          <p:nvPr>
            <p:ph type="body" sz="quarter" idx="11" hasCustomPrompt="1"/>
          </p:nvPr>
        </p:nvSpPr>
        <p:spPr>
          <a:xfrm>
            <a:off x="1435351" y="1104650"/>
            <a:ext cx="8491360" cy="351635"/>
          </a:xfrm>
          <a:prstGeom prst="rect">
            <a:avLst/>
          </a:prstGeom>
        </p:spPr>
        <p:txBody>
          <a:bodyPr vert="horz" lIns="0" tIns="0" rIns="0" bIns="0"/>
          <a:lstStyle>
            <a:lvl1pPr>
              <a:buNone/>
              <a:defRPr sz="2200" b="0" cap="none">
                <a:solidFill>
                  <a:srgbClr val="1568B2"/>
                </a:solidFill>
                <a:latin typeface="+mn-lt"/>
                <a:cs typeface="Arial"/>
              </a:defRPr>
            </a:lvl1pPr>
          </a:lstStyle>
          <a:p>
            <a:pPr lvl="0"/>
            <a:r>
              <a:rPr lang="en-US" dirty="0"/>
              <a:t>Title of Page</a:t>
            </a:r>
          </a:p>
        </p:txBody>
      </p:sp>
      <p:sp>
        <p:nvSpPr>
          <p:cNvPr id="15" name="Text Placeholder 8"/>
          <p:cNvSpPr>
            <a:spLocks noGrp="1"/>
          </p:cNvSpPr>
          <p:nvPr>
            <p:ph type="body" sz="quarter" idx="10" hasCustomPrompt="1"/>
          </p:nvPr>
        </p:nvSpPr>
        <p:spPr>
          <a:xfrm>
            <a:off x="1435351" y="906185"/>
            <a:ext cx="8491360" cy="158783"/>
          </a:xfrm>
          <a:prstGeom prst="rect">
            <a:avLst/>
          </a:prstGeom>
        </p:spPr>
        <p:txBody>
          <a:bodyPr vert="horz" lIns="0" tIns="0" rIns="0" bIns="0"/>
          <a:lstStyle>
            <a:lvl1pPr>
              <a:lnSpc>
                <a:spcPts val="1080"/>
              </a:lnSpc>
              <a:spcBef>
                <a:spcPts val="0"/>
              </a:spcBef>
              <a:buNone/>
              <a:defRPr sz="1200" b="0" i="0" cap="none" spc="0">
                <a:solidFill>
                  <a:srgbClr val="232323"/>
                </a:solidFill>
                <a:latin typeface="Arial"/>
                <a:cs typeface="Arial"/>
              </a:defRPr>
            </a:lvl1pPr>
          </a:lstStyle>
          <a:p>
            <a:pPr lvl="0"/>
            <a:r>
              <a:rPr lang="en-US"/>
              <a:t>Title of section</a:t>
            </a:r>
          </a:p>
        </p:txBody>
      </p:sp>
      <p:sp>
        <p:nvSpPr>
          <p:cNvPr id="11" name="Rectangle 10"/>
          <p:cNvSpPr/>
          <p:nvPr userDrawn="1"/>
        </p:nvSpPr>
        <p:spPr>
          <a:xfrm>
            <a:off x="1" y="-16619"/>
            <a:ext cx="12191999" cy="546099"/>
          </a:xfrm>
          <a:prstGeom prst="rect">
            <a:avLst/>
          </a:prstGeom>
          <a:solidFill>
            <a:srgbClr val="1568B2"/>
          </a:solidFill>
          <a:ln>
            <a:noFill/>
          </a:ln>
          <a:effectLst/>
        </p:spPr>
        <p:style>
          <a:lnRef idx="1">
            <a:schemeClr val="accent1"/>
          </a:lnRef>
          <a:fillRef idx="3">
            <a:schemeClr val="accent1"/>
          </a:fillRef>
          <a:effectRef idx="2">
            <a:schemeClr val="accent1"/>
          </a:effectRef>
          <a:fontRef idx="minor">
            <a:schemeClr val="lt1"/>
          </a:fontRef>
        </p:style>
        <p:txBody>
          <a:bodyPr anchor="ctr">
            <a:prstTxWarp prst="textNoShape">
              <a:avLst/>
            </a:prstTxWarp>
          </a:bodyPr>
          <a:lstStyle/>
          <a:p>
            <a:pPr algn="ctr">
              <a:defRPr/>
            </a:pPr>
            <a:endParaRPr lang="en-US" sz="1800"/>
          </a:p>
        </p:txBody>
      </p:sp>
      <p:cxnSp>
        <p:nvCxnSpPr>
          <p:cNvPr id="16" name="Straight Connector 15"/>
          <p:cNvCxnSpPr/>
          <p:nvPr userDrawn="1"/>
        </p:nvCxnSpPr>
        <p:spPr>
          <a:xfrm rot="10800000">
            <a:off x="1411112" y="1728788"/>
            <a:ext cx="10056989" cy="1588"/>
          </a:xfrm>
          <a:prstGeom prst="line">
            <a:avLst/>
          </a:prstGeom>
          <a:ln>
            <a:solidFill>
              <a:srgbClr val="1568B2"/>
            </a:solidFill>
          </a:ln>
          <a:effectLst/>
        </p:spPr>
        <p:style>
          <a:lnRef idx="2">
            <a:schemeClr val="accent1"/>
          </a:lnRef>
          <a:fillRef idx="0">
            <a:schemeClr val="accent1"/>
          </a:fillRef>
          <a:effectRef idx="1">
            <a:schemeClr val="accent1"/>
          </a:effectRef>
          <a:fontRef idx="minor">
            <a:schemeClr val="tx1"/>
          </a:fontRef>
        </p:style>
      </p:cxnSp>
      <p:sp>
        <p:nvSpPr>
          <p:cNvPr id="21" name="Text Placeholder 20"/>
          <p:cNvSpPr>
            <a:spLocks noGrp="1"/>
          </p:cNvSpPr>
          <p:nvPr>
            <p:ph type="body" sz="quarter" idx="15"/>
          </p:nvPr>
        </p:nvSpPr>
        <p:spPr>
          <a:xfrm>
            <a:off x="1413933" y="4000500"/>
            <a:ext cx="10066867" cy="1905000"/>
          </a:xfrm>
          <a:prstGeom prst="rect">
            <a:avLst/>
          </a:prstGeom>
        </p:spPr>
        <p:txBody>
          <a:bodyPr vert="horz" lIns="0" tIns="0" rIns="0" bIns="0"/>
          <a:lstStyle>
            <a:lvl1pPr marL="0" indent="0">
              <a:spcBef>
                <a:spcPts val="168"/>
              </a:spcBef>
              <a:buFontTx/>
              <a:buNone/>
              <a:defRPr sz="1800" kern="1200" cap="all">
                <a:solidFill>
                  <a:srgbClr val="0069B4"/>
                </a:solidFill>
                <a:latin typeface="+mn-lt"/>
              </a:defRPr>
            </a:lvl1pPr>
            <a:lvl2pPr marL="0" indent="0">
              <a:spcBef>
                <a:spcPts val="168"/>
              </a:spcBef>
              <a:buFontTx/>
              <a:buNone/>
              <a:defRPr sz="1800" kern="1200">
                <a:solidFill>
                  <a:srgbClr val="232323"/>
                </a:solidFill>
                <a:latin typeface=""/>
              </a:defRPr>
            </a:lvl2pPr>
            <a:lvl3pPr marL="0" indent="0">
              <a:spcBef>
                <a:spcPts val="168"/>
              </a:spcBef>
              <a:buFontTx/>
              <a:buNone/>
              <a:defRPr sz="1800" kern="1200">
                <a:solidFill>
                  <a:srgbClr val="232323"/>
                </a:solidFill>
                <a:latin typeface=""/>
              </a:defRPr>
            </a:lvl3pPr>
            <a:lvl4pPr marL="0" indent="0">
              <a:spcBef>
                <a:spcPts val="168"/>
              </a:spcBef>
              <a:buFontTx/>
              <a:buNone/>
              <a:defRPr sz="1800" kern="1200">
                <a:solidFill>
                  <a:srgbClr val="232323"/>
                </a:solidFill>
                <a:latin typeface=""/>
              </a:defRPr>
            </a:lvl4pPr>
          </a:lstStyle>
          <a:p>
            <a:pPr lvl="0"/>
            <a:endParaRPr lang="en-US"/>
          </a:p>
        </p:txBody>
      </p:sp>
      <p:pic>
        <p:nvPicPr>
          <p:cNvPr id="12" name="Picture 11" descr="Icon&#10;&#10;Description automatically generated">
            <a:extLst>
              <a:ext uri="{FF2B5EF4-FFF2-40B4-BE49-F238E27FC236}">
                <a16:creationId xmlns:a16="http://schemas.microsoft.com/office/drawing/2014/main" id="{42AE65F3-AA02-4045-8EE6-0EE60544F047}"/>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792619" y="52076"/>
            <a:ext cx="589280" cy="441960"/>
          </a:xfrm>
          <a:prstGeom prst="rect">
            <a:avLst/>
          </a:prstGeom>
        </p:spPr>
      </p:pic>
      <p:sp>
        <p:nvSpPr>
          <p:cNvPr id="13" name="TextBox 12">
            <a:extLst>
              <a:ext uri="{FF2B5EF4-FFF2-40B4-BE49-F238E27FC236}">
                <a16:creationId xmlns:a16="http://schemas.microsoft.com/office/drawing/2014/main" id="{C9E1130B-3A30-4EF8-805D-35880B22F5A8}"/>
              </a:ext>
            </a:extLst>
          </p:cNvPr>
          <p:cNvSpPr txBox="1"/>
          <p:nvPr userDrawn="1"/>
        </p:nvSpPr>
        <p:spPr>
          <a:xfrm>
            <a:off x="8371840" y="97808"/>
            <a:ext cx="3566160" cy="400110"/>
          </a:xfrm>
          <a:prstGeom prst="rect">
            <a:avLst/>
          </a:prstGeom>
          <a:noFill/>
        </p:spPr>
        <p:txBody>
          <a:bodyPr wrap="square" rtlCol="0">
            <a:spAutoFit/>
          </a:bodyPr>
          <a:lstStyle/>
          <a:p>
            <a:r>
              <a:rPr lang="en-GB" sz="2000" b="1" dirty="0">
                <a:solidFill>
                  <a:schemeClr val="bg1"/>
                </a:solidFill>
              </a:rPr>
              <a:t>Social Stability Sector</a:t>
            </a:r>
            <a:endParaRPr lang="en-US" sz="2000" b="1" dirty="0">
              <a:solidFill>
                <a:schemeClr val="bg1"/>
              </a:solidFill>
            </a:endParaRPr>
          </a:p>
        </p:txBody>
      </p:sp>
    </p:spTree>
    <p:extLst>
      <p:ext uri="{BB962C8B-B14F-4D97-AF65-F5344CB8AC3E}">
        <p14:creationId xmlns:p14="http://schemas.microsoft.com/office/powerpoint/2010/main" val="239755290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BF833D1-E71D-43B3-A08B-49A61C249DD3}" type="datetime1">
              <a:rPr lang="en-US" smtClean="0"/>
              <a:t>6/20/2023</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0106EC5-0852-2742-B823-7E7DE508B93C}" type="slidenum">
              <a:rPr lang="en-US" smtClean="0"/>
              <a:t>‹#›</a:t>
            </a:fld>
            <a:endParaRPr lang="en-US"/>
          </a:p>
        </p:txBody>
      </p:sp>
    </p:spTree>
    <p:extLst>
      <p:ext uri="{BB962C8B-B14F-4D97-AF65-F5344CB8AC3E}">
        <p14:creationId xmlns:p14="http://schemas.microsoft.com/office/powerpoint/2010/main" val="131097045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70" r:id="rId9"/>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8" Type="http://schemas.openxmlformats.org/officeDocument/2006/relationships/image" Target="../media/image18.svg"/><Relationship Id="rId3" Type="http://schemas.openxmlformats.org/officeDocument/2006/relationships/image" Target="../media/image13.png"/><Relationship Id="rId7" Type="http://schemas.openxmlformats.org/officeDocument/2006/relationships/image" Target="../media/image17.png"/><Relationship Id="rId12" Type="http://schemas.openxmlformats.org/officeDocument/2006/relationships/image" Target="../media/image22.sv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16.svg"/><Relationship Id="rId11" Type="http://schemas.openxmlformats.org/officeDocument/2006/relationships/image" Target="../media/image21.png"/><Relationship Id="rId5" Type="http://schemas.openxmlformats.org/officeDocument/2006/relationships/image" Target="../media/image15.png"/><Relationship Id="rId10" Type="http://schemas.openxmlformats.org/officeDocument/2006/relationships/image" Target="../media/image20.svg"/><Relationship Id="rId4" Type="http://schemas.openxmlformats.org/officeDocument/2006/relationships/image" Target="../media/image14.svg"/><Relationship Id="rId9" Type="http://schemas.openxmlformats.org/officeDocument/2006/relationships/image" Target="../media/image19.png"/></Relationships>
</file>

<file path=ppt/slides/_rels/slide12.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13.xml.rels><?xml version="1.0" encoding="UTF-8" standalone="yes"?>
<Relationships xmlns="http://schemas.openxmlformats.org/package/2006/relationships"><Relationship Id="rId8" Type="http://schemas.openxmlformats.org/officeDocument/2006/relationships/image" Target="../media/image35.png"/><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9.xml"/><Relationship Id="rId1" Type="http://schemas.openxmlformats.org/officeDocument/2006/relationships/slideLayout" Target="../slideLayouts/slideLayout7.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8" Type="http://schemas.openxmlformats.org/officeDocument/2006/relationships/image" Target="../media/image18.svg"/><Relationship Id="rId3" Type="http://schemas.openxmlformats.org/officeDocument/2006/relationships/image" Target="../media/image13.png"/><Relationship Id="rId7" Type="http://schemas.openxmlformats.org/officeDocument/2006/relationships/image" Target="../media/image17.png"/><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image" Target="../media/image16.svg"/><Relationship Id="rId5" Type="http://schemas.openxmlformats.org/officeDocument/2006/relationships/image" Target="../media/image15.png"/><Relationship Id="rId10" Type="http://schemas.openxmlformats.org/officeDocument/2006/relationships/image" Target="../media/image20.svg"/><Relationship Id="rId4" Type="http://schemas.openxmlformats.org/officeDocument/2006/relationships/image" Target="../media/image14.svg"/><Relationship Id="rId9" Type="http://schemas.openxmlformats.org/officeDocument/2006/relationships/image" Target="../media/image19.png"/></Relationships>
</file>

<file path=ppt/slides/_rels/slide18.xml.rels><?xml version="1.0" encoding="UTF-8" standalone="yes"?>
<Relationships xmlns="http://schemas.openxmlformats.org/package/2006/relationships"><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19.xml.rels><?xml version="1.0" encoding="UTF-8" standalone="yes"?>
<Relationships xmlns="http://schemas.openxmlformats.org/package/2006/relationships"><Relationship Id="rId8" Type="http://schemas.openxmlformats.org/officeDocument/2006/relationships/hyperlink" Target="mailto:william.barakat@undp.org" TargetMode="External"/><Relationship Id="rId3" Type="http://schemas.openxmlformats.org/officeDocument/2006/relationships/hyperlink" Target="mailto:akil@unhcr.org" TargetMode="External"/><Relationship Id="rId7" Type="http://schemas.openxmlformats.org/officeDocument/2006/relationships/hyperlink" Target="mailto:fida.safieddine@undp.org" TargetMode="External"/><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hyperlink" Target="mailto:kouzoudj@unhcr.org" TargetMode="External"/><Relationship Id="rId5" Type="http://schemas.openxmlformats.org/officeDocument/2006/relationships/hyperlink" Target="mailto:Bader.abdelnabi@undp.org" TargetMode="External"/><Relationship Id="rId10" Type="http://schemas.openxmlformats.org/officeDocument/2006/relationships/image" Target="../media/image37.svg"/><Relationship Id="rId4" Type="http://schemas.openxmlformats.org/officeDocument/2006/relationships/hyperlink" Target="mailto:mohammad.nasser@undp.org" TargetMode="External"/><Relationship Id="rId9" Type="http://schemas.openxmlformats.org/officeDocument/2006/relationships/image" Target="../media/image36.png"/></Relationships>
</file>

<file path=ppt/slides/_rels/slide2.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image" Target="../media/image6.jpeg"/><Relationship Id="rId7" Type="http://schemas.openxmlformats.org/officeDocument/2006/relationships/diagramColors" Target="../diagrams/colors1.xml"/><Relationship Id="rId2" Type="http://schemas.openxmlformats.org/officeDocument/2006/relationships/notesSlide" Target="../notesSlides/notesSlide1.xml"/><Relationship Id="rId1" Type="http://schemas.openxmlformats.org/officeDocument/2006/relationships/slideLayout" Target="../slideLayouts/slideLayout9.xml"/><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s>
</file>

<file path=ppt/slides/_rels/slide3.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image" Target="../media/image12.jpeg"/><Relationship Id="rId4" Type="http://schemas.openxmlformats.org/officeDocument/2006/relationships/hyperlink" Target="https://ialebanon.unhcr.org/" TargetMode="External"/></Relationships>
</file>

<file path=ppt/slides/_rels/slide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0" y="529390"/>
            <a:ext cx="12192000" cy="6328611"/>
          </a:xfrm>
          <a:prstGeom prst="rect">
            <a:avLst/>
          </a:prstGeom>
          <a:solidFill>
            <a:srgbClr val="1568B2"/>
          </a:solidFill>
          <a:ln>
            <a:solidFill>
              <a:srgbClr val="1568B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a:solidFill>
                <a:schemeClr val="tx2">
                  <a:lumMod val="75000"/>
                </a:schemeClr>
              </a:solidFill>
              <a:latin typeface="Calibri"/>
            </a:endParaRPr>
          </a:p>
        </p:txBody>
      </p:sp>
      <p:sp>
        <p:nvSpPr>
          <p:cNvPr id="8" name="Text Placeholder 1"/>
          <p:cNvSpPr>
            <a:spLocks noGrp="1"/>
          </p:cNvSpPr>
          <p:nvPr>
            <p:ph type="body" sz="quarter" idx="14"/>
          </p:nvPr>
        </p:nvSpPr>
        <p:spPr>
          <a:xfrm>
            <a:off x="1893481" y="1341020"/>
            <a:ext cx="8305800" cy="4705349"/>
          </a:xfrm>
        </p:spPr>
        <p:txBody>
          <a:bodyPr vert="horz" lIns="0" tIns="0" rIns="0" bIns="0" rtlCol="0" anchor="t">
            <a:normAutofit/>
          </a:bodyPr>
          <a:lstStyle/>
          <a:p>
            <a:pPr marL="342900" algn="ctr">
              <a:spcBef>
                <a:spcPct val="20000"/>
              </a:spcBef>
            </a:pPr>
            <a:r>
              <a:rPr lang="en-US" sz="4000" dirty="0">
                <a:solidFill>
                  <a:schemeClr val="bg1"/>
                </a:solidFill>
              </a:rPr>
              <a:t>LCRP Social Stability Sector</a:t>
            </a:r>
            <a:endParaRPr lang="en-US" sz="4400" dirty="0">
              <a:solidFill>
                <a:schemeClr val="bg1"/>
              </a:solidFill>
            </a:endParaRPr>
          </a:p>
          <a:p>
            <a:pPr marL="342900" algn="ctr">
              <a:spcBef>
                <a:spcPct val="20000"/>
              </a:spcBef>
            </a:pPr>
            <a:r>
              <a:rPr lang="en-US" sz="3600" b="1" dirty="0">
                <a:solidFill>
                  <a:schemeClr val="bg1"/>
                </a:solidFill>
              </a:rPr>
              <a:t> </a:t>
            </a:r>
            <a:endParaRPr lang="en-US" sz="3200" dirty="0">
              <a:solidFill>
                <a:schemeClr val="bg1"/>
              </a:solidFill>
            </a:endParaRPr>
          </a:p>
          <a:p>
            <a:pPr marL="342900" algn="ctr">
              <a:spcBef>
                <a:spcPct val="20000"/>
              </a:spcBef>
            </a:pPr>
            <a:r>
              <a:rPr lang="en-US" sz="4800" b="1" dirty="0">
                <a:solidFill>
                  <a:schemeClr val="bg1"/>
                </a:solidFill>
                <a:effectLst>
                  <a:outerShdw blurRad="38100" dist="38100" dir="2700000" algn="tl">
                    <a:srgbClr val="000000">
                      <a:alpha val="43137"/>
                    </a:srgbClr>
                  </a:outerShdw>
                </a:effectLst>
              </a:rPr>
              <a:t>Services Mapping &amp; Referrals</a:t>
            </a:r>
          </a:p>
          <a:p>
            <a:pPr marL="342900" algn="ctr">
              <a:spcBef>
                <a:spcPct val="20000"/>
              </a:spcBef>
            </a:pPr>
            <a:endParaRPr lang="en-US" sz="4800" b="1" dirty="0">
              <a:solidFill>
                <a:schemeClr val="bg1"/>
              </a:solidFill>
              <a:effectLst>
                <a:outerShdw blurRad="38100" dist="38100" dir="2700000" algn="tl">
                  <a:srgbClr val="000000">
                    <a:alpha val="43137"/>
                  </a:srgbClr>
                </a:outerShdw>
              </a:effectLst>
            </a:endParaRPr>
          </a:p>
          <a:p>
            <a:pPr marL="342900" algn="ctr">
              <a:spcBef>
                <a:spcPct val="20000"/>
              </a:spcBef>
            </a:pPr>
            <a:r>
              <a:rPr lang="en-US" sz="3600" dirty="0">
                <a:solidFill>
                  <a:schemeClr val="bg1"/>
                </a:solidFill>
                <a:effectLst>
                  <a:outerShdw blurRad="38100" dist="38100" dir="2700000" algn="tl">
                    <a:srgbClr val="000000">
                      <a:alpha val="43137"/>
                    </a:srgbClr>
                  </a:outerShdw>
                </a:effectLst>
              </a:rPr>
              <a:t>May2023</a:t>
            </a:r>
          </a:p>
          <a:p>
            <a:pPr marL="342900" algn="ctr">
              <a:spcBef>
                <a:spcPct val="20000"/>
              </a:spcBef>
            </a:pPr>
            <a:endParaRPr lang="en-US" sz="2800" dirty="0">
              <a:solidFill>
                <a:schemeClr val="bg1"/>
              </a:solidFill>
              <a:effectLst>
                <a:outerShdw blurRad="38100" dist="38100" dir="2700000" algn="tl">
                  <a:srgbClr val="000000">
                    <a:alpha val="43137"/>
                  </a:srgbClr>
                </a:outerShdw>
              </a:effectLst>
            </a:endParaRPr>
          </a:p>
          <a:p>
            <a:pPr marL="342900" algn="ctr">
              <a:spcBef>
                <a:spcPct val="20000"/>
              </a:spcBef>
            </a:pPr>
            <a:endParaRPr lang="en-US" sz="4400" dirty="0">
              <a:solidFill>
                <a:schemeClr val="bg1"/>
              </a:solidFill>
            </a:endParaRPr>
          </a:p>
        </p:txBody>
      </p:sp>
    </p:spTree>
    <p:extLst>
      <p:ext uri="{BB962C8B-B14F-4D97-AF65-F5344CB8AC3E}">
        <p14:creationId xmlns:p14="http://schemas.microsoft.com/office/powerpoint/2010/main" val="339406164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0" y="0"/>
            <a:ext cx="12192000" cy="6858000"/>
          </a:xfrm>
          <a:prstGeom prst="rect">
            <a:avLst/>
          </a:prstGeom>
          <a:solidFill>
            <a:srgbClr val="4ECE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9" name="TextBox 8"/>
          <p:cNvSpPr txBox="1"/>
          <p:nvPr/>
        </p:nvSpPr>
        <p:spPr>
          <a:xfrm>
            <a:off x="3114305" y="2951946"/>
            <a:ext cx="5927007" cy="646331"/>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600" b="1" i="0" u="none" strike="noStrike" kern="1200" cap="none" spc="0" normalizeH="0" baseline="0" noProof="0">
                <a:ln>
                  <a:noFill/>
                </a:ln>
                <a:solidFill>
                  <a:prstClr val="white"/>
                </a:solidFill>
                <a:effectLst/>
                <a:uLnTx/>
                <a:uFillTx/>
                <a:latin typeface="Calibri" panose="020F0502020204030204"/>
                <a:ea typeface="+mn-ea"/>
                <a:cs typeface="+mn-cs"/>
              </a:rPr>
              <a:t>Inter-Agency Service Mapping</a:t>
            </a:r>
          </a:p>
        </p:txBody>
      </p:sp>
      <p:pic>
        <p:nvPicPr>
          <p:cNvPr id="10" name="Picture 9"/>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8660180" y="370322"/>
            <a:ext cx="3030682" cy="704102"/>
          </a:xfrm>
          <a:prstGeom prst="rect">
            <a:avLst/>
          </a:prstGeom>
        </p:spPr>
      </p:pic>
      <p:cxnSp>
        <p:nvCxnSpPr>
          <p:cNvPr id="7" name="Straight Connector 6"/>
          <p:cNvCxnSpPr/>
          <p:nvPr/>
        </p:nvCxnSpPr>
        <p:spPr>
          <a:xfrm>
            <a:off x="364649" y="1311347"/>
            <a:ext cx="1142629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9730432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0CA130E5-DEC6-D382-0635-3291516CFF70}"/>
              </a:ext>
            </a:extLst>
          </p:cNvPr>
          <p:cNvSpPr txBox="1"/>
          <p:nvPr/>
        </p:nvSpPr>
        <p:spPr>
          <a:xfrm>
            <a:off x="302097" y="749923"/>
            <a:ext cx="7911966" cy="590931"/>
          </a:xfrm>
          <a:prstGeom prst="rect">
            <a:avLst/>
          </a:prstGeom>
          <a:noFill/>
        </p:spPr>
        <p:txBody>
          <a:bodyPr wrap="square" rtlCol="0">
            <a:spAutoFit/>
          </a:bodyPr>
          <a:lstStyle/>
          <a:p>
            <a:pPr>
              <a:lnSpc>
                <a:spcPct val="90000"/>
              </a:lnSpc>
              <a:spcBef>
                <a:spcPct val="0"/>
              </a:spcBef>
            </a:pPr>
            <a:r>
              <a:rPr lang="en-US" sz="3600" b="1" dirty="0">
                <a:solidFill>
                  <a:srgbClr val="3A77AC"/>
                </a:solidFill>
              </a:rPr>
              <a:t>Aim of the service mapping</a:t>
            </a:r>
          </a:p>
        </p:txBody>
      </p:sp>
      <p:grpSp>
        <p:nvGrpSpPr>
          <p:cNvPr id="2" name="Diagram 3">
            <a:extLst>
              <a:ext uri="{FF2B5EF4-FFF2-40B4-BE49-F238E27FC236}">
                <a16:creationId xmlns:a16="http://schemas.microsoft.com/office/drawing/2014/main" id="{6294F975-4660-5F0F-BA7E-0A21DA57AB90}"/>
              </a:ext>
            </a:extLst>
          </p:cNvPr>
          <p:cNvGrpSpPr/>
          <p:nvPr/>
        </p:nvGrpSpPr>
        <p:grpSpPr>
          <a:xfrm>
            <a:off x="1581955" y="1442425"/>
            <a:ext cx="9028090" cy="5312544"/>
            <a:chOff x="2625059" y="673098"/>
            <a:chExt cx="6941877" cy="5309116"/>
          </a:xfrm>
        </p:grpSpPr>
        <p:sp>
          <p:nvSpPr>
            <p:cNvPr id="3" name="Freeform: Shape 2">
              <a:extLst>
                <a:ext uri="{FF2B5EF4-FFF2-40B4-BE49-F238E27FC236}">
                  <a16:creationId xmlns:a16="http://schemas.microsoft.com/office/drawing/2014/main" id="{83848F9B-CDE8-412A-0D6F-D999E0595E26}"/>
                </a:ext>
              </a:extLst>
            </p:cNvPr>
            <p:cNvSpPr/>
            <p:nvPr/>
          </p:nvSpPr>
          <p:spPr>
            <a:xfrm>
              <a:off x="3053629" y="673098"/>
              <a:ext cx="6513307" cy="857131"/>
            </a:xfrm>
            <a:custGeom>
              <a:avLst/>
              <a:gdLst>
                <a:gd name="f0" fmla="val 10800000"/>
                <a:gd name="f1" fmla="val 5400000"/>
                <a:gd name="f2" fmla="val 180"/>
                <a:gd name="f3" fmla="val w"/>
                <a:gd name="f4" fmla="val h"/>
                <a:gd name="f5" fmla="val 0"/>
                <a:gd name="f6" fmla="val 6513307"/>
                <a:gd name="f7" fmla="val 857133"/>
                <a:gd name="f8" fmla="val 857132"/>
                <a:gd name="f9" fmla="val 428566"/>
                <a:gd name="f10" fmla="val 1"/>
                <a:gd name="f11" fmla="+- 0 0 -90"/>
                <a:gd name="f12" fmla="*/ f3 1 6513307"/>
                <a:gd name="f13" fmla="*/ f4 1 857133"/>
                <a:gd name="f14" fmla="val f5"/>
                <a:gd name="f15" fmla="val f6"/>
                <a:gd name="f16" fmla="val f7"/>
                <a:gd name="f17" fmla="*/ f11 f0 1"/>
                <a:gd name="f18" fmla="+- f16 0 f14"/>
                <a:gd name="f19" fmla="+- f15 0 f14"/>
                <a:gd name="f20" fmla="*/ f17 1 f2"/>
                <a:gd name="f21" fmla="*/ f19 1 6513307"/>
                <a:gd name="f22" fmla="*/ f18 1 857133"/>
                <a:gd name="f23" fmla="*/ 0 f19 1"/>
                <a:gd name="f24" fmla="*/ 0 f18 1"/>
                <a:gd name="f25" fmla="*/ 6084741 f19 1"/>
                <a:gd name="f26" fmla="*/ 6513307 f19 1"/>
                <a:gd name="f27" fmla="*/ 428567 f18 1"/>
                <a:gd name="f28" fmla="*/ 857133 f18 1"/>
                <a:gd name="f29" fmla="+- f20 0 f1"/>
                <a:gd name="f30" fmla="*/ f23 1 6513307"/>
                <a:gd name="f31" fmla="*/ f24 1 857133"/>
                <a:gd name="f32" fmla="*/ f25 1 6513307"/>
                <a:gd name="f33" fmla="*/ f26 1 6513307"/>
                <a:gd name="f34" fmla="*/ f27 1 857133"/>
                <a:gd name="f35" fmla="*/ f28 1 857133"/>
                <a:gd name="f36" fmla="*/ f14 1 f21"/>
                <a:gd name="f37" fmla="*/ f15 1 f21"/>
                <a:gd name="f38" fmla="*/ f14 1 f22"/>
                <a:gd name="f39" fmla="*/ f16 1 f22"/>
                <a:gd name="f40" fmla="*/ f30 1 f21"/>
                <a:gd name="f41" fmla="*/ f31 1 f22"/>
                <a:gd name="f42" fmla="*/ f32 1 f21"/>
                <a:gd name="f43" fmla="*/ f33 1 f21"/>
                <a:gd name="f44" fmla="*/ f34 1 f22"/>
                <a:gd name="f45" fmla="*/ f35 1 f22"/>
                <a:gd name="f46" fmla="*/ f36 f12 1"/>
                <a:gd name="f47" fmla="*/ f37 f12 1"/>
                <a:gd name="f48" fmla="*/ f39 f13 1"/>
                <a:gd name="f49" fmla="*/ f38 f13 1"/>
                <a:gd name="f50" fmla="*/ f40 f12 1"/>
                <a:gd name="f51" fmla="*/ f41 f13 1"/>
                <a:gd name="f52" fmla="*/ f42 f12 1"/>
                <a:gd name="f53" fmla="*/ f43 f12 1"/>
                <a:gd name="f54" fmla="*/ f44 f13 1"/>
                <a:gd name="f55" fmla="*/ f45 f13 1"/>
              </a:gdLst>
              <a:ahLst/>
              <a:cxnLst>
                <a:cxn ang="3cd4">
                  <a:pos x="hc" y="t"/>
                </a:cxn>
                <a:cxn ang="0">
                  <a:pos x="r" y="vc"/>
                </a:cxn>
                <a:cxn ang="cd4">
                  <a:pos x="hc" y="b"/>
                </a:cxn>
                <a:cxn ang="cd2">
                  <a:pos x="l" y="vc"/>
                </a:cxn>
                <a:cxn ang="f29">
                  <a:pos x="f50" y="f51"/>
                </a:cxn>
                <a:cxn ang="f29">
                  <a:pos x="f52" y="f51"/>
                </a:cxn>
                <a:cxn ang="f29">
                  <a:pos x="f53" y="f54"/>
                </a:cxn>
                <a:cxn ang="f29">
                  <a:pos x="f52" y="f55"/>
                </a:cxn>
                <a:cxn ang="f29">
                  <a:pos x="f50" y="f55"/>
                </a:cxn>
                <a:cxn ang="f29">
                  <a:pos x="f50" y="f51"/>
                </a:cxn>
              </a:cxnLst>
              <a:rect l="f46" t="f49" r="f47" b="f48"/>
              <a:pathLst>
                <a:path w="6513307" h="857133">
                  <a:moveTo>
                    <a:pt x="f6" y="f8"/>
                  </a:moveTo>
                  <a:lnTo>
                    <a:pt x="f9" y="f8"/>
                  </a:lnTo>
                  <a:lnTo>
                    <a:pt x="f5" y="f9"/>
                  </a:lnTo>
                  <a:lnTo>
                    <a:pt x="f9" y="f10"/>
                  </a:lnTo>
                  <a:lnTo>
                    <a:pt x="f6" y="f10"/>
                  </a:lnTo>
                  <a:lnTo>
                    <a:pt x="f6" y="f8"/>
                  </a:lnTo>
                  <a:close/>
                </a:path>
              </a:pathLst>
            </a:custGeom>
            <a:solidFill>
              <a:schemeClr val="accent1">
                <a:lumMod val="75000"/>
              </a:schemeClr>
            </a:solidFill>
            <a:ln w="12701" cap="flat">
              <a:solidFill>
                <a:srgbClr val="FFFFFF"/>
              </a:solidFill>
              <a:prstDash val="solid"/>
              <a:miter/>
            </a:ln>
          </p:spPr>
          <p:txBody>
            <a:bodyPr vert="horz" wrap="square" lIns="592256" tIns="68580" rIns="128016" bIns="68580" anchor="ctr" anchorCtr="1" compatLnSpc="1">
              <a:noAutofit/>
            </a:bodyPr>
            <a:lstStyle/>
            <a:p>
              <a:pPr marL="0" marR="0" lvl="0" indent="0" algn="ctr" defTabSz="800100" eaLnBrk="1" fontAlgn="auto" latinLnBrk="0" hangingPunct="1">
                <a:lnSpc>
                  <a:spcPct val="90000"/>
                </a:lnSpc>
                <a:spcBef>
                  <a:spcPts val="0"/>
                </a:spcBef>
                <a:spcAft>
                  <a:spcPts val="800"/>
                </a:spcAft>
                <a:buClrTx/>
                <a:buSzTx/>
                <a:buFontTx/>
                <a:buNone/>
                <a:tabLst/>
                <a:defRPr sz="1800" b="0" i="0" u="none" strike="noStrike" kern="0" cap="none" spc="0" baseline="0">
                  <a:solidFill>
                    <a:srgbClr val="000000"/>
                  </a:solidFill>
                  <a:uFillTx/>
                </a:defRPr>
              </a:pPr>
              <a:r>
                <a:rPr kumimoji="0" lang="en-US" sz="1800" b="0" i="0" u="none" strike="noStrike" kern="0" cap="none" spc="0" normalizeH="0" baseline="0" noProof="0">
                  <a:ln>
                    <a:noFill/>
                  </a:ln>
                  <a:effectLst/>
                  <a:uLnTx/>
                  <a:uFillTx/>
                </a:rPr>
                <a:t> Access to up-to-date and accurate information on services and assistance across all sectors and governorates in Lebanon </a:t>
              </a:r>
              <a:endParaRPr kumimoji="0" lang="en-GB" sz="1800" b="0" i="0" u="none" strike="noStrike" kern="0" cap="none" spc="0" normalizeH="0" baseline="0" noProof="0">
                <a:ln>
                  <a:noFill/>
                </a:ln>
                <a:effectLst/>
                <a:uLnTx/>
                <a:uFillTx/>
              </a:endParaRPr>
            </a:p>
          </p:txBody>
        </p:sp>
        <p:sp>
          <p:nvSpPr>
            <p:cNvPr id="4" name="Freeform: Shape 3" descr="Checklist">
              <a:extLst>
                <a:ext uri="{FF2B5EF4-FFF2-40B4-BE49-F238E27FC236}">
                  <a16:creationId xmlns:a16="http://schemas.microsoft.com/office/drawing/2014/main" id="{BC0EC8FB-5A64-8F3F-2C92-CBDCCF1E6BD0}"/>
                </a:ext>
              </a:extLst>
            </p:cNvPr>
            <p:cNvSpPr/>
            <p:nvPr/>
          </p:nvSpPr>
          <p:spPr>
            <a:xfrm>
              <a:off x="2625059" y="673108"/>
              <a:ext cx="857131" cy="857131"/>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val f7"/>
                <a:gd name="f15" fmla="+- 2700000 f2 0"/>
                <a:gd name="f16" fmla="*/ f9 f1 1"/>
                <a:gd name="f17" fmla="*/ f10 f1 1"/>
                <a:gd name="f18" fmla="?: f11 f4 1"/>
                <a:gd name="f19" fmla="?: f12 f5 1"/>
                <a:gd name="f20" fmla="?: f13 f6 1"/>
                <a:gd name="f21" fmla="*/ f15 f8 1"/>
                <a:gd name="f22" fmla="*/ f16 1 f3"/>
                <a:gd name="f23" fmla="*/ f17 1 f3"/>
                <a:gd name="f24" fmla="*/ f18 1 21600"/>
                <a:gd name="f25" fmla="*/ f19 1 21600"/>
                <a:gd name="f26" fmla="*/ 21600 f18 1"/>
                <a:gd name="f27" fmla="*/ 21600 f19 1"/>
                <a:gd name="f28" fmla="*/ f21 1 f1"/>
                <a:gd name="f29" fmla="+- f22 0 f2"/>
                <a:gd name="f30" fmla="+- f23 0 f2"/>
                <a:gd name="f31" fmla="min f25 f24"/>
                <a:gd name="f32" fmla="*/ f26 1 f20"/>
                <a:gd name="f33" fmla="*/ f27 1 f20"/>
                <a:gd name="f34" fmla="+- 0 0 f28"/>
                <a:gd name="f35" fmla="val f32"/>
                <a:gd name="f36" fmla="val f33"/>
                <a:gd name="f37" fmla="+- 0 0 f34"/>
                <a:gd name="f38" fmla="*/ f14 f31 1"/>
                <a:gd name="f39" fmla="+- f36 0 f14"/>
                <a:gd name="f40" fmla="+- f35 0 f14"/>
                <a:gd name="f41" fmla="*/ f37 f1 1"/>
                <a:gd name="f42" fmla="*/ f39 1 2"/>
                <a:gd name="f43" fmla="*/ f40 1 2"/>
                <a:gd name="f44" fmla="*/ f41 1 f8"/>
                <a:gd name="f45" fmla="+- f14 f42 0"/>
                <a:gd name="f46" fmla="+- f14 f43 0"/>
                <a:gd name="f47" fmla="+- f44 0 f2"/>
                <a:gd name="f48" fmla="*/ f43 f31 1"/>
                <a:gd name="f49" fmla="*/ f42 f31 1"/>
                <a:gd name="f50" fmla="cos 1 f47"/>
                <a:gd name="f51" fmla="sin 1 f47"/>
                <a:gd name="f52" fmla="*/ f45 f31 1"/>
                <a:gd name="f53" fmla="+- 0 0 f50"/>
                <a:gd name="f54" fmla="+- 0 0 f51"/>
                <a:gd name="f55" fmla="+- 0 0 f53"/>
                <a:gd name="f56" fmla="+- 0 0 f54"/>
                <a:gd name="f57" fmla="*/ f55 f43 1"/>
                <a:gd name="f58" fmla="*/ f56 f42 1"/>
                <a:gd name="f59" fmla="+- f46 0 f57"/>
                <a:gd name="f60" fmla="+- f46 f57 0"/>
                <a:gd name="f61" fmla="+- f45 0 f58"/>
                <a:gd name="f62" fmla="+- f45 f58 0"/>
                <a:gd name="f63" fmla="*/ f59 f31 1"/>
                <a:gd name="f64" fmla="*/ f61 f31 1"/>
                <a:gd name="f65" fmla="*/ f60 f31 1"/>
                <a:gd name="f66" fmla="*/ f62 f31 1"/>
              </a:gdLst>
              <a:ahLst/>
              <a:cxnLst>
                <a:cxn ang="3cd4">
                  <a:pos x="hc" y="t"/>
                </a:cxn>
                <a:cxn ang="0">
                  <a:pos x="r" y="vc"/>
                </a:cxn>
                <a:cxn ang="cd4">
                  <a:pos x="hc" y="b"/>
                </a:cxn>
                <a:cxn ang="cd2">
                  <a:pos x="l" y="vc"/>
                </a:cxn>
                <a:cxn ang="f29">
                  <a:pos x="f63" y="f64"/>
                </a:cxn>
                <a:cxn ang="f30">
                  <a:pos x="f63" y="f66"/>
                </a:cxn>
                <a:cxn ang="f30">
                  <a:pos x="f65" y="f66"/>
                </a:cxn>
                <a:cxn ang="f29">
                  <a:pos x="f65" y="f64"/>
                </a:cxn>
              </a:cxnLst>
              <a:rect l="f63" t="f64" r="f65" b="f66"/>
              <a:pathLst>
                <a:path>
                  <a:moveTo>
                    <a:pt x="f38" y="f52"/>
                  </a:moveTo>
                  <a:arcTo wR="f48" hR="f49" stAng="f1" swAng="f0"/>
                  <a:close/>
                </a:path>
              </a:pathLst>
            </a:custGeom>
            <a:blipFill>
              <a:blip r:embed="rId3">
                <a:alphaModFix/>
                <a:extLst>
                  <a:ext uri="{96DAC541-7B7A-43D3-8B79-37D633B846F1}">
                    <asvg:svgBlip xmlns:asvg="http://schemas.microsoft.com/office/drawing/2016/SVG/main" r:embed="rId4"/>
                  </a:ext>
                </a:extLst>
              </a:blip>
              <a:stretch>
                <a:fillRect/>
              </a:stretch>
            </a:blipFill>
            <a:ln w="12701" cap="flat">
              <a:solidFill>
                <a:srgbClr val="FFFFFF"/>
              </a:solidFill>
              <a:prstDash val="solid"/>
              <a:miter/>
            </a:ln>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effectLst/>
                <a:uLnTx/>
                <a:uFillTx/>
              </a:endParaRPr>
            </a:p>
          </p:txBody>
        </p:sp>
        <p:sp>
          <p:nvSpPr>
            <p:cNvPr id="5" name="Freeform: Shape 4">
              <a:extLst>
                <a:ext uri="{FF2B5EF4-FFF2-40B4-BE49-F238E27FC236}">
                  <a16:creationId xmlns:a16="http://schemas.microsoft.com/office/drawing/2014/main" id="{EF6F0B16-56ED-3398-3E83-B1F2F0A2CFA9}"/>
                </a:ext>
              </a:extLst>
            </p:cNvPr>
            <p:cNvSpPr/>
            <p:nvPr/>
          </p:nvSpPr>
          <p:spPr>
            <a:xfrm>
              <a:off x="3053629" y="1786097"/>
              <a:ext cx="6513307" cy="857131"/>
            </a:xfrm>
            <a:custGeom>
              <a:avLst/>
              <a:gdLst>
                <a:gd name="f0" fmla="val 10800000"/>
                <a:gd name="f1" fmla="val 5400000"/>
                <a:gd name="f2" fmla="val 180"/>
                <a:gd name="f3" fmla="val w"/>
                <a:gd name="f4" fmla="val h"/>
                <a:gd name="f5" fmla="val 0"/>
                <a:gd name="f6" fmla="val 6513307"/>
                <a:gd name="f7" fmla="val 857133"/>
                <a:gd name="f8" fmla="val 857132"/>
                <a:gd name="f9" fmla="val 428566"/>
                <a:gd name="f10" fmla="val 1"/>
                <a:gd name="f11" fmla="+- 0 0 -90"/>
                <a:gd name="f12" fmla="*/ f3 1 6513307"/>
                <a:gd name="f13" fmla="*/ f4 1 857133"/>
                <a:gd name="f14" fmla="val f5"/>
                <a:gd name="f15" fmla="val f6"/>
                <a:gd name="f16" fmla="val f7"/>
                <a:gd name="f17" fmla="*/ f11 f0 1"/>
                <a:gd name="f18" fmla="+- f16 0 f14"/>
                <a:gd name="f19" fmla="+- f15 0 f14"/>
                <a:gd name="f20" fmla="*/ f17 1 f2"/>
                <a:gd name="f21" fmla="*/ f19 1 6513307"/>
                <a:gd name="f22" fmla="*/ f18 1 857133"/>
                <a:gd name="f23" fmla="*/ 0 f19 1"/>
                <a:gd name="f24" fmla="*/ 0 f18 1"/>
                <a:gd name="f25" fmla="*/ 6084741 f19 1"/>
                <a:gd name="f26" fmla="*/ 6513307 f19 1"/>
                <a:gd name="f27" fmla="*/ 428567 f18 1"/>
                <a:gd name="f28" fmla="*/ 857133 f18 1"/>
                <a:gd name="f29" fmla="+- f20 0 f1"/>
                <a:gd name="f30" fmla="*/ f23 1 6513307"/>
                <a:gd name="f31" fmla="*/ f24 1 857133"/>
                <a:gd name="f32" fmla="*/ f25 1 6513307"/>
                <a:gd name="f33" fmla="*/ f26 1 6513307"/>
                <a:gd name="f34" fmla="*/ f27 1 857133"/>
                <a:gd name="f35" fmla="*/ f28 1 857133"/>
                <a:gd name="f36" fmla="*/ f14 1 f21"/>
                <a:gd name="f37" fmla="*/ f15 1 f21"/>
                <a:gd name="f38" fmla="*/ f14 1 f22"/>
                <a:gd name="f39" fmla="*/ f16 1 f22"/>
                <a:gd name="f40" fmla="*/ f30 1 f21"/>
                <a:gd name="f41" fmla="*/ f31 1 f22"/>
                <a:gd name="f42" fmla="*/ f32 1 f21"/>
                <a:gd name="f43" fmla="*/ f33 1 f21"/>
                <a:gd name="f44" fmla="*/ f34 1 f22"/>
                <a:gd name="f45" fmla="*/ f35 1 f22"/>
                <a:gd name="f46" fmla="*/ f36 f12 1"/>
                <a:gd name="f47" fmla="*/ f37 f12 1"/>
                <a:gd name="f48" fmla="*/ f39 f13 1"/>
                <a:gd name="f49" fmla="*/ f38 f13 1"/>
                <a:gd name="f50" fmla="*/ f40 f12 1"/>
                <a:gd name="f51" fmla="*/ f41 f13 1"/>
                <a:gd name="f52" fmla="*/ f42 f12 1"/>
                <a:gd name="f53" fmla="*/ f43 f12 1"/>
                <a:gd name="f54" fmla="*/ f44 f13 1"/>
                <a:gd name="f55" fmla="*/ f45 f13 1"/>
              </a:gdLst>
              <a:ahLst/>
              <a:cxnLst>
                <a:cxn ang="3cd4">
                  <a:pos x="hc" y="t"/>
                </a:cxn>
                <a:cxn ang="0">
                  <a:pos x="r" y="vc"/>
                </a:cxn>
                <a:cxn ang="cd4">
                  <a:pos x="hc" y="b"/>
                </a:cxn>
                <a:cxn ang="cd2">
                  <a:pos x="l" y="vc"/>
                </a:cxn>
                <a:cxn ang="f29">
                  <a:pos x="f50" y="f51"/>
                </a:cxn>
                <a:cxn ang="f29">
                  <a:pos x="f52" y="f51"/>
                </a:cxn>
                <a:cxn ang="f29">
                  <a:pos x="f53" y="f54"/>
                </a:cxn>
                <a:cxn ang="f29">
                  <a:pos x="f52" y="f55"/>
                </a:cxn>
                <a:cxn ang="f29">
                  <a:pos x="f50" y="f55"/>
                </a:cxn>
                <a:cxn ang="f29">
                  <a:pos x="f50" y="f51"/>
                </a:cxn>
              </a:cxnLst>
              <a:rect l="f46" t="f49" r="f47" b="f48"/>
              <a:pathLst>
                <a:path w="6513307" h="857133">
                  <a:moveTo>
                    <a:pt x="f6" y="f8"/>
                  </a:moveTo>
                  <a:lnTo>
                    <a:pt x="f9" y="f8"/>
                  </a:lnTo>
                  <a:lnTo>
                    <a:pt x="f5" y="f9"/>
                  </a:lnTo>
                  <a:lnTo>
                    <a:pt x="f9" y="f10"/>
                  </a:lnTo>
                  <a:lnTo>
                    <a:pt x="f6" y="f10"/>
                  </a:lnTo>
                  <a:lnTo>
                    <a:pt x="f6" y="f8"/>
                  </a:lnTo>
                  <a:close/>
                </a:path>
              </a:pathLst>
            </a:custGeom>
            <a:solidFill>
              <a:schemeClr val="accent1"/>
            </a:solidFill>
            <a:ln w="12701" cap="flat">
              <a:solidFill>
                <a:srgbClr val="FFFFFF"/>
              </a:solidFill>
              <a:prstDash val="solid"/>
              <a:miter/>
            </a:ln>
          </p:spPr>
          <p:txBody>
            <a:bodyPr vert="horz" wrap="square" lIns="592256" tIns="68580" rIns="128016" bIns="68580" anchor="ctr" anchorCtr="1" compatLnSpc="1">
              <a:noAutofit/>
            </a:bodyPr>
            <a:lstStyle/>
            <a:p>
              <a:pPr marL="0" marR="0" lvl="0" indent="0" algn="ctr" defTabSz="800100" eaLnBrk="1" fontAlgn="auto" latinLnBrk="0" hangingPunct="1">
                <a:lnSpc>
                  <a:spcPct val="90000"/>
                </a:lnSpc>
                <a:spcBef>
                  <a:spcPts val="0"/>
                </a:spcBef>
                <a:spcAft>
                  <a:spcPts val="800"/>
                </a:spcAft>
                <a:buClrTx/>
                <a:buSzTx/>
                <a:buFontTx/>
                <a:buNone/>
                <a:tabLst/>
                <a:defRPr sz="1800" b="0" i="0" u="none" strike="noStrike" kern="0" cap="none" spc="0" baseline="0">
                  <a:solidFill>
                    <a:srgbClr val="000000"/>
                  </a:solidFill>
                  <a:uFillTx/>
                </a:defRPr>
              </a:pPr>
              <a:r>
                <a:rPr kumimoji="0" lang="en-US" sz="1800" b="0" i="0" u="none" strike="noStrike" kern="0" cap="none" spc="0" normalizeH="0" baseline="0" noProof="0">
                  <a:ln>
                    <a:noFill/>
                  </a:ln>
                  <a:effectLst/>
                  <a:uLnTx/>
                  <a:uFillTx/>
                </a:rPr>
                <a:t>Captures adequate information to facilitate referrals in a timely manner (eligibility, referral protocol, contact info)</a:t>
              </a:r>
              <a:endParaRPr kumimoji="0" lang="en-GB" sz="1800" b="0" i="0" u="none" strike="noStrike" kern="0" cap="none" spc="0" normalizeH="0" baseline="0" noProof="0">
                <a:ln>
                  <a:noFill/>
                </a:ln>
                <a:effectLst/>
                <a:uLnTx/>
                <a:uFillTx/>
              </a:endParaRPr>
            </a:p>
          </p:txBody>
        </p:sp>
        <p:sp>
          <p:nvSpPr>
            <p:cNvPr id="6" name="Freeform: Shape 5" descr="Bullseye">
              <a:extLst>
                <a:ext uri="{FF2B5EF4-FFF2-40B4-BE49-F238E27FC236}">
                  <a16:creationId xmlns:a16="http://schemas.microsoft.com/office/drawing/2014/main" id="{21FFFFB6-D92C-EC89-B538-19F314936F99}"/>
                </a:ext>
              </a:extLst>
            </p:cNvPr>
            <p:cNvSpPr/>
            <p:nvPr/>
          </p:nvSpPr>
          <p:spPr>
            <a:xfrm>
              <a:off x="2625059" y="1786097"/>
              <a:ext cx="857131" cy="857131"/>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val f7"/>
                <a:gd name="f15" fmla="+- 2700000 f2 0"/>
                <a:gd name="f16" fmla="*/ f9 f1 1"/>
                <a:gd name="f17" fmla="*/ f10 f1 1"/>
                <a:gd name="f18" fmla="?: f11 f4 1"/>
                <a:gd name="f19" fmla="?: f12 f5 1"/>
                <a:gd name="f20" fmla="?: f13 f6 1"/>
                <a:gd name="f21" fmla="*/ f15 f8 1"/>
                <a:gd name="f22" fmla="*/ f16 1 f3"/>
                <a:gd name="f23" fmla="*/ f17 1 f3"/>
                <a:gd name="f24" fmla="*/ f18 1 21600"/>
                <a:gd name="f25" fmla="*/ f19 1 21600"/>
                <a:gd name="f26" fmla="*/ 21600 f18 1"/>
                <a:gd name="f27" fmla="*/ 21600 f19 1"/>
                <a:gd name="f28" fmla="*/ f21 1 f1"/>
                <a:gd name="f29" fmla="+- f22 0 f2"/>
                <a:gd name="f30" fmla="+- f23 0 f2"/>
                <a:gd name="f31" fmla="min f25 f24"/>
                <a:gd name="f32" fmla="*/ f26 1 f20"/>
                <a:gd name="f33" fmla="*/ f27 1 f20"/>
                <a:gd name="f34" fmla="+- 0 0 f28"/>
                <a:gd name="f35" fmla="val f32"/>
                <a:gd name="f36" fmla="val f33"/>
                <a:gd name="f37" fmla="+- 0 0 f34"/>
                <a:gd name="f38" fmla="*/ f14 f31 1"/>
                <a:gd name="f39" fmla="+- f36 0 f14"/>
                <a:gd name="f40" fmla="+- f35 0 f14"/>
                <a:gd name="f41" fmla="*/ f37 f1 1"/>
                <a:gd name="f42" fmla="*/ f39 1 2"/>
                <a:gd name="f43" fmla="*/ f40 1 2"/>
                <a:gd name="f44" fmla="*/ f41 1 f8"/>
                <a:gd name="f45" fmla="+- f14 f42 0"/>
                <a:gd name="f46" fmla="+- f14 f43 0"/>
                <a:gd name="f47" fmla="+- f44 0 f2"/>
                <a:gd name="f48" fmla="*/ f43 f31 1"/>
                <a:gd name="f49" fmla="*/ f42 f31 1"/>
                <a:gd name="f50" fmla="cos 1 f47"/>
                <a:gd name="f51" fmla="sin 1 f47"/>
                <a:gd name="f52" fmla="*/ f45 f31 1"/>
                <a:gd name="f53" fmla="+- 0 0 f50"/>
                <a:gd name="f54" fmla="+- 0 0 f51"/>
                <a:gd name="f55" fmla="+- 0 0 f53"/>
                <a:gd name="f56" fmla="+- 0 0 f54"/>
                <a:gd name="f57" fmla="*/ f55 f43 1"/>
                <a:gd name="f58" fmla="*/ f56 f42 1"/>
                <a:gd name="f59" fmla="+- f46 0 f57"/>
                <a:gd name="f60" fmla="+- f46 f57 0"/>
                <a:gd name="f61" fmla="+- f45 0 f58"/>
                <a:gd name="f62" fmla="+- f45 f58 0"/>
                <a:gd name="f63" fmla="*/ f59 f31 1"/>
                <a:gd name="f64" fmla="*/ f61 f31 1"/>
                <a:gd name="f65" fmla="*/ f60 f31 1"/>
                <a:gd name="f66" fmla="*/ f62 f31 1"/>
              </a:gdLst>
              <a:ahLst/>
              <a:cxnLst>
                <a:cxn ang="3cd4">
                  <a:pos x="hc" y="t"/>
                </a:cxn>
                <a:cxn ang="0">
                  <a:pos x="r" y="vc"/>
                </a:cxn>
                <a:cxn ang="cd4">
                  <a:pos x="hc" y="b"/>
                </a:cxn>
                <a:cxn ang="cd2">
                  <a:pos x="l" y="vc"/>
                </a:cxn>
                <a:cxn ang="f29">
                  <a:pos x="f63" y="f64"/>
                </a:cxn>
                <a:cxn ang="f30">
                  <a:pos x="f63" y="f66"/>
                </a:cxn>
                <a:cxn ang="f30">
                  <a:pos x="f65" y="f66"/>
                </a:cxn>
                <a:cxn ang="f29">
                  <a:pos x="f65" y="f64"/>
                </a:cxn>
              </a:cxnLst>
              <a:rect l="f63" t="f64" r="f65" b="f66"/>
              <a:pathLst>
                <a:path>
                  <a:moveTo>
                    <a:pt x="f38" y="f52"/>
                  </a:moveTo>
                  <a:arcTo wR="f48" hR="f49" stAng="f1" swAng="f0"/>
                  <a:close/>
                </a:path>
              </a:pathLst>
            </a:custGeom>
            <a:blipFill>
              <a:blip r:embed="rId5">
                <a:alphaModFix/>
                <a:extLst>
                  <a:ext uri="{96DAC541-7B7A-43D3-8B79-37D633B846F1}">
                    <asvg:svgBlip xmlns:asvg="http://schemas.microsoft.com/office/drawing/2016/SVG/main" r:embed="rId6"/>
                  </a:ext>
                </a:extLst>
              </a:blip>
              <a:stretch>
                <a:fillRect/>
              </a:stretch>
            </a:blipFill>
            <a:ln w="12701" cap="flat">
              <a:solidFill>
                <a:srgbClr val="FFFFFF"/>
              </a:solidFill>
              <a:prstDash val="solid"/>
              <a:miter/>
            </a:ln>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effectLst/>
                <a:uLnTx/>
                <a:uFillTx/>
              </a:endParaRPr>
            </a:p>
          </p:txBody>
        </p:sp>
        <p:sp>
          <p:nvSpPr>
            <p:cNvPr id="7" name="Freeform: Shape 6">
              <a:extLst>
                <a:ext uri="{FF2B5EF4-FFF2-40B4-BE49-F238E27FC236}">
                  <a16:creationId xmlns:a16="http://schemas.microsoft.com/office/drawing/2014/main" id="{FDA4D7A0-4A4A-8353-ADD3-8B41543C9960}"/>
                </a:ext>
              </a:extLst>
            </p:cNvPr>
            <p:cNvSpPr/>
            <p:nvPr/>
          </p:nvSpPr>
          <p:spPr>
            <a:xfrm>
              <a:off x="3053629" y="2899086"/>
              <a:ext cx="6513307" cy="857131"/>
            </a:xfrm>
            <a:custGeom>
              <a:avLst/>
              <a:gdLst>
                <a:gd name="f0" fmla="val 10800000"/>
                <a:gd name="f1" fmla="val 5400000"/>
                <a:gd name="f2" fmla="val 180"/>
                <a:gd name="f3" fmla="val w"/>
                <a:gd name="f4" fmla="val h"/>
                <a:gd name="f5" fmla="val 0"/>
                <a:gd name="f6" fmla="val 6513307"/>
                <a:gd name="f7" fmla="val 857133"/>
                <a:gd name="f8" fmla="val 857132"/>
                <a:gd name="f9" fmla="val 428566"/>
                <a:gd name="f10" fmla="val 1"/>
                <a:gd name="f11" fmla="+- 0 0 -90"/>
                <a:gd name="f12" fmla="*/ f3 1 6513307"/>
                <a:gd name="f13" fmla="*/ f4 1 857133"/>
                <a:gd name="f14" fmla="val f5"/>
                <a:gd name="f15" fmla="val f6"/>
                <a:gd name="f16" fmla="val f7"/>
                <a:gd name="f17" fmla="*/ f11 f0 1"/>
                <a:gd name="f18" fmla="+- f16 0 f14"/>
                <a:gd name="f19" fmla="+- f15 0 f14"/>
                <a:gd name="f20" fmla="*/ f17 1 f2"/>
                <a:gd name="f21" fmla="*/ f19 1 6513307"/>
                <a:gd name="f22" fmla="*/ f18 1 857133"/>
                <a:gd name="f23" fmla="*/ 0 f19 1"/>
                <a:gd name="f24" fmla="*/ 0 f18 1"/>
                <a:gd name="f25" fmla="*/ 6084741 f19 1"/>
                <a:gd name="f26" fmla="*/ 6513307 f19 1"/>
                <a:gd name="f27" fmla="*/ 428567 f18 1"/>
                <a:gd name="f28" fmla="*/ 857133 f18 1"/>
                <a:gd name="f29" fmla="+- f20 0 f1"/>
                <a:gd name="f30" fmla="*/ f23 1 6513307"/>
                <a:gd name="f31" fmla="*/ f24 1 857133"/>
                <a:gd name="f32" fmla="*/ f25 1 6513307"/>
                <a:gd name="f33" fmla="*/ f26 1 6513307"/>
                <a:gd name="f34" fmla="*/ f27 1 857133"/>
                <a:gd name="f35" fmla="*/ f28 1 857133"/>
                <a:gd name="f36" fmla="*/ f14 1 f21"/>
                <a:gd name="f37" fmla="*/ f15 1 f21"/>
                <a:gd name="f38" fmla="*/ f14 1 f22"/>
                <a:gd name="f39" fmla="*/ f16 1 f22"/>
                <a:gd name="f40" fmla="*/ f30 1 f21"/>
                <a:gd name="f41" fmla="*/ f31 1 f22"/>
                <a:gd name="f42" fmla="*/ f32 1 f21"/>
                <a:gd name="f43" fmla="*/ f33 1 f21"/>
                <a:gd name="f44" fmla="*/ f34 1 f22"/>
                <a:gd name="f45" fmla="*/ f35 1 f22"/>
                <a:gd name="f46" fmla="*/ f36 f12 1"/>
                <a:gd name="f47" fmla="*/ f37 f12 1"/>
                <a:gd name="f48" fmla="*/ f39 f13 1"/>
                <a:gd name="f49" fmla="*/ f38 f13 1"/>
                <a:gd name="f50" fmla="*/ f40 f12 1"/>
                <a:gd name="f51" fmla="*/ f41 f13 1"/>
                <a:gd name="f52" fmla="*/ f42 f12 1"/>
                <a:gd name="f53" fmla="*/ f43 f12 1"/>
                <a:gd name="f54" fmla="*/ f44 f13 1"/>
                <a:gd name="f55" fmla="*/ f45 f13 1"/>
              </a:gdLst>
              <a:ahLst/>
              <a:cxnLst>
                <a:cxn ang="3cd4">
                  <a:pos x="hc" y="t"/>
                </a:cxn>
                <a:cxn ang="0">
                  <a:pos x="r" y="vc"/>
                </a:cxn>
                <a:cxn ang="cd4">
                  <a:pos x="hc" y="b"/>
                </a:cxn>
                <a:cxn ang="cd2">
                  <a:pos x="l" y="vc"/>
                </a:cxn>
                <a:cxn ang="f29">
                  <a:pos x="f50" y="f51"/>
                </a:cxn>
                <a:cxn ang="f29">
                  <a:pos x="f52" y="f51"/>
                </a:cxn>
                <a:cxn ang="f29">
                  <a:pos x="f53" y="f54"/>
                </a:cxn>
                <a:cxn ang="f29">
                  <a:pos x="f52" y="f55"/>
                </a:cxn>
                <a:cxn ang="f29">
                  <a:pos x="f50" y="f55"/>
                </a:cxn>
                <a:cxn ang="f29">
                  <a:pos x="f50" y="f51"/>
                </a:cxn>
              </a:cxnLst>
              <a:rect l="f46" t="f49" r="f47" b="f48"/>
              <a:pathLst>
                <a:path w="6513307" h="857133">
                  <a:moveTo>
                    <a:pt x="f6" y="f8"/>
                  </a:moveTo>
                  <a:lnTo>
                    <a:pt x="f9" y="f8"/>
                  </a:lnTo>
                  <a:lnTo>
                    <a:pt x="f5" y="f9"/>
                  </a:lnTo>
                  <a:lnTo>
                    <a:pt x="f9" y="f10"/>
                  </a:lnTo>
                  <a:lnTo>
                    <a:pt x="f6" y="f10"/>
                  </a:lnTo>
                  <a:lnTo>
                    <a:pt x="f6" y="f8"/>
                  </a:lnTo>
                  <a:close/>
                </a:path>
              </a:pathLst>
            </a:custGeom>
            <a:solidFill>
              <a:schemeClr val="accent1">
                <a:lumMod val="60000"/>
                <a:lumOff val="40000"/>
              </a:schemeClr>
            </a:solidFill>
            <a:ln w="12701" cap="flat">
              <a:solidFill>
                <a:srgbClr val="FFFFFF"/>
              </a:solidFill>
              <a:prstDash val="solid"/>
              <a:miter/>
            </a:ln>
          </p:spPr>
          <p:txBody>
            <a:bodyPr vert="horz" wrap="square" lIns="592256" tIns="68580" rIns="128016" bIns="68580" anchor="ctr" anchorCtr="1" compatLnSpc="1">
              <a:noAutofit/>
            </a:bodyPr>
            <a:lstStyle/>
            <a:p>
              <a:pPr marL="0" marR="0" lvl="0" indent="0" algn="ctr" defTabSz="800100" eaLnBrk="1" fontAlgn="auto" latinLnBrk="0" hangingPunct="1">
                <a:lnSpc>
                  <a:spcPct val="90000"/>
                </a:lnSpc>
                <a:spcBef>
                  <a:spcPts val="0"/>
                </a:spcBef>
                <a:spcAft>
                  <a:spcPts val="800"/>
                </a:spcAft>
                <a:buClrTx/>
                <a:buSzTx/>
                <a:buFontTx/>
                <a:buNone/>
                <a:tabLst/>
                <a:defRPr sz="1800" b="0" i="0" u="none" strike="noStrike" kern="0" cap="none" spc="0" baseline="0">
                  <a:solidFill>
                    <a:srgbClr val="000000"/>
                  </a:solidFill>
                  <a:uFillTx/>
                </a:defRPr>
              </a:pPr>
              <a:r>
                <a:rPr kumimoji="0" lang="en-US" sz="1800" b="0" i="0" u="none" strike="noStrike" kern="0" cap="none" spc="0" normalizeH="0" baseline="0" noProof="0">
                  <a:ln>
                    <a:noFill/>
                  </a:ln>
                  <a:effectLst/>
                  <a:uLnTx/>
                  <a:uFillTx/>
                </a:rPr>
                <a:t>Helps us to share relevant information</a:t>
              </a:r>
              <a:r>
                <a:rPr kumimoji="0" lang="en-US" sz="1800" b="0" i="1" u="none" strike="noStrike" kern="0" cap="none" spc="0" normalizeH="0" baseline="0" noProof="0">
                  <a:ln>
                    <a:noFill/>
                  </a:ln>
                  <a:effectLst/>
                  <a:uLnTx/>
                  <a:uFillTx/>
                </a:rPr>
                <a:t> </a:t>
              </a:r>
              <a:r>
                <a:rPr kumimoji="0" lang="en-US" sz="1800" b="0" i="0" u="none" strike="noStrike" kern="0" cap="none" spc="0" normalizeH="0" baseline="0" noProof="0">
                  <a:ln>
                    <a:noFill/>
                  </a:ln>
                  <a:effectLst/>
                  <a:uLnTx/>
                  <a:uFillTx/>
                </a:rPr>
                <a:t>with people on available services &amp; assistance to allow for us to collect informed consent </a:t>
              </a:r>
              <a:endParaRPr kumimoji="0" lang="en-GB" sz="1800" b="0" i="0" u="none" strike="noStrike" kern="0" cap="none" spc="0" normalizeH="0" baseline="0" noProof="0">
                <a:ln>
                  <a:noFill/>
                </a:ln>
                <a:effectLst/>
                <a:uLnTx/>
                <a:uFillTx/>
              </a:endParaRPr>
            </a:p>
          </p:txBody>
        </p:sp>
        <p:sp>
          <p:nvSpPr>
            <p:cNvPr id="8" name="Freeform: Shape 7" descr="Cycle with people">
              <a:extLst>
                <a:ext uri="{FF2B5EF4-FFF2-40B4-BE49-F238E27FC236}">
                  <a16:creationId xmlns:a16="http://schemas.microsoft.com/office/drawing/2014/main" id="{27F0DB8A-42D4-57B3-794C-813BF5E3F6A1}"/>
                </a:ext>
              </a:extLst>
            </p:cNvPr>
            <p:cNvSpPr/>
            <p:nvPr/>
          </p:nvSpPr>
          <p:spPr>
            <a:xfrm>
              <a:off x="2625059" y="2899096"/>
              <a:ext cx="857131" cy="857131"/>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val f7"/>
                <a:gd name="f15" fmla="+- 2700000 f2 0"/>
                <a:gd name="f16" fmla="*/ f9 f1 1"/>
                <a:gd name="f17" fmla="*/ f10 f1 1"/>
                <a:gd name="f18" fmla="?: f11 f4 1"/>
                <a:gd name="f19" fmla="?: f12 f5 1"/>
                <a:gd name="f20" fmla="?: f13 f6 1"/>
                <a:gd name="f21" fmla="*/ f15 f8 1"/>
                <a:gd name="f22" fmla="*/ f16 1 f3"/>
                <a:gd name="f23" fmla="*/ f17 1 f3"/>
                <a:gd name="f24" fmla="*/ f18 1 21600"/>
                <a:gd name="f25" fmla="*/ f19 1 21600"/>
                <a:gd name="f26" fmla="*/ 21600 f18 1"/>
                <a:gd name="f27" fmla="*/ 21600 f19 1"/>
                <a:gd name="f28" fmla="*/ f21 1 f1"/>
                <a:gd name="f29" fmla="+- f22 0 f2"/>
                <a:gd name="f30" fmla="+- f23 0 f2"/>
                <a:gd name="f31" fmla="min f25 f24"/>
                <a:gd name="f32" fmla="*/ f26 1 f20"/>
                <a:gd name="f33" fmla="*/ f27 1 f20"/>
                <a:gd name="f34" fmla="+- 0 0 f28"/>
                <a:gd name="f35" fmla="val f32"/>
                <a:gd name="f36" fmla="val f33"/>
                <a:gd name="f37" fmla="+- 0 0 f34"/>
                <a:gd name="f38" fmla="*/ f14 f31 1"/>
                <a:gd name="f39" fmla="+- f36 0 f14"/>
                <a:gd name="f40" fmla="+- f35 0 f14"/>
                <a:gd name="f41" fmla="*/ f37 f1 1"/>
                <a:gd name="f42" fmla="*/ f39 1 2"/>
                <a:gd name="f43" fmla="*/ f40 1 2"/>
                <a:gd name="f44" fmla="*/ f41 1 f8"/>
                <a:gd name="f45" fmla="+- f14 f42 0"/>
                <a:gd name="f46" fmla="+- f14 f43 0"/>
                <a:gd name="f47" fmla="+- f44 0 f2"/>
                <a:gd name="f48" fmla="*/ f43 f31 1"/>
                <a:gd name="f49" fmla="*/ f42 f31 1"/>
                <a:gd name="f50" fmla="cos 1 f47"/>
                <a:gd name="f51" fmla="sin 1 f47"/>
                <a:gd name="f52" fmla="*/ f45 f31 1"/>
                <a:gd name="f53" fmla="+- 0 0 f50"/>
                <a:gd name="f54" fmla="+- 0 0 f51"/>
                <a:gd name="f55" fmla="+- 0 0 f53"/>
                <a:gd name="f56" fmla="+- 0 0 f54"/>
                <a:gd name="f57" fmla="*/ f55 f43 1"/>
                <a:gd name="f58" fmla="*/ f56 f42 1"/>
                <a:gd name="f59" fmla="+- f46 0 f57"/>
                <a:gd name="f60" fmla="+- f46 f57 0"/>
                <a:gd name="f61" fmla="+- f45 0 f58"/>
                <a:gd name="f62" fmla="+- f45 f58 0"/>
                <a:gd name="f63" fmla="*/ f59 f31 1"/>
                <a:gd name="f64" fmla="*/ f61 f31 1"/>
                <a:gd name="f65" fmla="*/ f60 f31 1"/>
                <a:gd name="f66" fmla="*/ f62 f31 1"/>
              </a:gdLst>
              <a:ahLst/>
              <a:cxnLst>
                <a:cxn ang="3cd4">
                  <a:pos x="hc" y="t"/>
                </a:cxn>
                <a:cxn ang="0">
                  <a:pos x="r" y="vc"/>
                </a:cxn>
                <a:cxn ang="cd4">
                  <a:pos x="hc" y="b"/>
                </a:cxn>
                <a:cxn ang="cd2">
                  <a:pos x="l" y="vc"/>
                </a:cxn>
                <a:cxn ang="f29">
                  <a:pos x="f63" y="f64"/>
                </a:cxn>
                <a:cxn ang="f30">
                  <a:pos x="f63" y="f66"/>
                </a:cxn>
                <a:cxn ang="f30">
                  <a:pos x="f65" y="f66"/>
                </a:cxn>
                <a:cxn ang="f29">
                  <a:pos x="f65" y="f64"/>
                </a:cxn>
              </a:cxnLst>
              <a:rect l="f63" t="f64" r="f65" b="f66"/>
              <a:pathLst>
                <a:path>
                  <a:moveTo>
                    <a:pt x="f38" y="f52"/>
                  </a:moveTo>
                  <a:arcTo wR="f48" hR="f49" stAng="f1" swAng="f0"/>
                  <a:close/>
                </a:path>
              </a:pathLst>
            </a:custGeom>
            <a:blipFill>
              <a:blip r:embed="rId7">
                <a:alphaModFix/>
                <a:extLst>
                  <a:ext uri="{96DAC541-7B7A-43D3-8B79-37D633B846F1}">
                    <asvg:svgBlip xmlns:asvg="http://schemas.microsoft.com/office/drawing/2016/SVG/main" r:embed="rId8"/>
                  </a:ext>
                </a:extLst>
              </a:blip>
              <a:stretch>
                <a:fillRect/>
              </a:stretch>
            </a:blipFill>
            <a:ln w="12701" cap="flat">
              <a:solidFill>
                <a:srgbClr val="FFFFFF"/>
              </a:solidFill>
              <a:prstDash val="solid"/>
              <a:miter/>
            </a:ln>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effectLst/>
                <a:uLnTx/>
                <a:uFillTx/>
              </a:endParaRPr>
            </a:p>
          </p:txBody>
        </p:sp>
        <p:sp>
          <p:nvSpPr>
            <p:cNvPr id="10" name="Freeform: Shape 9">
              <a:extLst>
                <a:ext uri="{FF2B5EF4-FFF2-40B4-BE49-F238E27FC236}">
                  <a16:creationId xmlns:a16="http://schemas.microsoft.com/office/drawing/2014/main" id="{1A4DD58C-3AC3-A1A7-682F-A41641BE6ACC}"/>
                </a:ext>
              </a:extLst>
            </p:cNvPr>
            <p:cNvSpPr/>
            <p:nvPr/>
          </p:nvSpPr>
          <p:spPr>
            <a:xfrm>
              <a:off x="3053629" y="4012085"/>
              <a:ext cx="6513307" cy="857131"/>
            </a:xfrm>
            <a:custGeom>
              <a:avLst/>
              <a:gdLst>
                <a:gd name="f0" fmla="val 10800000"/>
                <a:gd name="f1" fmla="val 5400000"/>
                <a:gd name="f2" fmla="val 180"/>
                <a:gd name="f3" fmla="val w"/>
                <a:gd name="f4" fmla="val h"/>
                <a:gd name="f5" fmla="val 0"/>
                <a:gd name="f6" fmla="val 6513307"/>
                <a:gd name="f7" fmla="val 857133"/>
                <a:gd name="f8" fmla="val 857132"/>
                <a:gd name="f9" fmla="val 428566"/>
                <a:gd name="f10" fmla="val 1"/>
                <a:gd name="f11" fmla="+- 0 0 -90"/>
                <a:gd name="f12" fmla="*/ f3 1 6513307"/>
                <a:gd name="f13" fmla="*/ f4 1 857133"/>
                <a:gd name="f14" fmla="val f5"/>
                <a:gd name="f15" fmla="val f6"/>
                <a:gd name="f16" fmla="val f7"/>
                <a:gd name="f17" fmla="*/ f11 f0 1"/>
                <a:gd name="f18" fmla="+- f16 0 f14"/>
                <a:gd name="f19" fmla="+- f15 0 f14"/>
                <a:gd name="f20" fmla="*/ f17 1 f2"/>
                <a:gd name="f21" fmla="*/ f19 1 6513307"/>
                <a:gd name="f22" fmla="*/ f18 1 857133"/>
                <a:gd name="f23" fmla="*/ 0 f19 1"/>
                <a:gd name="f24" fmla="*/ 0 f18 1"/>
                <a:gd name="f25" fmla="*/ 6084741 f19 1"/>
                <a:gd name="f26" fmla="*/ 6513307 f19 1"/>
                <a:gd name="f27" fmla="*/ 428567 f18 1"/>
                <a:gd name="f28" fmla="*/ 857133 f18 1"/>
                <a:gd name="f29" fmla="+- f20 0 f1"/>
                <a:gd name="f30" fmla="*/ f23 1 6513307"/>
                <a:gd name="f31" fmla="*/ f24 1 857133"/>
                <a:gd name="f32" fmla="*/ f25 1 6513307"/>
                <a:gd name="f33" fmla="*/ f26 1 6513307"/>
                <a:gd name="f34" fmla="*/ f27 1 857133"/>
                <a:gd name="f35" fmla="*/ f28 1 857133"/>
                <a:gd name="f36" fmla="*/ f14 1 f21"/>
                <a:gd name="f37" fmla="*/ f15 1 f21"/>
                <a:gd name="f38" fmla="*/ f14 1 f22"/>
                <a:gd name="f39" fmla="*/ f16 1 f22"/>
                <a:gd name="f40" fmla="*/ f30 1 f21"/>
                <a:gd name="f41" fmla="*/ f31 1 f22"/>
                <a:gd name="f42" fmla="*/ f32 1 f21"/>
                <a:gd name="f43" fmla="*/ f33 1 f21"/>
                <a:gd name="f44" fmla="*/ f34 1 f22"/>
                <a:gd name="f45" fmla="*/ f35 1 f22"/>
                <a:gd name="f46" fmla="*/ f36 f12 1"/>
                <a:gd name="f47" fmla="*/ f37 f12 1"/>
                <a:gd name="f48" fmla="*/ f39 f13 1"/>
                <a:gd name="f49" fmla="*/ f38 f13 1"/>
                <a:gd name="f50" fmla="*/ f40 f12 1"/>
                <a:gd name="f51" fmla="*/ f41 f13 1"/>
                <a:gd name="f52" fmla="*/ f42 f12 1"/>
                <a:gd name="f53" fmla="*/ f43 f12 1"/>
                <a:gd name="f54" fmla="*/ f44 f13 1"/>
                <a:gd name="f55" fmla="*/ f45 f13 1"/>
              </a:gdLst>
              <a:ahLst/>
              <a:cxnLst>
                <a:cxn ang="3cd4">
                  <a:pos x="hc" y="t"/>
                </a:cxn>
                <a:cxn ang="0">
                  <a:pos x="r" y="vc"/>
                </a:cxn>
                <a:cxn ang="cd4">
                  <a:pos x="hc" y="b"/>
                </a:cxn>
                <a:cxn ang="cd2">
                  <a:pos x="l" y="vc"/>
                </a:cxn>
                <a:cxn ang="f29">
                  <a:pos x="f50" y="f51"/>
                </a:cxn>
                <a:cxn ang="f29">
                  <a:pos x="f52" y="f51"/>
                </a:cxn>
                <a:cxn ang="f29">
                  <a:pos x="f53" y="f54"/>
                </a:cxn>
                <a:cxn ang="f29">
                  <a:pos x="f52" y="f55"/>
                </a:cxn>
                <a:cxn ang="f29">
                  <a:pos x="f50" y="f55"/>
                </a:cxn>
                <a:cxn ang="f29">
                  <a:pos x="f50" y="f51"/>
                </a:cxn>
              </a:cxnLst>
              <a:rect l="f46" t="f49" r="f47" b="f48"/>
              <a:pathLst>
                <a:path w="6513307" h="857133">
                  <a:moveTo>
                    <a:pt x="f6" y="f8"/>
                  </a:moveTo>
                  <a:lnTo>
                    <a:pt x="f9" y="f8"/>
                  </a:lnTo>
                  <a:lnTo>
                    <a:pt x="f5" y="f9"/>
                  </a:lnTo>
                  <a:lnTo>
                    <a:pt x="f9" y="f10"/>
                  </a:lnTo>
                  <a:lnTo>
                    <a:pt x="f6" y="f10"/>
                  </a:lnTo>
                  <a:lnTo>
                    <a:pt x="f6" y="f8"/>
                  </a:lnTo>
                  <a:close/>
                </a:path>
              </a:pathLst>
            </a:custGeom>
            <a:solidFill>
              <a:schemeClr val="accent1">
                <a:lumMod val="40000"/>
                <a:lumOff val="60000"/>
              </a:schemeClr>
            </a:solidFill>
            <a:ln w="12701" cap="flat">
              <a:solidFill>
                <a:srgbClr val="FFFFFF"/>
              </a:solidFill>
              <a:prstDash val="solid"/>
              <a:miter/>
            </a:ln>
          </p:spPr>
          <p:txBody>
            <a:bodyPr vert="horz" wrap="square" lIns="592256" tIns="68580" rIns="128016" bIns="68580" anchor="ctr" anchorCtr="1" compatLnSpc="1">
              <a:noAutofit/>
            </a:bodyPr>
            <a:lstStyle/>
            <a:p>
              <a:pPr marL="0" marR="0" lvl="0" indent="0" algn="ctr" defTabSz="800100" eaLnBrk="1" fontAlgn="auto" latinLnBrk="0" hangingPunct="1">
                <a:lnSpc>
                  <a:spcPct val="90000"/>
                </a:lnSpc>
                <a:spcBef>
                  <a:spcPts val="0"/>
                </a:spcBef>
                <a:spcAft>
                  <a:spcPts val="800"/>
                </a:spcAft>
                <a:buClrTx/>
                <a:buSzTx/>
                <a:buFontTx/>
                <a:buNone/>
                <a:tabLst/>
                <a:defRPr sz="1800" b="0" i="0" u="none" strike="noStrike" kern="0" cap="none" spc="0" baseline="0">
                  <a:solidFill>
                    <a:srgbClr val="000000"/>
                  </a:solidFill>
                  <a:uFillTx/>
                </a:defRPr>
              </a:pPr>
              <a:r>
                <a:rPr kumimoji="0" lang="en-US" sz="1800" b="0" i="0" u="none" strike="noStrike" kern="0" cap="none" spc="0" normalizeH="0" baseline="0" noProof="0">
                  <a:ln>
                    <a:noFill/>
                  </a:ln>
                  <a:effectLst/>
                  <a:uLnTx/>
                  <a:uFillTx/>
                </a:rPr>
                <a:t>Supports coordination as enables us to identify gaps in service coverage and duplication</a:t>
              </a:r>
              <a:endParaRPr kumimoji="0" lang="en-GB" sz="1800" b="0" i="0" u="none" strike="noStrike" kern="0" cap="none" spc="0" normalizeH="0" baseline="0" noProof="0">
                <a:ln>
                  <a:noFill/>
                </a:ln>
                <a:effectLst/>
                <a:uLnTx/>
                <a:uFillTx/>
              </a:endParaRPr>
            </a:p>
          </p:txBody>
        </p:sp>
        <p:sp>
          <p:nvSpPr>
            <p:cNvPr id="11" name="Freeform: Shape 10" descr="Close">
              <a:extLst>
                <a:ext uri="{FF2B5EF4-FFF2-40B4-BE49-F238E27FC236}">
                  <a16:creationId xmlns:a16="http://schemas.microsoft.com/office/drawing/2014/main" id="{451242E7-E453-0026-1007-BDA4D5BEE465}"/>
                </a:ext>
              </a:extLst>
            </p:cNvPr>
            <p:cNvSpPr/>
            <p:nvPr/>
          </p:nvSpPr>
          <p:spPr>
            <a:xfrm>
              <a:off x="2625059" y="4012085"/>
              <a:ext cx="857131" cy="857131"/>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val f7"/>
                <a:gd name="f15" fmla="+- 2700000 f2 0"/>
                <a:gd name="f16" fmla="*/ f9 f1 1"/>
                <a:gd name="f17" fmla="*/ f10 f1 1"/>
                <a:gd name="f18" fmla="?: f11 f4 1"/>
                <a:gd name="f19" fmla="?: f12 f5 1"/>
                <a:gd name="f20" fmla="?: f13 f6 1"/>
                <a:gd name="f21" fmla="*/ f15 f8 1"/>
                <a:gd name="f22" fmla="*/ f16 1 f3"/>
                <a:gd name="f23" fmla="*/ f17 1 f3"/>
                <a:gd name="f24" fmla="*/ f18 1 21600"/>
                <a:gd name="f25" fmla="*/ f19 1 21600"/>
                <a:gd name="f26" fmla="*/ 21600 f18 1"/>
                <a:gd name="f27" fmla="*/ 21600 f19 1"/>
                <a:gd name="f28" fmla="*/ f21 1 f1"/>
                <a:gd name="f29" fmla="+- f22 0 f2"/>
                <a:gd name="f30" fmla="+- f23 0 f2"/>
                <a:gd name="f31" fmla="min f25 f24"/>
                <a:gd name="f32" fmla="*/ f26 1 f20"/>
                <a:gd name="f33" fmla="*/ f27 1 f20"/>
                <a:gd name="f34" fmla="+- 0 0 f28"/>
                <a:gd name="f35" fmla="val f32"/>
                <a:gd name="f36" fmla="val f33"/>
                <a:gd name="f37" fmla="+- 0 0 f34"/>
                <a:gd name="f38" fmla="*/ f14 f31 1"/>
                <a:gd name="f39" fmla="+- f36 0 f14"/>
                <a:gd name="f40" fmla="+- f35 0 f14"/>
                <a:gd name="f41" fmla="*/ f37 f1 1"/>
                <a:gd name="f42" fmla="*/ f39 1 2"/>
                <a:gd name="f43" fmla="*/ f40 1 2"/>
                <a:gd name="f44" fmla="*/ f41 1 f8"/>
                <a:gd name="f45" fmla="+- f14 f42 0"/>
                <a:gd name="f46" fmla="+- f14 f43 0"/>
                <a:gd name="f47" fmla="+- f44 0 f2"/>
                <a:gd name="f48" fmla="*/ f43 f31 1"/>
                <a:gd name="f49" fmla="*/ f42 f31 1"/>
                <a:gd name="f50" fmla="cos 1 f47"/>
                <a:gd name="f51" fmla="sin 1 f47"/>
                <a:gd name="f52" fmla="*/ f45 f31 1"/>
                <a:gd name="f53" fmla="+- 0 0 f50"/>
                <a:gd name="f54" fmla="+- 0 0 f51"/>
                <a:gd name="f55" fmla="+- 0 0 f53"/>
                <a:gd name="f56" fmla="+- 0 0 f54"/>
                <a:gd name="f57" fmla="*/ f55 f43 1"/>
                <a:gd name="f58" fmla="*/ f56 f42 1"/>
                <a:gd name="f59" fmla="+- f46 0 f57"/>
                <a:gd name="f60" fmla="+- f46 f57 0"/>
                <a:gd name="f61" fmla="+- f45 0 f58"/>
                <a:gd name="f62" fmla="+- f45 f58 0"/>
                <a:gd name="f63" fmla="*/ f59 f31 1"/>
                <a:gd name="f64" fmla="*/ f61 f31 1"/>
                <a:gd name="f65" fmla="*/ f60 f31 1"/>
                <a:gd name="f66" fmla="*/ f62 f31 1"/>
              </a:gdLst>
              <a:ahLst/>
              <a:cxnLst>
                <a:cxn ang="3cd4">
                  <a:pos x="hc" y="t"/>
                </a:cxn>
                <a:cxn ang="0">
                  <a:pos x="r" y="vc"/>
                </a:cxn>
                <a:cxn ang="cd4">
                  <a:pos x="hc" y="b"/>
                </a:cxn>
                <a:cxn ang="cd2">
                  <a:pos x="l" y="vc"/>
                </a:cxn>
                <a:cxn ang="f29">
                  <a:pos x="f63" y="f64"/>
                </a:cxn>
                <a:cxn ang="f30">
                  <a:pos x="f63" y="f66"/>
                </a:cxn>
                <a:cxn ang="f30">
                  <a:pos x="f65" y="f66"/>
                </a:cxn>
                <a:cxn ang="f29">
                  <a:pos x="f65" y="f64"/>
                </a:cxn>
              </a:cxnLst>
              <a:rect l="f63" t="f64" r="f65" b="f66"/>
              <a:pathLst>
                <a:path>
                  <a:moveTo>
                    <a:pt x="f38" y="f52"/>
                  </a:moveTo>
                  <a:arcTo wR="f48" hR="f49" stAng="f1" swAng="f0"/>
                  <a:close/>
                </a:path>
              </a:pathLst>
            </a:custGeom>
            <a:blipFill>
              <a:blip r:embed="rId9">
                <a:alphaModFix/>
                <a:extLst>
                  <a:ext uri="{96DAC541-7B7A-43D3-8B79-37D633B846F1}">
                    <asvg:svgBlip xmlns:asvg="http://schemas.microsoft.com/office/drawing/2016/SVG/main" r:embed="rId10"/>
                  </a:ext>
                </a:extLst>
              </a:blip>
              <a:stretch>
                <a:fillRect/>
              </a:stretch>
            </a:blipFill>
            <a:ln w="12701" cap="flat">
              <a:solidFill>
                <a:srgbClr val="FFFFFF"/>
              </a:solidFill>
              <a:prstDash val="solid"/>
              <a:miter/>
            </a:ln>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effectLst/>
                <a:uLnTx/>
                <a:uFillTx/>
              </a:endParaRPr>
            </a:p>
          </p:txBody>
        </p:sp>
        <p:sp>
          <p:nvSpPr>
            <p:cNvPr id="12" name="Freeform: Shape 11">
              <a:extLst>
                <a:ext uri="{FF2B5EF4-FFF2-40B4-BE49-F238E27FC236}">
                  <a16:creationId xmlns:a16="http://schemas.microsoft.com/office/drawing/2014/main" id="{03FD6A74-863C-D1CF-41DA-4FA081D8F56A}"/>
                </a:ext>
              </a:extLst>
            </p:cNvPr>
            <p:cNvSpPr/>
            <p:nvPr/>
          </p:nvSpPr>
          <p:spPr>
            <a:xfrm>
              <a:off x="3053629" y="5125083"/>
              <a:ext cx="6513307" cy="857131"/>
            </a:xfrm>
            <a:custGeom>
              <a:avLst/>
              <a:gdLst>
                <a:gd name="f0" fmla="val 10800000"/>
                <a:gd name="f1" fmla="val 5400000"/>
                <a:gd name="f2" fmla="val 180"/>
                <a:gd name="f3" fmla="val w"/>
                <a:gd name="f4" fmla="val h"/>
                <a:gd name="f5" fmla="val 0"/>
                <a:gd name="f6" fmla="val 6513307"/>
                <a:gd name="f7" fmla="val 857133"/>
                <a:gd name="f8" fmla="val 857132"/>
                <a:gd name="f9" fmla="val 428566"/>
                <a:gd name="f10" fmla="val 1"/>
                <a:gd name="f11" fmla="+- 0 0 -90"/>
                <a:gd name="f12" fmla="*/ f3 1 6513307"/>
                <a:gd name="f13" fmla="*/ f4 1 857133"/>
                <a:gd name="f14" fmla="val f5"/>
                <a:gd name="f15" fmla="val f6"/>
                <a:gd name="f16" fmla="val f7"/>
                <a:gd name="f17" fmla="*/ f11 f0 1"/>
                <a:gd name="f18" fmla="+- f16 0 f14"/>
                <a:gd name="f19" fmla="+- f15 0 f14"/>
                <a:gd name="f20" fmla="*/ f17 1 f2"/>
                <a:gd name="f21" fmla="*/ f19 1 6513307"/>
                <a:gd name="f22" fmla="*/ f18 1 857133"/>
                <a:gd name="f23" fmla="*/ 0 f19 1"/>
                <a:gd name="f24" fmla="*/ 0 f18 1"/>
                <a:gd name="f25" fmla="*/ 6084741 f19 1"/>
                <a:gd name="f26" fmla="*/ 6513307 f19 1"/>
                <a:gd name="f27" fmla="*/ 428567 f18 1"/>
                <a:gd name="f28" fmla="*/ 857133 f18 1"/>
                <a:gd name="f29" fmla="+- f20 0 f1"/>
                <a:gd name="f30" fmla="*/ f23 1 6513307"/>
                <a:gd name="f31" fmla="*/ f24 1 857133"/>
                <a:gd name="f32" fmla="*/ f25 1 6513307"/>
                <a:gd name="f33" fmla="*/ f26 1 6513307"/>
                <a:gd name="f34" fmla="*/ f27 1 857133"/>
                <a:gd name="f35" fmla="*/ f28 1 857133"/>
                <a:gd name="f36" fmla="*/ f14 1 f21"/>
                <a:gd name="f37" fmla="*/ f15 1 f21"/>
                <a:gd name="f38" fmla="*/ f14 1 f22"/>
                <a:gd name="f39" fmla="*/ f16 1 f22"/>
                <a:gd name="f40" fmla="*/ f30 1 f21"/>
                <a:gd name="f41" fmla="*/ f31 1 f22"/>
                <a:gd name="f42" fmla="*/ f32 1 f21"/>
                <a:gd name="f43" fmla="*/ f33 1 f21"/>
                <a:gd name="f44" fmla="*/ f34 1 f22"/>
                <a:gd name="f45" fmla="*/ f35 1 f22"/>
                <a:gd name="f46" fmla="*/ f36 f12 1"/>
                <a:gd name="f47" fmla="*/ f37 f12 1"/>
                <a:gd name="f48" fmla="*/ f39 f13 1"/>
                <a:gd name="f49" fmla="*/ f38 f13 1"/>
                <a:gd name="f50" fmla="*/ f40 f12 1"/>
                <a:gd name="f51" fmla="*/ f41 f13 1"/>
                <a:gd name="f52" fmla="*/ f42 f12 1"/>
                <a:gd name="f53" fmla="*/ f43 f12 1"/>
                <a:gd name="f54" fmla="*/ f44 f13 1"/>
                <a:gd name="f55" fmla="*/ f45 f13 1"/>
              </a:gdLst>
              <a:ahLst/>
              <a:cxnLst>
                <a:cxn ang="3cd4">
                  <a:pos x="hc" y="t"/>
                </a:cxn>
                <a:cxn ang="0">
                  <a:pos x="r" y="vc"/>
                </a:cxn>
                <a:cxn ang="cd4">
                  <a:pos x="hc" y="b"/>
                </a:cxn>
                <a:cxn ang="cd2">
                  <a:pos x="l" y="vc"/>
                </a:cxn>
                <a:cxn ang="f29">
                  <a:pos x="f50" y="f51"/>
                </a:cxn>
                <a:cxn ang="f29">
                  <a:pos x="f52" y="f51"/>
                </a:cxn>
                <a:cxn ang="f29">
                  <a:pos x="f53" y="f54"/>
                </a:cxn>
                <a:cxn ang="f29">
                  <a:pos x="f52" y="f55"/>
                </a:cxn>
                <a:cxn ang="f29">
                  <a:pos x="f50" y="f55"/>
                </a:cxn>
                <a:cxn ang="f29">
                  <a:pos x="f50" y="f51"/>
                </a:cxn>
              </a:cxnLst>
              <a:rect l="f46" t="f49" r="f47" b="f48"/>
              <a:pathLst>
                <a:path w="6513307" h="857133">
                  <a:moveTo>
                    <a:pt x="f6" y="f8"/>
                  </a:moveTo>
                  <a:lnTo>
                    <a:pt x="f9" y="f8"/>
                  </a:lnTo>
                  <a:lnTo>
                    <a:pt x="f5" y="f9"/>
                  </a:lnTo>
                  <a:lnTo>
                    <a:pt x="f9" y="f10"/>
                  </a:lnTo>
                  <a:lnTo>
                    <a:pt x="f6" y="f10"/>
                  </a:lnTo>
                  <a:lnTo>
                    <a:pt x="f6" y="f8"/>
                  </a:lnTo>
                  <a:close/>
                </a:path>
              </a:pathLst>
            </a:custGeom>
            <a:solidFill>
              <a:schemeClr val="accent1">
                <a:lumMod val="20000"/>
                <a:lumOff val="80000"/>
              </a:schemeClr>
            </a:solidFill>
            <a:ln w="12701" cap="flat">
              <a:solidFill>
                <a:srgbClr val="FFFFFF"/>
              </a:solidFill>
              <a:prstDash val="solid"/>
              <a:miter/>
            </a:ln>
          </p:spPr>
          <p:txBody>
            <a:bodyPr vert="horz" wrap="square" lIns="592256" tIns="68580" rIns="128016" bIns="68580" anchor="ctr" anchorCtr="1" compatLnSpc="1">
              <a:noAutofit/>
            </a:bodyPr>
            <a:lstStyle/>
            <a:p>
              <a:pPr marL="0" marR="0" lvl="0" indent="0" algn="ctr" defTabSz="800100" eaLnBrk="1" fontAlgn="auto" latinLnBrk="0" hangingPunct="1">
                <a:lnSpc>
                  <a:spcPct val="90000"/>
                </a:lnSpc>
                <a:spcBef>
                  <a:spcPts val="0"/>
                </a:spcBef>
                <a:spcAft>
                  <a:spcPts val="800"/>
                </a:spcAft>
                <a:buClrTx/>
                <a:buSzTx/>
                <a:buFontTx/>
                <a:buNone/>
                <a:tabLst/>
                <a:defRPr sz="1800" b="0" i="0" u="none" strike="noStrike" kern="0" cap="none" spc="0" baseline="0">
                  <a:solidFill>
                    <a:srgbClr val="000000"/>
                  </a:solidFill>
                  <a:uFillTx/>
                </a:defRPr>
              </a:pPr>
              <a:r>
                <a:rPr kumimoji="0" lang="en-GB" sz="1800" b="0" i="0" u="none" strike="noStrike" kern="0" cap="none" spc="0" normalizeH="0" baseline="0" noProof="0">
                  <a:ln>
                    <a:noFill/>
                  </a:ln>
                  <a:effectLst/>
                  <a:uLnTx/>
                  <a:uFillTx/>
                </a:rPr>
                <a:t>The status of services can be updated in a timely manner and with minimal effort at times of emergency </a:t>
              </a:r>
            </a:p>
          </p:txBody>
        </p:sp>
        <p:sp>
          <p:nvSpPr>
            <p:cNvPr id="13" name="Freeform: Shape 12" descr="Social network">
              <a:extLst>
                <a:ext uri="{FF2B5EF4-FFF2-40B4-BE49-F238E27FC236}">
                  <a16:creationId xmlns:a16="http://schemas.microsoft.com/office/drawing/2014/main" id="{383AEBC7-5402-FE01-14E8-B2E693512F01}"/>
                </a:ext>
              </a:extLst>
            </p:cNvPr>
            <p:cNvSpPr/>
            <p:nvPr/>
          </p:nvSpPr>
          <p:spPr>
            <a:xfrm>
              <a:off x="2625059" y="5125083"/>
              <a:ext cx="857131" cy="857131"/>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val f7"/>
                <a:gd name="f15" fmla="+- 2700000 f2 0"/>
                <a:gd name="f16" fmla="*/ f9 f1 1"/>
                <a:gd name="f17" fmla="*/ f10 f1 1"/>
                <a:gd name="f18" fmla="?: f11 f4 1"/>
                <a:gd name="f19" fmla="?: f12 f5 1"/>
                <a:gd name="f20" fmla="?: f13 f6 1"/>
                <a:gd name="f21" fmla="*/ f15 f8 1"/>
                <a:gd name="f22" fmla="*/ f16 1 f3"/>
                <a:gd name="f23" fmla="*/ f17 1 f3"/>
                <a:gd name="f24" fmla="*/ f18 1 21600"/>
                <a:gd name="f25" fmla="*/ f19 1 21600"/>
                <a:gd name="f26" fmla="*/ 21600 f18 1"/>
                <a:gd name="f27" fmla="*/ 21600 f19 1"/>
                <a:gd name="f28" fmla="*/ f21 1 f1"/>
                <a:gd name="f29" fmla="+- f22 0 f2"/>
                <a:gd name="f30" fmla="+- f23 0 f2"/>
                <a:gd name="f31" fmla="min f25 f24"/>
                <a:gd name="f32" fmla="*/ f26 1 f20"/>
                <a:gd name="f33" fmla="*/ f27 1 f20"/>
                <a:gd name="f34" fmla="+- 0 0 f28"/>
                <a:gd name="f35" fmla="val f32"/>
                <a:gd name="f36" fmla="val f33"/>
                <a:gd name="f37" fmla="+- 0 0 f34"/>
                <a:gd name="f38" fmla="*/ f14 f31 1"/>
                <a:gd name="f39" fmla="+- f36 0 f14"/>
                <a:gd name="f40" fmla="+- f35 0 f14"/>
                <a:gd name="f41" fmla="*/ f37 f1 1"/>
                <a:gd name="f42" fmla="*/ f39 1 2"/>
                <a:gd name="f43" fmla="*/ f40 1 2"/>
                <a:gd name="f44" fmla="*/ f41 1 f8"/>
                <a:gd name="f45" fmla="+- f14 f42 0"/>
                <a:gd name="f46" fmla="+- f14 f43 0"/>
                <a:gd name="f47" fmla="+- f44 0 f2"/>
                <a:gd name="f48" fmla="*/ f43 f31 1"/>
                <a:gd name="f49" fmla="*/ f42 f31 1"/>
                <a:gd name="f50" fmla="cos 1 f47"/>
                <a:gd name="f51" fmla="sin 1 f47"/>
                <a:gd name="f52" fmla="*/ f45 f31 1"/>
                <a:gd name="f53" fmla="+- 0 0 f50"/>
                <a:gd name="f54" fmla="+- 0 0 f51"/>
                <a:gd name="f55" fmla="+- 0 0 f53"/>
                <a:gd name="f56" fmla="+- 0 0 f54"/>
                <a:gd name="f57" fmla="*/ f55 f43 1"/>
                <a:gd name="f58" fmla="*/ f56 f42 1"/>
                <a:gd name="f59" fmla="+- f46 0 f57"/>
                <a:gd name="f60" fmla="+- f46 f57 0"/>
                <a:gd name="f61" fmla="+- f45 0 f58"/>
                <a:gd name="f62" fmla="+- f45 f58 0"/>
                <a:gd name="f63" fmla="*/ f59 f31 1"/>
                <a:gd name="f64" fmla="*/ f61 f31 1"/>
                <a:gd name="f65" fmla="*/ f60 f31 1"/>
                <a:gd name="f66" fmla="*/ f62 f31 1"/>
              </a:gdLst>
              <a:ahLst/>
              <a:cxnLst>
                <a:cxn ang="3cd4">
                  <a:pos x="hc" y="t"/>
                </a:cxn>
                <a:cxn ang="0">
                  <a:pos x="r" y="vc"/>
                </a:cxn>
                <a:cxn ang="cd4">
                  <a:pos x="hc" y="b"/>
                </a:cxn>
                <a:cxn ang="cd2">
                  <a:pos x="l" y="vc"/>
                </a:cxn>
                <a:cxn ang="f29">
                  <a:pos x="f63" y="f64"/>
                </a:cxn>
                <a:cxn ang="f30">
                  <a:pos x="f63" y="f66"/>
                </a:cxn>
                <a:cxn ang="f30">
                  <a:pos x="f65" y="f66"/>
                </a:cxn>
                <a:cxn ang="f29">
                  <a:pos x="f65" y="f64"/>
                </a:cxn>
              </a:cxnLst>
              <a:rect l="f63" t="f64" r="f65" b="f66"/>
              <a:pathLst>
                <a:path>
                  <a:moveTo>
                    <a:pt x="f38" y="f52"/>
                  </a:moveTo>
                  <a:arcTo wR="f48" hR="f49" stAng="f1" swAng="f0"/>
                  <a:close/>
                </a:path>
              </a:pathLst>
            </a:custGeom>
            <a:blipFill>
              <a:blip r:embed="rId11">
                <a:alphaModFix/>
                <a:extLst>
                  <a:ext uri="{96DAC541-7B7A-43D3-8B79-37D633B846F1}">
                    <asvg:svgBlip xmlns:asvg="http://schemas.microsoft.com/office/drawing/2016/SVG/main" r:embed="rId12"/>
                  </a:ext>
                </a:extLst>
              </a:blip>
              <a:stretch>
                <a:fillRect/>
              </a:stretch>
            </a:blipFill>
            <a:ln w="12701" cap="flat">
              <a:solidFill>
                <a:srgbClr val="FFFFFF"/>
              </a:solidFill>
              <a:prstDash val="solid"/>
              <a:miter/>
            </a:ln>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effectLst/>
                <a:uLnTx/>
                <a:uFillTx/>
              </a:endParaRPr>
            </a:p>
          </p:txBody>
        </p:sp>
      </p:grpSp>
    </p:spTree>
    <p:extLst>
      <p:ext uri="{BB962C8B-B14F-4D97-AF65-F5344CB8AC3E}">
        <p14:creationId xmlns:p14="http://schemas.microsoft.com/office/powerpoint/2010/main" val="309392649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0CA130E5-DEC6-D382-0635-3291516CFF70}"/>
              </a:ext>
            </a:extLst>
          </p:cNvPr>
          <p:cNvSpPr txBox="1"/>
          <p:nvPr/>
        </p:nvSpPr>
        <p:spPr>
          <a:xfrm>
            <a:off x="442762" y="728519"/>
            <a:ext cx="7911966" cy="590931"/>
          </a:xfrm>
          <a:prstGeom prst="rect">
            <a:avLst/>
          </a:prstGeom>
          <a:noFill/>
        </p:spPr>
        <p:txBody>
          <a:bodyPr wrap="square" rtlCol="0">
            <a:spAutoFit/>
          </a:bodyPr>
          <a:lstStyle/>
          <a:p>
            <a:pPr>
              <a:lnSpc>
                <a:spcPct val="90000"/>
              </a:lnSpc>
              <a:spcBef>
                <a:spcPct val="0"/>
              </a:spcBef>
            </a:pPr>
            <a:r>
              <a:rPr lang="en-US" sz="3600" b="1" dirty="0">
                <a:solidFill>
                  <a:srgbClr val="3A77AC"/>
                </a:solidFill>
              </a:rPr>
              <a:t>Service Mapping Platforms</a:t>
            </a:r>
          </a:p>
        </p:txBody>
      </p:sp>
      <p:graphicFrame>
        <p:nvGraphicFramePr>
          <p:cNvPr id="2" name="Diagram 1">
            <a:extLst>
              <a:ext uri="{FF2B5EF4-FFF2-40B4-BE49-F238E27FC236}">
                <a16:creationId xmlns:a16="http://schemas.microsoft.com/office/drawing/2014/main" id="{D18D7058-1D2F-738F-E14E-8392E34E7D7C}"/>
              </a:ext>
            </a:extLst>
          </p:cNvPr>
          <p:cNvGraphicFramePr/>
          <p:nvPr/>
        </p:nvGraphicFramePr>
        <p:xfrm>
          <a:off x="2032000" y="1337852"/>
          <a:ext cx="8128000" cy="541866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81909043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7CEFA3E0-5A4E-4705-9CF0-1DD4D95719B2}"/>
              </a:ext>
            </a:extLst>
          </p:cNvPr>
          <p:cNvSpPr/>
          <p:nvPr/>
        </p:nvSpPr>
        <p:spPr>
          <a:xfrm>
            <a:off x="319404" y="320643"/>
            <a:ext cx="5645200" cy="523220"/>
          </a:xfrm>
          <a:prstGeom prst="rect">
            <a:avLst/>
          </a:prstGeom>
        </p:spPr>
        <p:txBody>
          <a:bodyPr wrap="none">
            <a:spAutoFit/>
          </a:bodyPr>
          <a:lstStyle/>
          <a:p>
            <a:pPr>
              <a:spcAft>
                <a:spcPts val="600"/>
              </a:spcAft>
            </a:pPr>
            <a:r>
              <a:rPr lang="en-US" sz="2800" b="1">
                <a:solidFill>
                  <a:schemeClr val="accent1">
                    <a:lumMod val="75000"/>
                  </a:schemeClr>
                </a:solidFill>
              </a:rPr>
              <a:t>Service mapping reporting guidance</a:t>
            </a:r>
          </a:p>
        </p:txBody>
      </p:sp>
      <p:graphicFrame>
        <p:nvGraphicFramePr>
          <p:cNvPr id="14" name="Diagram 13">
            <a:extLst>
              <a:ext uri="{FF2B5EF4-FFF2-40B4-BE49-F238E27FC236}">
                <a16:creationId xmlns:a16="http://schemas.microsoft.com/office/drawing/2014/main" id="{985B13CC-1DC2-4882-89BF-2448E0AC14A3}"/>
              </a:ext>
            </a:extLst>
          </p:cNvPr>
          <p:cNvGraphicFramePr/>
          <p:nvPr/>
        </p:nvGraphicFramePr>
        <p:xfrm>
          <a:off x="1296537" y="843864"/>
          <a:ext cx="11168179" cy="601413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5" name="Picture 4">
            <a:extLst>
              <a:ext uri="{FF2B5EF4-FFF2-40B4-BE49-F238E27FC236}">
                <a16:creationId xmlns:a16="http://schemas.microsoft.com/office/drawing/2014/main" id="{0972C232-940F-40CB-A30F-88D84ED72E32}"/>
              </a:ext>
            </a:extLst>
          </p:cNvPr>
          <p:cNvPicPr>
            <a:picLocks noChangeAspect="1"/>
          </p:cNvPicPr>
          <p:nvPr/>
        </p:nvPicPr>
        <p:blipFill>
          <a:blip r:embed="rId8"/>
          <a:stretch>
            <a:fillRect/>
          </a:stretch>
        </p:blipFill>
        <p:spPr>
          <a:xfrm>
            <a:off x="9552306" y="135211"/>
            <a:ext cx="2320290" cy="538723"/>
          </a:xfrm>
          <a:prstGeom prst="rect">
            <a:avLst/>
          </a:prstGeom>
        </p:spPr>
      </p:pic>
      <p:sp>
        <p:nvSpPr>
          <p:cNvPr id="2" name="TextBox 1">
            <a:extLst>
              <a:ext uri="{FF2B5EF4-FFF2-40B4-BE49-F238E27FC236}">
                <a16:creationId xmlns:a16="http://schemas.microsoft.com/office/drawing/2014/main" id="{51E41C62-F703-4CDF-9DB4-23E414689C27}"/>
              </a:ext>
            </a:extLst>
          </p:cNvPr>
          <p:cNvSpPr txBox="1"/>
          <p:nvPr/>
        </p:nvSpPr>
        <p:spPr>
          <a:xfrm>
            <a:off x="319404" y="3091688"/>
            <a:ext cx="2320290" cy="1200329"/>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r>
              <a:rPr lang="en-US"/>
              <a:t>For full reporting guidance please see </a:t>
            </a:r>
            <a:r>
              <a:rPr lang="en-US" b="1">
                <a:solidFill>
                  <a:srgbClr val="FF0000"/>
                </a:solidFill>
              </a:rPr>
              <a:t>Annex 4 </a:t>
            </a:r>
            <a:r>
              <a:rPr lang="en-US" b="1"/>
              <a:t>of the service mapping</a:t>
            </a:r>
          </a:p>
        </p:txBody>
      </p:sp>
    </p:spTree>
    <p:extLst>
      <p:ext uri="{BB962C8B-B14F-4D97-AF65-F5344CB8AC3E}">
        <p14:creationId xmlns:p14="http://schemas.microsoft.com/office/powerpoint/2010/main" val="71146565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737D875F-51BA-413C-8572-0D53A4B3166E}"/>
              </a:ext>
            </a:extLst>
          </p:cNvPr>
          <p:cNvSpPr txBox="1"/>
          <p:nvPr/>
        </p:nvSpPr>
        <p:spPr>
          <a:xfrm>
            <a:off x="351158" y="564595"/>
            <a:ext cx="7683115"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srgbClr val="5B9BD5">
                    <a:lumMod val="75000"/>
                  </a:srgbClr>
                </a:solidFill>
                <a:effectLst/>
                <a:uLnTx/>
                <a:uFillTx/>
                <a:latin typeface="Calibri" panose="020F0502020204030204"/>
                <a:ea typeface="+mn-ea"/>
                <a:cs typeface="+mn-cs"/>
              </a:rPr>
              <a:t>Types of services under SOST</a:t>
            </a:r>
          </a:p>
        </p:txBody>
      </p:sp>
      <p:graphicFrame>
        <p:nvGraphicFramePr>
          <p:cNvPr id="6" name="Table 5">
            <a:extLst>
              <a:ext uri="{FF2B5EF4-FFF2-40B4-BE49-F238E27FC236}">
                <a16:creationId xmlns:a16="http://schemas.microsoft.com/office/drawing/2014/main" id="{BFC97E95-48FF-41CB-94D4-C65BBA10E562}"/>
              </a:ext>
            </a:extLst>
          </p:cNvPr>
          <p:cNvGraphicFramePr>
            <a:graphicFrameLocks noGrp="1"/>
          </p:cNvGraphicFramePr>
          <p:nvPr/>
        </p:nvGraphicFramePr>
        <p:xfrm>
          <a:off x="1213524" y="1407560"/>
          <a:ext cx="9764951" cy="5229546"/>
        </p:xfrm>
        <a:graphic>
          <a:graphicData uri="http://schemas.openxmlformats.org/drawingml/2006/table">
            <a:tbl>
              <a:tblPr firstRow="1" firstCol="1" bandRow="1">
                <a:tableStyleId>{5C22544A-7EE6-4342-B048-85BDC9FD1C3A}</a:tableStyleId>
              </a:tblPr>
              <a:tblGrid>
                <a:gridCol w="2625250">
                  <a:extLst>
                    <a:ext uri="{9D8B030D-6E8A-4147-A177-3AD203B41FA5}">
                      <a16:colId xmlns:a16="http://schemas.microsoft.com/office/drawing/2014/main" val="2361920915"/>
                    </a:ext>
                  </a:extLst>
                </a:gridCol>
                <a:gridCol w="3385838">
                  <a:extLst>
                    <a:ext uri="{9D8B030D-6E8A-4147-A177-3AD203B41FA5}">
                      <a16:colId xmlns:a16="http://schemas.microsoft.com/office/drawing/2014/main" val="1560080009"/>
                    </a:ext>
                  </a:extLst>
                </a:gridCol>
                <a:gridCol w="3753863">
                  <a:extLst>
                    <a:ext uri="{9D8B030D-6E8A-4147-A177-3AD203B41FA5}">
                      <a16:colId xmlns:a16="http://schemas.microsoft.com/office/drawing/2014/main" val="1803683212"/>
                    </a:ext>
                  </a:extLst>
                </a:gridCol>
              </a:tblGrid>
              <a:tr h="353564">
                <a:tc>
                  <a:txBody>
                    <a:bodyPr/>
                    <a:lstStyle/>
                    <a:p>
                      <a:pPr marL="0" marR="0">
                        <a:lnSpc>
                          <a:spcPct val="107000"/>
                        </a:lnSpc>
                        <a:spcBef>
                          <a:spcPts val="0"/>
                        </a:spcBef>
                        <a:spcAft>
                          <a:spcPts val="0"/>
                        </a:spcAft>
                      </a:pPr>
                      <a:r>
                        <a:rPr lang="en-US" sz="1400">
                          <a:effectLst/>
                        </a:rPr>
                        <a:t>Type of Service</a:t>
                      </a:r>
                      <a:endParaRPr lang="en-US" sz="1400">
                        <a:effectLst/>
                        <a:latin typeface="Calibri" panose="020F0502020204030204" pitchFamily="34" charset="0"/>
                        <a:ea typeface="Calibri" panose="020F0502020204030204" pitchFamily="34" charset="0"/>
                        <a:cs typeface="Arial" panose="020B0604020202020204" pitchFamily="34" charset="0"/>
                      </a:endParaRPr>
                    </a:p>
                  </a:txBody>
                  <a:tcPr marL="33883" marR="33883" marT="0" marB="0"/>
                </a:tc>
                <a:tc>
                  <a:txBody>
                    <a:bodyPr/>
                    <a:lstStyle/>
                    <a:p>
                      <a:pPr marL="0" marR="0">
                        <a:lnSpc>
                          <a:spcPct val="107000"/>
                        </a:lnSpc>
                        <a:spcBef>
                          <a:spcPts val="0"/>
                        </a:spcBef>
                        <a:spcAft>
                          <a:spcPts val="0"/>
                        </a:spcAft>
                      </a:pPr>
                      <a:r>
                        <a:rPr lang="en-US" sz="1400">
                          <a:effectLst/>
                        </a:rPr>
                        <a:t>Type of Intervention</a:t>
                      </a:r>
                      <a:endParaRPr lang="en-US" sz="1400">
                        <a:effectLst/>
                        <a:latin typeface="Calibri" panose="020F0502020204030204" pitchFamily="34" charset="0"/>
                        <a:ea typeface="Calibri" panose="020F0502020204030204" pitchFamily="34" charset="0"/>
                        <a:cs typeface="Arial" panose="020B0604020202020204" pitchFamily="34" charset="0"/>
                      </a:endParaRPr>
                    </a:p>
                  </a:txBody>
                  <a:tcPr marL="33883" marR="33883" marT="0" marB="0"/>
                </a:tc>
                <a:tc>
                  <a:txBody>
                    <a:bodyPr/>
                    <a:lstStyle/>
                    <a:p>
                      <a:pPr marL="0" marR="0">
                        <a:lnSpc>
                          <a:spcPct val="107000"/>
                        </a:lnSpc>
                        <a:spcBef>
                          <a:spcPts val="0"/>
                        </a:spcBef>
                        <a:spcAft>
                          <a:spcPts val="0"/>
                        </a:spcAft>
                      </a:pPr>
                      <a:r>
                        <a:rPr lang="en-US" sz="1400" dirty="0">
                          <a:effectLst/>
                        </a:rPr>
                        <a:t>Description</a:t>
                      </a:r>
                      <a:endParaRPr lang="en-US" sz="1400" dirty="0">
                        <a:effectLst/>
                        <a:latin typeface="Calibri" panose="020F0502020204030204" pitchFamily="34" charset="0"/>
                        <a:ea typeface="Calibri" panose="020F0502020204030204" pitchFamily="34" charset="0"/>
                        <a:cs typeface="Arial" panose="020B0604020202020204" pitchFamily="34" charset="0"/>
                      </a:endParaRPr>
                    </a:p>
                  </a:txBody>
                  <a:tcPr marL="33883" marR="33883" marT="0" marB="0"/>
                </a:tc>
                <a:extLst>
                  <a:ext uri="{0D108BD9-81ED-4DB2-BD59-A6C34878D82A}">
                    <a16:rowId xmlns:a16="http://schemas.microsoft.com/office/drawing/2014/main" val="3544358972"/>
                  </a:ext>
                </a:extLst>
              </a:tr>
              <a:tr h="477672">
                <a:tc rowSpan="5">
                  <a:txBody>
                    <a:bodyPr/>
                    <a:lstStyle/>
                    <a:p>
                      <a:pPr marL="0" marR="0">
                        <a:lnSpc>
                          <a:spcPct val="107000"/>
                        </a:lnSpc>
                        <a:spcBef>
                          <a:spcPts val="0"/>
                        </a:spcBef>
                        <a:spcAft>
                          <a:spcPts val="0"/>
                        </a:spcAft>
                      </a:pPr>
                      <a:r>
                        <a:rPr lang="en-GB" sz="1400">
                          <a:effectLst/>
                        </a:rPr>
                        <a:t>Youth-led/empowerment initiatives (to prevent marginalisation/radicalization of youths) (multi-selection)</a:t>
                      </a:r>
                    </a:p>
                    <a:p>
                      <a:pPr marL="0" marR="0">
                        <a:lnSpc>
                          <a:spcPct val="107000"/>
                        </a:lnSpc>
                        <a:spcBef>
                          <a:spcPts val="0"/>
                        </a:spcBef>
                        <a:spcAft>
                          <a:spcPts val="0"/>
                        </a:spcAft>
                      </a:pPr>
                      <a:r>
                        <a:rPr lang="en-GB" sz="1400">
                          <a:effectLst/>
                        </a:rPr>
                        <a:t> </a:t>
                      </a:r>
                    </a:p>
                    <a:p>
                      <a:pPr marL="0" marR="0">
                        <a:lnSpc>
                          <a:spcPct val="107000"/>
                        </a:lnSpc>
                        <a:spcBef>
                          <a:spcPts val="0"/>
                        </a:spcBef>
                        <a:spcAft>
                          <a:spcPts val="0"/>
                        </a:spcAft>
                      </a:pPr>
                      <a:r>
                        <a:rPr lang="en-GB" sz="1400">
                          <a:effectLst/>
                        </a:rPr>
                        <a:t> </a:t>
                      </a:r>
                    </a:p>
                    <a:p>
                      <a:pPr marL="0" marR="0">
                        <a:lnSpc>
                          <a:spcPct val="107000"/>
                        </a:lnSpc>
                        <a:spcBef>
                          <a:spcPts val="0"/>
                        </a:spcBef>
                        <a:spcAft>
                          <a:spcPts val="0"/>
                        </a:spcAft>
                      </a:pPr>
                      <a:r>
                        <a:rPr lang="en-GB" sz="1400">
                          <a:effectLst/>
                        </a:rPr>
                        <a:t> </a:t>
                      </a:r>
                    </a:p>
                    <a:p>
                      <a:pPr marL="0" marR="0">
                        <a:lnSpc>
                          <a:spcPct val="107000"/>
                        </a:lnSpc>
                        <a:spcBef>
                          <a:spcPts val="0"/>
                        </a:spcBef>
                        <a:spcAft>
                          <a:spcPts val="0"/>
                        </a:spcAft>
                      </a:pPr>
                      <a:r>
                        <a:rPr lang="en-GB" sz="1400">
                          <a:effectLst/>
                        </a:rPr>
                        <a:t> </a:t>
                      </a:r>
                      <a:endParaRPr lang="en-US" sz="1400">
                        <a:effectLst/>
                        <a:latin typeface="Calibri" panose="020F0502020204030204" pitchFamily="34" charset="0"/>
                        <a:cs typeface="Arial" panose="020B0604020202020204" pitchFamily="34" charset="0"/>
                      </a:endParaRPr>
                    </a:p>
                  </a:txBody>
                  <a:tcPr marL="33883" marR="33883" marT="0" marB="0"/>
                </a:tc>
                <a:tc>
                  <a:txBody>
                    <a:bodyPr/>
                    <a:lstStyle/>
                    <a:p>
                      <a:pPr marL="0" marR="0">
                        <a:lnSpc>
                          <a:spcPct val="107000"/>
                        </a:lnSpc>
                        <a:spcBef>
                          <a:spcPts val="0"/>
                        </a:spcBef>
                        <a:spcAft>
                          <a:spcPts val="0"/>
                        </a:spcAft>
                      </a:pPr>
                      <a:r>
                        <a:rPr lang="en-US" sz="1400">
                          <a:effectLst/>
                        </a:rPr>
                        <a:t>Peacebuilding Committees</a:t>
                      </a:r>
                      <a:endParaRPr lang="en-US" sz="1400">
                        <a:effectLst/>
                        <a:latin typeface="Calibri" panose="020F0502020204030204" pitchFamily="34" charset="0"/>
                        <a:ea typeface="Calibri" panose="020F0502020204030204" pitchFamily="34" charset="0"/>
                        <a:cs typeface="Arial" panose="020B0604020202020204" pitchFamily="34" charset="0"/>
                      </a:endParaRPr>
                    </a:p>
                  </a:txBody>
                  <a:tcPr marL="33883" marR="33883" marT="0" marB="0"/>
                </a:tc>
                <a:tc>
                  <a:txBody>
                    <a:bodyPr/>
                    <a:lstStyle/>
                    <a:p>
                      <a:pPr marL="0" marR="0" algn="just">
                        <a:lnSpc>
                          <a:spcPct val="107000"/>
                        </a:lnSpc>
                        <a:spcBef>
                          <a:spcPts val="0"/>
                        </a:spcBef>
                        <a:spcAft>
                          <a:spcPts val="0"/>
                        </a:spcAft>
                      </a:pPr>
                      <a:r>
                        <a:rPr lang="en-US" sz="1400">
                          <a:effectLst/>
                        </a:rPr>
                        <a:t>Community Level, they aim at mitigating tension </a:t>
                      </a:r>
                      <a:endParaRPr lang="en-US" sz="1400">
                        <a:effectLst/>
                        <a:latin typeface="Calibri" panose="020F0502020204030204" pitchFamily="34" charset="0"/>
                        <a:ea typeface="Calibri" panose="020F0502020204030204" pitchFamily="34" charset="0"/>
                        <a:cs typeface="Arial" panose="020B0604020202020204" pitchFamily="34" charset="0"/>
                      </a:endParaRPr>
                    </a:p>
                  </a:txBody>
                  <a:tcPr marL="33883" marR="33883" marT="0" marB="0"/>
                </a:tc>
                <a:extLst>
                  <a:ext uri="{0D108BD9-81ED-4DB2-BD59-A6C34878D82A}">
                    <a16:rowId xmlns:a16="http://schemas.microsoft.com/office/drawing/2014/main" val="4265337653"/>
                  </a:ext>
                </a:extLst>
              </a:tr>
              <a:tr h="233434">
                <a:tc vMerge="1">
                  <a:txBody>
                    <a:bodyPr/>
                    <a:lstStyle/>
                    <a:p>
                      <a:pPr marL="0" marR="0">
                        <a:lnSpc>
                          <a:spcPct val="107000"/>
                        </a:lnSpc>
                        <a:spcBef>
                          <a:spcPts val="0"/>
                        </a:spcBef>
                        <a:spcAft>
                          <a:spcPts val="0"/>
                        </a:spcAft>
                      </a:pPr>
                      <a:r>
                        <a:rPr lang="en-GB" sz="1400">
                          <a:effectLst/>
                        </a:rPr>
                        <a:t> </a:t>
                      </a:r>
                      <a:endParaRPr lang="en-US" sz="1400">
                        <a:effectLst/>
                        <a:latin typeface="Calibri" panose="020F0502020204030204" pitchFamily="34" charset="0"/>
                        <a:ea typeface="Calibri" panose="020F0502020204030204" pitchFamily="34" charset="0"/>
                        <a:cs typeface="Arial" panose="020B0604020202020204" pitchFamily="34" charset="0"/>
                      </a:endParaRPr>
                    </a:p>
                  </a:txBody>
                  <a:tcPr marL="33883" marR="33883" marT="0" marB="0"/>
                </a:tc>
                <a:tc>
                  <a:txBody>
                    <a:bodyPr/>
                    <a:lstStyle/>
                    <a:p>
                      <a:pPr marL="0" marR="0">
                        <a:lnSpc>
                          <a:spcPct val="107000"/>
                        </a:lnSpc>
                        <a:spcBef>
                          <a:spcPts val="0"/>
                        </a:spcBef>
                        <a:spcAft>
                          <a:spcPts val="0"/>
                        </a:spcAft>
                      </a:pPr>
                      <a:r>
                        <a:rPr lang="en-US" sz="1400">
                          <a:effectLst/>
                        </a:rPr>
                        <a:t>Summer Camps</a:t>
                      </a:r>
                      <a:endParaRPr lang="en-US" sz="1400">
                        <a:effectLst/>
                        <a:latin typeface="Calibri" panose="020F0502020204030204" pitchFamily="34" charset="0"/>
                        <a:ea typeface="Calibri" panose="020F0502020204030204" pitchFamily="34" charset="0"/>
                        <a:cs typeface="Arial" panose="020B0604020202020204" pitchFamily="34" charset="0"/>
                      </a:endParaRPr>
                    </a:p>
                  </a:txBody>
                  <a:tcPr marL="33883" marR="33883" marT="0" marB="0"/>
                </a:tc>
                <a:tc>
                  <a:txBody>
                    <a:bodyPr/>
                    <a:lstStyle/>
                    <a:p>
                      <a:pPr marL="0" marR="0" algn="just">
                        <a:lnSpc>
                          <a:spcPct val="107000"/>
                        </a:lnSpc>
                        <a:spcBef>
                          <a:spcPts val="0"/>
                        </a:spcBef>
                        <a:spcAft>
                          <a:spcPts val="0"/>
                        </a:spcAft>
                      </a:pPr>
                      <a:r>
                        <a:rPr lang="en-US" sz="1400">
                          <a:effectLst/>
                        </a:rPr>
                        <a:t> they aim at mitigating tension </a:t>
                      </a:r>
                      <a:endParaRPr lang="en-US" sz="1400">
                        <a:effectLst/>
                        <a:latin typeface="Calibri" panose="020F0502020204030204" pitchFamily="34" charset="0"/>
                        <a:ea typeface="Calibri" panose="020F0502020204030204" pitchFamily="34" charset="0"/>
                        <a:cs typeface="Arial" panose="020B0604020202020204" pitchFamily="34" charset="0"/>
                      </a:endParaRPr>
                    </a:p>
                  </a:txBody>
                  <a:tcPr marL="33883" marR="33883" marT="0" marB="0"/>
                </a:tc>
                <a:extLst>
                  <a:ext uri="{0D108BD9-81ED-4DB2-BD59-A6C34878D82A}">
                    <a16:rowId xmlns:a16="http://schemas.microsoft.com/office/drawing/2014/main" val="2543324454"/>
                  </a:ext>
                </a:extLst>
              </a:tr>
              <a:tr h="263255">
                <a:tc vMerge="1">
                  <a:txBody>
                    <a:bodyPr/>
                    <a:lstStyle/>
                    <a:p>
                      <a:pPr marL="0" marR="0">
                        <a:lnSpc>
                          <a:spcPct val="107000"/>
                        </a:lnSpc>
                        <a:spcBef>
                          <a:spcPts val="0"/>
                        </a:spcBef>
                        <a:spcAft>
                          <a:spcPts val="0"/>
                        </a:spcAft>
                      </a:pPr>
                      <a:r>
                        <a:rPr lang="en-GB" sz="1400">
                          <a:effectLst/>
                        </a:rPr>
                        <a:t> </a:t>
                      </a:r>
                      <a:endParaRPr lang="en-US" sz="1400">
                        <a:effectLst/>
                        <a:latin typeface="Calibri" panose="020F0502020204030204" pitchFamily="34" charset="0"/>
                        <a:ea typeface="Calibri" panose="020F0502020204030204" pitchFamily="34" charset="0"/>
                        <a:cs typeface="Arial" panose="020B0604020202020204" pitchFamily="34" charset="0"/>
                      </a:endParaRPr>
                    </a:p>
                  </a:txBody>
                  <a:tcPr marL="33883" marR="33883" marT="0" marB="0"/>
                </a:tc>
                <a:tc>
                  <a:txBody>
                    <a:bodyPr/>
                    <a:lstStyle/>
                    <a:p>
                      <a:pPr marL="0" marR="0">
                        <a:lnSpc>
                          <a:spcPct val="107000"/>
                        </a:lnSpc>
                        <a:spcBef>
                          <a:spcPts val="0"/>
                        </a:spcBef>
                        <a:spcAft>
                          <a:spcPts val="0"/>
                        </a:spcAft>
                      </a:pPr>
                      <a:r>
                        <a:rPr lang="en-US" sz="1400">
                          <a:effectLst/>
                        </a:rPr>
                        <a:t>Sports Clubs/ Artistic Activities</a:t>
                      </a:r>
                      <a:endParaRPr lang="en-US" sz="1400">
                        <a:effectLst/>
                        <a:latin typeface="Calibri" panose="020F0502020204030204" pitchFamily="34" charset="0"/>
                        <a:ea typeface="Calibri" panose="020F0502020204030204" pitchFamily="34" charset="0"/>
                        <a:cs typeface="Arial" panose="020B0604020202020204" pitchFamily="34" charset="0"/>
                      </a:endParaRPr>
                    </a:p>
                  </a:txBody>
                  <a:tcPr marL="33883" marR="33883" marT="0" marB="0"/>
                </a:tc>
                <a:tc>
                  <a:txBody>
                    <a:bodyPr/>
                    <a:lstStyle/>
                    <a:p>
                      <a:pPr marL="0" marR="0" algn="just">
                        <a:lnSpc>
                          <a:spcPct val="107000"/>
                        </a:lnSpc>
                        <a:spcBef>
                          <a:spcPts val="0"/>
                        </a:spcBef>
                        <a:spcAft>
                          <a:spcPts val="0"/>
                        </a:spcAft>
                      </a:pPr>
                      <a:r>
                        <a:rPr lang="en-US" sz="1400">
                          <a:effectLst/>
                        </a:rPr>
                        <a:t> they aim at mitigating tension </a:t>
                      </a:r>
                      <a:endParaRPr lang="en-US" sz="1400">
                        <a:effectLst/>
                        <a:latin typeface="Calibri" panose="020F0502020204030204" pitchFamily="34" charset="0"/>
                        <a:ea typeface="Calibri" panose="020F0502020204030204" pitchFamily="34" charset="0"/>
                        <a:cs typeface="Arial" panose="020B0604020202020204" pitchFamily="34" charset="0"/>
                      </a:endParaRPr>
                    </a:p>
                  </a:txBody>
                  <a:tcPr marL="33883" marR="33883" marT="0" marB="0"/>
                </a:tc>
                <a:extLst>
                  <a:ext uri="{0D108BD9-81ED-4DB2-BD59-A6C34878D82A}">
                    <a16:rowId xmlns:a16="http://schemas.microsoft.com/office/drawing/2014/main" val="2341846486"/>
                  </a:ext>
                </a:extLst>
              </a:tr>
              <a:tr h="495692">
                <a:tc vMerge="1">
                  <a:txBody>
                    <a:bodyPr/>
                    <a:lstStyle/>
                    <a:p>
                      <a:pPr marL="0" marR="0">
                        <a:lnSpc>
                          <a:spcPct val="107000"/>
                        </a:lnSpc>
                        <a:spcBef>
                          <a:spcPts val="0"/>
                        </a:spcBef>
                        <a:spcAft>
                          <a:spcPts val="0"/>
                        </a:spcAft>
                      </a:pPr>
                      <a:r>
                        <a:rPr lang="en-GB" sz="1400">
                          <a:effectLst/>
                        </a:rPr>
                        <a:t> </a:t>
                      </a:r>
                      <a:endParaRPr lang="en-US" sz="1400">
                        <a:effectLst/>
                        <a:latin typeface="Calibri" panose="020F0502020204030204" pitchFamily="34" charset="0"/>
                        <a:ea typeface="Calibri" panose="020F0502020204030204" pitchFamily="34" charset="0"/>
                        <a:cs typeface="Arial" panose="020B0604020202020204" pitchFamily="34" charset="0"/>
                      </a:endParaRPr>
                    </a:p>
                  </a:txBody>
                  <a:tcPr marL="33883" marR="33883" marT="0" marB="0"/>
                </a:tc>
                <a:tc>
                  <a:txBody>
                    <a:bodyPr/>
                    <a:lstStyle/>
                    <a:p>
                      <a:pPr marL="0" marR="0">
                        <a:lnSpc>
                          <a:spcPct val="107000"/>
                        </a:lnSpc>
                        <a:spcBef>
                          <a:spcPts val="0"/>
                        </a:spcBef>
                        <a:spcAft>
                          <a:spcPts val="0"/>
                        </a:spcAft>
                      </a:pPr>
                      <a:r>
                        <a:rPr lang="en-US" sz="1400">
                          <a:effectLst/>
                        </a:rPr>
                        <a:t>Active Citizenship (only Lebanese) &amp; Community Services (all Nationalities) </a:t>
                      </a:r>
                      <a:endParaRPr lang="en-US" sz="1400">
                        <a:effectLst/>
                        <a:latin typeface="Calibri" panose="020F0502020204030204" pitchFamily="34" charset="0"/>
                        <a:ea typeface="Calibri" panose="020F0502020204030204" pitchFamily="34" charset="0"/>
                        <a:cs typeface="Arial" panose="020B0604020202020204" pitchFamily="34" charset="0"/>
                      </a:endParaRPr>
                    </a:p>
                  </a:txBody>
                  <a:tcPr marL="33883" marR="33883" marT="0" marB="0"/>
                </a:tc>
                <a:tc>
                  <a:txBody>
                    <a:bodyPr/>
                    <a:lstStyle/>
                    <a:p>
                      <a:pPr marL="0" marR="0" algn="just">
                        <a:lnSpc>
                          <a:spcPct val="107000"/>
                        </a:lnSpc>
                        <a:spcBef>
                          <a:spcPts val="0"/>
                        </a:spcBef>
                        <a:spcAft>
                          <a:spcPts val="0"/>
                        </a:spcAft>
                      </a:pPr>
                      <a:r>
                        <a:rPr lang="en-US" sz="1400">
                          <a:effectLst/>
                        </a:rPr>
                        <a:t> e.g., cleaning roads, beaches…</a:t>
                      </a:r>
                      <a:endParaRPr lang="en-US" sz="1400">
                        <a:effectLst/>
                        <a:latin typeface="Calibri" panose="020F0502020204030204" pitchFamily="34" charset="0"/>
                        <a:ea typeface="Calibri" panose="020F0502020204030204" pitchFamily="34" charset="0"/>
                        <a:cs typeface="Arial" panose="020B0604020202020204" pitchFamily="34" charset="0"/>
                      </a:endParaRPr>
                    </a:p>
                  </a:txBody>
                  <a:tcPr marL="33883" marR="33883" marT="0" marB="0"/>
                </a:tc>
                <a:extLst>
                  <a:ext uri="{0D108BD9-81ED-4DB2-BD59-A6C34878D82A}">
                    <a16:rowId xmlns:a16="http://schemas.microsoft.com/office/drawing/2014/main" val="153853410"/>
                  </a:ext>
                </a:extLst>
              </a:tr>
              <a:tr h="721909">
                <a:tc vMerge="1">
                  <a:txBody>
                    <a:bodyPr/>
                    <a:lstStyle/>
                    <a:p>
                      <a:pPr marL="0" marR="0">
                        <a:lnSpc>
                          <a:spcPct val="107000"/>
                        </a:lnSpc>
                        <a:spcBef>
                          <a:spcPts val="0"/>
                        </a:spcBef>
                        <a:spcAft>
                          <a:spcPts val="0"/>
                        </a:spcAft>
                      </a:pPr>
                      <a:r>
                        <a:rPr lang="en-GB" sz="1400">
                          <a:effectLst/>
                        </a:rPr>
                        <a:t> </a:t>
                      </a:r>
                      <a:endParaRPr lang="en-US" sz="1400">
                        <a:effectLst/>
                        <a:latin typeface="Calibri" panose="020F0502020204030204" pitchFamily="34" charset="0"/>
                        <a:ea typeface="Calibri" panose="020F0502020204030204" pitchFamily="34" charset="0"/>
                        <a:cs typeface="Arial" panose="020B0604020202020204" pitchFamily="34" charset="0"/>
                      </a:endParaRPr>
                    </a:p>
                  </a:txBody>
                  <a:tcPr marL="33883" marR="33883" marT="0" marB="0"/>
                </a:tc>
                <a:tc>
                  <a:txBody>
                    <a:bodyPr/>
                    <a:lstStyle/>
                    <a:p>
                      <a:pPr marL="0" marR="0">
                        <a:lnSpc>
                          <a:spcPct val="107000"/>
                        </a:lnSpc>
                        <a:spcBef>
                          <a:spcPts val="0"/>
                        </a:spcBef>
                        <a:spcAft>
                          <a:spcPts val="0"/>
                        </a:spcAft>
                      </a:pPr>
                      <a:r>
                        <a:rPr lang="en-US" sz="1400">
                          <a:effectLst/>
                        </a:rPr>
                        <a:t>Other recreational/cultural activities (media etc.), violence free schools, quick impact projects (QIPs) </a:t>
                      </a:r>
                      <a:endParaRPr lang="en-US" sz="1400">
                        <a:effectLst/>
                        <a:latin typeface="Calibri" panose="020F0502020204030204" pitchFamily="34" charset="0"/>
                        <a:ea typeface="Calibri" panose="020F0502020204030204" pitchFamily="34" charset="0"/>
                        <a:cs typeface="Arial" panose="020B0604020202020204" pitchFamily="34" charset="0"/>
                      </a:endParaRPr>
                    </a:p>
                  </a:txBody>
                  <a:tcPr marL="33883" marR="33883" marT="0" marB="0"/>
                </a:tc>
                <a:tc>
                  <a:txBody>
                    <a:bodyPr/>
                    <a:lstStyle/>
                    <a:p>
                      <a:pPr marL="0" marR="0" algn="just">
                        <a:lnSpc>
                          <a:spcPct val="107000"/>
                        </a:lnSpc>
                        <a:spcBef>
                          <a:spcPts val="0"/>
                        </a:spcBef>
                        <a:spcAft>
                          <a:spcPts val="0"/>
                        </a:spcAft>
                      </a:pPr>
                      <a:r>
                        <a:rPr lang="en-US" sz="1400">
                          <a:effectLst/>
                        </a:rPr>
                        <a:t>QIPs: are not hard component, otherwise they are considered CSPs- community support projects)- they aim at mitigating tension </a:t>
                      </a:r>
                      <a:endParaRPr lang="en-US" sz="1400">
                        <a:effectLst/>
                        <a:latin typeface="Calibri" panose="020F0502020204030204" pitchFamily="34" charset="0"/>
                        <a:ea typeface="Calibri" panose="020F0502020204030204" pitchFamily="34" charset="0"/>
                        <a:cs typeface="Arial" panose="020B0604020202020204" pitchFamily="34" charset="0"/>
                      </a:endParaRPr>
                    </a:p>
                  </a:txBody>
                  <a:tcPr marL="33883" marR="33883" marT="0" marB="0"/>
                </a:tc>
                <a:extLst>
                  <a:ext uri="{0D108BD9-81ED-4DB2-BD59-A6C34878D82A}">
                    <a16:rowId xmlns:a16="http://schemas.microsoft.com/office/drawing/2014/main" val="1803418074"/>
                  </a:ext>
                </a:extLst>
              </a:tr>
              <a:tr h="1454619">
                <a:tc rowSpan="3">
                  <a:txBody>
                    <a:bodyPr/>
                    <a:lstStyle/>
                    <a:p>
                      <a:pPr marL="0" marR="0">
                        <a:lnSpc>
                          <a:spcPct val="107000"/>
                        </a:lnSpc>
                        <a:spcBef>
                          <a:spcPts val="0"/>
                        </a:spcBef>
                        <a:spcAft>
                          <a:spcPts val="0"/>
                        </a:spcAft>
                      </a:pPr>
                      <a:r>
                        <a:rPr lang="en-GB" sz="1400" dirty="0">
                          <a:effectLst/>
                        </a:rPr>
                        <a:t>Trainings to youth </a:t>
                      </a:r>
                    </a:p>
                    <a:p>
                      <a:pPr marL="0" marR="0">
                        <a:lnSpc>
                          <a:spcPct val="107000"/>
                        </a:lnSpc>
                        <a:spcBef>
                          <a:spcPts val="0"/>
                        </a:spcBef>
                        <a:spcAft>
                          <a:spcPts val="0"/>
                        </a:spcAft>
                      </a:pPr>
                      <a:r>
                        <a:rPr lang="en-GB" sz="1400" dirty="0">
                          <a:effectLst/>
                        </a:rPr>
                        <a:t> </a:t>
                      </a:r>
                    </a:p>
                    <a:p>
                      <a:pPr marL="0" marR="0">
                        <a:lnSpc>
                          <a:spcPct val="107000"/>
                        </a:lnSpc>
                        <a:spcBef>
                          <a:spcPts val="0"/>
                        </a:spcBef>
                        <a:spcAft>
                          <a:spcPts val="0"/>
                        </a:spcAft>
                      </a:pPr>
                      <a:r>
                        <a:rPr lang="en-GB" sz="1400" dirty="0">
                          <a:effectLst/>
                        </a:rPr>
                        <a:t> </a:t>
                      </a:r>
                      <a:endParaRPr lang="en-US" sz="1400" dirty="0">
                        <a:effectLst/>
                        <a:latin typeface="Calibri" panose="020F0502020204030204" pitchFamily="34" charset="0"/>
                        <a:cs typeface="Arial" panose="020B0604020202020204" pitchFamily="34" charset="0"/>
                      </a:endParaRPr>
                    </a:p>
                  </a:txBody>
                  <a:tcPr marL="33883" marR="33883" marT="0" marB="0"/>
                </a:tc>
                <a:tc>
                  <a:txBody>
                    <a:bodyPr/>
                    <a:lstStyle/>
                    <a:p>
                      <a:pPr marL="0" marR="0">
                        <a:lnSpc>
                          <a:spcPct val="107000"/>
                        </a:lnSpc>
                        <a:spcBef>
                          <a:spcPts val="0"/>
                        </a:spcBef>
                        <a:spcAft>
                          <a:spcPts val="0"/>
                        </a:spcAft>
                      </a:pPr>
                      <a:r>
                        <a:rPr lang="en-US" sz="1400">
                          <a:effectLst/>
                        </a:rPr>
                        <a:t>Life skills </a:t>
                      </a:r>
                      <a:endParaRPr lang="en-US" sz="1400">
                        <a:effectLst/>
                        <a:latin typeface="Calibri" panose="020F0502020204030204" pitchFamily="34" charset="0"/>
                        <a:ea typeface="Calibri" panose="020F0502020204030204" pitchFamily="34" charset="0"/>
                        <a:cs typeface="Arial" panose="020B0604020202020204" pitchFamily="34" charset="0"/>
                      </a:endParaRPr>
                    </a:p>
                  </a:txBody>
                  <a:tcPr marL="33883" marR="33883" marT="0" marB="0"/>
                </a:tc>
                <a:tc>
                  <a:txBody>
                    <a:bodyPr/>
                    <a:lstStyle/>
                    <a:p>
                      <a:pPr marL="0" marR="0" algn="just">
                        <a:lnSpc>
                          <a:spcPct val="107000"/>
                        </a:lnSpc>
                        <a:spcBef>
                          <a:spcPts val="0"/>
                        </a:spcBef>
                        <a:spcAft>
                          <a:spcPts val="0"/>
                        </a:spcAft>
                      </a:pPr>
                      <a:r>
                        <a:rPr lang="en-US" sz="1400">
                          <a:effectLst/>
                        </a:rPr>
                        <a:t>These trainings aim to empower youths to cope better. They are different from livelihood vocational trainings that lead to employment, but they can be complementary in one package. And they are different from the PSS activities under Protection sector.</a:t>
                      </a:r>
                      <a:endParaRPr lang="en-US" sz="1400">
                        <a:effectLst/>
                        <a:latin typeface="Calibri" panose="020F0502020204030204" pitchFamily="34" charset="0"/>
                        <a:ea typeface="Calibri" panose="020F0502020204030204" pitchFamily="34" charset="0"/>
                        <a:cs typeface="Arial" panose="020B0604020202020204" pitchFamily="34" charset="0"/>
                      </a:endParaRPr>
                    </a:p>
                  </a:txBody>
                  <a:tcPr marL="33883" marR="33883" marT="0" marB="0"/>
                </a:tc>
                <a:extLst>
                  <a:ext uri="{0D108BD9-81ED-4DB2-BD59-A6C34878D82A}">
                    <a16:rowId xmlns:a16="http://schemas.microsoft.com/office/drawing/2014/main" val="3693845009"/>
                  </a:ext>
                </a:extLst>
              </a:tr>
              <a:tr h="263255">
                <a:tc vMerge="1">
                  <a:txBody>
                    <a:bodyPr/>
                    <a:lstStyle/>
                    <a:p>
                      <a:pPr marL="0" marR="0">
                        <a:lnSpc>
                          <a:spcPct val="107000"/>
                        </a:lnSpc>
                        <a:spcBef>
                          <a:spcPts val="0"/>
                        </a:spcBef>
                        <a:spcAft>
                          <a:spcPts val="0"/>
                        </a:spcAft>
                      </a:pPr>
                      <a:r>
                        <a:rPr lang="en-GB" sz="1400">
                          <a:effectLst/>
                        </a:rPr>
                        <a:t> </a:t>
                      </a:r>
                      <a:endParaRPr lang="en-US" sz="1400">
                        <a:effectLst/>
                        <a:latin typeface="Calibri" panose="020F0502020204030204" pitchFamily="34" charset="0"/>
                        <a:ea typeface="Calibri" panose="020F0502020204030204" pitchFamily="34" charset="0"/>
                        <a:cs typeface="Arial" panose="020B0604020202020204" pitchFamily="34" charset="0"/>
                      </a:endParaRPr>
                    </a:p>
                  </a:txBody>
                  <a:tcPr marL="33883" marR="33883" marT="0" marB="0"/>
                </a:tc>
                <a:tc>
                  <a:txBody>
                    <a:bodyPr/>
                    <a:lstStyle/>
                    <a:p>
                      <a:pPr marL="0" marR="0">
                        <a:lnSpc>
                          <a:spcPct val="107000"/>
                        </a:lnSpc>
                        <a:spcBef>
                          <a:spcPts val="0"/>
                        </a:spcBef>
                        <a:spcAft>
                          <a:spcPts val="0"/>
                        </a:spcAft>
                      </a:pPr>
                      <a:r>
                        <a:rPr lang="en-US" sz="1400">
                          <a:effectLst/>
                        </a:rPr>
                        <a:t>Conflict resolution skills</a:t>
                      </a:r>
                      <a:endParaRPr lang="en-US" sz="1400">
                        <a:effectLst/>
                        <a:latin typeface="Calibri" panose="020F0502020204030204" pitchFamily="34" charset="0"/>
                        <a:ea typeface="Calibri" panose="020F0502020204030204" pitchFamily="34" charset="0"/>
                        <a:cs typeface="Arial" panose="020B0604020202020204" pitchFamily="34" charset="0"/>
                      </a:endParaRPr>
                    </a:p>
                  </a:txBody>
                  <a:tcPr marL="33883" marR="33883" marT="0" marB="0"/>
                </a:tc>
                <a:tc>
                  <a:txBody>
                    <a:bodyPr/>
                    <a:lstStyle/>
                    <a:p>
                      <a:pPr marL="0" marR="0" algn="just">
                        <a:lnSpc>
                          <a:spcPct val="107000"/>
                        </a:lnSpc>
                        <a:spcBef>
                          <a:spcPts val="0"/>
                        </a:spcBef>
                        <a:spcAft>
                          <a:spcPts val="0"/>
                        </a:spcAft>
                      </a:pPr>
                      <a:r>
                        <a:rPr lang="en-US" sz="1400">
                          <a:effectLst/>
                        </a:rPr>
                        <a:t> </a:t>
                      </a:r>
                      <a:endParaRPr lang="en-US" sz="1400">
                        <a:effectLst/>
                        <a:latin typeface="Calibri" panose="020F0502020204030204" pitchFamily="34" charset="0"/>
                        <a:ea typeface="Calibri" panose="020F0502020204030204" pitchFamily="34" charset="0"/>
                        <a:cs typeface="Arial" panose="020B0604020202020204" pitchFamily="34" charset="0"/>
                      </a:endParaRPr>
                    </a:p>
                  </a:txBody>
                  <a:tcPr marL="33883" marR="33883" marT="0" marB="0"/>
                </a:tc>
                <a:extLst>
                  <a:ext uri="{0D108BD9-81ED-4DB2-BD59-A6C34878D82A}">
                    <a16:rowId xmlns:a16="http://schemas.microsoft.com/office/drawing/2014/main" val="2100434496"/>
                  </a:ext>
                </a:extLst>
              </a:tr>
              <a:tr h="966146">
                <a:tc vMerge="1">
                  <a:txBody>
                    <a:bodyPr/>
                    <a:lstStyle/>
                    <a:p>
                      <a:pPr marL="0" marR="0">
                        <a:lnSpc>
                          <a:spcPct val="107000"/>
                        </a:lnSpc>
                        <a:spcBef>
                          <a:spcPts val="0"/>
                        </a:spcBef>
                        <a:spcAft>
                          <a:spcPts val="0"/>
                        </a:spcAft>
                      </a:pPr>
                      <a:r>
                        <a:rPr lang="en-GB" sz="1400">
                          <a:effectLst/>
                        </a:rPr>
                        <a:t> </a:t>
                      </a:r>
                      <a:endParaRPr lang="en-US" sz="1400">
                        <a:effectLst/>
                        <a:latin typeface="Calibri" panose="020F0502020204030204" pitchFamily="34" charset="0"/>
                        <a:ea typeface="Calibri" panose="020F0502020204030204" pitchFamily="34" charset="0"/>
                        <a:cs typeface="Arial" panose="020B0604020202020204" pitchFamily="34" charset="0"/>
                      </a:endParaRPr>
                    </a:p>
                  </a:txBody>
                  <a:tcPr marL="33883" marR="33883" marT="0" marB="0"/>
                </a:tc>
                <a:tc>
                  <a:txBody>
                    <a:bodyPr/>
                    <a:lstStyle/>
                    <a:p>
                      <a:pPr marL="0" marR="0">
                        <a:lnSpc>
                          <a:spcPct val="107000"/>
                        </a:lnSpc>
                        <a:spcBef>
                          <a:spcPts val="0"/>
                        </a:spcBef>
                        <a:spcAft>
                          <a:spcPts val="0"/>
                        </a:spcAft>
                      </a:pPr>
                      <a:r>
                        <a:rPr lang="en-US" sz="1400">
                          <a:effectLst/>
                        </a:rPr>
                        <a:t>Healthy lifestyles skills (on drug usage, reproduction etc.)</a:t>
                      </a:r>
                      <a:endParaRPr lang="en-US" sz="1400">
                        <a:effectLst/>
                        <a:latin typeface="Calibri" panose="020F0502020204030204" pitchFamily="34" charset="0"/>
                        <a:ea typeface="Calibri" panose="020F0502020204030204" pitchFamily="34" charset="0"/>
                        <a:cs typeface="Arial" panose="020B0604020202020204" pitchFamily="34" charset="0"/>
                      </a:endParaRPr>
                    </a:p>
                  </a:txBody>
                  <a:tcPr marL="33883" marR="33883" marT="0" marB="0"/>
                </a:tc>
                <a:tc>
                  <a:txBody>
                    <a:bodyPr/>
                    <a:lstStyle/>
                    <a:p>
                      <a:pPr marL="0" marR="0" algn="l">
                        <a:lnSpc>
                          <a:spcPct val="107000"/>
                        </a:lnSpc>
                        <a:spcBef>
                          <a:spcPts val="0"/>
                        </a:spcBef>
                        <a:spcAft>
                          <a:spcPts val="0"/>
                        </a:spcAft>
                      </a:pPr>
                      <a:r>
                        <a:rPr lang="en-US" sz="1400" dirty="0">
                          <a:effectLst/>
                        </a:rPr>
                        <a:t>They include awareness information, and they are different from the “rehabilitation from drug abuse” activities that are provided under Health sector.</a:t>
                      </a:r>
                      <a:endParaRPr lang="en-US" sz="1400" dirty="0">
                        <a:effectLst/>
                        <a:latin typeface="Calibri" panose="020F0502020204030204" pitchFamily="34" charset="0"/>
                        <a:ea typeface="Calibri" panose="020F0502020204030204" pitchFamily="34" charset="0"/>
                        <a:cs typeface="Arial" panose="020B0604020202020204" pitchFamily="34" charset="0"/>
                      </a:endParaRPr>
                    </a:p>
                  </a:txBody>
                  <a:tcPr marL="33883" marR="33883" marT="0" marB="0"/>
                </a:tc>
                <a:extLst>
                  <a:ext uri="{0D108BD9-81ED-4DB2-BD59-A6C34878D82A}">
                    <a16:rowId xmlns:a16="http://schemas.microsoft.com/office/drawing/2014/main" val="1165386289"/>
                  </a:ext>
                </a:extLst>
              </a:tr>
            </a:tbl>
          </a:graphicData>
        </a:graphic>
      </p:graphicFrame>
    </p:spTree>
    <p:extLst>
      <p:ext uri="{BB962C8B-B14F-4D97-AF65-F5344CB8AC3E}">
        <p14:creationId xmlns:p14="http://schemas.microsoft.com/office/powerpoint/2010/main" val="200227283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A0A89F8D-15E5-DDA0-DC80-F5F8C5D86965}"/>
              </a:ext>
            </a:extLst>
          </p:cNvPr>
          <p:cNvSpPr txBox="1"/>
          <p:nvPr/>
        </p:nvSpPr>
        <p:spPr>
          <a:xfrm>
            <a:off x="307076" y="632279"/>
            <a:ext cx="7683115"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a:ln>
                  <a:noFill/>
                </a:ln>
                <a:solidFill>
                  <a:srgbClr val="5B9BD5">
                    <a:lumMod val="75000"/>
                  </a:srgbClr>
                </a:solidFill>
                <a:effectLst/>
                <a:uLnTx/>
                <a:uFillTx/>
                <a:latin typeface="Calibri" panose="020F0502020204030204"/>
                <a:ea typeface="+mn-ea"/>
                <a:cs typeface="+mn-cs"/>
              </a:rPr>
              <a:t>Eligibility criteria under SOST</a:t>
            </a:r>
          </a:p>
        </p:txBody>
      </p:sp>
      <p:graphicFrame>
        <p:nvGraphicFramePr>
          <p:cNvPr id="2" name="Table 4">
            <a:extLst>
              <a:ext uri="{FF2B5EF4-FFF2-40B4-BE49-F238E27FC236}">
                <a16:creationId xmlns:a16="http://schemas.microsoft.com/office/drawing/2014/main" id="{9CC4DD34-931C-7817-EA3B-6ABB7778058C}"/>
              </a:ext>
            </a:extLst>
          </p:cNvPr>
          <p:cNvGraphicFramePr>
            <a:graphicFrameLocks noGrp="1"/>
          </p:cNvGraphicFramePr>
          <p:nvPr/>
        </p:nvGraphicFramePr>
        <p:xfrm>
          <a:off x="307076" y="1653634"/>
          <a:ext cx="2373746" cy="4462706"/>
        </p:xfrm>
        <a:graphic>
          <a:graphicData uri="http://schemas.openxmlformats.org/drawingml/2006/table">
            <a:tbl>
              <a:tblPr firstRow="1" bandRow="1">
                <a:tableStyleId>{5C22544A-7EE6-4342-B048-85BDC9FD1C3A}</a:tableStyleId>
              </a:tblPr>
              <a:tblGrid>
                <a:gridCol w="2373746">
                  <a:extLst>
                    <a:ext uri="{9D8B030D-6E8A-4147-A177-3AD203B41FA5}">
                      <a16:colId xmlns:a16="http://schemas.microsoft.com/office/drawing/2014/main" val="1702536873"/>
                    </a:ext>
                  </a:extLst>
                </a:gridCol>
              </a:tblGrid>
              <a:tr h="896699">
                <a:tc>
                  <a:txBody>
                    <a:bodyPr/>
                    <a:lstStyle/>
                    <a:p>
                      <a:pPr algn="ctr"/>
                      <a:r>
                        <a:rPr lang="en-US" sz="3200"/>
                        <a:t>Nationality</a:t>
                      </a:r>
                      <a:r>
                        <a:rPr lang="en-US"/>
                        <a:t> </a:t>
                      </a:r>
                    </a:p>
                  </a:txBody>
                  <a:tcPr/>
                </a:tc>
                <a:extLst>
                  <a:ext uri="{0D108BD9-81ED-4DB2-BD59-A6C34878D82A}">
                    <a16:rowId xmlns:a16="http://schemas.microsoft.com/office/drawing/2014/main" val="2940420463"/>
                  </a:ext>
                </a:extLst>
              </a:tr>
              <a:tr h="3566007">
                <a:tc>
                  <a:txBody>
                    <a:bodyPr/>
                    <a:lstStyle/>
                    <a:p>
                      <a:r>
                        <a:rPr lang="en-US"/>
                        <a:t>Focus on: </a:t>
                      </a:r>
                    </a:p>
                    <a:p>
                      <a:r>
                        <a:rPr lang="en-US"/>
                        <a:t>Lebanese</a:t>
                      </a:r>
                    </a:p>
                    <a:p>
                      <a:r>
                        <a:rPr lang="en-US"/>
                        <a:t>Displaced Syrian Palestinian refugees</a:t>
                      </a:r>
                    </a:p>
                  </a:txBody>
                  <a:tcPr/>
                </a:tc>
                <a:extLst>
                  <a:ext uri="{0D108BD9-81ED-4DB2-BD59-A6C34878D82A}">
                    <a16:rowId xmlns:a16="http://schemas.microsoft.com/office/drawing/2014/main" val="1743950362"/>
                  </a:ext>
                </a:extLst>
              </a:tr>
            </a:tbl>
          </a:graphicData>
        </a:graphic>
      </p:graphicFrame>
      <p:graphicFrame>
        <p:nvGraphicFramePr>
          <p:cNvPr id="6" name="Table 4">
            <a:extLst>
              <a:ext uri="{FF2B5EF4-FFF2-40B4-BE49-F238E27FC236}">
                <a16:creationId xmlns:a16="http://schemas.microsoft.com/office/drawing/2014/main" id="{69ACD05B-7FD0-428E-507C-7906B6DF2AC6}"/>
              </a:ext>
            </a:extLst>
          </p:cNvPr>
          <p:cNvGraphicFramePr>
            <a:graphicFrameLocks noGrp="1"/>
          </p:cNvGraphicFramePr>
          <p:nvPr/>
        </p:nvGraphicFramePr>
        <p:xfrm>
          <a:off x="2906722" y="1653634"/>
          <a:ext cx="2101273" cy="4462706"/>
        </p:xfrm>
        <a:graphic>
          <a:graphicData uri="http://schemas.openxmlformats.org/drawingml/2006/table">
            <a:tbl>
              <a:tblPr firstRow="1" bandRow="1">
                <a:tableStyleId>{5C22544A-7EE6-4342-B048-85BDC9FD1C3A}</a:tableStyleId>
              </a:tblPr>
              <a:tblGrid>
                <a:gridCol w="2101273">
                  <a:extLst>
                    <a:ext uri="{9D8B030D-6E8A-4147-A177-3AD203B41FA5}">
                      <a16:colId xmlns:a16="http://schemas.microsoft.com/office/drawing/2014/main" val="1702536873"/>
                    </a:ext>
                  </a:extLst>
                </a:gridCol>
              </a:tblGrid>
              <a:tr h="896699">
                <a:tc>
                  <a:txBody>
                    <a:bodyPr/>
                    <a:lstStyle/>
                    <a:p>
                      <a:pPr algn="ctr"/>
                      <a:r>
                        <a:rPr lang="en-US" sz="3200"/>
                        <a:t>Age groups </a:t>
                      </a:r>
                    </a:p>
                  </a:txBody>
                  <a:tcPr/>
                </a:tc>
                <a:extLst>
                  <a:ext uri="{0D108BD9-81ED-4DB2-BD59-A6C34878D82A}">
                    <a16:rowId xmlns:a16="http://schemas.microsoft.com/office/drawing/2014/main" val="2940420463"/>
                  </a:ext>
                </a:extLst>
              </a:tr>
              <a:tr h="3566007">
                <a:tc>
                  <a:txBody>
                    <a:bodyPr/>
                    <a:lstStyle/>
                    <a:p>
                      <a:r>
                        <a:rPr lang="en-US"/>
                        <a:t>Between 15 to 24 years old</a:t>
                      </a:r>
                    </a:p>
                    <a:p>
                      <a:endParaRPr lang="en-US"/>
                    </a:p>
                  </a:txBody>
                  <a:tcPr/>
                </a:tc>
                <a:extLst>
                  <a:ext uri="{0D108BD9-81ED-4DB2-BD59-A6C34878D82A}">
                    <a16:rowId xmlns:a16="http://schemas.microsoft.com/office/drawing/2014/main" val="1743950362"/>
                  </a:ext>
                </a:extLst>
              </a:tr>
            </a:tbl>
          </a:graphicData>
        </a:graphic>
      </p:graphicFrame>
      <p:graphicFrame>
        <p:nvGraphicFramePr>
          <p:cNvPr id="8" name="Table 4">
            <a:extLst>
              <a:ext uri="{FF2B5EF4-FFF2-40B4-BE49-F238E27FC236}">
                <a16:creationId xmlns:a16="http://schemas.microsoft.com/office/drawing/2014/main" id="{4A1465C3-C3B6-438A-B953-AF258C166917}"/>
              </a:ext>
            </a:extLst>
          </p:cNvPr>
          <p:cNvGraphicFramePr>
            <a:graphicFrameLocks noGrp="1"/>
          </p:cNvGraphicFramePr>
          <p:nvPr/>
        </p:nvGraphicFramePr>
        <p:xfrm>
          <a:off x="5233895" y="1630868"/>
          <a:ext cx="2101273" cy="4462706"/>
        </p:xfrm>
        <a:graphic>
          <a:graphicData uri="http://schemas.openxmlformats.org/drawingml/2006/table">
            <a:tbl>
              <a:tblPr firstRow="1" bandRow="1">
                <a:tableStyleId>{5C22544A-7EE6-4342-B048-85BDC9FD1C3A}</a:tableStyleId>
              </a:tblPr>
              <a:tblGrid>
                <a:gridCol w="2101273">
                  <a:extLst>
                    <a:ext uri="{9D8B030D-6E8A-4147-A177-3AD203B41FA5}">
                      <a16:colId xmlns:a16="http://schemas.microsoft.com/office/drawing/2014/main" val="1702536873"/>
                    </a:ext>
                  </a:extLst>
                </a:gridCol>
              </a:tblGrid>
              <a:tr h="896699">
                <a:tc>
                  <a:txBody>
                    <a:bodyPr/>
                    <a:lstStyle/>
                    <a:p>
                      <a:pPr algn="ctr"/>
                      <a:r>
                        <a:rPr lang="en-US" sz="3200"/>
                        <a:t>Gender</a:t>
                      </a:r>
                    </a:p>
                  </a:txBody>
                  <a:tcPr/>
                </a:tc>
                <a:extLst>
                  <a:ext uri="{0D108BD9-81ED-4DB2-BD59-A6C34878D82A}">
                    <a16:rowId xmlns:a16="http://schemas.microsoft.com/office/drawing/2014/main" val="2940420463"/>
                  </a:ext>
                </a:extLst>
              </a:tr>
              <a:tr h="3566007">
                <a:tc>
                  <a:txBody>
                    <a:bodyPr/>
                    <a:lstStyle/>
                    <a:p>
                      <a:r>
                        <a:rPr lang="en-US"/>
                        <a:t>Female </a:t>
                      </a:r>
                    </a:p>
                    <a:p>
                      <a:r>
                        <a:rPr lang="en-US"/>
                        <a:t>Male </a:t>
                      </a:r>
                    </a:p>
                    <a:p>
                      <a:endParaRPr lang="en-US"/>
                    </a:p>
                  </a:txBody>
                  <a:tcPr/>
                </a:tc>
                <a:extLst>
                  <a:ext uri="{0D108BD9-81ED-4DB2-BD59-A6C34878D82A}">
                    <a16:rowId xmlns:a16="http://schemas.microsoft.com/office/drawing/2014/main" val="1743950362"/>
                  </a:ext>
                </a:extLst>
              </a:tr>
            </a:tbl>
          </a:graphicData>
        </a:graphic>
      </p:graphicFrame>
      <p:graphicFrame>
        <p:nvGraphicFramePr>
          <p:cNvPr id="9" name="Table 4">
            <a:extLst>
              <a:ext uri="{FF2B5EF4-FFF2-40B4-BE49-F238E27FC236}">
                <a16:creationId xmlns:a16="http://schemas.microsoft.com/office/drawing/2014/main" id="{2BB17C58-C067-46A4-9CC7-01FA4D1221B3}"/>
              </a:ext>
            </a:extLst>
          </p:cNvPr>
          <p:cNvGraphicFramePr>
            <a:graphicFrameLocks noGrp="1"/>
          </p:cNvGraphicFramePr>
          <p:nvPr/>
        </p:nvGraphicFramePr>
        <p:xfrm>
          <a:off x="7561068" y="1630868"/>
          <a:ext cx="2101273" cy="4462706"/>
        </p:xfrm>
        <a:graphic>
          <a:graphicData uri="http://schemas.openxmlformats.org/drawingml/2006/table">
            <a:tbl>
              <a:tblPr firstRow="1" bandRow="1">
                <a:tableStyleId>{5C22544A-7EE6-4342-B048-85BDC9FD1C3A}</a:tableStyleId>
              </a:tblPr>
              <a:tblGrid>
                <a:gridCol w="2101273">
                  <a:extLst>
                    <a:ext uri="{9D8B030D-6E8A-4147-A177-3AD203B41FA5}">
                      <a16:colId xmlns:a16="http://schemas.microsoft.com/office/drawing/2014/main" val="1702536873"/>
                    </a:ext>
                  </a:extLst>
                </a:gridCol>
              </a:tblGrid>
              <a:tr h="896699">
                <a:tc>
                  <a:txBody>
                    <a:bodyPr/>
                    <a:lstStyle/>
                    <a:p>
                      <a:pPr algn="ctr"/>
                      <a:r>
                        <a:rPr lang="en-US" sz="3200"/>
                        <a:t>Disability</a:t>
                      </a:r>
                    </a:p>
                  </a:txBody>
                  <a:tcPr/>
                </a:tc>
                <a:extLst>
                  <a:ext uri="{0D108BD9-81ED-4DB2-BD59-A6C34878D82A}">
                    <a16:rowId xmlns:a16="http://schemas.microsoft.com/office/drawing/2014/main" val="2940420463"/>
                  </a:ext>
                </a:extLst>
              </a:tr>
              <a:tr h="3566007">
                <a:tc>
                  <a:txBody>
                    <a:bodyPr/>
                    <a:lstStyle/>
                    <a:p>
                      <a:pPr marL="0" indent="0">
                        <a:buNone/>
                      </a:pPr>
                      <a:r>
                        <a:rPr lang="en-US"/>
                        <a:t>Inclusive services for persons with physical disabilities </a:t>
                      </a:r>
                      <a:r>
                        <a:rPr lang="en-US">
                          <a:solidFill>
                            <a:srgbClr val="FF0000"/>
                          </a:solidFill>
                        </a:rPr>
                        <a:t>(this doesn’t apply to all projects)</a:t>
                      </a:r>
                    </a:p>
                  </a:txBody>
                  <a:tcPr/>
                </a:tc>
                <a:extLst>
                  <a:ext uri="{0D108BD9-81ED-4DB2-BD59-A6C34878D82A}">
                    <a16:rowId xmlns:a16="http://schemas.microsoft.com/office/drawing/2014/main" val="1743950362"/>
                  </a:ext>
                </a:extLst>
              </a:tr>
            </a:tbl>
          </a:graphicData>
        </a:graphic>
      </p:graphicFrame>
      <p:graphicFrame>
        <p:nvGraphicFramePr>
          <p:cNvPr id="10" name="Table 4">
            <a:extLst>
              <a:ext uri="{FF2B5EF4-FFF2-40B4-BE49-F238E27FC236}">
                <a16:creationId xmlns:a16="http://schemas.microsoft.com/office/drawing/2014/main" id="{73B33F24-D4E5-49C8-B229-26EEDA36E6DB}"/>
              </a:ext>
            </a:extLst>
          </p:cNvPr>
          <p:cNvGraphicFramePr>
            <a:graphicFrameLocks noGrp="1"/>
          </p:cNvGraphicFramePr>
          <p:nvPr/>
        </p:nvGraphicFramePr>
        <p:xfrm>
          <a:off x="9914709" y="1630868"/>
          <a:ext cx="2074805" cy="4462706"/>
        </p:xfrm>
        <a:graphic>
          <a:graphicData uri="http://schemas.openxmlformats.org/drawingml/2006/table">
            <a:tbl>
              <a:tblPr firstRow="1" bandRow="1">
                <a:tableStyleId>{5C22544A-7EE6-4342-B048-85BDC9FD1C3A}</a:tableStyleId>
              </a:tblPr>
              <a:tblGrid>
                <a:gridCol w="2074805">
                  <a:extLst>
                    <a:ext uri="{9D8B030D-6E8A-4147-A177-3AD203B41FA5}">
                      <a16:colId xmlns:a16="http://schemas.microsoft.com/office/drawing/2014/main" val="1702536873"/>
                    </a:ext>
                  </a:extLst>
                </a:gridCol>
              </a:tblGrid>
              <a:tr h="896699">
                <a:tc>
                  <a:txBody>
                    <a:bodyPr/>
                    <a:lstStyle/>
                    <a:p>
                      <a:pPr algn="ctr"/>
                      <a:r>
                        <a:rPr lang="en-US" sz="3200"/>
                        <a:t>Priority</a:t>
                      </a:r>
                    </a:p>
                  </a:txBody>
                  <a:tcPr/>
                </a:tc>
                <a:extLst>
                  <a:ext uri="{0D108BD9-81ED-4DB2-BD59-A6C34878D82A}">
                    <a16:rowId xmlns:a16="http://schemas.microsoft.com/office/drawing/2014/main" val="2940420463"/>
                  </a:ext>
                </a:extLst>
              </a:tr>
              <a:tr h="356600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Youth at risk of marginalization and those at most socio-economic vulnerable areas.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Focus on female youth </a:t>
                      </a:r>
                    </a:p>
                    <a:p>
                      <a:endParaRPr lang="en-US" dirty="0"/>
                    </a:p>
                    <a:p>
                      <a:endParaRPr lang="en-US" dirty="0"/>
                    </a:p>
                    <a:p>
                      <a:endParaRPr lang="en-US" dirty="0"/>
                    </a:p>
                  </a:txBody>
                  <a:tcPr/>
                </a:tc>
                <a:extLst>
                  <a:ext uri="{0D108BD9-81ED-4DB2-BD59-A6C34878D82A}">
                    <a16:rowId xmlns:a16="http://schemas.microsoft.com/office/drawing/2014/main" val="1743950362"/>
                  </a:ext>
                </a:extLst>
              </a:tr>
            </a:tbl>
          </a:graphicData>
        </a:graphic>
      </p:graphicFrame>
    </p:spTree>
    <p:extLst>
      <p:ext uri="{BB962C8B-B14F-4D97-AF65-F5344CB8AC3E}">
        <p14:creationId xmlns:p14="http://schemas.microsoft.com/office/powerpoint/2010/main" val="41047692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0" y="0"/>
            <a:ext cx="12192000" cy="6858000"/>
          </a:xfrm>
          <a:prstGeom prst="rect">
            <a:avLst/>
          </a:prstGeom>
          <a:solidFill>
            <a:srgbClr val="4ECEAD"/>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defRPr/>
            </a:pPr>
            <a:r>
              <a:rPr kumimoji="0" lang="en-GB" sz="3600" b="1" i="0" u="none" strike="noStrike" kern="1200" cap="none" spc="0" normalizeH="0" baseline="0" noProof="0">
                <a:ln>
                  <a:noFill/>
                </a:ln>
                <a:effectLst/>
                <a:uLnTx/>
                <a:uFillTx/>
                <a:latin typeface="Calibri" panose="020F0502020204030204"/>
                <a:ea typeface="+mn-ea"/>
                <a:cs typeface="+mn-cs"/>
              </a:rPr>
              <a:t>Inter-Agency Referral Trends</a:t>
            </a:r>
            <a:r>
              <a:rPr lang="en-GB" sz="3600" b="1">
                <a:latin typeface="Calibri" panose="020F0502020204030204"/>
              </a:rPr>
              <a:t> generated through the Inter-Agency Referral Monitoring Platform</a:t>
            </a:r>
            <a:endParaRPr kumimoji="0" lang="en-US" sz="3600" b="1" i="0" u="none" strike="noStrike" kern="1200" cap="none" spc="0" normalizeH="0" baseline="0" noProof="0">
              <a:ln>
                <a:noFill/>
              </a:ln>
              <a:effectLst/>
              <a:uLnTx/>
              <a:uFillTx/>
              <a:latin typeface="Calibri" panose="020F0502020204030204"/>
              <a:ea typeface="+mn-ea"/>
              <a:cs typeface="+mn-cs"/>
            </a:endParaRPr>
          </a:p>
        </p:txBody>
      </p:sp>
      <p:pic>
        <p:nvPicPr>
          <p:cNvPr id="10" name="Picture 9"/>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8660180" y="370322"/>
            <a:ext cx="3030682" cy="704102"/>
          </a:xfrm>
          <a:prstGeom prst="rect">
            <a:avLst/>
          </a:prstGeom>
        </p:spPr>
      </p:pic>
      <p:cxnSp>
        <p:nvCxnSpPr>
          <p:cNvPr id="7" name="Straight Connector 6"/>
          <p:cNvCxnSpPr/>
          <p:nvPr/>
        </p:nvCxnSpPr>
        <p:spPr>
          <a:xfrm>
            <a:off x="364649" y="1311347"/>
            <a:ext cx="1142629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3825313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0CA130E5-DEC6-D382-0635-3291516CFF70}"/>
              </a:ext>
            </a:extLst>
          </p:cNvPr>
          <p:cNvSpPr txBox="1"/>
          <p:nvPr/>
        </p:nvSpPr>
        <p:spPr>
          <a:xfrm>
            <a:off x="313973" y="783544"/>
            <a:ext cx="7911966" cy="590931"/>
          </a:xfrm>
          <a:prstGeom prst="rect">
            <a:avLst/>
          </a:prstGeom>
          <a:noFill/>
        </p:spPr>
        <p:txBody>
          <a:bodyPr wrap="square" lIns="91440" tIns="45720" rIns="91440" bIns="45720" rtlCol="0" anchor="t">
            <a:spAutoFit/>
          </a:bodyPr>
          <a:lstStyle/>
          <a:p>
            <a:pPr marR="0" lvl="0" indent="0" fontAlgn="auto">
              <a:lnSpc>
                <a:spcPct val="90000"/>
              </a:lnSpc>
              <a:spcBef>
                <a:spcPct val="0"/>
              </a:spcBef>
              <a:spcAft>
                <a:spcPts val="0"/>
              </a:spcAft>
              <a:buClrTx/>
              <a:buSzTx/>
              <a:tabLst/>
              <a:defRPr/>
            </a:pPr>
            <a:r>
              <a:rPr lang="en-US" sz="3600" b="1" dirty="0">
                <a:solidFill>
                  <a:srgbClr val="3A77AC"/>
                </a:solidFill>
              </a:rPr>
              <a:t>Aim of the Referral Monitoring Platform</a:t>
            </a:r>
          </a:p>
        </p:txBody>
      </p:sp>
      <p:grpSp>
        <p:nvGrpSpPr>
          <p:cNvPr id="2" name="Diagram 3">
            <a:extLst>
              <a:ext uri="{FF2B5EF4-FFF2-40B4-BE49-F238E27FC236}">
                <a16:creationId xmlns:a16="http://schemas.microsoft.com/office/drawing/2014/main" id="{6294F975-4660-5F0F-BA7E-0A21DA57AB90}"/>
              </a:ext>
            </a:extLst>
          </p:cNvPr>
          <p:cNvGrpSpPr/>
          <p:nvPr/>
        </p:nvGrpSpPr>
        <p:grpSpPr>
          <a:xfrm>
            <a:off x="1305730" y="1642450"/>
            <a:ext cx="9028090" cy="4198827"/>
            <a:chOff x="2625059" y="673098"/>
            <a:chExt cx="6941877" cy="4196118"/>
          </a:xfrm>
        </p:grpSpPr>
        <p:sp>
          <p:nvSpPr>
            <p:cNvPr id="3" name="Freeform: Shape 2">
              <a:extLst>
                <a:ext uri="{FF2B5EF4-FFF2-40B4-BE49-F238E27FC236}">
                  <a16:creationId xmlns:a16="http://schemas.microsoft.com/office/drawing/2014/main" id="{83848F9B-CDE8-412A-0D6F-D999E0595E26}"/>
                </a:ext>
              </a:extLst>
            </p:cNvPr>
            <p:cNvSpPr/>
            <p:nvPr/>
          </p:nvSpPr>
          <p:spPr>
            <a:xfrm>
              <a:off x="3053629" y="673098"/>
              <a:ext cx="6513307" cy="857131"/>
            </a:xfrm>
            <a:custGeom>
              <a:avLst/>
              <a:gdLst>
                <a:gd name="f0" fmla="val 10800000"/>
                <a:gd name="f1" fmla="val 5400000"/>
                <a:gd name="f2" fmla="val 180"/>
                <a:gd name="f3" fmla="val w"/>
                <a:gd name="f4" fmla="val h"/>
                <a:gd name="f5" fmla="val 0"/>
                <a:gd name="f6" fmla="val 6513307"/>
                <a:gd name="f7" fmla="val 857133"/>
                <a:gd name="f8" fmla="val 857132"/>
                <a:gd name="f9" fmla="val 428566"/>
                <a:gd name="f10" fmla="val 1"/>
                <a:gd name="f11" fmla="+- 0 0 -90"/>
                <a:gd name="f12" fmla="*/ f3 1 6513307"/>
                <a:gd name="f13" fmla="*/ f4 1 857133"/>
                <a:gd name="f14" fmla="val f5"/>
                <a:gd name="f15" fmla="val f6"/>
                <a:gd name="f16" fmla="val f7"/>
                <a:gd name="f17" fmla="*/ f11 f0 1"/>
                <a:gd name="f18" fmla="+- f16 0 f14"/>
                <a:gd name="f19" fmla="+- f15 0 f14"/>
                <a:gd name="f20" fmla="*/ f17 1 f2"/>
                <a:gd name="f21" fmla="*/ f19 1 6513307"/>
                <a:gd name="f22" fmla="*/ f18 1 857133"/>
                <a:gd name="f23" fmla="*/ 0 f19 1"/>
                <a:gd name="f24" fmla="*/ 0 f18 1"/>
                <a:gd name="f25" fmla="*/ 6084741 f19 1"/>
                <a:gd name="f26" fmla="*/ 6513307 f19 1"/>
                <a:gd name="f27" fmla="*/ 428567 f18 1"/>
                <a:gd name="f28" fmla="*/ 857133 f18 1"/>
                <a:gd name="f29" fmla="+- f20 0 f1"/>
                <a:gd name="f30" fmla="*/ f23 1 6513307"/>
                <a:gd name="f31" fmla="*/ f24 1 857133"/>
                <a:gd name="f32" fmla="*/ f25 1 6513307"/>
                <a:gd name="f33" fmla="*/ f26 1 6513307"/>
                <a:gd name="f34" fmla="*/ f27 1 857133"/>
                <a:gd name="f35" fmla="*/ f28 1 857133"/>
                <a:gd name="f36" fmla="*/ f14 1 f21"/>
                <a:gd name="f37" fmla="*/ f15 1 f21"/>
                <a:gd name="f38" fmla="*/ f14 1 f22"/>
                <a:gd name="f39" fmla="*/ f16 1 f22"/>
                <a:gd name="f40" fmla="*/ f30 1 f21"/>
                <a:gd name="f41" fmla="*/ f31 1 f22"/>
                <a:gd name="f42" fmla="*/ f32 1 f21"/>
                <a:gd name="f43" fmla="*/ f33 1 f21"/>
                <a:gd name="f44" fmla="*/ f34 1 f22"/>
                <a:gd name="f45" fmla="*/ f35 1 f22"/>
                <a:gd name="f46" fmla="*/ f36 f12 1"/>
                <a:gd name="f47" fmla="*/ f37 f12 1"/>
                <a:gd name="f48" fmla="*/ f39 f13 1"/>
                <a:gd name="f49" fmla="*/ f38 f13 1"/>
                <a:gd name="f50" fmla="*/ f40 f12 1"/>
                <a:gd name="f51" fmla="*/ f41 f13 1"/>
                <a:gd name="f52" fmla="*/ f42 f12 1"/>
                <a:gd name="f53" fmla="*/ f43 f12 1"/>
                <a:gd name="f54" fmla="*/ f44 f13 1"/>
                <a:gd name="f55" fmla="*/ f45 f13 1"/>
              </a:gdLst>
              <a:ahLst/>
              <a:cxnLst>
                <a:cxn ang="3cd4">
                  <a:pos x="hc" y="t"/>
                </a:cxn>
                <a:cxn ang="0">
                  <a:pos x="r" y="vc"/>
                </a:cxn>
                <a:cxn ang="cd4">
                  <a:pos x="hc" y="b"/>
                </a:cxn>
                <a:cxn ang="cd2">
                  <a:pos x="l" y="vc"/>
                </a:cxn>
                <a:cxn ang="f29">
                  <a:pos x="f50" y="f51"/>
                </a:cxn>
                <a:cxn ang="f29">
                  <a:pos x="f52" y="f51"/>
                </a:cxn>
                <a:cxn ang="f29">
                  <a:pos x="f53" y="f54"/>
                </a:cxn>
                <a:cxn ang="f29">
                  <a:pos x="f52" y="f55"/>
                </a:cxn>
                <a:cxn ang="f29">
                  <a:pos x="f50" y="f55"/>
                </a:cxn>
                <a:cxn ang="f29">
                  <a:pos x="f50" y="f51"/>
                </a:cxn>
              </a:cxnLst>
              <a:rect l="f46" t="f49" r="f47" b="f48"/>
              <a:pathLst>
                <a:path w="6513307" h="857133">
                  <a:moveTo>
                    <a:pt x="f6" y="f8"/>
                  </a:moveTo>
                  <a:lnTo>
                    <a:pt x="f9" y="f8"/>
                  </a:lnTo>
                  <a:lnTo>
                    <a:pt x="f5" y="f9"/>
                  </a:lnTo>
                  <a:lnTo>
                    <a:pt x="f9" y="f10"/>
                  </a:lnTo>
                  <a:lnTo>
                    <a:pt x="f6" y="f10"/>
                  </a:lnTo>
                  <a:lnTo>
                    <a:pt x="f6" y="f8"/>
                  </a:lnTo>
                  <a:close/>
                </a:path>
              </a:pathLst>
            </a:custGeom>
            <a:solidFill>
              <a:schemeClr val="accent1">
                <a:lumMod val="75000"/>
              </a:schemeClr>
            </a:solidFill>
            <a:ln w="12701" cap="flat">
              <a:solidFill>
                <a:srgbClr val="FFFFFF"/>
              </a:solidFill>
              <a:prstDash val="solid"/>
              <a:miter/>
            </a:ln>
          </p:spPr>
          <p:txBody>
            <a:bodyPr vert="horz" wrap="square" lIns="592256" tIns="68580" rIns="128016" bIns="68580" anchor="ctr" anchorCtr="1" compatLnSpc="1">
              <a:noAutofit/>
            </a:bodyPr>
            <a:lstStyle/>
            <a:p>
              <a:pPr marL="0" marR="0" lvl="0" indent="0" algn="ctr" defTabSz="800100" rtl="0" eaLnBrk="1" fontAlgn="auto" latinLnBrk="0" hangingPunct="1">
                <a:lnSpc>
                  <a:spcPct val="90000"/>
                </a:lnSpc>
                <a:spcBef>
                  <a:spcPts val="0"/>
                </a:spcBef>
                <a:spcAft>
                  <a:spcPts val="800"/>
                </a:spcAft>
                <a:buClrTx/>
                <a:buSzTx/>
                <a:buFontTx/>
                <a:buNone/>
                <a:tabLst/>
                <a:defRPr sz="1800" b="0" i="0" u="none" strike="noStrike" kern="0" cap="none" spc="0" baseline="0">
                  <a:solidFill>
                    <a:srgbClr val="000000"/>
                  </a:solidFill>
                  <a:uFillTx/>
                </a:defRPr>
              </a:pPr>
              <a:r>
                <a:rPr lang="en-US" sz="1800" b="0" i="0" u="none" strike="noStrike" kern="1200" cap="none" spc="0" baseline="0" dirty="0">
                  <a:uFillTx/>
                  <a:latin typeface="Calibri"/>
                </a:rPr>
                <a:t>Improves</a:t>
              </a:r>
              <a:r>
                <a:rPr lang="en-US" sz="1800" b="0" i="0" u="none" strike="noStrike" kern="1200" cap="none" spc="0" dirty="0">
                  <a:uFillTx/>
                  <a:latin typeface="Calibri"/>
                </a:rPr>
                <a:t> our accountability for affected people</a:t>
              </a:r>
              <a:r>
                <a:rPr kumimoji="0" lang="en-US" sz="1800" b="0" i="0" u="none" strike="noStrike" kern="0" cap="none" spc="0" normalizeH="0" baseline="0" noProof="0" dirty="0">
                  <a:ln>
                    <a:noFill/>
                  </a:ln>
                  <a:effectLst/>
                  <a:uLnTx/>
                  <a:uFillTx/>
                  <a:latin typeface="Calibri" panose="020F0502020204030204"/>
                  <a:ea typeface="+mn-ea"/>
                  <a:cs typeface="+mn-cs"/>
                </a:rPr>
                <a:t> </a:t>
              </a:r>
              <a:endParaRPr kumimoji="0" lang="en-GB" sz="1800" b="0" i="0" u="none" strike="noStrike" kern="0" cap="none" spc="0" normalizeH="0" baseline="0" noProof="0" dirty="0">
                <a:ln>
                  <a:noFill/>
                </a:ln>
                <a:effectLst/>
                <a:uLnTx/>
                <a:uFillTx/>
                <a:latin typeface="Calibri" panose="020F0502020204030204"/>
                <a:ea typeface="+mn-ea"/>
                <a:cs typeface="+mn-cs"/>
              </a:endParaRPr>
            </a:p>
          </p:txBody>
        </p:sp>
        <p:sp>
          <p:nvSpPr>
            <p:cNvPr id="4" name="Freeform: Shape 3" descr="Checklist">
              <a:extLst>
                <a:ext uri="{FF2B5EF4-FFF2-40B4-BE49-F238E27FC236}">
                  <a16:creationId xmlns:a16="http://schemas.microsoft.com/office/drawing/2014/main" id="{BC0EC8FB-5A64-8F3F-2C92-CBDCCF1E6BD0}"/>
                </a:ext>
              </a:extLst>
            </p:cNvPr>
            <p:cNvSpPr/>
            <p:nvPr/>
          </p:nvSpPr>
          <p:spPr>
            <a:xfrm>
              <a:off x="2625059" y="673108"/>
              <a:ext cx="857131" cy="857131"/>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val f7"/>
                <a:gd name="f15" fmla="+- 2700000 f2 0"/>
                <a:gd name="f16" fmla="*/ f9 f1 1"/>
                <a:gd name="f17" fmla="*/ f10 f1 1"/>
                <a:gd name="f18" fmla="?: f11 f4 1"/>
                <a:gd name="f19" fmla="?: f12 f5 1"/>
                <a:gd name="f20" fmla="?: f13 f6 1"/>
                <a:gd name="f21" fmla="*/ f15 f8 1"/>
                <a:gd name="f22" fmla="*/ f16 1 f3"/>
                <a:gd name="f23" fmla="*/ f17 1 f3"/>
                <a:gd name="f24" fmla="*/ f18 1 21600"/>
                <a:gd name="f25" fmla="*/ f19 1 21600"/>
                <a:gd name="f26" fmla="*/ 21600 f18 1"/>
                <a:gd name="f27" fmla="*/ 21600 f19 1"/>
                <a:gd name="f28" fmla="*/ f21 1 f1"/>
                <a:gd name="f29" fmla="+- f22 0 f2"/>
                <a:gd name="f30" fmla="+- f23 0 f2"/>
                <a:gd name="f31" fmla="min f25 f24"/>
                <a:gd name="f32" fmla="*/ f26 1 f20"/>
                <a:gd name="f33" fmla="*/ f27 1 f20"/>
                <a:gd name="f34" fmla="+- 0 0 f28"/>
                <a:gd name="f35" fmla="val f32"/>
                <a:gd name="f36" fmla="val f33"/>
                <a:gd name="f37" fmla="+- 0 0 f34"/>
                <a:gd name="f38" fmla="*/ f14 f31 1"/>
                <a:gd name="f39" fmla="+- f36 0 f14"/>
                <a:gd name="f40" fmla="+- f35 0 f14"/>
                <a:gd name="f41" fmla="*/ f37 f1 1"/>
                <a:gd name="f42" fmla="*/ f39 1 2"/>
                <a:gd name="f43" fmla="*/ f40 1 2"/>
                <a:gd name="f44" fmla="*/ f41 1 f8"/>
                <a:gd name="f45" fmla="+- f14 f42 0"/>
                <a:gd name="f46" fmla="+- f14 f43 0"/>
                <a:gd name="f47" fmla="+- f44 0 f2"/>
                <a:gd name="f48" fmla="*/ f43 f31 1"/>
                <a:gd name="f49" fmla="*/ f42 f31 1"/>
                <a:gd name="f50" fmla="cos 1 f47"/>
                <a:gd name="f51" fmla="sin 1 f47"/>
                <a:gd name="f52" fmla="*/ f45 f31 1"/>
                <a:gd name="f53" fmla="+- 0 0 f50"/>
                <a:gd name="f54" fmla="+- 0 0 f51"/>
                <a:gd name="f55" fmla="+- 0 0 f53"/>
                <a:gd name="f56" fmla="+- 0 0 f54"/>
                <a:gd name="f57" fmla="*/ f55 f43 1"/>
                <a:gd name="f58" fmla="*/ f56 f42 1"/>
                <a:gd name="f59" fmla="+- f46 0 f57"/>
                <a:gd name="f60" fmla="+- f46 f57 0"/>
                <a:gd name="f61" fmla="+- f45 0 f58"/>
                <a:gd name="f62" fmla="+- f45 f58 0"/>
                <a:gd name="f63" fmla="*/ f59 f31 1"/>
                <a:gd name="f64" fmla="*/ f61 f31 1"/>
                <a:gd name="f65" fmla="*/ f60 f31 1"/>
                <a:gd name="f66" fmla="*/ f62 f31 1"/>
              </a:gdLst>
              <a:ahLst/>
              <a:cxnLst>
                <a:cxn ang="3cd4">
                  <a:pos x="hc" y="t"/>
                </a:cxn>
                <a:cxn ang="0">
                  <a:pos x="r" y="vc"/>
                </a:cxn>
                <a:cxn ang="cd4">
                  <a:pos x="hc" y="b"/>
                </a:cxn>
                <a:cxn ang="cd2">
                  <a:pos x="l" y="vc"/>
                </a:cxn>
                <a:cxn ang="f29">
                  <a:pos x="f63" y="f64"/>
                </a:cxn>
                <a:cxn ang="f30">
                  <a:pos x="f63" y="f66"/>
                </a:cxn>
                <a:cxn ang="f30">
                  <a:pos x="f65" y="f66"/>
                </a:cxn>
                <a:cxn ang="f29">
                  <a:pos x="f65" y="f64"/>
                </a:cxn>
              </a:cxnLst>
              <a:rect l="f63" t="f64" r="f65" b="f66"/>
              <a:pathLst>
                <a:path>
                  <a:moveTo>
                    <a:pt x="f38" y="f52"/>
                  </a:moveTo>
                  <a:arcTo wR="f48" hR="f49" stAng="f1" swAng="f0"/>
                  <a:close/>
                </a:path>
              </a:pathLst>
            </a:custGeom>
            <a:blipFill>
              <a:blip r:embed="rId3">
                <a:alphaModFix/>
                <a:extLst>
                  <a:ext uri="{96DAC541-7B7A-43D3-8B79-37D633B846F1}">
                    <asvg:svgBlip xmlns:asvg="http://schemas.microsoft.com/office/drawing/2016/SVG/main" r:embed="rId4"/>
                  </a:ext>
                </a:extLst>
              </a:blip>
              <a:stretch>
                <a:fillRect/>
              </a:stretch>
            </a:blipFill>
            <a:ln w="12701" cap="flat">
              <a:solidFill>
                <a:srgbClr val="FFFFFF"/>
              </a:solidFill>
              <a:prstDash val="solid"/>
              <a:miter/>
            </a:ln>
          </p:spPr>
          <p:txBody>
            <a:bodyPr lIns="0" tIns="0" rIns="0" bIns="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effectLst/>
                <a:uLnTx/>
                <a:uFillTx/>
                <a:latin typeface="Calibri" panose="020F0502020204030204"/>
                <a:ea typeface="+mn-ea"/>
                <a:cs typeface="+mn-cs"/>
              </a:endParaRPr>
            </a:p>
          </p:txBody>
        </p:sp>
        <p:sp>
          <p:nvSpPr>
            <p:cNvPr id="5" name="Freeform: Shape 4">
              <a:extLst>
                <a:ext uri="{FF2B5EF4-FFF2-40B4-BE49-F238E27FC236}">
                  <a16:creationId xmlns:a16="http://schemas.microsoft.com/office/drawing/2014/main" id="{EF6F0B16-56ED-3398-3E83-B1F2F0A2CFA9}"/>
                </a:ext>
              </a:extLst>
            </p:cNvPr>
            <p:cNvSpPr/>
            <p:nvPr/>
          </p:nvSpPr>
          <p:spPr>
            <a:xfrm>
              <a:off x="3053629" y="1786097"/>
              <a:ext cx="6513307" cy="857131"/>
            </a:xfrm>
            <a:custGeom>
              <a:avLst/>
              <a:gdLst>
                <a:gd name="f0" fmla="val 10800000"/>
                <a:gd name="f1" fmla="val 5400000"/>
                <a:gd name="f2" fmla="val 180"/>
                <a:gd name="f3" fmla="val w"/>
                <a:gd name="f4" fmla="val h"/>
                <a:gd name="f5" fmla="val 0"/>
                <a:gd name="f6" fmla="val 6513307"/>
                <a:gd name="f7" fmla="val 857133"/>
                <a:gd name="f8" fmla="val 857132"/>
                <a:gd name="f9" fmla="val 428566"/>
                <a:gd name="f10" fmla="val 1"/>
                <a:gd name="f11" fmla="+- 0 0 -90"/>
                <a:gd name="f12" fmla="*/ f3 1 6513307"/>
                <a:gd name="f13" fmla="*/ f4 1 857133"/>
                <a:gd name="f14" fmla="val f5"/>
                <a:gd name="f15" fmla="val f6"/>
                <a:gd name="f16" fmla="val f7"/>
                <a:gd name="f17" fmla="*/ f11 f0 1"/>
                <a:gd name="f18" fmla="+- f16 0 f14"/>
                <a:gd name="f19" fmla="+- f15 0 f14"/>
                <a:gd name="f20" fmla="*/ f17 1 f2"/>
                <a:gd name="f21" fmla="*/ f19 1 6513307"/>
                <a:gd name="f22" fmla="*/ f18 1 857133"/>
                <a:gd name="f23" fmla="*/ 0 f19 1"/>
                <a:gd name="f24" fmla="*/ 0 f18 1"/>
                <a:gd name="f25" fmla="*/ 6084741 f19 1"/>
                <a:gd name="f26" fmla="*/ 6513307 f19 1"/>
                <a:gd name="f27" fmla="*/ 428567 f18 1"/>
                <a:gd name="f28" fmla="*/ 857133 f18 1"/>
                <a:gd name="f29" fmla="+- f20 0 f1"/>
                <a:gd name="f30" fmla="*/ f23 1 6513307"/>
                <a:gd name="f31" fmla="*/ f24 1 857133"/>
                <a:gd name="f32" fmla="*/ f25 1 6513307"/>
                <a:gd name="f33" fmla="*/ f26 1 6513307"/>
                <a:gd name="f34" fmla="*/ f27 1 857133"/>
                <a:gd name="f35" fmla="*/ f28 1 857133"/>
                <a:gd name="f36" fmla="*/ f14 1 f21"/>
                <a:gd name="f37" fmla="*/ f15 1 f21"/>
                <a:gd name="f38" fmla="*/ f14 1 f22"/>
                <a:gd name="f39" fmla="*/ f16 1 f22"/>
                <a:gd name="f40" fmla="*/ f30 1 f21"/>
                <a:gd name="f41" fmla="*/ f31 1 f22"/>
                <a:gd name="f42" fmla="*/ f32 1 f21"/>
                <a:gd name="f43" fmla="*/ f33 1 f21"/>
                <a:gd name="f44" fmla="*/ f34 1 f22"/>
                <a:gd name="f45" fmla="*/ f35 1 f22"/>
                <a:gd name="f46" fmla="*/ f36 f12 1"/>
                <a:gd name="f47" fmla="*/ f37 f12 1"/>
                <a:gd name="f48" fmla="*/ f39 f13 1"/>
                <a:gd name="f49" fmla="*/ f38 f13 1"/>
                <a:gd name="f50" fmla="*/ f40 f12 1"/>
                <a:gd name="f51" fmla="*/ f41 f13 1"/>
                <a:gd name="f52" fmla="*/ f42 f12 1"/>
                <a:gd name="f53" fmla="*/ f43 f12 1"/>
                <a:gd name="f54" fmla="*/ f44 f13 1"/>
                <a:gd name="f55" fmla="*/ f45 f13 1"/>
              </a:gdLst>
              <a:ahLst/>
              <a:cxnLst>
                <a:cxn ang="3cd4">
                  <a:pos x="hc" y="t"/>
                </a:cxn>
                <a:cxn ang="0">
                  <a:pos x="r" y="vc"/>
                </a:cxn>
                <a:cxn ang="cd4">
                  <a:pos x="hc" y="b"/>
                </a:cxn>
                <a:cxn ang="cd2">
                  <a:pos x="l" y="vc"/>
                </a:cxn>
                <a:cxn ang="f29">
                  <a:pos x="f50" y="f51"/>
                </a:cxn>
                <a:cxn ang="f29">
                  <a:pos x="f52" y="f51"/>
                </a:cxn>
                <a:cxn ang="f29">
                  <a:pos x="f53" y="f54"/>
                </a:cxn>
                <a:cxn ang="f29">
                  <a:pos x="f52" y="f55"/>
                </a:cxn>
                <a:cxn ang="f29">
                  <a:pos x="f50" y="f55"/>
                </a:cxn>
                <a:cxn ang="f29">
                  <a:pos x="f50" y="f51"/>
                </a:cxn>
              </a:cxnLst>
              <a:rect l="f46" t="f49" r="f47" b="f48"/>
              <a:pathLst>
                <a:path w="6513307" h="857133">
                  <a:moveTo>
                    <a:pt x="f6" y="f8"/>
                  </a:moveTo>
                  <a:lnTo>
                    <a:pt x="f9" y="f8"/>
                  </a:lnTo>
                  <a:lnTo>
                    <a:pt x="f5" y="f9"/>
                  </a:lnTo>
                  <a:lnTo>
                    <a:pt x="f9" y="f10"/>
                  </a:lnTo>
                  <a:lnTo>
                    <a:pt x="f6" y="f10"/>
                  </a:lnTo>
                  <a:lnTo>
                    <a:pt x="f6" y="f8"/>
                  </a:lnTo>
                  <a:close/>
                </a:path>
              </a:pathLst>
            </a:custGeom>
            <a:solidFill>
              <a:schemeClr val="accent1"/>
            </a:solidFill>
            <a:ln w="12701" cap="flat">
              <a:solidFill>
                <a:srgbClr val="FFFFFF"/>
              </a:solidFill>
              <a:prstDash val="solid"/>
              <a:miter/>
            </a:ln>
          </p:spPr>
          <p:txBody>
            <a:bodyPr vert="horz" wrap="square" lIns="592256" tIns="68580" rIns="128016" bIns="68580" anchor="ctr" anchorCtr="1" compatLnSpc="1">
              <a:noAutofit/>
            </a:bodyPr>
            <a:lstStyle/>
            <a:p>
              <a:pPr algn="ctr" defTabSz="800100">
                <a:lnSpc>
                  <a:spcPct val="90000"/>
                </a:lnSpc>
                <a:spcAft>
                  <a:spcPts val="800"/>
                </a:spcAft>
                <a:defRPr sz="1800" b="0" i="0" u="none" strike="noStrike" kern="0" cap="none" spc="0" baseline="0">
                  <a:solidFill>
                    <a:srgbClr val="000000"/>
                  </a:solidFill>
                  <a:uFillTx/>
                </a:defRPr>
              </a:pPr>
              <a:r>
                <a:rPr lang="en-US">
                  <a:latin typeface="Calibri"/>
                </a:rPr>
                <a:t>Supports coordination and informs decision making as it can identify blockages in responding to requests for assistance and the level of requests being made</a:t>
              </a:r>
              <a:endParaRPr lang="en-GB" sz="1800" b="0" i="0" u="none" strike="noStrike" kern="1200" cap="none" spc="0" baseline="0">
                <a:uFillTx/>
                <a:latin typeface="Calibri"/>
              </a:endParaRPr>
            </a:p>
          </p:txBody>
        </p:sp>
        <p:sp>
          <p:nvSpPr>
            <p:cNvPr id="6" name="Freeform: Shape 5" descr="Bullseye">
              <a:extLst>
                <a:ext uri="{FF2B5EF4-FFF2-40B4-BE49-F238E27FC236}">
                  <a16:creationId xmlns:a16="http://schemas.microsoft.com/office/drawing/2014/main" id="{21FFFFB6-D92C-EC89-B538-19F314936F99}"/>
                </a:ext>
              </a:extLst>
            </p:cNvPr>
            <p:cNvSpPr/>
            <p:nvPr/>
          </p:nvSpPr>
          <p:spPr>
            <a:xfrm>
              <a:off x="2625059" y="1786097"/>
              <a:ext cx="857131" cy="857131"/>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val f7"/>
                <a:gd name="f15" fmla="+- 2700000 f2 0"/>
                <a:gd name="f16" fmla="*/ f9 f1 1"/>
                <a:gd name="f17" fmla="*/ f10 f1 1"/>
                <a:gd name="f18" fmla="?: f11 f4 1"/>
                <a:gd name="f19" fmla="?: f12 f5 1"/>
                <a:gd name="f20" fmla="?: f13 f6 1"/>
                <a:gd name="f21" fmla="*/ f15 f8 1"/>
                <a:gd name="f22" fmla="*/ f16 1 f3"/>
                <a:gd name="f23" fmla="*/ f17 1 f3"/>
                <a:gd name="f24" fmla="*/ f18 1 21600"/>
                <a:gd name="f25" fmla="*/ f19 1 21600"/>
                <a:gd name="f26" fmla="*/ 21600 f18 1"/>
                <a:gd name="f27" fmla="*/ 21600 f19 1"/>
                <a:gd name="f28" fmla="*/ f21 1 f1"/>
                <a:gd name="f29" fmla="+- f22 0 f2"/>
                <a:gd name="f30" fmla="+- f23 0 f2"/>
                <a:gd name="f31" fmla="min f25 f24"/>
                <a:gd name="f32" fmla="*/ f26 1 f20"/>
                <a:gd name="f33" fmla="*/ f27 1 f20"/>
                <a:gd name="f34" fmla="+- 0 0 f28"/>
                <a:gd name="f35" fmla="val f32"/>
                <a:gd name="f36" fmla="val f33"/>
                <a:gd name="f37" fmla="+- 0 0 f34"/>
                <a:gd name="f38" fmla="*/ f14 f31 1"/>
                <a:gd name="f39" fmla="+- f36 0 f14"/>
                <a:gd name="f40" fmla="+- f35 0 f14"/>
                <a:gd name="f41" fmla="*/ f37 f1 1"/>
                <a:gd name="f42" fmla="*/ f39 1 2"/>
                <a:gd name="f43" fmla="*/ f40 1 2"/>
                <a:gd name="f44" fmla="*/ f41 1 f8"/>
                <a:gd name="f45" fmla="+- f14 f42 0"/>
                <a:gd name="f46" fmla="+- f14 f43 0"/>
                <a:gd name="f47" fmla="+- f44 0 f2"/>
                <a:gd name="f48" fmla="*/ f43 f31 1"/>
                <a:gd name="f49" fmla="*/ f42 f31 1"/>
                <a:gd name="f50" fmla="cos 1 f47"/>
                <a:gd name="f51" fmla="sin 1 f47"/>
                <a:gd name="f52" fmla="*/ f45 f31 1"/>
                <a:gd name="f53" fmla="+- 0 0 f50"/>
                <a:gd name="f54" fmla="+- 0 0 f51"/>
                <a:gd name="f55" fmla="+- 0 0 f53"/>
                <a:gd name="f56" fmla="+- 0 0 f54"/>
                <a:gd name="f57" fmla="*/ f55 f43 1"/>
                <a:gd name="f58" fmla="*/ f56 f42 1"/>
                <a:gd name="f59" fmla="+- f46 0 f57"/>
                <a:gd name="f60" fmla="+- f46 f57 0"/>
                <a:gd name="f61" fmla="+- f45 0 f58"/>
                <a:gd name="f62" fmla="+- f45 f58 0"/>
                <a:gd name="f63" fmla="*/ f59 f31 1"/>
                <a:gd name="f64" fmla="*/ f61 f31 1"/>
                <a:gd name="f65" fmla="*/ f60 f31 1"/>
                <a:gd name="f66" fmla="*/ f62 f31 1"/>
              </a:gdLst>
              <a:ahLst/>
              <a:cxnLst>
                <a:cxn ang="3cd4">
                  <a:pos x="hc" y="t"/>
                </a:cxn>
                <a:cxn ang="0">
                  <a:pos x="r" y="vc"/>
                </a:cxn>
                <a:cxn ang="cd4">
                  <a:pos x="hc" y="b"/>
                </a:cxn>
                <a:cxn ang="cd2">
                  <a:pos x="l" y="vc"/>
                </a:cxn>
                <a:cxn ang="f29">
                  <a:pos x="f63" y="f64"/>
                </a:cxn>
                <a:cxn ang="f30">
                  <a:pos x="f63" y="f66"/>
                </a:cxn>
                <a:cxn ang="f30">
                  <a:pos x="f65" y="f66"/>
                </a:cxn>
                <a:cxn ang="f29">
                  <a:pos x="f65" y="f64"/>
                </a:cxn>
              </a:cxnLst>
              <a:rect l="f63" t="f64" r="f65" b="f66"/>
              <a:pathLst>
                <a:path>
                  <a:moveTo>
                    <a:pt x="f38" y="f52"/>
                  </a:moveTo>
                  <a:arcTo wR="f48" hR="f49" stAng="f1" swAng="f0"/>
                  <a:close/>
                </a:path>
              </a:pathLst>
            </a:custGeom>
            <a:blipFill>
              <a:blip r:embed="rId5">
                <a:alphaModFix/>
                <a:extLst>
                  <a:ext uri="{96DAC541-7B7A-43D3-8B79-37D633B846F1}">
                    <asvg:svgBlip xmlns:asvg="http://schemas.microsoft.com/office/drawing/2016/SVG/main" r:embed="rId6"/>
                  </a:ext>
                </a:extLst>
              </a:blip>
              <a:stretch>
                <a:fillRect/>
              </a:stretch>
            </a:blipFill>
            <a:ln w="12701" cap="flat">
              <a:solidFill>
                <a:srgbClr val="FFFFFF"/>
              </a:solidFill>
              <a:prstDash val="solid"/>
              <a:miter/>
            </a:ln>
          </p:spPr>
          <p:txBody>
            <a:bodyPr lIns="0" tIns="0" rIns="0" bIns="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effectLst/>
                <a:uLnTx/>
                <a:uFillTx/>
                <a:latin typeface="Calibri" panose="020F0502020204030204"/>
                <a:ea typeface="+mn-ea"/>
                <a:cs typeface="+mn-cs"/>
              </a:endParaRPr>
            </a:p>
          </p:txBody>
        </p:sp>
        <p:sp>
          <p:nvSpPr>
            <p:cNvPr id="7" name="Freeform: Shape 6">
              <a:extLst>
                <a:ext uri="{FF2B5EF4-FFF2-40B4-BE49-F238E27FC236}">
                  <a16:creationId xmlns:a16="http://schemas.microsoft.com/office/drawing/2014/main" id="{FDA4D7A0-4A4A-8353-ADD3-8B41543C9960}"/>
                </a:ext>
              </a:extLst>
            </p:cNvPr>
            <p:cNvSpPr/>
            <p:nvPr/>
          </p:nvSpPr>
          <p:spPr>
            <a:xfrm>
              <a:off x="3053629" y="2899086"/>
              <a:ext cx="6513307" cy="857131"/>
            </a:xfrm>
            <a:custGeom>
              <a:avLst/>
              <a:gdLst>
                <a:gd name="f0" fmla="val 10800000"/>
                <a:gd name="f1" fmla="val 5400000"/>
                <a:gd name="f2" fmla="val 180"/>
                <a:gd name="f3" fmla="val w"/>
                <a:gd name="f4" fmla="val h"/>
                <a:gd name="f5" fmla="val 0"/>
                <a:gd name="f6" fmla="val 6513307"/>
                <a:gd name="f7" fmla="val 857133"/>
                <a:gd name="f8" fmla="val 857132"/>
                <a:gd name="f9" fmla="val 428566"/>
                <a:gd name="f10" fmla="val 1"/>
                <a:gd name="f11" fmla="+- 0 0 -90"/>
                <a:gd name="f12" fmla="*/ f3 1 6513307"/>
                <a:gd name="f13" fmla="*/ f4 1 857133"/>
                <a:gd name="f14" fmla="val f5"/>
                <a:gd name="f15" fmla="val f6"/>
                <a:gd name="f16" fmla="val f7"/>
                <a:gd name="f17" fmla="*/ f11 f0 1"/>
                <a:gd name="f18" fmla="+- f16 0 f14"/>
                <a:gd name="f19" fmla="+- f15 0 f14"/>
                <a:gd name="f20" fmla="*/ f17 1 f2"/>
                <a:gd name="f21" fmla="*/ f19 1 6513307"/>
                <a:gd name="f22" fmla="*/ f18 1 857133"/>
                <a:gd name="f23" fmla="*/ 0 f19 1"/>
                <a:gd name="f24" fmla="*/ 0 f18 1"/>
                <a:gd name="f25" fmla="*/ 6084741 f19 1"/>
                <a:gd name="f26" fmla="*/ 6513307 f19 1"/>
                <a:gd name="f27" fmla="*/ 428567 f18 1"/>
                <a:gd name="f28" fmla="*/ 857133 f18 1"/>
                <a:gd name="f29" fmla="+- f20 0 f1"/>
                <a:gd name="f30" fmla="*/ f23 1 6513307"/>
                <a:gd name="f31" fmla="*/ f24 1 857133"/>
                <a:gd name="f32" fmla="*/ f25 1 6513307"/>
                <a:gd name="f33" fmla="*/ f26 1 6513307"/>
                <a:gd name="f34" fmla="*/ f27 1 857133"/>
                <a:gd name="f35" fmla="*/ f28 1 857133"/>
                <a:gd name="f36" fmla="*/ f14 1 f21"/>
                <a:gd name="f37" fmla="*/ f15 1 f21"/>
                <a:gd name="f38" fmla="*/ f14 1 f22"/>
                <a:gd name="f39" fmla="*/ f16 1 f22"/>
                <a:gd name="f40" fmla="*/ f30 1 f21"/>
                <a:gd name="f41" fmla="*/ f31 1 f22"/>
                <a:gd name="f42" fmla="*/ f32 1 f21"/>
                <a:gd name="f43" fmla="*/ f33 1 f21"/>
                <a:gd name="f44" fmla="*/ f34 1 f22"/>
                <a:gd name="f45" fmla="*/ f35 1 f22"/>
                <a:gd name="f46" fmla="*/ f36 f12 1"/>
                <a:gd name="f47" fmla="*/ f37 f12 1"/>
                <a:gd name="f48" fmla="*/ f39 f13 1"/>
                <a:gd name="f49" fmla="*/ f38 f13 1"/>
                <a:gd name="f50" fmla="*/ f40 f12 1"/>
                <a:gd name="f51" fmla="*/ f41 f13 1"/>
                <a:gd name="f52" fmla="*/ f42 f12 1"/>
                <a:gd name="f53" fmla="*/ f43 f12 1"/>
                <a:gd name="f54" fmla="*/ f44 f13 1"/>
                <a:gd name="f55" fmla="*/ f45 f13 1"/>
              </a:gdLst>
              <a:ahLst/>
              <a:cxnLst>
                <a:cxn ang="3cd4">
                  <a:pos x="hc" y="t"/>
                </a:cxn>
                <a:cxn ang="0">
                  <a:pos x="r" y="vc"/>
                </a:cxn>
                <a:cxn ang="cd4">
                  <a:pos x="hc" y="b"/>
                </a:cxn>
                <a:cxn ang="cd2">
                  <a:pos x="l" y="vc"/>
                </a:cxn>
                <a:cxn ang="f29">
                  <a:pos x="f50" y="f51"/>
                </a:cxn>
                <a:cxn ang="f29">
                  <a:pos x="f52" y="f51"/>
                </a:cxn>
                <a:cxn ang="f29">
                  <a:pos x="f53" y="f54"/>
                </a:cxn>
                <a:cxn ang="f29">
                  <a:pos x="f52" y="f55"/>
                </a:cxn>
                <a:cxn ang="f29">
                  <a:pos x="f50" y="f55"/>
                </a:cxn>
                <a:cxn ang="f29">
                  <a:pos x="f50" y="f51"/>
                </a:cxn>
              </a:cxnLst>
              <a:rect l="f46" t="f49" r="f47" b="f48"/>
              <a:pathLst>
                <a:path w="6513307" h="857133">
                  <a:moveTo>
                    <a:pt x="f6" y="f8"/>
                  </a:moveTo>
                  <a:lnTo>
                    <a:pt x="f9" y="f8"/>
                  </a:lnTo>
                  <a:lnTo>
                    <a:pt x="f5" y="f9"/>
                  </a:lnTo>
                  <a:lnTo>
                    <a:pt x="f9" y="f10"/>
                  </a:lnTo>
                  <a:lnTo>
                    <a:pt x="f6" y="f10"/>
                  </a:lnTo>
                  <a:lnTo>
                    <a:pt x="f6" y="f8"/>
                  </a:lnTo>
                  <a:close/>
                </a:path>
              </a:pathLst>
            </a:custGeom>
            <a:solidFill>
              <a:schemeClr val="accent1">
                <a:lumMod val="60000"/>
                <a:lumOff val="40000"/>
              </a:schemeClr>
            </a:solidFill>
            <a:ln w="12701" cap="flat">
              <a:solidFill>
                <a:srgbClr val="FFFFFF"/>
              </a:solidFill>
              <a:prstDash val="solid"/>
              <a:miter/>
            </a:ln>
          </p:spPr>
          <p:txBody>
            <a:bodyPr vert="horz" wrap="square" lIns="592256" tIns="68580" rIns="128016" bIns="68580" anchor="ctr" anchorCtr="1" compatLnSpc="1">
              <a:noAutofit/>
            </a:bodyPr>
            <a:lstStyle/>
            <a:p>
              <a:pPr algn="ctr" defTabSz="800100">
                <a:lnSpc>
                  <a:spcPct val="90000"/>
                </a:lnSpc>
                <a:spcAft>
                  <a:spcPts val="800"/>
                </a:spcAft>
                <a:defRPr sz="1800" b="0" i="0" u="none" strike="noStrike" kern="0" cap="none" spc="0" baseline="0">
                  <a:solidFill>
                    <a:srgbClr val="000000"/>
                  </a:solidFill>
                  <a:uFillTx/>
                </a:defRPr>
              </a:pPr>
              <a:r>
                <a:rPr lang="en-US" sz="1800" b="0" i="0" u="none" strike="noStrike" kern="1200" cap="none" spc="0" baseline="0" dirty="0">
                  <a:uFillTx/>
                  <a:latin typeface="Calibri"/>
                </a:rPr>
                <a:t>Captures referral data from </a:t>
              </a:r>
              <a:r>
                <a:rPr lang="en-US" sz="1800" b="1" i="0" u="none" strike="noStrike" kern="1200" cap="none" spc="0" baseline="0" dirty="0">
                  <a:uFillTx/>
                  <a:latin typeface="Calibri"/>
                </a:rPr>
                <a:t>RAIS &amp; RIMS &amp; other </a:t>
              </a:r>
              <a:r>
                <a:rPr lang="en-US" sz="1800" b="0" i="0" u="none" strike="noStrike" kern="1200" cap="none" spc="0" baseline="0" dirty="0">
                  <a:uFillTx/>
                  <a:latin typeface="Calibri"/>
                </a:rPr>
                <a:t>partners to provide an overview of referral</a:t>
              </a:r>
              <a:r>
                <a:rPr lang="en-US" sz="1800" b="0" i="0" u="none" strike="noStrike" kern="1200" cap="none" spc="0" dirty="0">
                  <a:uFillTx/>
                  <a:latin typeface="Calibri"/>
                </a:rPr>
                <a:t> trends in Lebanon</a:t>
              </a:r>
              <a:endParaRPr lang="en-GB" sz="1800" b="0" i="0" u="none" strike="noStrike" kern="1200" cap="none" spc="0" baseline="0" dirty="0">
                <a:uFillTx/>
                <a:latin typeface="Calibri"/>
              </a:endParaRPr>
            </a:p>
          </p:txBody>
        </p:sp>
        <p:sp>
          <p:nvSpPr>
            <p:cNvPr id="8" name="Freeform: Shape 7" descr="Cycle with people">
              <a:extLst>
                <a:ext uri="{FF2B5EF4-FFF2-40B4-BE49-F238E27FC236}">
                  <a16:creationId xmlns:a16="http://schemas.microsoft.com/office/drawing/2014/main" id="{27F0DB8A-42D4-57B3-794C-813BF5E3F6A1}"/>
                </a:ext>
              </a:extLst>
            </p:cNvPr>
            <p:cNvSpPr/>
            <p:nvPr/>
          </p:nvSpPr>
          <p:spPr>
            <a:xfrm>
              <a:off x="2625059" y="2899096"/>
              <a:ext cx="857131" cy="857131"/>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val f7"/>
                <a:gd name="f15" fmla="+- 2700000 f2 0"/>
                <a:gd name="f16" fmla="*/ f9 f1 1"/>
                <a:gd name="f17" fmla="*/ f10 f1 1"/>
                <a:gd name="f18" fmla="?: f11 f4 1"/>
                <a:gd name="f19" fmla="?: f12 f5 1"/>
                <a:gd name="f20" fmla="?: f13 f6 1"/>
                <a:gd name="f21" fmla="*/ f15 f8 1"/>
                <a:gd name="f22" fmla="*/ f16 1 f3"/>
                <a:gd name="f23" fmla="*/ f17 1 f3"/>
                <a:gd name="f24" fmla="*/ f18 1 21600"/>
                <a:gd name="f25" fmla="*/ f19 1 21600"/>
                <a:gd name="f26" fmla="*/ 21600 f18 1"/>
                <a:gd name="f27" fmla="*/ 21600 f19 1"/>
                <a:gd name="f28" fmla="*/ f21 1 f1"/>
                <a:gd name="f29" fmla="+- f22 0 f2"/>
                <a:gd name="f30" fmla="+- f23 0 f2"/>
                <a:gd name="f31" fmla="min f25 f24"/>
                <a:gd name="f32" fmla="*/ f26 1 f20"/>
                <a:gd name="f33" fmla="*/ f27 1 f20"/>
                <a:gd name="f34" fmla="+- 0 0 f28"/>
                <a:gd name="f35" fmla="val f32"/>
                <a:gd name="f36" fmla="val f33"/>
                <a:gd name="f37" fmla="+- 0 0 f34"/>
                <a:gd name="f38" fmla="*/ f14 f31 1"/>
                <a:gd name="f39" fmla="+- f36 0 f14"/>
                <a:gd name="f40" fmla="+- f35 0 f14"/>
                <a:gd name="f41" fmla="*/ f37 f1 1"/>
                <a:gd name="f42" fmla="*/ f39 1 2"/>
                <a:gd name="f43" fmla="*/ f40 1 2"/>
                <a:gd name="f44" fmla="*/ f41 1 f8"/>
                <a:gd name="f45" fmla="+- f14 f42 0"/>
                <a:gd name="f46" fmla="+- f14 f43 0"/>
                <a:gd name="f47" fmla="+- f44 0 f2"/>
                <a:gd name="f48" fmla="*/ f43 f31 1"/>
                <a:gd name="f49" fmla="*/ f42 f31 1"/>
                <a:gd name="f50" fmla="cos 1 f47"/>
                <a:gd name="f51" fmla="sin 1 f47"/>
                <a:gd name="f52" fmla="*/ f45 f31 1"/>
                <a:gd name="f53" fmla="+- 0 0 f50"/>
                <a:gd name="f54" fmla="+- 0 0 f51"/>
                <a:gd name="f55" fmla="+- 0 0 f53"/>
                <a:gd name="f56" fmla="+- 0 0 f54"/>
                <a:gd name="f57" fmla="*/ f55 f43 1"/>
                <a:gd name="f58" fmla="*/ f56 f42 1"/>
                <a:gd name="f59" fmla="+- f46 0 f57"/>
                <a:gd name="f60" fmla="+- f46 f57 0"/>
                <a:gd name="f61" fmla="+- f45 0 f58"/>
                <a:gd name="f62" fmla="+- f45 f58 0"/>
                <a:gd name="f63" fmla="*/ f59 f31 1"/>
                <a:gd name="f64" fmla="*/ f61 f31 1"/>
                <a:gd name="f65" fmla="*/ f60 f31 1"/>
                <a:gd name="f66" fmla="*/ f62 f31 1"/>
              </a:gdLst>
              <a:ahLst/>
              <a:cxnLst>
                <a:cxn ang="3cd4">
                  <a:pos x="hc" y="t"/>
                </a:cxn>
                <a:cxn ang="0">
                  <a:pos x="r" y="vc"/>
                </a:cxn>
                <a:cxn ang="cd4">
                  <a:pos x="hc" y="b"/>
                </a:cxn>
                <a:cxn ang="cd2">
                  <a:pos x="l" y="vc"/>
                </a:cxn>
                <a:cxn ang="f29">
                  <a:pos x="f63" y="f64"/>
                </a:cxn>
                <a:cxn ang="f30">
                  <a:pos x="f63" y="f66"/>
                </a:cxn>
                <a:cxn ang="f30">
                  <a:pos x="f65" y="f66"/>
                </a:cxn>
                <a:cxn ang="f29">
                  <a:pos x="f65" y="f64"/>
                </a:cxn>
              </a:cxnLst>
              <a:rect l="f63" t="f64" r="f65" b="f66"/>
              <a:pathLst>
                <a:path>
                  <a:moveTo>
                    <a:pt x="f38" y="f52"/>
                  </a:moveTo>
                  <a:arcTo wR="f48" hR="f49" stAng="f1" swAng="f0"/>
                  <a:close/>
                </a:path>
              </a:pathLst>
            </a:custGeom>
            <a:blipFill>
              <a:blip r:embed="rId7">
                <a:alphaModFix/>
                <a:extLst>
                  <a:ext uri="{96DAC541-7B7A-43D3-8B79-37D633B846F1}">
                    <asvg:svgBlip xmlns:asvg="http://schemas.microsoft.com/office/drawing/2016/SVG/main" r:embed="rId8"/>
                  </a:ext>
                </a:extLst>
              </a:blip>
              <a:stretch>
                <a:fillRect/>
              </a:stretch>
            </a:blipFill>
            <a:ln w="12701" cap="flat">
              <a:solidFill>
                <a:srgbClr val="FFFFFF"/>
              </a:solidFill>
              <a:prstDash val="solid"/>
              <a:miter/>
            </a:ln>
          </p:spPr>
          <p:txBody>
            <a:bodyPr lIns="0" tIns="0" rIns="0" bIns="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effectLst/>
                <a:uLnTx/>
                <a:uFillTx/>
                <a:latin typeface="Calibri" panose="020F0502020204030204"/>
                <a:ea typeface="+mn-ea"/>
                <a:cs typeface="+mn-cs"/>
              </a:endParaRPr>
            </a:p>
          </p:txBody>
        </p:sp>
        <p:sp>
          <p:nvSpPr>
            <p:cNvPr id="10" name="Freeform: Shape 9">
              <a:extLst>
                <a:ext uri="{FF2B5EF4-FFF2-40B4-BE49-F238E27FC236}">
                  <a16:creationId xmlns:a16="http://schemas.microsoft.com/office/drawing/2014/main" id="{1A4DD58C-3AC3-A1A7-682F-A41641BE6ACC}"/>
                </a:ext>
              </a:extLst>
            </p:cNvPr>
            <p:cNvSpPr/>
            <p:nvPr/>
          </p:nvSpPr>
          <p:spPr>
            <a:xfrm>
              <a:off x="3053629" y="4012085"/>
              <a:ext cx="6513307" cy="857131"/>
            </a:xfrm>
            <a:custGeom>
              <a:avLst/>
              <a:gdLst>
                <a:gd name="f0" fmla="val 10800000"/>
                <a:gd name="f1" fmla="val 5400000"/>
                <a:gd name="f2" fmla="val 180"/>
                <a:gd name="f3" fmla="val w"/>
                <a:gd name="f4" fmla="val h"/>
                <a:gd name="f5" fmla="val 0"/>
                <a:gd name="f6" fmla="val 6513307"/>
                <a:gd name="f7" fmla="val 857133"/>
                <a:gd name="f8" fmla="val 857132"/>
                <a:gd name="f9" fmla="val 428566"/>
                <a:gd name="f10" fmla="val 1"/>
                <a:gd name="f11" fmla="+- 0 0 -90"/>
                <a:gd name="f12" fmla="*/ f3 1 6513307"/>
                <a:gd name="f13" fmla="*/ f4 1 857133"/>
                <a:gd name="f14" fmla="val f5"/>
                <a:gd name="f15" fmla="val f6"/>
                <a:gd name="f16" fmla="val f7"/>
                <a:gd name="f17" fmla="*/ f11 f0 1"/>
                <a:gd name="f18" fmla="+- f16 0 f14"/>
                <a:gd name="f19" fmla="+- f15 0 f14"/>
                <a:gd name="f20" fmla="*/ f17 1 f2"/>
                <a:gd name="f21" fmla="*/ f19 1 6513307"/>
                <a:gd name="f22" fmla="*/ f18 1 857133"/>
                <a:gd name="f23" fmla="*/ 0 f19 1"/>
                <a:gd name="f24" fmla="*/ 0 f18 1"/>
                <a:gd name="f25" fmla="*/ 6084741 f19 1"/>
                <a:gd name="f26" fmla="*/ 6513307 f19 1"/>
                <a:gd name="f27" fmla="*/ 428567 f18 1"/>
                <a:gd name="f28" fmla="*/ 857133 f18 1"/>
                <a:gd name="f29" fmla="+- f20 0 f1"/>
                <a:gd name="f30" fmla="*/ f23 1 6513307"/>
                <a:gd name="f31" fmla="*/ f24 1 857133"/>
                <a:gd name="f32" fmla="*/ f25 1 6513307"/>
                <a:gd name="f33" fmla="*/ f26 1 6513307"/>
                <a:gd name="f34" fmla="*/ f27 1 857133"/>
                <a:gd name="f35" fmla="*/ f28 1 857133"/>
                <a:gd name="f36" fmla="*/ f14 1 f21"/>
                <a:gd name="f37" fmla="*/ f15 1 f21"/>
                <a:gd name="f38" fmla="*/ f14 1 f22"/>
                <a:gd name="f39" fmla="*/ f16 1 f22"/>
                <a:gd name="f40" fmla="*/ f30 1 f21"/>
                <a:gd name="f41" fmla="*/ f31 1 f22"/>
                <a:gd name="f42" fmla="*/ f32 1 f21"/>
                <a:gd name="f43" fmla="*/ f33 1 f21"/>
                <a:gd name="f44" fmla="*/ f34 1 f22"/>
                <a:gd name="f45" fmla="*/ f35 1 f22"/>
                <a:gd name="f46" fmla="*/ f36 f12 1"/>
                <a:gd name="f47" fmla="*/ f37 f12 1"/>
                <a:gd name="f48" fmla="*/ f39 f13 1"/>
                <a:gd name="f49" fmla="*/ f38 f13 1"/>
                <a:gd name="f50" fmla="*/ f40 f12 1"/>
                <a:gd name="f51" fmla="*/ f41 f13 1"/>
                <a:gd name="f52" fmla="*/ f42 f12 1"/>
                <a:gd name="f53" fmla="*/ f43 f12 1"/>
                <a:gd name="f54" fmla="*/ f44 f13 1"/>
                <a:gd name="f55" fmla="*/ f45 f13 1"/>
              </a:gdLst>
              <a:ahLst/>
              <a:cxnLst>
                <a:cxn ang="3cd4">
                  <a:pos x="hc" y="t"/>
                </a:cxn>
                <a:cxn ang="0">
                  <a:pos x="r" y="vc"/>
                </a:cxn>
                <a:cxn ang="cd4">
                  <a:pos x="hc" y="b"/>
                </a:cxn>
                <a:cxn ang="cd2">
                  <a:pos x="l" y="vc"/>
                </a:cxn>
                <a:cxn ang="f29">
                  <a:pos x="f50" y="f51"/>
                </a:cxn>
                <a:cxn ang="f29">
                  <a:pos x="f52" y="f51"/>
                </a:cxn>
                <a:cxn ang="f29">
                  <a:pos x="f53" y="f54"/>
                </a:cxn>
                <a:cxn ang="f29">
                  <a:pos x="f52" y="f55"/>
                </a:cxn>
                <a:cxn ang="f29">
                  <a:pos x="f50" y="f55"/>
                </a:cxn>
                <a:cxn ang="f29">
                  <a:pos x="f50" y="f51"/>
                </a:cxn>
              </a:cxnLst>
              <a:rect l="f46" t="f49" r="f47" b="f48"/>
              <a:pathLst>
                <a:path w="6513307" h="857133">
                  <a:moveTo>
                    <a:pt x="f6" y="f8"/>
                  </a:moveTo>
                  <a:lnTo>
                    <a:pt x="f9" y="f8"/>
                  </a:lnTo>
                  <a:lnTo>
                    <a:pt x="f5" y="f9"/>
                  </a:lnTo>
                  <a:lnTo>
                    <a:pt x="f9" y="f10"/>
                  </a:lnTo>
                  <a:lnTo>
                    <a:pt x="f6" y="f10"/>
                  </a:lnTo>
                  <a:lnTo>
                    <a:pt x="f6" y="f8"/>
                  </a:lnTo>
                  <a:close/>
                </a:path>
              </a:pathLst>
            </a:custGeom>
            <a:solidFill>
              <a:schemeClr val="accent1">
                <a:lumMod val="40000"/>
                <a:lumOff val="60000"/>
              </a:schemeClr>
            </a:solidFill>
            <a:ln w="12701" cap="flat">
              <a:solidFill>
                <a:srgbClr val="FFFFFF"/>
              </a:solidFill>
              <a:prstDash val="solid"/>
              <a:miter/>
            </a:ln>
          </p:spPr>
          <p:txBody>
            <a:bodyPr vert="horz" wrap="square" lIns="592256" tIns="68580" rIns="128016" bIns="68580" anchor="ctr" anchorCtr="1" compatLnSpc="1">
              <a:noAutofit/>
            </a:bodyPr>
            <a:lstStyle/>
            <a:p>
              <a:pPr algn="ctr" defTabSz="800100">
                <a:lnSpc>
                  <a:spcPct val="90000"/>
                </a:lnSpc>
                <a:spcAft>
                  <a:spcPts val="800"/>
                </a:spcAft>
                <a:defRPr sz="1800" b="0" i="0" u="none" strike="noStrike" kern="0" cap="none" spc="0" baseline="0">
                  <a:solidFill>
                    <a:srgbClr val="000000"/>
                  </a:solidFill>
                  <a:uFillTx/>
                </a:defRPr>
              </a:pPr>
              <a:r>
                <a:rPr lang="en-US" kern="0">
                  <a:latin typeface="Calibri"/>
                </a:rPr>
                <a:t>Information on referrals can be tracked and used to inform our understanding of the response </a:t>
              </a:r>
              <a:endParaRPr lang="en-GB" sz="1800" b="0" i="0" u="none" strike="noStrike" kern="1200" cap="none" spc="0" baseline="0">
                <a:uFillTx/>
                <a:latin typeface="Calibri"/>
              </a:endParaRPr>
            </a:p>
          </p:txBody>
        </p:sp>
        <p:sp>
          <p:nvSpPr>
            <p:cNvPr id="11" name="Freeform: Shape 10" descr="Close">
              <a:extLst>
                <a:ext uri="{FF2B5EF4-FFF2-40B4-BE49-F238E27FC236}">
                  <a16:creationId xmlns:a16="http://schemas.microsoft.com/office/drawing/2014/main" id="{451242E7-E453-0026-1007-BDA4D5BEE465}"/>
                </a:ext>
              </a:extLst>
            </p:cNvPr>
            <p:cNvSpPr/>
            <p:nvPr/>
          </p:nvSpPr>
          <p:spPr>
            <a:xfrm>
              <a:off x="2625059" y="4012085"/>
              <a:ext cx="857131" cy="857131"/>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val f7"/>
                <a:gd name="f15" fmla="+- 2700000 f2 0"/>
                <a:gd name="f16" fmla="*/ f9 f1 1"/>
                <a:gd name="f17" fmla="*/ f10 f1 1"/>
                <a:gd name="f18" fmla="?: f11 f4 1"/>
                <a:gd name="f19" fmla="?: f12 f5 1"/>
                <a:gd name="f20" fmla="?: f13 f6 1"/>
                <a:gd name="f21" fmla="*/ f15 f8 1"/>
                <a:gd name="f22" fmla="*/ f16 1 f3"/>
                <a:gd name="f23" fmla="*/ f17 1 f3"/>
                <a:gd name="f24" fmla="*/ f18 1 21600"/>
                <a:gd name="f25" fmla="*/ f19 1 21600"/>
                <a:gd name="f26" fmla="*/ 21600 f18 1"/>
                <a:gd name="f27" fmla="*/ 21600 f19 1"/>
                <a:gd name="f28" fmla="*/ f21 1 f1"/>
                <a:gd name="f29" fmla="+- f22 0 f2"/>
                <a:gd name="f30" fmla="+- f23 0 f2"/>
                <a:gd name="f31" fmla="min f25 f24"/>
                <a:gd name="f32" fmla="*/ f26 1 f20"/>
                <a:gd name="f33" fmla="*/ f27 1 f20"/>
                <a:gd name="f34" fmla="+- 0 0 f28"/>
                <a:gd name="f35" fmla="val f32"/>
                <a:gd name="f36" fmla="val f33"/>
                <a:gd name="f37" fmla="+- 0 0 f34"/>
                <a:gd name="f38" fmla="*/ f14 f31 1"/>
                <a:gd name="f39" fmla="+- f36 0 f14"/>
                <a:gd name="f40" fmla="+- f35 0 f14"/>
                <a:gd name="f41" fmla="*/ f37 f1 1"/>
                <a:gd name="f42" fmla="*/ f39 1 2"/>
                <a:gd name="f43" fmla="*/ f40 1 2"/>
                <a:gd name="f44" fmla="*/ f41 1 f8"/>
                <a:gd name="f45" fmla="+- f14 f42 0"/>
                <a:gd name="f46" fmla="+- f14 f43 0"/>
                <a:gd name="f47" fmla="+- f44 0 f2"/>
                <a:gd name="f48" fmla="*/ f43 f31 1"/>
                <a:gd name="f49" fmla="*/ f42 f31 1"/>
                <a:gd name="f50" fmla="cos 1 f47"/>
                <a:gd name="f51" fmla="sin 1 f47"/>
                <a:gd name="f52" fmla="*/ f45 f31 1"/>
                <a:gd name="f53" fmla="+- 0 0 f50"/>
                <a:gd name="f54" fmla="+- 0 0 f51"/>
                <a:gd name="f55" fmla="+- 0 0 f53"/>
                <a:gd name="f56" fmla="+- 0 0 f54"/>
                <a:gd name="f57" fmla="*/ f55 f43 1"/>
                <a:gd name="f58" fmla="*/ f56 f42 1"/>
                <a:gd name="f59" fmla="+- f46 0 f57"/>
                <a:gd name="f60" fmla="+- f46 f57 0"/>
                <a:gd name="f61" fmla="+- f45 0 f58"/>
                <a:gd name="f62" fmla="+- f45 f58 0"/>
                <a:gd name="f63" fmla="*/ f59 f31 1"/>
                <a:gd name="f64" fmla="*/ f61 f31 1"/>
                <a:gd name="f65" fmla="*/ f60 f31 1"/>
                <a:gd name="f66" fmla="*/ f62 f31 1"/>
              </a:gdLst>
              <a:ahLst/>
              <a:cxnLst>
                <a:cxn ang="3cd4">
                  <a:pos x="hc" y="t"/>
                </a:cxn>
                <a:cxn ang="0">
                  <a:pos x="r" y="vc"/>
                </a:cxn>
                <a:cxn ang="cd4">
                  <a:pos x="hc" y="b"/>
                </a:cxn>
                <a:cxn ang="cd2">
                  <a:pos x="l" y="vc"/>
                </a:cxn>
                <a:cxn ang="f29">
                  <a:pos x="f63" y="f64"/>
                </a:cxn>
                <a:cxn ang="f30">
                  <a:pos x="f63" y="f66"/>
                </a:cxn>
                <a:cxn ang="f30">
                  <a:pos x="f65" y="f66"/>
                </a:cxn>
                <a:cxn ang="f29">
                  <a:pos x="f65" y="f64"/>
                </a:cxn>
              </a:cxnLst>
              <a:rect l="f63" t="f64" r="f65" b="f66"/>
              <a:pathLst>
                <a:path>
                  <a:moveTo>
                    <a:pt x="f38" y="f52"/>
                  </a:moveTo>
                  <a:arcTo wR="f48" hR="f49" stAng="f1" swAng="f0"/>
                  <a:close/>
                </a:path>
              </a:pathLst>
            </a:custGeom>
            <a:blipFill>
              <a:blip r:embed="rId9">
                <a:alphaModFix/>
                <a:extLst>
                  <a:ext uri="{96DAC541-7B7A-43D3-8B79-37D633B846F1}">
                    <asvg:svgBlip xmlns:asvg="http://schemas.microsoft.com/office/drawing/2016/SVG/main" r:embed="rId10"/>
                  </a:ext>
                </a:extLst>
              </a:blip>
              <a:stretch>
                <a:fillRect/>
              </a:stretch>
            </a:blipFill>
            <a:ln w="12701" cap="flat">
              <a:solidFill>
                <a:srgbClr val="FFFFFF"/>
              </a:solidFill>
              <a:prstDash val="solid"/>
              <a:miter/>
            </a:ln>
          </p:spPr>
          <p:txBody>
            <a:bodyPr lIns="0" tIns="0" rIns="0" bIns="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effectLst/>
                <a:uLnTx/>
                <a:uFillTx/>
                <a:latin typeface="Calibri" panose="020F0502020204030204"/>
                <a:ea typeface="+mn-ea"/>
                <a:cs typeface="+mn-cs"/>
              </a:endParaRPr>
            </a:p>
          </p:txBody>
        </p:sp>
      </p:grpSp>
    </p:spTree>
    <p:extLst>
      <p:ext uri="{BB962C8B-B14F-4D97-AF65-F5344CB8AC3E}">
        <p14:creationId xmlns:p14="http://schemas.microsoft.com/office/powerpoint/2010/main" val="10951012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0CA130E5-DEC6-D382-0635-3291516CFF70}"/>
              </a:ext>
            </a:extLst>
          </p:cNvPr>
          <p:cNvSpPr txBox="1"/>
          <p:nvPr/>
        </p:nvSpPr>
        <p:spPr>
          <a:xfrm>
            <a:off x="278347" y="747917"/>
            <a:ext cx="7911966" cy="590931"/>
          </a:xfrm>
          <a:prstGeom prst="rect">
            <a:avLst/>
          </a:prstGeom>
          <a:noFill/>
        </p:spPr>
        <p:txBody>
          <a:bodyPr wrap="square" rtlCol="0">
            <a:spAutoFit/>
          </a:bodyPr>
          <a:lstStyle/>
          <a:p>
            <a:pPr marR="0" lvl="0" indent="0" fontAlgn="auto">
              <a:lnSpc>
                <a:spcPct val="90000"/>
              </a:lnSpc>
              <a:spcBef>
                <a:spcPct val="0"/>
              </a:spcBef>
              <a:spcAft>
                <a:spcPts val="0"/>
              </a:spcAft>
              <a:buClrTx/>
              <a:buSzTx/>
              <a:tabLst/>
              <a:defRPr/>
            </a:pPr>
            <a:r>
              <a:rPr lang="en-US" sz="3600" b="1" dirty="0">
                <a:solidFill>
                  <a:srgbClr val="3A77AC"/>
                </a:solidFill>
              </a:rPr>
              <a:t>Referral Status Categories</a:t>
            </a:r>
          </a:p>
        </p:txBody>
      </p:sp>
      <p:graphicFrame>
        <p:nvGraphicFramePr>
          <p:cNvPr id="12" name="Content Placeholder 3">
            <a:extLst>
              <a:ext uri="{FF2B5EF4-FFF2-40B4-BE49-F238E27FC236}">
                <a16:creationId xmlns:a16="http://schemas.microsoft.com/office/drawing/2014/main" id="{73F9D193-DFE5-B3A6-079C-2ACCF31331C7}"/>
              </a:ext>
            </a:extLst>
          </p:cNvPr>
          <p:cNvGraphicFramePr>
            <a:graphicFrameLocks/>
          </p:cNvGraphicFramePr>
          <p:nvPr/>
        </p:nvGraphicFramePr>
        <p:xfrm>
          <a:off x="786653" y="1405824"/>
          <a:ext cx="10618694" cy="523400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6726305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2" grpId="0">
        <p:bldAsOne/>
      </p:bldGraphic>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681534-6532-401F-88C8-142AA296FDAA}"/>
              </a:ext>
            </a:extLst>
          </p:cNvPr>
          <p:cNvSpPr txBox="1">
            <a:spLocks noGrp="1"/>
          </p:cNvSpPr>
          <p:nvPr>
            <p:ph type="title"/>
          </p:nvPr>
        </p:nvSpPr>
        <p:spPr>
          <a:xfrm>
            <a:off x="1375834" y="147525"/>
            <a:ext cx="9440332" cy="1325563"/>
          </a:xfrm>
        </p:spPr>
        <p:txBody>
          <a:bodyPr>
            <a:noAutofit/>
          </a:bodyPr>
          <a:lstStyle/>
          <a:p>
            <a:r>
              <a:rPr lang="en-US" sz="4000" b="1"/>
              <a:t>Contacts</a:t>
            </a:r>
          </a:p>
        </p:txBody>
      </p:sp>
      <p:sp>
        <p:nvSpPr>
          <p:cNvPr id="3" name="Content Placeholder 2">
            <a:extLst>
              <a:ext uri="{FF2B5EF4-FFF2-40B4-BE49-F238E27FC236}">
                <a16:creationId xmlns:a16="http://schemas.microsoft.com/office/drawing/2014/main" id="{ACC85588-A125-48D7-9601-54E0BC87B885}"/>
              </a:ext>
            </a:extLst>
          </p:cNvPr>
          <p:cNvSpPr txBox="1">
            <a:spLocks noGrp="1"/>
          </p:cNvSpPr>
          <p:nvPr>
            <p:ph idx="1"/>
          </p:nvPr>
        </p:nvSpPr>
        <p:spPr>
          <a:xfrm>
            <a:off x="838200" y="1767150"/>
            <a:ext cx="10515600" cy="4737743"/>
          </a:xfrm>
        </p:spPr>
        <p:txBody>
          <a:bodyPr>
            <a:normAutofit/>
          </a:bodyPr>
          <a:lstStyle/>
          <a:p>
            <a:pPr marL="457200" lvl="1" indent="0">
              <a:buNone/>
            </a:pPr>
            <a:endParaRPr lang="en-US" sz="1800" b="1" dirty="0"/>
          </a:p>
          <a:p>
            <a:pPr marL="0" lvl="1" indent="0">
              <a:buNone/>
            </a:pPr>
            <a:r>
              <a:rPr lang="en-US" sz="1800" b="1" dirty="0"/>
              <a:t>For support on Minimum Standards on Referrals &amp; training requests: </a:t>
            </a:r>
            <a:r>
              <a:rPr lang="en-US" sz="1800" dirty="0"/>
              <a:t>Contact Rasha Akil </a:t>
            </a:r>
            <a:r>
              <a:rPr lang="en-US" sz="1800" dirty="0">
                <a:hlinkClick r:id="rId3"/>
              </a:rPr>
              <a:t>akil@unhcr.org</a:t>
            </a:r>
            <a:r>
              <a:rPr lang="en-US" sz="1800" dirty="0"/>
              <a:t> </a:t>
            </a:r>
          </a:p>
          <a:p>
            <a:pPr marL="457200" lvl="1" indent="0">
              <a:buNone/>
            </a:pPr>
            <a:endParaRPr lang="en-US" sz="1800" b="1" dirty="0"/>
          </a:p>
          <a:p>
            <a:pPr marL="0" indent="0">
              <a:buNone/>
            </a:pPr>
            <a:r>
              <a:rPr lang="en-US" sz="1800" b="1" dirty="0"/>
              <a:t>For technical support/ database access/ training requests: </a:t>
            </a:r>
          </a:p>
          <a:p>
            <a:pPr marL="0" indent="0">
              <a:buNone/>
            </a:pPr>
            <a:endParaRPr lang="en-US" sz="1800" b="1" dirty="0"/>
          </a:p>
          <a:p>
            <a:r>
              <a:rPr lang="en-US" sz="1800" dirty="0"/>
              <a:t>Contact</a:t>
            </a:r>
            <a:r>
              <a:rPr lang="en-US" sz="1800" b="1" dirty="0"/>
              <a:t> </a:t>
            </a:r>
            <a:r>
              <a:rPr lang="en-US" sz="1800" dirty="0">
                <a:hlinkClick r:id="rId4"/>
              </a:rPr>
              <a:t>Mohammad.nasser@undp.org</a:t>
            </a:r>
            <a:r>
              <a:rPr lang="en-US" sz="1800" dirty="0"/>
              <a:t>; </a:t>
            </a:r>
            <a:r>
              <a:rPr lang="en-US" sz="1800" dirty="0">
                <a:hlinkClick r:id="rId5"/>
              </a:rPr>
              <a:t>Bader.abdelnabi@undp.org</a:t>
            </a:r>
            <a:r>
              <a:rPr lang="en-US" sz="1800" dirty="0"/>
              <a:t> (IM, UNDP/ Social Stability)</a:t>
            </a:r>
          </a:p>
          <a:p>
            <a:r>
              <a:rPr lang="en-US" sz="1800" dirty="0"/>
              <a:t>Raffi Kouzoudjian (IM, UNHCR/ Inter-Agency) at </a:t>
            </a:r>
            <a:r>
              <a:rPr lang="en-US" sz="1800" dirty="0">
                <a:hlinkClick r:id="rId6"/>
              </a:rPr>
              <a:t>kouzoudj@unhcr.org</a:t>
            </a:r>
            <a:r>
              <a:rPr lang="en-US" sz="1800" dirty="0"/>
              <a:t> </a:t>
            </a:r>
          </a:p>
          <a:p>
            <a:pPr marL="457200" lvl="1" indent="0">
              <a:buNone/>
            </a:pPr>
            <a:endParaRPr lang="en-US" sz="1800" b="1" dirty="0"/>
          </a:p>
          <a:p>
            <a:pPr marL="0" indent="0">
              <a:buNone/>
            </a:pPr>
            <a:r>
              <a:rPr lang="en-US" sz="1800" b="1" dirty="0"/>
              <a:t>For the South &amp; Nabatiyeh Social Stability WG Coordination:</a:t>
            </a:r>
            <a:r>
              <a:rPr lang="en-US" sz="1800" dirty="0"/>
              <a:t> </a:t>
            </a:r>
            <a:r>
              <a:rPr lang="en-US" sz="1800" dirty="0">
                <a:hlinkClick r:id="rId7"/>
              </a:rPr>
              <a:t>fida.safieddine@undp.org</a:t>
            </a:r>
            <a:endParaRPr lang="en-US" sz="1800" dirty="0"/>
          </a:p>
          <a:p>
            <a:pPr marL="0" indent="0">
              <a:buNone/>
            </a:pPr>
            <a:endParaRPr lang="en-US" sz="1800" b="1" dirty="0"/>
          </a:p>
          <a:p>
            <a:pPr marL="0" indent="0">
              <a:buNone/>
            </a:pPr>
            <a:r>
              <a:rPr lang="en-US" sz="1800" b="1" dirty="0"/>
              <a:t>For the National Social Stability Sector Coordination: </a:t>
            </a:r>
            <a:r>
              <a:rPr lang="en-US" sz="1800" dirty="0">
                <a:hlinkClick r:id="rId8"/>
              </a:rPr>
              <a:t>william.barakat@undp.org</a:t>
            </a:r>
            <a:r>
              <a:rPr lang="en-US" sz="1800" dirty="0"/>
              <a:t>; Rasha Akil at </a:t>
            </a:r>
            <a:r>
              <a:rPr lang="en-US" sz="1800" dirty="0">
                <a:hlinkClick r:id="rId3"/>
              </a:rPr>
              <a:t>akil@unhcr.org</a:t>
            </a:r>
            <a:r>
              <a:rPr lang="en-US" sz="1800" dirty="0"/>
              <a:t> </a:t>
            </a:r>
          </a:p>
          <a:p>
            <a:pPr marL="0" indent="0">
              <a:buNone/>
            </a:pPr>
            <a:endParaRPr lang="en-US" sz="2600" b="1" dirty="0"/>
          </a:p>
          <a:p>
            <a:pPr marL="0" indent="0">
              <a:buNone/>
            </a:pPr>
            <a:endParaRPr lang="en-US" b="1" dirty="0"/>
          </a:p>
          <a:p>
            <a:endParaRPr lang="en-US" dirty="0"/>
          </a:p>
          <a:p>
            <a:endParaRPr lang="en-GB" dirty="0"/>
          </a:p>
        </p:txBody>
      </p:sp>
      <p:pic>
        <p:nvPicPr>
          <p:cNvPr id="33" name="Graphic 32" descr="Envelope">
            <a:extLst>
              <a:ext uri="{FF2B5EF4-FFF2-40B4-BE49-F238E27FC236}">
                <a16:creationId xmlns:a16="http://schemas.microsoft.com/office/drawing/2014/main" id="{E68D6E34-7842-43FD-9F5F-75FF96BF382A}"/>
              </a:ext>
            </a:extLst>
          </p:cNvPr>
          <p:cNvPicPr>
            <a:picLocks noChangeAspect="1"/>
          </p:cNvPicPr>
          <p:nvPr/>
        </p:nvPicPr>
        <p:blipFill>
          <a:blip r:embed="rId9" cstate="print">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461434" y="353107"/>
            <a:ext cx="914400" cy="914400"/>
          </a:xfrm>
          <a:prstGeom prst="rect">
            <a:avLst/>
          </a:prstGeom>
        </p:spPr>
      </p:pic>
    </p:spTree>
    <p:extLst>
      <p:ext uri="{BB962C8B-B14F-4D97-AF65-F5344CB8AC3E}">
        <p14:creationId xmlns:p14="http://schemas.microsoft.com/office/powerpoint/2010/main" val="310084482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D83752-ED32-E4B1-E8AF-19CE2FB37C88}"/>
              </a:ext>
            </a:extLst>
          </p:cNvPr>
          <p:cNvSpPr txBox="1">
            <a:spLocks/>
          </p:cNvSpPr>
          <p:nvPr/>
        </p:nvSpPr>
        <p:spPr>
          <a:xfrm>
            <a:off x="491769" y="504507"/>
            <a:ext cx="8224339" cy="1113824"/>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600" b="1" dirty="0">
                <a:solidFill>
                  <a:srgbClr val="3A77AC"/>
                </a:solidFill>
                <a:latin typeface="+mn-lt"/>
                <a:ea typeface="+mn-ea"/>
                <a:cs typeface="+mn-cs"/>
              </a:rPr>
              <a:t>Learning Outcomes </a:t>
            </a:r>
          </a:p>
        </p:txBody>
      </p:sp>
      <p:pic>
        <p:nvPicPr>
          <p:cNvPr id="4" name="Picture 3">
            <a:extLst>
              <a:ext uri="{FF2B5EF4-FFF2-40B4-BE49-F238E27FC236}">
                <a16:creationId xmlns:a16="http://schemas.microsoft.com/office/drawing/2014/main" id="{48E5BBC3-452A-788A-535F-6700B1E68D8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460067" y="595945"/>
            <a:ext cx="556912" cy="556912"/>
          </a:xfrm>
          <a:prstGeom prst="rect">
            <a:avLst/>
          </a:prstGeom>
        </p:spPr>
      </p:pic>
      <p:graphicFrame>
        <p:nvGraphicFramePr>
          <p:cNvPr id="12" name="Content Placeholder 2">
            <a:extLst>
              <a:ext uri="{FF2B5EF4-FFF2-40B4-BE49-F238E27FC236}">
                <a16:creationId xmlns:a16="http://schemas.microsoft.com/office/drawing/2014/main" id="{1BEC4723-7E04-15A8-8896-95ADE975539F}"/>
              </a:ext>
            </a:extLst>
          </p:cNvPr>
          <p:cNvGraphicFramePr/>
          <p:nvPr>
            <p:extLst>
              <p:ext uri="{D42A27DB-BD31-4B8C-83A1-F6EECF244321}">
                <p14:modId xmlns:p14="http://schemas.microsoft.com/office/powerpoint/2010/main" val="2543573397"/>
              </p:ext>
            </p:extLst>
          </p:nvPr>
        </p:nvGraphicFramePr>
        <p:xfrm>
          <a:off x="364649" y="1408386"/>
          <a:ext cx="11426298" cy="4853669"/>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extLst>
      <p:ext uri="{BB962C8B-B14F-4D97-AF65-F5344CB8AC3E}">
        <p14:creationId xmlns:p14="http://schemas.microsoft.com/office/powerpoint/2010/main" val="127756736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picture containing text, screenshot, website, web page&#10;&#10;Description automatically generated">
            <a:extLst>
              <a:ext uri="{FF2B5EF4-FFF2-40B4-BE49-F238E27FC236}">
                <a16:creationId xmlns:a16="http://schemas.microsoft.com/office/drawing/2014/main" id="{55782CE8-F956-B1F5-507D-A69D049BE8E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16790" y="0"/>
            <a:ext cx="9758419" cy="6858000"/>
          </a:xfrm>
          <a:prstGeom prst="rect">
            <a:avLst/>
          </a:prstGeom>
        </p:spPr>
      </p:pic>
    </p:spTree>
    <p:extLst>
      <p:ext uri="{BB962C8B-B14F-4D97-AF65-F5344CB8AC3E}">
        <p14:creationId xmlns:p14="http://schemas.microsoft.com/office/powerpoint/2010/main" val="133366359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picture containing text, website, screenshot, web page&#10;&#10;Description automatically generated">
            <a:extLst>
              <a:ext uri="{FF2B5EF4-FFF2-40B4-BE49-F238E27FC236}">
                <a16:creationId xmlns:a16="http://schemas.microsoft.com/office/drawing/2014/main" id="{E2FBFDA5-B4E2-A3CC-7536-3DA36E1A0EA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51647" y="0"/>
            <a:ext cx="9888705" cy="6858000"/>
          </a:xfrm>
          <a:prstGeom prst="rect">
            <a:avLst/>
          </a:prstGeom>
        </p:spPr>
      </p:pic>
    </p:spTree>
    <p:extLst>
      <p:ext uri="{BB962C8B-B14F-4D97-AF65-F5344CB8AC3E}">
        <p14:creationId xmlns:p14="http://schemas.microsoft.com/office/powerpoint/2010/main" val="251970306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screenshot of a web page&#10;&#10;Description automatically generated with low confidence">
            <a:extLst>
              <a:ext uri="{FF2B5EF4-FFF2-40B4-BE49-F238E27FC236}">
                <a16:creationId xmlns:a16="http://schemas.microsoft.com/office/drawing/2014/main" id="{7E8E9BBF-E7A6-EB17-4D4F-66528CFCBA1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16790" y="0"/>
            <a:ext cx="9758419" cy="6858000"/>
          </a:xfrm>
          <a:prstGeom prst="rect">
            <a:avLst/>
          </a:prstGeom>
        </p:spPr>
      </p:pic>
    </p:spTree>
    <p:extLst>
      <p:ext uri="{BB962C8B-B14F-4D97-AF65-F5344CB8AC3E}">
        <p14:creationId xmlns:p14="http://schemas.microsoft.com/office/powerpoint/2010/main" val="362691483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Content Placeholder 3">
            <a:extLst>
              <a:ext uri="{FF2B5EF4-FFF2-40B4-BE49-F238E27FC236}">
                <a16:creationId xmlns:a16="http://schemas.microsoft.com/office/drawing/2014/main" id="{71D5E6DB-6F16-47FB-B7A3-4FEA30873323}"/>
              </a:ext>
            </a:extLst>
          </p:cNvPr>
          <p:cNvPicPr>
            <a:picLocks noChangeAspect="1"/>
          </p:cNvPicPr>
          <p:nvPr/>
        </p:nvPicPr>
        <p:blipFill rotWithShape="1">
          <a:blip r:embed="rId3"/>
          <a:srcRect l="34524" t="36623" r="39136" b="46720"/>
          <a:stretch/>
        </p:blipFill>
        <p:spPr>
          <a:xfrm>
            <a:off x="4263280" y="2805246"/>
            <a:ext cx="6018245" cy="2139696"/>
          </a:xfrm>
          <a:prstGeom prst="rect">
            <a:avLst/>
          </a:prstGeom>
          <a:ln>
            <a:noFill/>
          </a:ln>
        </p:spPr>
      </p:pic>
      <p:pic>
        <p:nvPicPr>
          <p:cNvPr id="11" name="Content Placeholder 3">
            <a:extLst>
              <a:ext uri="{FF2B5EF4-FFF2-40B4-BE49-F238E27FC236}">
                <a16:creationId xmlns:a16="http://schemas.microsoft.com/office/drawing/2014/main" id="{8F770DA2-F3D5-4FD8-BE04-D728C6AA170D}"/>
              </a:ext>
            </a:extLst>
          </p:cNvPr>
          <p:cNvPicPr>
            <a:picLocks noChangeAspect="1"/>
          </p:cNvPicPr>
          <p:nvPr/>
        </p:nvPicPr>
        <p:blipFill rotWithShape="1">
          <a:blip r:embed="rId3"/>
          <a:srcRect l="60782" t="36617" r="31900" b="46726"/>
          <a:stretch/>
        </p:blipFill>
        <p:spPr>
          <a:xfrm>
            <a:off x="10362741" y="2817041"/>
            <a:ext cx="1671734" cy="2116501"/>
          </a:xfrm>
          <a:prstGeom prst="rect">
            <a:avLst/>
          </a:prstGeom>
          <a:ln>
            <a:noFill/>
          </a:ln>
        </p:spPr>
      </p:pic>
      <p:pic>
        <p:nvPicPr>
          <p:cNvPr id="9" name="Content Placeholder 3">
            <a:extLst>
              <a:ext uri="{FF2B5EF4-FFF2-40B4-BE49-F238E27FC236}">
                <a16:creationId xmlns:a16="http://schemas.microsoft.com/office/drawing/2014/main" id="{2CEB80B3-523B-4816-9735-5FBADBC5B003}"/>
              </a:ext>
            </a:extLst>
          </p:cNvPr>
          <p:cNvPicPr>
            <a:picLocks noChangeAspect="1"/>
          </p:cNvPicPr>
          <p:nvPr/>
        </p:nvPicPr>
        <p:blipFill rotWithShape="1">
          <a:blip r:embed="rId3"/>
          <a:srcRect l="17045" t="35907" r="65190" b="46892"/>
          <a:stretch/>
        </p:blipFill>
        <p:spPr>
          <a:xfrm>
            <a:off x="43780" y="2758857"/>
            <a:ext cx="4058818" cy="2209610"/>
          </a:xfrm>
          <a:prstGeom prst="rect">
            <a:avLst/>
          </a:prstGeom>
          <a:ln>
            <a:noFill/>
          </a:ln>
        </p:spPr>
      </p:pic>
      <p:pic>
        <p:nvPicPr>
          <p:cNvPr id="4" name="Content Placeholder 3"/>
          <p:cNvPicPr>
            <a:picLocks noGrp="1" noChangeAspect="1"/>
          </p:cNvPicPr>
          <p:nvPr>
            <p:ph idx="1"/>
          </p:nvPr>
        </p:nvPicPr>
        <p:blipFill rotWithShape="1">
          <a:blip r:embed="rId3"/>
          <a:srcRect l="17271" t="26160" r="32302" b="64420"/>
          <a:stretch/>
        </p:blipFill>
        <p:spPr>
          <a:xfrm>
            <a:off x="223365" y="1138401"/>
            <a:ext cx="11521335" cy="1209974"/>
          </a:xfrm>
          <a:prstGeom prst="rect">
            <a:avLst/>
          </a:prstGeom>
          <a:ln>
            <a:noFill/>
          </a:ln>
        </p:spPr>
      </p:pic>
      <p:sp>
        <p:nvSpPr>
          <p:cNvPr id="3" name="Rectangle 2"/>
          <p:cNvSpPr/>
          <p:nvPr/>
        </p:nvSpPr>
        <p:spPr>
          <a:xfrm>
            <a:off x="128947" y="2793814"/>
            <a:ext cx="4032917" cy="2139696"/>
          </a:xfrm>
          <a:prstGeom prst="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6" name="Rectangle 5"/>
          <p:cNvSpPr/>
          <p:nvPr/>
        </p:nvSpPr>
        <p:spPr>
          <a:xfrm>
            <a:off x="4238472" y="2805246"/>
            <a:ext cx="6018244" cy="2139696"/>
          </a:xfrm>
          <a:prstGeom prst="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7" name="Rectangle 6"/>
          <p:cNvSpPr/>
          <p:nvPr/>
        </p:nvSpPr>
        <p:spPr>
          <a:xfrm>
            <a:off x="10358133" y="2817041"/>
            <a:ext cx="1729709" cy="2139696"/>
          </a:xfrm>
          <a:prstGeom prst="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8" name="Right Arrow 7"/>
          <p:cNvSpPr/>
          <p:nvPr/>
        </p:nvSpPr>
        <p:spPr>
          <a:xfrm>
            <a:off x="383338" y="5425403"/>
            <a:ext cx="11662207" cy="821094"/>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a:ln>
                  <a:noFill/>
                </a:ln>
                <a:solidFill>
                  <a:prstClr val="white"/>
                </a:solidFill>
                <a:effectLst/>
                <a:uLnTx/>
                <a:uFillTx/>
                <a:latin typeface="Calibri" panose="020F0502020204030204"/>
                <a:ea typeface="+mn-ea"/>
                <a:cs typeface="+mn-cs"/>
              </a:rPr>
              <a:t>Guiding Principles</a:t>
            </a: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2531096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1000"/>
                                        <p:tgtEl>
                                          <p:spTgt spid="9"/>
                                        </p:tgtEl>
                                      </p:cBhvr>
                                    </p:animEffect>
                                    <p:anim calcmode="lin" valueType="num">
                                      <p:cBhvr>
                                        <p:cTn id="13" dur="1000" fill="hold"/>
                                        <p:tgtEl>
                                          <p:spTgt spid="9"/>
                                        </p:tgtEl>
                                        <p:attrNameLst>
                                          <p:attrName>ppt_x</p:attrName>
                                        </p:attrNameLst>
                                      </p:cBhvr>
                                      <p:tavLst>
                                        <p:tav tm="0">
                                          <p:val>
                                            <p:strVal val="#ppt_x"/>
                                          </p:val>
                                        </p:tav>
                                        <p:tav tm="100000">
                                          <p:val>
                                            <p:strVal val="#ppt_x"/>
                                          </p:val>
                                        </p:tav>
                                      </p:tavLst>
                                    </p:anim>
                                    <p:anim calcmode="lin" valueType="num">
                                      <p:cBhvr>
                                        <p:cTn id="14"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1000"/>
                                        <p:tgtEl>
                                          <p:spTgt spid="6"/>
                                        </p:tgtEl>
                                      </p:cBhvr>
                                    </p:animEffect>
                                    <p:anim calcmode="lin" valueType="num">
                                      <p:cBhvr>
                                        <p:cTn id="20" dur="1000" fill="hold"/>
                                        <p:tgtEl>
                                          <p:spTgt spid="6"/>
                                        </p:tgtEl>
                                        <p:attrNameLst>
                                          <p:attrName>ppt_x</p:attrName>
                                        </p:attrNameLst>
                                      </p:cBhvr>
                                      <p:tavLst>
                                        <p:tav tm="0">
                                          <p:val>
                                            <p:strVal val="#ppt_x"/>
                                          </p:val>
                                        </p:tav>
                                        <p:tav tm="100000">
                                          <p:val>
                                            <p:strVal val="#ppt_x"/>
                                          </p:val>
                                        </p:tav>
                                      </p:tavLst>
                                    </p:anim>
                                    <p:anim calcmode="lin" valueType="num">
                                      <p:cBhvr>
                                        <p:cTn id="21" dur="1000" fill="hold"/>
                                        <p:tgtEl>
                                          <p:spTgt spid="6"/>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fade">
                                      <p:cBhvr>
                                        <p:cTn id="24" dur="1000"/>
                                        <p:tgtEl>
                                          <p:spTgt spid="10"/>
                                        </p:tgtEl>
                                      </p:cBhvr>
                                    </p:animEffect>
                                    <p:anim calcmode="lin" valueType="num">
                                      <p:cBhvr>
                                        <p:cTn id="25" dur="1000" fill="hold"/>
                                        <p:tgtEl>
                                          <p:spTgt spid="10"/>
                                        </p:tgtEl>
                                        <p:attrNameLst>
                                          <p:attrName>ppt_x</p:attrName>
                                        </p:attrNameLst>
                                      </p:cBhvr>
                                      <p:tavLst>
                                        <p:tav tm="0">
                                          <p:val>
                                            <p:strVal val="#ppt_x"/>
                                          </p:val>
                                        </p:tav>
                                        <p:tav tm="100000">
                                          <p:val>
                                            <p:strVal val="#ppt_x"/>
                                          </p:val>
                                        </p:tav>
                                      </p:tavLst>
                                    </p:anim>
                                    <p:anim calcmode="lin" valueType="num">
                                      <p:cBhvr>
                                        <p:cTn id="26"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grpId="0" nodeType="clickEffect">
                                  <p:stCondLst>
                                    <p:cond delay="0"/>
                                  </p:stCondLst>
                                  <p:childTnLst>
                                    <p:set>
                                      <p:cBhvr>
                                        <p:cTn id="30" dur="1" fill="hold">
                                          <p:stCondLst>
                                            <p:cond delay="0"/>
                                          </p:stCondLst>
                                        </p:cTn>
                                        <p:tgtEl>
                                          <p:spTgt spid="7"/>
                                        </p:tgtEl>
                                        <p:attrNameLst>
                                          <p:attrName>style.visibility</p:attrName>
                                        </p:attrNameLst>
                                      </p:cBhvr>
                                      <p:to>
                                        <p:strVal val="visible"/>
                                      </p:to>
                                    </p:set>
                                    <p:animEffect transition="in" filter="fade">
                                      <p:cBhvr>
                                        <p:cTn id="31" dur="1000"/>
                                        <p:tgtEl>
                                          <p:spTgt spid="7"/>
                                        </p:tgtEl>
                                      </p:cBhvr>
                                    </p:animEffect>
                                    <p:anim calcmode="lin" valueType="num">
                                      <p:cBhvr>
                                        <p:cTn id="32" dur="1000" fill="hold"/>
                                        <p:tgtEl>
                                          <p:spTgt spid="7"/>
                                        </p:tgtEl>
                                        <p:attrNameLst>
                                          <p:attrName>ppt_x</p:attrName>
                                        </p:attrNameLst>
                                      </p:cBhvr>
                                      <p:tavLst>
                                        <p:tav tm="0">
                                          <p:val>
                                            <p:strVal val="#ppt_x"/>
                                          </p:val>
                                        </p:tav>
                                        <p:tav tm="100000">
                                          <p:val>
                                            <p:strVal val="#ppt_x"/>
                                          </p:val>
                                        </p:tav>
                                      </p:tavLst>
                                    </p:anim>
                                    <p:anim calcmode="lin" valueType="num">
                                      <p:cBhvr>
                                        <p:cTn id="33" dur="1000" fill="hold"/>
                                        <p:tgtEl>
                                          <p:spTgt spid="7"/>
                                        </p:tgtEl>
                                        <p:attrNameLst>
                                          <p:attrName>ppt_y</p:attrName>
                                        </p:attrNameLst>
                                      </p:cBhvr>
                                      <p:tavLst>
                                        <p:tav tm="0">
                                          <p:val>
                                            <p:strVal val="#ppt_y+.1"/>
                                          </p:val>
                                        </p:tav>
                                        <p:tav tm="100000">
                                          <p:val>
                                            <p:strVal val="#ppt_y"/>
                                          </p:val>
                                        </p:tav>
                                      </p:tavLst>
                                    </p:anim>
                                  </p:childTnLst>
                                </p:cTn>
                              </p:par>
                              <p:par>
                                <p:cTn id="34" presetID="42" presetClass="entr" presetSubtype="0" fill="hold" nodeType="withEffect">
                                  <p:stCondLst>
                                    <p:cond delay="0"/>
                                  </p:stCondLst>
                                  <p:childTnLst>
                                    <p:set>
                                      <p:cBhvr>
                                        <p:cTn id="35" dur="1" fill="hold">
                                          <p:stCondLst>
                                            <p:cond delay="0"/>
                                          </p:stCondLst>
                                        </p:cTn>
                                        <p:tgtEl>
                                          <p:spTgt spid="11"/>
                                        </p:tgtEl>
                                        <p:attrNameLst>
                                          <p:attrName>style.visibility</p:attrName>
                                        </p:attrNameLst>
                                      </p:cBhvr>
                                      <p:to>
                                        <p:strVal val="visible"/>
                                      </p:to>
                                    </p:set>
                                    <p:animEffect transition="in" filter="fade">
                                      <p:cBhvr>
                                        <p:cTn id="36" dur="1000"/>
                                        <p:tgtEl>
                                          <p:spTgt spid="11"/>
                                        </p:tgtEl>
                                      </p:cBhvr>
                                    </p:animEffect>
                                    <p:anim calcmode="lin" valueType="num">
                                      <p:cBhvr>
                                        <p:cTn id="37" dur="1000" fill="hold"/>
                                        <p:tgtEl>
                                          <p:spTgt spid="11"/>
                                        </p:tgtEl>
                                        <p:attrNameLst>
                                          <p:attrName>ppt_x</p:attrName>
                                        </p:attrNameLst>
                                      </p:cBhvr>
                                      <p:tavLst>
                                        <p:tav tm="0">
                                          <p:val>
                                            <p:strVal val="#ppt_x"/>
                                          </p:val>
                                        </p:tav>
                                        <p:tav tm="100000">
                                          <p:val>
                                            <p:strVal val="#ppt_x"/>
                                          </p:val>
                                        </p:tav>
                                      </p:tavLst>
                                    </p:anim>
                                    <p:anim calcmode="lin" valueType="num">
                                      <p:cBhvr>
                                        <p:cTn id="38"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animBg="1"/>
      <p:bldP spid="7"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 Placeholder 3">
            <a:extLst>
              <a:ext uri="{FF2B5EF4-FFF2-40B4-BE49-F238E27FC236}">
                <a16:creationId xmlns:a16="http://schemas.microsoft.com/office/drawing/2014/main" id="{F13E9915-9ED4-591E-CF2C-E1333BF4C09B}"/>
              </a:ext>
            </a:extLst>
          </p:cNvPr>
          <p:cNvSpPr txBox="1">
            <a:spLocks/>
          </p:cNvSpPr>
          <p:nvPr/>
        </p:nvSpPr>
        <p:spPr>
          <a:xfrm>
            <a:off x="284285" y="595312"/>
            <a:ext cx="8393723" cy="647972"/>
          </a:xfrm>
          <a:prstGeom prst="rect">
            <a:avLst/>
          </a:prstGeom>
        </p:spPr>
        <p:txBody>
          <a:bodyPr>
            <a:normAutofit lnSpcReduction="10000"/>
          </a:bodyPr>
          <a:lst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indent="0">
              <a:lnSpc>
                <a:spcPct val="100000"/>
              </a:lnSpc>
              <a:spcBef>
                <a:spcPct val="0"/>
              </a:spcBef>
              <a:buNone/>
            </a:pPr>
            <a:r>
              <a:rPr lang="en-US" sz="3900" b="1" dirty="0">
                <a:solidFill>
                  <a:srgbClr val="3A77AC"/>
                </a:solidFill>
              </a:rPr>
              <a:t>Guiding Principles for Referrals</a:t>
            </a:r>
          </a:p>
          <a:p>
            <a:pPr algn="ctr"/>
            <a:endParaRPr lang="en-US" sz="4800" dirty="0">
              <a:latin typeface="Calibri" panose="020F0502020204030204" pitchFamily="34" charset="0"/>
              <a:cs typeface="Calibri" panose="020F0502020204030204" pitchFamily="34" charset="0"/>
            </a:endParaRPr>
          </a:p>
        </p:txBody>
      </p:sp>
      <p:sp>
        <p:nvSpPr>
          <p:cNvPr id="13" name="Text Placeholder 2">
            <a:extLst>
              <a:ext uri="{FF2B5EF4-FFF2-40B4-BE49-F238E27FC236}">
                <a16:creationId xmlns:a16="http://schemas.microsoft.com/office/drawing/2014/main" id="{D2F59FC1-AF2C-850D-2DFB-BA63FA117962}"/>
              </a:ext>
            </a:extLst>
          </p:cNvPr>
          <p:cNvSpPr>
            <a:spLocks noGrp="1"/>
          </p:cNvSpPr>
          <p:nvPr>
            <p:ph idx="1"/>
          </p:nvPr>
        </p:nvSpPr>
        <p:spPr>
          <a:xfrm>
            <a:off x="365125" y="1408113"/>
            <a:ext cx="11425238" cy="4854575"/>
          </a:xfrm>
        </p:spPr>
        <p:txBody>
          <a:bodyPr/>
          <a:lstStyle/>
          <a:p>
            <a:pPr marL="0" indent="0" algn="just">
              <a:spcAft>
                <a:spcPts val="1200"/>
              </a:spcAft>
              <a:buNone/>
            </a:pPr>
            <a:r>
              <a:rPr lang="en-US" sz="2400" dirty="0">
                <a:latin typeface="Calibri" panose="020F0502020204030204" pitchFamily="34" charset="0"/>
                <a:cs typeface="Calibri" panose="020F0502020204030204" pitchFamily="34" charset="0"/>
              </a:rPr>
              <a:t>In order for a referral not to create harm to individual/households in need of assistance, the referral needs to respect at all times the following principles:</a:t>
            </a:r>
          </a:p>
          <a:p>
            <a:pPr marL="457200" indent="-457200" algn="just">
              <a:spcAft>
                <a:spcPts val="1200"/>
              </a:spcAft>
              <a:buFont typeface="+mj-lt"/>
              <a:buAutoNum type="arabicPeriod"/>
            </a:pPr>
            <a:r>
              <a:rPr lang="en-US" sz="2400" b="1" dirty="0">
                <a:latin typeface="Calibri" panose="020F0502020204030204" pitchFamily="34" charset="0"/>
                <a:cs typeface="Calibri" panose="020F0502020204030204" pitchFamily="34" charset="0"/>
              </a:rPr>
              <a:t>Respect Confidentiality</a:t>
            </a:r>
          </a:p>
          <a:p>
            <a:pPr marL="457200" indent="-457200" algn="just">
              <a:spcAft>
                <a:spcPts val="1200"/>
              </a:spcAft>
              <a:buFont typeface="+mj-lt"/>
              <a:buAutoNum type="arabicPeriod"/>
            </a:pPr>
            <a:r>
              <a:rPr lang="en-US" sz="2400" b="1" dirty="0">
                <a:latin typeface="Calibri" panose="020F0502020204030204" pitchFamily="34" charset="0"/>
                <a:cs typeface="Calibri" panose="020F0502020204030204" pitchFamily="34" charset="0"/>
              </a:rPr>
              <a:t>Obtain Informed Consent / Assent </a:t>
            </a:r>
          </a:p>
          <a:p>
            <a:pPr marL="457200" indent="-457200" algn="just">
              <a:spcAft>
                <a:spcPts val="1200"/>
              </a:spcAft>
              <a:buFont typeface="+mj-lt"/>
              <a:buAutoNum type="arabicPeriod"/>
            </a:pPr>
            <a:r>
              <a:rPr lang="en-US" sz="2400" b="1" dirty="0">
                <a:latin typeface="Calibri" panose="020F0502020204030204" pitchFamily="34" charset="0"/>
                <a:cs typeface="Calibri" panose="020F0502020204030204" pitchFamily="34" charset="0"/>
              </a:rPr>
              <a:t>Do not raise expectations</a:t>
            </a:r>
          </a:p>
          <a:p>
            <a:pPr marL="457200" indent="-457200" algn="just">
              <a:spcAft>
                <a:spcPts val="1200"/>
              </a:spcAft>
              <a:buFont typeface="+mj-lt"/>
              <a:buAutoNum type="arabicPeriod"/>
            </a:pPr>
            <a:r>
              <a:rPr lang="en-US" sz="2400" b="1" dirty="0">
                <a:latin typeface="Calibri" panose="020F0502020204030204" pitchFamily="34" charset="0"/>
                <a:cs typeface="Calibri" panose="020F0502020204030204" pitchFamily="34" charset="0"/>
              </a:rPr>
              <a:t>Respect choices and decision-making capacities of the individual</a:t>
            </a:r>
          </a:p>
          <a:p>
            <a:pPr marL="457200" indent="-457200" algn="just">
              <a:spcAft>
                <a:spcPts val="1200"/>
              </a:spcAft>
              <a:buFont typeface="+mj-lt"/>
              <a:buAutoNum type="arabicPeriod"/>
            </a:pPr>
            <a:r>
              <a:rPr lang="en-US" sz="2400" b="1" dirty="0">
                <a:latin typeface="Calibri" panose="020F0502020204030204" pitchFamily="34" charset="0"/>
                <a:cs typeface="Calibri" panose="020F0502020204030204" pitchFamily="34" charset="0"/>
              </a:rPr>
              <a:t>Prioritize the safety and security of the individual first</a:t>
            </a:r>
          </a:p>
          <a:p>
            <a:pPr lvl="0">
              <a:spcAft>
                <a:spcPts val="500"/>
              </a:spcAft>
            </a:pPr>
            <a:endParaRPr lang="en-US" sz="2400"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36043926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E7E4F3E9-793B-4D57-8EAF-950373EE7EDC}"/>
              </a:ext>
            </a:extLst>
          </p:cNvPr>
          <p:cNvPicPr>
            <a:picLocks noChangeAspect="1"/>
          </p:cNvPicPr>
          <p:nvPr/>
        </p:nvPicPr>
        <p:blipFill rotWithShape="1">
          <a:blip r:embed="rId3"/>
          <a:srcRect t="36267" b="16821"/>
          <a:stretch/>
        </p:blipFill>
        <p:spPr>
          <a:xfrm>
            <a:off x="0" y="0"/>
            <a:ext cx="12301728" cy="3217262"/>
          </a:xfrm>
          <a:prstGeom prst="rect">
            <a:avLst/>
          </a:prstGeom>
        </p:spPr>
      </p:pic>
      <p:sp>
        <p:nvSpPr>
          <p:cNvPr id="11" name="TextBox 10">
            <a:extLst>
              <a:ext uri="{FF2B5EF4-FFF2-40B4-BE49-F238E27FC236}">
                <a16:creationId xmlns:a16="http://schemas.microsoft.com/office/drawing/2014/main" id="{F11AA538-7A57-483B-A884-77991DD36486}"/>
              </a:ext>
            </a:extLst>
          </p:cNvPr>
          <p:cNvSpPr txBox="1"/>
          <p:nvPr/>
        </p:nvSpPr>
        <p:spPr>
          <a:xfrm>
            <a:off x="362336" y="4068017"/>
            <a:ext cx="6773409" cy="584775"/>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prstClr val="black"/>
                </a:solidFill>
                <a:effectLst/>
                <a:uLnTx/>
                <a:uFillTx/>
                <a:latin typeface="Calibri" panose="020F0502020204030204"/>
                <a:ea typeface="+mn-ea"/>
                <a:cs typeface="+mn-cs"/>
                <a:hlinkClick r:id="rId4"/>
              </a:rPr>
              <a:t>https://ialebanon.unhcr.org/</a:t>
            </a:r>
            <a:r>
              <a:rPr kumimoji="0" lang="en-US" sz="3200" b="0" i="0" u="none" strike="noStrike" kern="1200" cap="none" spc="0" normalizeH="0" baseline="0" noProof="0" dirty="0">
                <a:ln>
                  <a:noFill/>
                </a:ln>
                <a:solidFill>
                  <a:prstClr val="black"/>
                </a:solidFill>
                <a:effectLst/>
                <a:uLnTx/>
                <a:uFillTx/>
                <a:latin typeface="Calibri" panose="020F0502020204030204"/>
                <a:ea typeface="+mn-ea"/>
                <a:cs typeface="+mn-cs"/>
              </a:rPr>
              <a:t> </a:t>
            </a:r>
          </a:p>
        </p:txBody>
      </p:sp>
      <p:pic>
        <p:nvPicPr>
          <p:cNvPr id="4" name="Picture 3" descr="Qr code&#10;&#10;Description automatically generated">
            <a:extLst>
              <a:ext uri="{FF2B5EF4-FFF2-40B4-BE49-F238E27FC236}">
                <a16:creationId xmlns:a16="http://schemas.microsoft.com/office/drawing/2014/main" id="{19CF3D7D-A107-7642-F18C-8570D0DA889C}"/>
              </a:ext>
            </a:extLst>
          </p:cNvPr>
          <p:cNvPicPr>
            <a:picLocks noChangeAspect="1"/>
          </p:cNvPicPr>
          <p:nvPr/>
        </p:nvPicPr>
        <p:blipFill>
          <a:blip r:embed="rId5"/>
          <a:stretch>
            <a:fillRect/>
          </a:stretch>
        </p:blipFill>
        <p:spPr>
          <a:xfrm>
            <a:off x="7599420" y="3577392"/>
            <a:ext cx="2832100" cy="2882900"/>
          </a:xfrm>
          <a:prstGeom prst="rect">
            <a:avLst/>
          </a:prstGeom>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0" y="0"/>
            <a:ext cx="12192000" cy="6858000"/>
          </a:xfrm>
          <a:prstGeom prst="rect">
            <a:avLst/>
          </a:prstGeom>
          <a:solidFill>
            <a:srgbClr val="4ECE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p:cNvSpPr txBox="1"/>
          <p:nvPr/>
        </p:nvSpPr>
        <p:spPr>
          <a:xfrm>
            <a:off x="3378796" y="2951946"/>
            <a:ext cx="5398017" cy="646331"/>
          </a:xfrm>
          <a:prstGeom prst="rect">
            <a:avLst/>
          </a:prstGeom>
          <a:noFill/>
        </p:spPr>
        <p:txBody>
          <a:bodyPr wrap="none" rtlCol="0">
            <a:spAutoFit/>
          </a:bodyPr>
          <a:lstStyle/>
          <a:p>
            <a:pPr algn="ctr"/>
            <a:r>
              <a:rPr lang="en-US" sz="3600" b="1">
                <a:solidFill>
                  <a:schemeClr val="bg1"/>
                </a:solidFill>
              </a:rPr>
              <a:t>Inter-Agency Referral Form</a:t>
            </a:r>
          </a:p>
        </p:txBody>
      </p:sp>
      <p:pic>
        <p:nvPicPr>
          <p:cNvPr id="10" name="Picture 9"/>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8660180" y="370322"/>
            <a:ext cx="3030682" cy="704102"/>
          </a:xfrm>
          <a:prstGeom prst="rect">
            <a:avLst/>
          </a:prstGeom>
        </p:spPr>
      </p:pic>
      <p:cxnSp>
        <p:nvCxnSpPr>
          <p:cNvPr id="7" name="Straight Connector 6"/>
          <p:cNvCxnSpPr/>
          <p:nvPr/>
        </p:nvCxnSpPr>
        <p:spPr>
          <a:xfrm>
            <a:off x="364649" y="1311347"/>
            <a:ext cx="1142629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93712879"/>
      </p:ext>
    </p:extLst>
  </p:cSld>
  <p:clrMapOvr>
    <a:masterClrMapping/>
  </p:clrMapOvr>
</p:sld>
</file>

<file path=ppt/theme/theme1.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1272</TotalTime>
  <Words>2559</Words>
  <Application>Microsoft Office PowerPoint</Application>
  <PresentationFormat>Widescreen</PresentationFormat>
  <Paragraphs>184</Paragraphs>
  <Slides>19</Slides>
  <Notes>15</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19</vt:i4>
      </vt:variant>
    </vt:vector>
  </HeadingPairs>
  <TitlesOfParts>
    <vt:vector size="23" baseType="lpstr">
      <vt:lpstr>Arial</vt:lpstr>
      <vt:lpstr>Calibri</vt:lpstr>
      <vt:lpstr>Calibri Light</vt:lpstr>
      <vt:lpstr>1_Office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Contacts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Livelihood Sector Coordination WG</dc:title>
  <dc:creator>Anastasia Mokdad</dc:creator>
  <cp:lastModifiedBy>Fida Safieddine</cp:lastModifiedBy>
  <cp:revision>47</cp:revision>
  <dcterms:created xsi:type="dcterms:W3CDTF">2023-04-27T08:04:37Z</dcterms:created>
  <dcterms:modified xsi:type="dcterms:W3CDTF">2023-06-20T06:11:39Z</dcterms:modified>
</cp:coreProperties>
</file>