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271" r:id="rId4"/>
    <p:sldId id="281" r:id="rId5"/>
    <p:sldId id="272" r:id="rId6"/>
    <p:sldId id="282" r:id="rId7"/>
    <p:sldId id="291" r:id="rId8"/>
    <p:sldId id="273" r:id="rId9"/>
    <p:sldId id="283" r:id="rId10"/>
    <p:sldId id="286" r:id="rId11"/>
    <p:sldId id="275" r:id="rId12"/>
    <p:sldId id="292" r:id="rId13"/>
    <p:sldId id="293" r:id="rId14"/>
    <p:sldId id="294" r:id="rId15"/>
    <p:sldId id="287" r:id="rId16"/>
    <p:sldId id="276" r:id="rId17"/>
    <p:sldId id="288" r:id="rId18"/>
    <p:sldId id="277" r:id="rId19"/>
    <p:sldId id="295" r:id="rId20"/>
    <p:sldId id="296" r:id="rId21"/>
    <p:sldId id="297" r:id="rId22"/>
    <p:sldId id="279" r:id="rId23"/>
    <p:sldId id="280" r:id="rId24"/>
    <p:sldId id="263" r:id="rId25"/>
    <p:sldId id="259" r:id="rId26"/>
    <p:sldId id="260" r:id="rId27"/>
    <p:sldId id="261" r:id="rId28"/>
    <p:sldId id="262" r:id="rId29"/>
    <p:sldId id="264" r:id="rId30"/>
    <p:sldId id="265" r:id="rId31"/>
    <p:sldId id="266" r:id="rId32"/>
    <p:sldId id="267" r:id="rId33"/>
    <p:sldId id="268" r:id="rId34"/>
    <p:sldId id="290"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1398" autoAdjust="0"/>
  </p:normalViewPr>
  <p:slideViewPr>
    <p:cSldViewPr>
      <p:cViewPr varScale="1">
        <p:scale>
          <a:sx n="66" d="100"/>
          <a:sy n="66" d="100"/>
        </p:scale>
        <p:origin x="-1494" y="-11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A635F70-6767-45FE-87AF-0F168767C361}" type="datetimeFigureOut">
              <a:rPr lang="en-US" smtClean="0"/>
              <a:pPr/>
              <a:t>5/26/2015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531A8C-6FFA-4709-87F9-C0CDFEB152E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A635F70-6767-45FE-87AF-0F168767C361}" type="datetimeFigureOut">
              <a:rPr lang="en-US" smtClean="0"/>
              <a:pPr/>
              <a:t>5/26/2015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531A8C-6FFA-4709-87F9-C0CDFEB152E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A635F70-6767-45FE-87AF-0F168767C361}" type="datetimeFigureOut">
              <a:rPr lang="en-US" smtClean="0"/>
              <a:pPr/>
              <a:t>5/26/2015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531A8C-6FFA-4709-87F9-C0CDFEB152E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A635F70-6767-45FE-87AF-0F168767C361}" type="datetimeFigureOut">
              <a:rPr lang="en-US" smtClean="0"/>
              <a:pPr/>
              <a:t>5/26/2015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531A8C-6FFA-4709-87F9-C0CDFEB152E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A635F70-6767-45FE-87AF-0F168767C361}" type="datetimeFigureOut">
              <a:rPr lang="en-US" smtClean="0"/>
              <a:pPr/>
              <a:t>5/26/2015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D531A8C-6FFA-4709-87F9-C0CDFEB152E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A635F70-6767-45FE-87AF-0F168767C361}" type="datetimeFigureOut">
              <a:rPr lang="en-US" smtClean="0"/>
              <a:pPr/>
              <a:t>5/26/2015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D531A8C-6FFA-4709-87F9-C0CDFEB152E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635F70-6767-45FE-87AF-0F168767C361}" type="datetimeFigureOut">
              <a:rPr lang="en-US" smtClean="0"/>
              <a:pPr/>
              <a:t>5/26/2015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D531A8C-6FFA-4709-87F9-C0CDFEB152E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635F70-6767-45FE-87AF-0F168767C361}" type="datetimeFigureOut">
              <a:rPr lang="en-US" smtClean="0"/>
              <a:pPr/>
              <a:t>5/26/2015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531A8C-6FFA-4709-87F9-C0CDFEB152E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635F70-6767-45FE-87AF-0F168767C361}" type="datetimeFigureOut">
              <a:rPr lang="en-US" smtClean="0"/>
              <a:pPr/>
              <a:t>5/26/2015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D531A8C-6FFA-4709-87F9-C0CDFEB152E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A635F70-6767-45FE-87AF-0F168767C361}" type="datetimeFigureOut">
              <a:rPr lang="en-US" smtClean="0"/>
              <a:pPr/>
              <a:t>5/26/2015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531A8C-6FFA-4709-87F9-C0CDFEB152E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A635F70-6767-45FE-87AF-0F168767C361}" type="datetimeFigureOut">
              <a:rPr lang="en-US" smtClean="0"/>
              <a:pPr/>
              <a:t>5/26/2015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531A8C-6FFA-4709-87F9-C0CDFEB152E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635F70-6767-45FE-87AF-0F168767C361}" type="datetimeFigureOut">
              <a:rPr lang="en-US" smtClean="0"/>
              <a:pPr/>
              <a:t>5/26/2015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531A8C-6FFA-4709-87F9-C0CDFEB152E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62001"/>
            <a:ext cx="7772400" cy="1447799"/>
          </a:xfrm>
        </p:spPr>
        <p:txBody>
          <a:bodyPr/>
          <a:lstStyle/>
          <a:p>
            <a:r>
              <a:rPr lang="en-US" dirty="0" smtClean="0"/>
              <a:t>BURUNDI SITUATION EMERGENCY MEETING</a:t>
            </a:r>
            <a:endParaRPr lang="en-US" dirty="0"/>
          </a:p>
        </p:txBody>
      </p:sp>
      <p:sp>
        <p:nvSpPr>
          <p:cNvPr id="3" name="Subtitle 2"/>
          <p:cNvSpPr>
            <a:spLocks noGrp="1"/>
          </p:cNvSpPr>
          <p:nvPr>
            <p:ph type="subTitle" idx="1"/>
          </p:nvPr>
        </p:nvSpPr>
        <p:spPr>
          <a:xfrm>
            <a:off x="685800" y="2362200"/>
            <a:ext cx="7772400" cy="3505200"/>
          </a:xfrm>
        </p:spPr>
        <p:txBody>
          <a:bodyPr>
            <a:normAutofit fontScale="85000" lnSpcReduction="20000"/>
          </a:bodyPr>
          <a:lstStyle/>
          <a:p>
            <a:endParaRPr lang="en-US" dirty="0" smtClean="0"/>
          </a:p>
          <a:p>
            <a:r>
              <a:rPr lang="en-US" dirty="0" smtClean="0"/>
              <a:t>OFFICE OF THE PRIME MINISTER</a:t>
            </a:r>
          </a:p>
          <a:p>
            <a:r>
              <a:rPr lang="en-US" dirty="0" smtClean="0"/>
              <a:t>DEPARTMENT OF REFUGEES</a:t>
            </a:r>
          </a:p>
          <a:p>
            <a:endParaRPr lang="en-US" dirty="0"/>
          </a:p>
          <a:p>
            <a:endParaRPr lang="en-US" dirty="0" smtClean="0"/>
          </a:p>
          <a:p>
            <a:endParaRPr lang="en-US" dirty="0"/>
          </a:p>
          <a:p>
            <a:r>
              <a:rPr lang="en-US" dirty="0" smtClean="0"/>
              <a:t>BURUNDI INFLUX CONTIGENCY PLAN</a:t>
            </a:r>
          </a:p>
          <a:p>
            <a:r>
              <a:rPr lang="en-US" dirty="0" smtClean="0"/>
              <a:t>26</a:t>
            </a:r>
            <a:r>
              <a:rPr lang="en-US" baseline="30000" dirty="0" smtClean="0"/>
              <a:t>TH</a:t>
            </a:r>
            <a:r>
              <a:rPr lang="en-US" dirty="0" smtClean="0"/>
              <a:t> MAY 2015</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CONTINGENCY PLAN</a:t>
            </a:r>
            <a:endParaRPr lang="en-US" b="1" dirty="0"/>
          </a:p>
        </p:txBody>
      </p:sp>
      <p:sp>
        <p:nvSpPr>
          <p:cNvPr id="3" name="Content Placeholder 2"/>
          <p:cNvSpPr>
            <a:spLocks noGrp="1"/>
          </p:cNvSpPr>
          <p:nvPr>
            <p:ph idx="1"/>
          </p:nvPr>
        </p:nvSpPr>
        <p:spPr/>
        <p:txBody>
          <a:bodyPr>
            <a:normAutofit fontScale="92500"/>
          </a:bodyPr>
          <a:lstStyle/>
          <a:p>
            <a:pPr algn="just"/>
            <a:r>
              <a:rPr lang="en-US" dirty="0" smtClean="0"/>
              <a:t>Since late November 2014 up to  March 2015, Uganda was receiving trickles of Burundian Refugees and about 1352 had been granted refugee status by end of March 2015. As of end of April, the number went to 3000.</a:t>
            </a:r>
          </a:p>
          <a:p>
            <a:pPr algn="just"/>
            <a:endParaRPr lang="en-US" dirty="0" smtClean="0"/>
          </a:p>
          <a:p>
            <a:pPr algn="just"/>
            <a:r>
              <a:rPr lang="en-US" dirty="0" smtClean="0"/>
              <a:t>This prompted UNHCR and OPM to come up with a contingency plan indicating the likely scenarios and what needs to be done as follows: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SCENARIO ONE</a:t>
            </a:r>
            <a:r>
              <a:rPr lang="en-US" dirty="0" smtClean="0"/>
              <a:t>: 5000 </a:t>
            </a:r>
            <a:endParaRPr lang="en-US" dirty="0"/>
          </a:p>
        </p:txBody>
      </p:sp>
      <p:sp>
        <p:nvSpPr>
          <p:cNvPr id="3" name="Content Placeholder 2"/>
          <p:cNvSpPr>
            <a:spLocks noGrp="1"/>
          </p:cNvSpPr>
          <p:nvPr>
            <p:ph idx="1"/>
          </p:nvPr>
        </p:nvSpPr>
        <p:spPr/>
        <p:txBody>
          <a:bodyPr>
            <a:normAutofit fontScale="85000" lnSpcReduction="10000"/>
          </a:bodyPr>
          <a:lstStyle/>
          <a:p>
            <a:pPr algn="just"/>
            <a:r>
              <a:rPr lang="en-US" dirty="0" smtClean="0"/>
              <a:t>This is  the current scenario. This Scenario presupposes: </a:t>
            </a:r>
          </a:p>
          <a:p>
            <a:pPr algn="just"/>
            <a:endParaRPr lang="en-US" dirty="0" smtClean="0"/>
          </a:p>
          <a:p>
            <a:pPr algn="just"/>
            <a:r>
              <a:rPr lang="en-US" dirty="0" smtClean="0"/>
              <a:t>Burundian asylum seekers will continue to enter through recognized border points  of Tanzania, DRC and Rwanda up to the time of elections. </a:t>
            </a:r>
          </a:p>
          <a:p>
            <a:pPr algn="just"/>
            <a:endParaRPr lang="en-US" dirty="0" smtClean="0"/>
          </a:p>
          <a:p>
            <a:pPr algn="just"/>
            <a:r>
              <a:rPr lang="en-US" dirty="0" smtClean="0"/>
              <a:t> Asylum seekers will be received at the </a:t>
            </a:r>
            <a:r>
              <a:rPr lang="en-US" dirty="0" err="1" smtClean="0"/>
              <a:t>Kabazana</a:t>
            </a:r>
            <a:r>
              <a:rPr lang="en-US" dirty="0" smtClean="0"/>
              <a:t> and </a:t>
            </a:r>
            <a:r>
              <a:rPr lang="en-US" dirty="0" err="1" smtClean="0"/>
              <a:t>Juru</a:t>
            </a:r>
            <a:r>
              <a:rPr lang="en-US" dirty="0" smtClean="0"/>
              <a:t> Reception Center in </a:t>
            </a:r>
            <a:r>
              <a:rPr lang="en-US" dirty="0" err="1" smtClean="0"/>
              <a:t>Nakivale</a:t>
            </a:r>
            <a:r>
              <a:rPr lang="en-US" dirty="0" smtClean="0"/>
              <a:t> Settlement where they will be registered and issued with an Asylum Seeker household document and ration card.  </a:t>
            </a:r>
          </a:p>
          <a:p>
            <a:endParaRPr lang="en-US" dirty="0" smtClean="0"/>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SCENARIO one </a:t>
            </a:r>
            <a:r>
              <a:rPr lang="en-US" dirty="0" smtClean="0"/>
              <a:t>cont..</a:t>
            </a:r>
            <a:endParaRPr lang="en-US" dirty="0"/>
          </a:p>
        </p:txBody>
      </p:sp>
      <p:sp>
        <p:nvSpPr>
          <p:cNvPr id="3" name="Content Placeholder 2"/>
          <p:cNvSpPr>
            <a:spLocks noGrp="1"/>
          </p:cNvSpPr>
          <p:nvPr>
            <p:ph idx="1"/>
          </p:nvPr>
        </p:nvSpPr>
        <p:spPr/>
        <p:txBody>
          <a:bodyPr>
            <a:normAutofit fontScale="70000" lnSpcReduction="20000"/>
          </a:bodyPr>
          <a:lstStyle/>
          <a:p>
            <a:pPr algn="just"/>
            <a:endParaRPr lang="en-US" dirty="0" smtClean="0"/>
          </a:p>
          <a:p>
            <a:pPr algn="just"/>
            <a:r>
              <a:rPr lang="en-US" sz="3400" dirty="0" smtClean="0"/>
              <a:t>All Burundian Asylum seekers subjected to individual Status determination</a:t>
            </a:r>
          </a:p>
          <a:p>
            <a:pPr algn="just"/>
            <a:endParaRPr lang="en-US" sz="3400" dirty="0" smtClean="0"/>
          </a:p>
          <a:p>
            <a:pPr algn="just"/>
            <a:r>
              <a:rPr lang="en-US" sz="3400" dirty="0" smtClean="0"/>
              <a:t>Upon granting of refugee status, refugees will be settled in </a:t>
            </a:r>
            <a:r>
              <a:rPr lang="en-US" sz="3400" dirty="0" err="1" smtClean="0"/>
              <a:t>Nakivale</a:t>
            </a:r>
            <a:r>
              <a:rPr lang="en-US" sz="3400" dirty="0" smtClean="0"/>
              <a:t> or </a:t>
            </a:r>
            <a:r>
              <a:rPr lang="en-US" sz="3400" dirty="0" err="1" smtClean="0"/>
              <a:t>Oruchinga</a:t>
            </a:r>
            <a:r>
              <a:rPr lang="en-US" sz="3400" dirty="0" smtClean="0"/>
              <a:t> Settlements. </a:t>
            </a:r>
          </a:p>
          <a:p>
            <a:pPr algn="just">
              <a:buNone/>
            </a:pPr>
            <a:r>
              <a:rPr lang="en-US" sz="3400" dirty="0" smtClean="0"/>
              <a:t> </a:t>
            </a:r>
          </a:p>
          <a:p>
            <a:pPr algn="just"/>
            <a:r>
              <a:rPr lang="en-US" sz="3400" dirty="0" smtClean="0"/>
              <a:t>Asylum seekers and refugees have access to medical assistance, social services, education and food assistance from the existing IPs.  </a:t>
            </a:r>
          </a:p>
          <a:p>
            <a:pPr algn="just"/>
            <a:endParaRPr lang="en-US" sz="3400" dirty="0" smtClean="0"/>
          </a:p>
          <a:p>
            <a:pPr algn="just"/>
            <a:r>
              <a:rPr lang="en-US" sz="3400" dirty="0" smtClean="0"/>
              <a:t>Rejected asylum seekers may be allowed to remain at the Reception Center pending appeals.  </a:t>
            </a:r>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normAutofit fontScale="90000"/>
          </a:bodyPr>
          <a:lstStyle/>
          <a:p>
            <a:r>
              <a:rPr lang="en-US" b="1" dirty="0" smtClean="0"/>
              <a:t/>
            </a:r>
            <a:br>
              <a:rPr lang="en-US" b="1" dirty="0" smtClean="0"/>
            </a:br>
            <a:r>
              <a:rPr lang="en-US" b="1" dirty="0" smtClean="0"/>
              <a:t>SCENARIO TWO (most likely):10,000 </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77500" lnSpcReduction="20000"/>
          </a:bodyPr>
          <a:lstStyle/>
          <a:p>
            <a:pPr algn="just"/>
            <a:r>
              <a:rPr lang="en-US" dirty="0" smtClean="0"/>
              <a:t>If the Conflict is not contained and reception conditions are not adequate in the surrounding Countries,  </a:t>
            </a:r>
          </a:p>
          <a:p>
            <a:pPr algn="just"/>
            <a:endParaRPr lang="en-US" dirty="0" smtClean="0"/>
          </a:p>
          <a:p>
            <a:pPr algn="just"/>
            <a:r>
              <a:rPr lang="en-US" dirty="0" smtClean="0"/>
              <a:t>We shall see an increasing numbers of Burundian asylum seekers, particularly those with family/community links will move to Uganda resulting in an influx of up to 10,000 asylum seekers in the next few months</a:t>
            </a:r>
            <a:r>
              <a:rPr lang="en-US" dirty="0" smtClean="0"/>
              <a:t>.(</a:t>
            </a:r>
            <a:r>
              <a:rPr lang="en-US" dirty="0" err="1" smtClean="0"/>
              <a:t>O</a:t>
            </a:r>
            <a:r>
              <a:rPr lang="en-US" smtClean="0"/>
              <a:t>lready</a:t>
            </a:r>
            <a:r>
              <a:rPr lang="en-US" dirty="0" smtClean="0"/>
              <a:t> </a:t>
            </a:r>
            <a:r>
              <a:rPr lang="en-US" dirty="0" smtClean="0"/>
              <a:t>the trend shows 300 to 400 daily on average)</a:t>
            </a:r>
          </a:p>
          <a:p>
            <a:pPr algn="just">
              <a:buNone/>
            </a:pPr>
            <a:endParaRPr lang="en-US" dirty="0" smtClean="0"/>
          </a:p>
          <a:p>
            <a:pPr algn="just"/>
            <a:r>
              <a:rPr lang="en-US" dirty="0" smtClean="0"/>
              <a:t>Asylum seekers  will arrive at border points in larger numbers or travel in groups to Settlements or Kampala.   </a:t>
            </a:r>
          </a:p>
          <a:p>
            <a:pPr algn="just"/>
            <a:endParaRPr lang="en-US" dirty="0" smtClean="0"/>
          </a:p>
          <a:p>
            <a:pPr algn="just">
              <a:buNone/>
            </a:pP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SCENARIO 2 </a:t>
            </a:r>
            <a:r>
              <a:rPr lang="en-US" dirty="0" smtClean="0"/>
              <a:t>cont..</a:t>
            </a:r>
            <a:endParaRPr lang="en-US" dirty="0"/>
          </a:p>
        </p:txBody>
      </p:sp>
      <p:sp>
        <p:nvSpPr>
          <p:cNvPr id="3" name="Content Placeholder 2"/>
          <p:cNvSpPr>
            <a:spLocks noGrp="1"/>
          </p:cNvSpPr>
          <p:nvPr>
            <p:ph idx="1"/>
          </p:nvPr>
        </p:nvSpPr>
        <p:spPr/>
        <p:txBody>
          <a:bodyPr>
            <a:normAutofit/>
          </a:bodyPr>
          <a:lstStyle/>
          <a:p>
            <a:pPr algn="just"/>
            <a:r>
              <a:rPr lang="en-US" dirty="0" smtClean="0"/>
              <a:t>Transportation from borderline collection points will be organized should new arrivals collect at border crossing points.</a:t>
            </a:r>
          </a:p>
          <a:p>
            <a:pPr algn="just"/>
            <a:endParaRPr lang="en-US" dirty="0" smtClean="0"/>
          </a:p>
          <a:p>
            <a:pPr algn="just"/>
            <a:r>
              <a:rPr lang="en-US" dirty="0" smtClean="0"/>
              <a:t>Asylum seekers arriving to South West border Transit Centers and Settlements will be transported to </a:t>
            </a:r>
            <a:r>
              <a:rPr lang="en-US" dirty="0" err="1" smtClean="0"/>
              <a:t>Nakivale</a:t>
            </a:r>
            <a:r>
              <a:rPr lang="en-US" dirty="0" smtClean="0"/>
              <a:t> Settlement or </a:t>
            </a:r>
            <a:r>
              <a:rPr lang="en-US" dirty="0" err="1" smtClean="0"/>
              <a:t>Oruchinga</a:t>
            </a:r>
            <a:r>
              <a:rPr lang="en-US" dirty="0" smtClean="0"/>
              <a:t>.  </a:t>
            </a:r>
          </a:p>
          <a:p>
            <a:pPr algn="just"/>
            <a:endParaRPr lang="en-US" dirty="0" smtClean="0"/>
          </a:p>
          <a:p>
            <a:pPr algn="just"/>
            <a:endParaRPr lang="en-US" dirty="0" smtClean="0"/>
          </a:p>
          <a:p>
            <a:pPr algn="just"/>
            <a:endParaRPr lang="en-US" dirty="0" smtClean="0"/>
          </a:p>
          <a:p>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SCENARIO 2 cont..</a:t>
            </a:r>
            <a:endParaRPr lang="en-US" dirty="0"/>
          </a:p>
        </p:txBody>
      </p:sp>
      <p:sp>
        <p:nvSpPr>
          <p:cNvPr id="3" name="Content Placeholder 2"/>
          <p:cNvSpPr>
            <a:spLocks noGrp="1"/>
          </p:cNvSpPr>
          <p:nvPr>
            <p:ph idx="1"/>
          </p:nvPr>
        </p:nvSpPr>
        <p:spPr/>
        <p:txBody>
          <a:bodyPr/>
          <a:lstStyle/>
          <a:p>
            <a:pPr algn="just"/>
            <a:r>
              <a:rPr lang="en-US" dirty="0" smtClean="0"/>
              <a:t>Scenario two will see some of the settlement services and facilities stretched hence the need for extra support and more players</a:t>
            </a:r>
          </a:p>
          <a:p>
            <a:pPr algn="just"/>
            <a:endParaRPr lang="en-US" dirty="0" smtClean="0"/>
          </a:p>
          <a:p>
            <a:pPr algn="just"/>
            <a:r>
              <a:rPr lang="en-US" dirty="0" smtClean="0"/>
              <a:t>Scenario two may compel the Government to consider granting Prima facie refugee status as individual RSD may prove cumbersome because of big  numbers</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SCENARIO 3: 20,000 asylum seekers</a:t>
            </a:r>
            <a:endParaRPr lang="en-US" dirty="0"/>
          </a:p>
        </p:txBody>
      </p:sp>
      <p:sp>
        <p:nvSpPr>
          <p:cNvPr id="3" name="Content Placeholder 2"/>
          <p:cNvSpPr>
            <a:spLocks noGrp="1"/>
          </p:cNvSpPr>
          <p:nvPr>
            <p:ph idx="1"/>
          </p:nvPr>
        </p:nvSpPr>
        <p:spPr/>
        <p:txBody>
          <a:bodyPr>
            <a:normAutofit lnSpcReduction="10000"/>
          </a:bodyPr>
          <a:lstStyle/>
          <a:p>
            <a:pPr algn="just"/>
            <a:r>
              <a:rPr lang="en-US" dirty="0" smtClean="0"/>
              <a:t>Should Burundi experience protracted pre and post election unrest or violence with increased out-flows, secondary movement to Uganda could increase significantly.  </a:t>
            </a:r>
          </a:p>
          <a:p>
            <a:pPr algn="just"/>
            <a:endParaRPr lang="en-US" dirty="0" smtClean="0"/>
          </a:p>
          <a:p>
            <a:pPr algn="just"/>
            <a:r>
              <a:rPr lang="en-US" dirty="0" smtClean="0"/>
              <a:t>The third scenario remains likely should numbers in Tanzania and Rwanda continue to increase and reception conditions become strained.</a:t>
            </a:r>
          </a:p>
          <a:p>
            <a:endParaRPr lang="en-US" dirty="0" smtClean="0"/>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SCENARIO 3: cont..</a:t>
            </a:r>
            <a:endParaRPr lang="en-US" dirty="0"/>
          </a:p>
        </p:txBody>
      </p:sp>
      <p:sp>
        <p:nvSpPr>
          <p:cNvPr id="3" name="Content Placeholder 2"/>
          <p:cNvSpPr>
            <a:spLocks noGrp="1"/>
          </p:cNvSpPr>
          <p:nvPr>
            <p:ph idx="1"/>
          </p:nvPr>
        </p:nvSpPr>
        <p:spPr/>
        <p:txBody>
          <a:bodyPr/>
          <a:lstStyle/>
          <a:p>
            <a:pPr algn="just"/>
            <a:r>
              <a:rPr lang="en-US" dirty="0" smtClean="0"/>
              <a:t>Surpassing 15,000 – 20,000 new arrivals from Burundi, in addition to the ongoing influx from DRC will trigger an additional emergency planning.</a:t>
            </a:r>
          </a:p>
          <a:p>
            <a:pPr>
              <a:buNone/>
            </a:pP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Autofit/>
          </a:bodyPr>
          <a:lstStyle/>
          <a:p>
            <a:r>
              <a:rPr lang="en-US" sz="3600" b="1" dirty="0" smtClean="0"/>
              <a:t/>
            </a:r>
            <a:br>
              <a:rPr lang="en-US" sz="3600" b="1" dirty="0" smtClean="0"/>
            </a:br>
            <a:r>
              <a:rPr lang="en-US" sz="3600" b="1" dirty="0" smtClean="0"/>
              <a:t>Influx Monitoring and Reception</a:t>
            </a:r>
            <a:r>
              <a:rPr lang="en-US" sz="3600" dirty="0" smtClean="0"/>
              <a:t/>
            </a:r>
            <a:br>
              <a:rPr lang="en-US" sz="3600" dirty="0" smtClean="0"/>
            </a:br>
            <a:endParaRPr lang="en-US" sz="3600" dirty="0"/>
          </a:p>
        </p:txBody>
      </p:sp>
      <p:graphicFrame>
        <p:nvGraphicFramePr>
          <p:cNvPr id="4" name="Content Placeholder 3"/>
          <p:cNvGraphicFramePr>
            <a:graphicFrameLocks noGrp="1"/>
          </p:cNvGraphicFramePr>
          <p:nvPr>
            <p:ph idx="1"/>
          </p:nvPr>
        </p:nvGraphicFramePr>
        <p:xfrm>
          <a:off x="685800" y="1676400"/>
          <a:ext cx="8229600" cy="4811080"/>
        </p:xfrm>
        <a:graphic>
          <a:graphicData uri="http://schemas.openxmlformats.org/drawingml/2006/table">
            <a:tbl>
              <a:tblPr firstRow="1" bandRow="1">
                <a:tableStyleId>{5C22544A-7EE6-4342-B048-85BDC9FD1C3A}</a:tableStyleId>
              </a:tblPr>
              <a:tblGrid>
                <a:gridCol w="2641600"/>
                <a:gridCol w="2794000"/>
                <a:gridCol w="2794000"/>
              </a:tblGrid>
              <a:tr h="370840">
                <a:tc>
                  <a:txBody>
                    <a:bodyPr/>
                    <a:lstStyle/>
                    <a:p>
                      <a:pPr marL="0" marR="0">
                        <a:lnSpc>
                          <a:spcPct val="107000"/>
                        </a:lnSpc>
                        <a:spcBef>
                          <a:spcPts val="0"/>
                        </a:spcBef>
                        <a:spcAft>
                          <a:spcPts val="800"/>
                        </a:spcAft>
                      </a:pPr>
                      <a:r>
                        <a:rPr lang="en-US" sz="2000" b="1" dirty="0">
                          <a:latin typeface="Calibri"/>
                          <a:ea typeface="Calibri"/>
                          <a:cs typeface="Times New Roman"/>
                        </a:rPr>
                        <a:t>Entry </a:t>
                      </a:r>
                      <a:r>
                        <a:rPr lang="en-US" sz="2000" b="1" dirty="0" smtClean="0">
                          <a:latin typeface="Calibri"/>
                          <a:ea typeface="Calibri"/>
                          <a:cs typeface="Times New Roman"/>
                        </a:rPr>
                        <a:t>Points</a:t>
                      </a:r>
                      <a:endParaRPr lang="en-US" sz="2000" b="1" dirty="0">
                        <a:latin typeface="Calibri"/>
                        <a:ea typeface="Calibri"/>
                        <a:cs typeface="Times New Roman"/>
                      </a:endParaRPr>
                    </a:p>
                  </a:txBody>
                  <a:tcPr marL="68580" marR="68580" marT="0" marB="0"/>
                </a:tc>
                <a:tc>
                  <a:txBody>
                    <a:bodyPr/>
                    <a:lstStyle/>
                    <a:p>
                      <a:pPr marL="0" marR="0">
                        <a:lnSpc>
                          <a:spcPct val="107000"/>
                        </a:lnSpc>
                        <a:spcBef>
                          <a:spcPts val="0"/>
                        </a:spcBef>
                        <a:spcAft>
                          <a:spcPts val="800"/>
                        </a:spcAft>
                      </a:pPr>
                      <a:r>
                        <a:rPr lang="en-US" sz="1800" b="1" dirty="0">
                          <a:latin typeface="Calibri"/>
                          <a:ea typeface="Calibri"/>
                          <a:cs typeface="Times New Roman"/>
                        </a:rPr>
                        <a:t>Transit/Reception Location</a:t>
                      </a:r>
                      <a:endParaRPr lang="en-US" sz="1800" dirty="0">
                        <a:latin typeface="Calibri"/>
                        <a:ea typeface="Calibri"/>
                        <a:cs typeface="Times New Roman"/>
                      </a:endParaRPr>
                    </a:p>
                  </a:txBody>
                  <a:tcPr marL="68580" marR="68580" marT="0" marB="0"/>
                </a:tc>
                <a:tc>
                  <a:txBody>
                    <a:bodyPr/>
                    <a:lstStyle/>
                    <a:p>
                      <a:pPr marL="0" marR="0">
                        <a:lnSpc>
                          <a:spcPct val="107000"/>
                        </a:lnSpc>
                        <a:spcBef>
                          <a:spcPts val="0"/>
                        </a:spcBef>
                        <a:spcAft>
                          <a:spcPts val="800"/>
                        </a:spcAft>
                      </a:pPr>
                      <a:r>
                        <a:rPr lang="en-US" sz="1800" b="1" dirty="0">
                          <a:latin typeface="Calibri"/>
                          <a:ea typeface="Calibri"/>
                          <a:cs typeface="Times New Roman"/>
                        </a:rPr>
                        <a:t>Receiving Settlement</a:t>
                      </a:r>
                      <a:endParaRPr lang="en-US" sz="1800" dirty="0">
                        <a:latin typeface="Calibri"/>
                        <a:ea typeface="Calibri"/>
                        <a:cs typeface="Times New Roman"/>
                      </a:endParaRPr>
                    </a:p>
                  </a:txBody>
                  <a:tcPr marL="68580" marR="68580" marT="0" marB="0"/>
                </a:tc>
              </a:tr>
              <a:tr h="370840">
                <a:tc>
                  <a:txBody>
                    <a:bodyPr/>
                    <a:lstStyle/>
                    <a:p>
                      <a:pPr marL="0" marR="0">
                        <a:lnSpc>
                          <a:spcPct val="107000"/>
                        </a:lnSpc>
                        <a:spcBef>
                          <a:spcPts val="0"/>
                        </a:spcBef>
                        <a:spcAft>
                          <a:spcPts val="800"/>
                        </a:spcAft>
                      </a:pPr>
                      <a:r>
                        <a:rPr lang="en-US" sz="1400" b="1" dirty="0" err="1">
                          <a:latin typeface="Calibri"/>
                          <a:ea typeface="Calibri"/>
                          <a:cs typeface="Times New Roman"/>
                        </a:rPr>
                        <a:t>Kisoro</a:t>
                      </a:r>
                      <a:r>
                        <a:rPr lang="en-US" sz="1400" b="1" dirty="0">
                          <a:latin typeface="Calibri"/>
                          <a:ea typeface="Calibri"/>
                          <a:cs typeface="Times New Roman"/>
                        </a:rPr>
                        <a:t> – </a:t>
                      </a:r>
                      <a:r>
                        <a:rPr lang="en-US" sz="1400" b="1" dirty="0" err="1">
                          <a:latin typeface="Calibri"/>
                          <a:ea typeface="Calibri"/>
                          <a:cs typeface="Times New Roman"/>
                        </a:rPr>
                        <a:t>Kabale</a:t>
                      </a:r>
                      <a:r>
                        <a:rPr lang="en-US" sz="1400" b="1" dirty="0">
                          <a:latin typeface="Calibri"/>
                          <a:ea typeface="Calibri"/>
                          <a:cs typeface="Times New Roman"/>
                        </a:rPr>
                        <a:t> border </a:t>
                      </a:r>
                      <a:r>
                        <a:rPr lang="en-US" sz="1400" b="1" dirty="0" smtClean="0">
                          <a:latin typeface="Calibri"/>
                          <a:ea typeface="Calibri"/>
                          <a:cs typeface="Times New Roman"/>
                        </a:rPr>
                        <a:t>points</a:t>
                      </a:r>
                    </a:p>
                    <a:p>
                      <a:pPr marL="0" marR="0">
                        <a:lnSpc>
                          <a:spcPct val="107000"/>
                        </a:lnSpc>
                        <a:spcBef>
                          <a:spcPts val="0"/>
                        </a:spcBef>
                        <a:spcAft>
                          <a:spcPts val="800"/>
                        </a:spcAft>
                      </a:pPr>
                      <a:endParaRPr lang="en-US" sz="1400" b="1" dirty="0" smtClean="0">
                        <a:latin typeface="Calibri"/>
                        <a:ea typeface="Calibri"/>
                        <a:cs typeface="Times New Roman"/>
                      </a:endParaRPr>
                    </a:p>
                    <a:p>
                      <a:pPr marL="0" marR="0">
                        <a:lnSpc>
                          <a:spcPct val="107000"/>
                        </a:lnSpc>
                        <a:spcBef>
                          <a:spcPts val="0"/>
                        </a:spcBef>
                        <a:spcAft>
                          <a:spcPts val="800"/>
                        </a:spcAft>
                      </a:pPr>
                      <a:endParaRPr lang="en-US" sz="1400" b="1" dirty="0">
                        <a:latin typeface="Calibri"/>
                        <a:ea typeface="Calibri"/>
                        <a:cs typeface="Times New Roman"/>
                      </a:endParaRPr>
                    </a:p>
                  </a:txBody>
                  <a:tcPr marL="68580" marR="68580" marT="0" marB="0"/>
                </a:tc>
                <a:tc>
                  <a:txBody>
                    <a:bodyPr/>
                    <a:lstStyle/>
                    <a:p>
                      <a:pPr marL="0" marR="0">
                        <a:lnSpc>
                          <a:spcPct val="107000"/>
                        </a:lnSpc>
                        <a:spcBef>
                          <a:spcPts val="0"/>
                        </a:spcBef>
                        <a:spcAft>
                          <a:spcPts val="800"/>
                        </a:spcAft>
                      </a:pPr>
                      <a:r>
                        <a:rPr lang="en-US" sz="1400" b="1" dirty="0" err="1">
                          <a:latin typeface="Calibri"/>
                          <a:ea typeface="Calibri"/>
                          <a:cs typeface="Times New Roman"/>
                        </a:rPr>
                        <a:t>Kisoro</a:t>
                      </a:r>
                      <a:r>
                        <a:rPr lang="en-US" sz="1400" b="1" dirty="0">
                          <a:latin typeface="Calibri"/>
                          <a:ea typeface="Calibri"/>
                          <a:cs typeface="Times New Roman"/>
                        </a:rPr>
                        <a:t>/ </a:t>
                      </a:r>
                      <a:r>
                        <a:rPr lang="en-US" sz="1400" b="1" dirty="0" err="1">
                          <a:latin typeface="Calibri"/>
                          <a:ea typeface="Calibri"/>
                          <a:cs typeface="Times New Roman"/>
                        </a:rPr>
                        <a:t>Nyakabande</a:t>
                      </a:r>
                      <a:r>
                        <a:rPr lang="en-US" sz="1400" b="1" dirty="0">
                          <a:latin typeface="Calibri"/>
                          <a:ea typeface="Calibri"/>
                          <a:cs typeface="Times New Roman"/>
                        </a:rPr>
                        <a:t> TC</a:t>
                      </a:r>
                    </a:p>
                  </a:txBody>
                  <a:tcPr marL="68580" marR="68580" marT="0" marB="0"/>
                </a:tc>
                <a:tc>
                  <a:txBody>
                    <a:bodyPr/>
                    <a:lstStyle/>
                    <a:p>
                      <a:pPr marL="0" marR="0">
                        <a:lnSpc>
                          <a:spcPct val="107000"/>
                        </a:lnSpc>
                        <a:spcBef>
                          <a:spcPts val="0"/>
                        </a:spcBef>
                        <a:spcAft>
                          <a:spcPts val="800"/>
                        </a:spcAft>
                      </a:pPr>
                      <a:r>
                        <a:rPr lang="en-US" sz="1400" b="1" dirty="0" err="1">
                          <a:latin typeface="Calibri"/>
                          <a:ea typeface="Calibri"/>
                          <a:cs typeface="Times New Roman"/>
                        </a:rPr>
                        <a:t>Nakivale</a:t>
                      </a:r>
                      <a:r>
                        <a:rPr lang="en-US" sz="1400" b="1" dirty="0">
                          <a:latin typeface="Calibri"/>
                          <a:ea typeface="Calibri"/>
                          <a:cs typeface="Times New Roman"/>
                        </a:rPr>
                        <a:t>/ </a:t>
                      </a:r>
                      <a:r>
                        <a:rPr lang="en-US" sz="1400" b="1" dirty="0" err="1">
                          <a:latin typeface="Calibri"/>
                          <a:ea typeface="Calibri"/>
                          <a:cs typeface="Times New Roman"/>
                        </a:rPr>
                        <a:t>Oruchinga</a:t>
                      </a:r>
                      <a:endParaRPr lang="en-US" sz="1400" b="1" dirty="0">
                        <a:latin typeface="Calibri"/>
                        <a:ea typeface="Calibri"/>
                        <a:cs typeface="Times New Roman"/>
                      </a:endParaRPr>
                    </a:p>
                  </a:txBody>
                  <a:tcPr marL="68580" marR="68580" marT="0" marB="0"/>
                </a:tc>
              </a:tr>
              <a:tr h="370840">
                <a:tc>
                  <a:txBody>
                    <a:bodyPr/>
                    <a:lstStyle/>
                    <a:p>
                      <a:pPr marL="0" marR="0">
                        <a:lnSpc>
                          <a:spcPct val="107000"/>
                        </a:lnSpc>
                        <a:spcBef>
                          <a:spcPts val="0"/>
                        </a:spcBef>
                        <a:spcAft>
                          <a:spcPts val="800"/>
                        </a:spcAft>
                      </a:pPr>
                      <a:r>
                        <a:rPr lang="en-US" sz="1400" b="1" dirty="0" err="1">
                          <a:latin typeface="Calibri"/>
                          <a:ea typeface="Calibri"/>
                          <a:cs typeface="Times New Roman"/>
                        </a:rPr>
                        <a:t>Kisoro</a:t>
                      </a:r>
                      <a:r>
                        <a:rPr lang="en-US" sz="1400" b="1" dirty="0">
                          <a:latin typeface="Calibri"/>
                          <a:ea typeface="Calibri"/>
                          <a:cs typeface="Times New Roman"/>
                        </a:rPr>
                        <a:t>: Entry from </a:t>
                      </a:r>
                      <a:r>
                        <a:rPr lang="en-US" sz="1400" b="1" dirty="0" smtClean="0">
                          <a:latin typeface="Calibri"/>
                          <a:ea typeface="Calibri"/>
                          <a:cs typeface="Times New Roman"/>
                        </a:rPr>
                        <a:t>DRC</a:t>
                      </a:r>
                    </a:p>
                    <a:p>
                      <a:pPr marL="0" marR="0">
                        <a:lnSpc>
                          <a:spcPct val="107000"/>
                        </a:lnSpc>
                        <a:spcBef>
                          <a:spcPts val="0"/>
                        </a:spcBef>
                        <a:spcAft>
                          <a:spcPts val="800"/>
                        </a:spcAft>
                      </a:pPr>
                      <a:endParaRPr lang="en-US" sz="1400" b="1" dirty="0" smtClean="0">
                        <a:latin typeface="Calibri"/>
                        <a:ea typeface="Calibri"/>
                        <a:cs typeface="Times New Roman"/>
                      </a:endParaRPr>
                    </a:p>
                    <a:p>
                      <a:pPr marL="0" marR="0">
                        <a:lnSpc>
                          <a:spcPct val="107000"/>
                        </a:lnSpc>
                        <a:spcBef>
                          <a:spcPts val="0"/>
                        </a:spcBef>
                        <a:spcAft>
                          <a:spcPts val="800"/>
                        </a:spcAft>
                      </a:pPr>
                      <a:endParaRPr lang="en-US" sz="1400" b="1" dirty="0">
                        <a:latin typeface="Calibri"/>
                        <a:ea typeface="Calibri"/>
                        <a:cs typeface="Times New Roman"/>
                      </a:endParaRPr>
                    </a:p>
                  </a:txBody>
                  <a:tcPr marL="68580" marR="68580" marT="0" marB="0"/>
                </a:tc>
                <a:tc>
                  <a:txBody>
                    <a:bodyPr/>
                    <a:lstStyle/>
                    <a:p>
                      <a:pPr marL="0" marR="0">
                        <a:lnSpc>
                          <a:spcPct val="107000"/>
                        </a:lnSpc>
                        <a:spcBef>
                          <a:spcPts val="0"/>
                        </a:spcBef>
                        <a:spcAft>
                          <a:spcPts val="800"/>
                        </a:spcAft>
                      </a:pPr>
                      <a:r>
                        <a:rPr lang="en-US" sz="1400" b="1">
                          <a:latin typeface="Calibri"/>
                          <a:ea typeface="Calibri"/>
                          <a:cs typeface="Times New Roman"/>
                        </a:rPr>
                        <a:t>Kisoro/ Nyakabande TC</a:t>
                      </a:r>
                    </a:p>
                  </a:txBody>
                  <a:tcPr marL="68580" marR="68580" marT="0" marB="0"/>
                </a:tc>
                <a:tc>
                  <a:txBody>
                    <a:bodyPr/>
                    <a:lstStyle/>
                    <a:p>
                      <a:pPr marL="0" marR="0">
                        <a:lnSpc>
                          <a:spcPct val="107000"/>
                        </a:lnSpc>
                        <a:spcBef>
                          <a:spcPts val="0"/>
                        </a:spcBef>
                        <a:spcAft>
                          <a:spcPts val="800"/>
                        </a:spcAft>
                      </a:pPr>
                      <a:r>
                        <a:rPr lang="en-US" sz="1400" b="1" dirty="0" err="1">
                          <a:latin typeface="Calibri"/>
                          <a:ea typeface="Calibri"/>
                          <a:cs typeface="Times New Roman"/>
                        </a:rPr>
                        <a:t>Nakivale</a:t>
                      </a:r>
                      <a:r>
                        <a:rPr lang="en-US" sz="1400" b="1" dirty="0">
                          <a:latin typeface="Calibri"/>
                          <a:ea typeface="Calibri"/>
                          <a:cs typeface="Times New Roman"/>
                        </a:rPr>
                        <a:t>/ </a:t>
                      </a:r>
                      <a:r>
                        <a:rPr lang="en-US" sz="1400" b="1" dirty="0" err="1">
                          <a:latin typeface="Calibri"/>
                          <a:ea typeface="Calibri"/>
                          <a:cs typeface="Times New Roman"/>
                        </a:rPr>
                        <a:t>Oruchinga</a:t>
                      </a:r>
                      <a:endParaRPr lang="en-US" sz="1400" b="1" dirty="0">
                        <a:latin typeface="Calibri"/>
                        <a:ea typeface="Calibri"/>
                        <a:cs typeface="Times New Roman"/>
                      </a:endParaRPr>
                    </a:p>
                  </a:txBody>
                  <a:tcPr marL="68580" marR="68580" marT="0" marB="0"/>
                </a:tc>
              </a:tr>
              <a:tr h="370840">
                <a:tc>
                  <a:txBody>
                    <a:bodyPr/>
                    <a:lstStyle/>
                    <a:p>
                      <a:pPr marL="0" marR="0">
                        <a:lnSpc>
                          <a:spcPct val="107000"/>
                        </a:lnSpc>
                        <a:spcBef>
                          <a:spcPts val="0"/>
                        </a:spcBef>
                        <a:spcAft>
                          <a:spcPts val="800"/>
                        </a:spcAft>
                      </a:pPr>
                      <a:r>
                        <a:rPr lang="en-US" sz="1400" b="1" dirty="0" err="1">
                          <a:latin typeface="Calibri"/>
                          <a:ea typeface="Calibri"/>
                          <a:cs typeface="Times New Roman"/>
                        </a:rPr>
                        <a:t>Kabale</a:t>
                      </a:r>
                      <a:r>
                        <a:rPr lang="en-US" sz="1400" b="1" dirty="0">
                          <a:latin typeface="Calibri"/>
                          <a:ea typeface="Calibri"/>
                          <a:cs typeface="Times New Roman"/>
                        </a:rPr>
                        <a:t> to Tanzania border </a:t>
                      </a:r>
                      <a:endParaRPr lang="en-US" sz="1400" b="1" dirty="0" smtClean="0">
                        <a:latin typeface="Calibri"/>
                        <a:ea typeface="Calibri"/>
                        <a:cs typeface="Times New Roman"/>
                      </a:endParaRPr>
                    </a:p>
                    <a:p>
                      <a:pPr marL="0" marR="0">
                        <a:lnSpc>
                          <a:spcPct val="107000"/>
                        </a:lnSpc>
                        <a:spcBef>
                          <a:spcPts val="0"/>
                        </a:spcBef>
                        <a:spcAft>
                          <a:spcPts val="800"/>
                        </a:spcAft>
                      </a:pPr>
                      <a:endParaRPr lang="en-US" sz="1400" b="1" dirty="0" smtClean="0">
                        <a:latin typeface="Calibri"/>
                        <a:ea typeface="Calibri"/>
                        <a:cs typeface="Times New Roman"/>
                      </a:endParaRPr>
                    </a:p>
                    <a:p>
                      <a:pPr marL="0" marR="0">
                        <a:lnSpc>
                          <a:spcPct val="107000"/>
                        </a:lnSpc>
                        <a:spcBef>
                          <a:spcPts val="0"/>
                        </a:spcBef>
                        <a:spcAft>
                          <a:spcPts val="800"/>
                        </a:spcAft>
                      </a:pPr>
                      <a:endParaRPr lang="en-US" sz="1400" b="1" dirty="0">
                        <a:latin typeface="Calibri"/>
                        <a:ea typeface="Calibri"/>
                        <a:cs typeface="Times New Roman"/>
                      </a:endParaRPr>
                    </a:p>
                  </a:txBody>
                  <a:tcPr marL="68580" marR="68580" marT="0" marB="0"/>
                </a:tc>
                <a:tc>
                  <a:txBody>
                    <a:bodyPr/>
                    <a:lstStyle/>
                    <a:p>
                      <a:pPr marL="0" marR="0">
                        <a:lnSpc>
                          <a:spcPct val="107000"/>
                        </a:lnSpc>
                        <a:spcBef>
                          <a:spcPts val="0"/>
                        </a:spcBef>
                        <a:spcAft>
                          <a:spcPts val="800"/>
                        </a:spcAft>
                      </a:pPr>
                      <a:r>
                        <a:rPr lang="en-US" sz="1400" b="1" dirty="0" err="1">
                          <a:latin typeface="Calibri"/>
                          <a:ea typeface="Calibri"/>
                          <a:cs typeface="Times New Roman"/>
                        </a:rPr>
                        <a:t>Nakivale</a:t>
                      </a:r>
                      <a:r>
                        <a:rPr lang="en-US" sz="1400" b="1" dirty="0">
                          <a:latin typeface="Calibri"/>
                          <a:ea typeface="Calibri"/>
                          <a:cs typeface="Times New Roman"/>
                        </a:rPr>
                        <a:t> </a:t>
                      </a:r>
                      <a:r>
                        <a:rPr lang="en-US" sz="1400" b="1" dirty="0" err="1">
                          <a:latin typeface="Calibri"/>
                          <a:ea typeface="Calibri"/>
                          <a:cs typeface="Times New Roman"/>
                        </a:rPr>
                        <a:t>Kabizana</a:t>
                      </a:r>
                      <a:r>
                        <a:rPr lang="en-US" sz="1400" b="1" dirty="0">
                          <a:latin typeface="Calibri"/>
                          <a:ea typeface="Calibri"/>
                          <a:cs typeface="Times New Roman"/>
                        </a:rPr>
                        <a:t> Reception Center</a:t>
                      </a:r>
                    </a:p>
                  </a:txBody>
                  <a:tcPr marL="68580" marR="68580" marT="0" marB="0"/>
                </a:tc>
                <a:tc>
                  <a:txBody>
                    <a:bodyPr/>
                    <a:lstStyle/>
                    <a:p>
                      <a:pPr marL="0" marR="0">
                        <a:lnSpc>
                          <a:spcPct val="107000"/>
                        </a:lnSpc>
                        <a:spcBef>
                          <a:spcPts val="0"/>
                        </a:spcBef>
                        <a:spcAft>
                          <a:spcPts val="800"/>
                        </a:spcAft>
                      </a:pPr>
                      <a:r>
                        <a:rPr lang="en-US" sz="1400" b="1" dirty="0" err="1">
                          <a:latin typeface="Calibri"/>
                          <a:ea typeface="Calibri"/>
                          <a:cs typeface="Times New Roman"/>
                        </a:rPr>
                        <a:t>Nakivale</a:t>
                      </a:r>
                      <a:r>
                        <a:rPr lang="en-US" sz="1400" b="1" dirty="0">
                          <a:latin typeface="Calibri"/>
                          <a:ea typeface="Calibri"/>
                          <a:cs typeface="Times New Roman"/>
                        </a:rPr>
                        <a:t>/ </a:t>
                      </a:r>
                      <a:r>
                        <a:rPr lang="en-US" sz="1400" b="1" dirty="0" err="1">
                          <a:latin typeface="Calibri"/>
                          <a:ea typeface="Calibri"/>
                          <a:cs typeface="Times New Roman"/>
                        </a:rPr>
                        <a:t>Oruchinga</a:t>
                      </a:r>
                      <a:endParaRPr lang="en-US" sz="1400" b="1" dirty="0">
                        <a:latin typeface="Calibri"/>
                        <a:ea typeface="Calibri"/>
                        <a:cs typeface="Times New Roman"/>
                      </a:endParaRPr>
                    </a:p>
                  </a:txBody>
                  <a:tcPr marL="68580" marR="68580" marT="0" marB="0"/>
                </a:tc>
              </a:tr>
              <a:tr h="370840">
                <a:tc>
                  <a:txBody>
                    <a:bodyPr/>
                    <a:lstStyle/>
                    <a:p>
                      <a:pPr marL="0" marR="0">
                        <a:lnSpc>
                          <a:spcPct val="107000"/>
                        </a:lnSpc>
                        <a:spcBef>
                          <a:spcPts val="0"/>
                        </a:spcBef>
                        <a:spcAft>
                          <a:spcPts val="800"/>
                        </a:spcAft>
                      </a:pPr>
                      <a:r>
                        <a:rPr lang="en-US" sz="1400" b="1" dirty="0">
                          <a:latin typeface="Calibri"/>
                          <a:ea typeface="Calibri"/>
                          <a:cs typeface="Times New Roman"/>
                        </a:rPr>
                        <a:t>ROTs/ transfers from </a:t>
                      </a:r>
                      <a:r>
                        <a:rPr lang="en-US" sz="1400" b="1" dirty="0" smtClean="0">
                          <a:latin typeface="Calibri"/>
                          <a:ea typeface="Calibri"/>
                          <a:cs typeface="Times New Roman"/>
                        </a:rPr>
                        <a:t>Kampala</a:t>
                      </a:r>
                    </a:p>
                    <a:p>
                      <a:pPr marL="0" marR="0">
                        <a:lnSpc>
                          <a:spcPct val="107000"/>
                        </a:lnSpc>
                        <a:spcBef>
                          <a:spcPts val="0"/>
                        </a:spcBef>
                        <a:spcAft>
                          <a:spcPts val="800"/>
                        </a:spcAft>
                      </a:pPr>
                      <a:endParaRPr lang="en-US" sz="1400" b="1" dirty="0" smtClean="0">
                        <a:latin typeface="Calibri"/>
                        <a:ea typeface="Calibri"/>
                        <a:cs typeface="Times New Roman"/>
                      </a:endParaRPr>
                    </a:p>
                    <a:p>
                      <a:pPr marL="0" marR="0">
                        <a:lnSpc>
                          <a:spcPct val="107000"/>
                        </a:lnSpc>
                        <a:spcBef>
                          <a:spcPts val="0"/>
                        </a:spcBef>
                        <a:spcAft>
                          <a:spcPts val="800"/>
                        </a:spcAft>
                      </a:pPr>
                      <a:endParaRPr lang="en-US" sz="1400" b="1" dirty="0">
                        <a:latin typeface="Calibri"/>
                        <a:ea typeface="Calibri"/>
                        <a:cs typeface="Times New Roman"/>
                      </a:endParaRPr>
                    </a:p>
                  </a:txBody>
                  <a:tcPr marL="68580" marR="68580" marT="0" marB="0"/>
                </a:tc>
                <a:tc>
                  <a:txBody>
                    <a:bodyPr/>
                    <a:lstStyle/>
                    <a:p>
                      <a:pPr marL="0" marR="0">
                        <a:lnSpc>
                          <a:spcPct val="107000"/>
                        </a:lnSpc>
                        <a:spcBef>
                          <a:spcPts val="0"/>
                        </a:spcBef>
                        <a:spcAft>
                          <a:spcPts val="800"/>
                        </a:spcAft>
                      </a:pPr>
                      <a:r>
                        <a:rPr lang="en-US" sz="1400" b="1" dirty="0" err="1">
                          <a:latin typeface="Calibri"/>
                          <a:ea typeface="Calibri"/>
                          <a:cs typeface="Times New Roman"/>
                        </a:rPr>
                        <a:t>Nakivale</a:t>
                      </a:r>
                      <a:r>
                        <a:rPr lang="en-US" sz="1400" b="1" dirty="0">
                          <a:latin typeface="Calibri"/>
                          <a:ea typeface="Calibri"/>
                          <a:cs typeface="Times New Roman"/>
                        </a:rPr>
                        <a:t> </a:t>
                      </a:r>
                      <a:r>
                        <a:rPr lang="en-US" sz="1400" b="1" dirty="0" err="1">
                          <a:latin typeface="Calibri"/>
                          <a:ea typeface="Calibri"/>
                          <a:cs typeface="Times New Roman"/>
                        </a:rPr>
                        <a:t>Kabizana</a:t>
                      </a:r>
                      <a:r>
                        <a:rPr lang="en-US" sz="1400" b="1" dirty="0">
                          <a:latin typeface="Calibri"/>
                          <a:ea typeface="Calibri"/>
                          <a:cs typeface="Times New Roman"/>
                        </a:rPr>
                        <a:t> Reception Center</a:t>
                      </a:r>
                    </a:p>
                  </a:txBody>
                  <a:tcPr marL="68580" marR="68580" marT="0" marB="0"/>
                </a:tc>
                <a:tc>
                  <a:txBody>
                    <a:bodyPr/>
                    <a:lstStyle/>
                    <a:p>
                      <a:pPr marL="0" marR="0">
                        <a:lnSpc>
                          <a:spcPct val="107000"/>
                        </a:lnSpc>
                        <a:spcBef>
                          <a:spcPts val="0"/>
                        </a:spcBef>
                        <a:spcAft>
                          <a:spcPts val="800"/>
                        </a:spcAft>
                      </a:pPr>
                      <a:r>
                        <a:rPr lang="en-US" sz="1400" b="1" dirty="0" err="1">
                          <a:latin typeface="Calibri"/>
                          <a:ea typeface="Calibri"/>
                          <a:cs typeface="Times New Roman"/>
                        </a:rPr>
                        <a:t>Nakivale</a:t>
                      </a:r>
                      <a:r>
                        <a:rPr lang="en-US" sz="1400" b="1" dirty="0">
                          <a:latin typeface="Calibri"/>
                          <a:ea typeface="Calibri"/>
                          <a:cs typeface="Times New Roman"/>
                        </a:rPr>
                        <a:t>/</a:t>
                      </a:r>
                      <a:r>
                        <a:rPr lang="en-US" sz="1400" b="1" dirty="0" err="1">
                          <a:latin typeface="Calibri"/>
                          <a:ea typeface="Calibri"/>
                          <a:cs typeface="Times New Roman"/>
                        </a:rPr>
                        <a:t>Oruchinga</a:t>
                      </a:r>
                      <a:endParaRPr lang="en-US" sz="1400" b="1" dirty="0">
                        <a:latin typeface="Calibri"/>
                        <a:ea typeface="Calibri"/>
                        <a:cs typeface="Times New Roman"/>
                      </a:endParaRPr>
                    </a:p>
                  </a:txBody>
                  <a:tcPr marL="68580" marR="68580" marT="0" marB="0"/>
                </a:tc>
              </a:tr>
              <a:tr h="370840">
                <a:tc>
                  <a:txBody>
                    <a:bodyPr/>
                    <a:lstStyle/>
                    <a:p>
                      <a:pPr marL="0" marR="0">
                        <a:lnSpc>
                          <a:spcPct val="107000"/>
                        </a:lnSpc>
                        <a:spcBef>
                          <a:spcPts val="0"/>
                        </a:spcBef>
                        <a:spcAft>
                          <a:spcPts val="800"/>
                        </a:spcAft>
                      </a:pPr>
                      <a:r>
                        <a:rPr lang="en-US" sz="1400" b="1" dirty="0">
                          <a:latin typeface="Calibri"/>
                          <a:ea typeface="Calibri"/>
                          <a:cs typeface="Times New Roman"/>
                        </a:rPr>
                        <a:t>Walk </a:t>
                      </a:r>
                      <a:r>
                        <a:rPr lang="en-US" sz="1400" b="1" dirty="0" err="1">
                          <a:latin typeface="Calibri"/>
                          <a:ea typeface="Calibri"/>
                          <a:cs typeface="Times New Roman"/>
                        </a:rPr>
                        <a:t>in’s</a:t>
                      </a:r>
                      <a:r>
                        <a:rPr lang="en-US" sz="1400" b="1" dirty="0">
                          <a:latin typeface="Calibri"/>
                          <a:ea typeface="Calibri"/>
                          <a:cs typeface="Times New Roman"/>
                        </a:rPr>
                        <a:t> to </a:t>
                      </a:r>
                      <a:r>
                        <a:rPr lang="en-US" sz="1400" b="1" dirty="0" smtClean="0">
                          <a:latin typeface="Calibri"/>
                          <a:ea typeface="Calibri"/>
                          <a:cs typeface="Times New Roman"/>
                        </a:rPr>
                        <a:t>Settlements</a:t>
                      </a:r>
                    </a:p>
                    <a:p>
                      <a:pPr marL="0" marR="0">
                        <a:lnSpc>
                          <a:spcPct val="107000"/>
                        </a:lnSpc>
                        <a:spcBef>
                          <a:spcPts val="0"/>
                        </a:spcBef>
                        <a:spcAft>
                          <a:spcPts val="800"/>
                        </a:spcAft>
                      </a:pPr>
                      <a:endParaRPr lang="en-US" sz="1400" b="1" dirty="0" smtClean="0">
                        <a:latin typeface="Calibri"/>
                        <a:ea typeface="Calibri"/>
                        <a:cs typeface="Times New Roman"/>
                      </a:endParaRPr>
                    </a:p>
                    <a:p>
                      <a:pPr marL="0" marR="0">
                        <a:lnSpc>
                          <a:spcPct val="107000"/>
                        </a:lnSpc>
                        <a:spcBef>
                          <a:spcPts val="0"/>
                        </a:spcBef>
                        <a:spcAft>
                          <a:spcPts val="800"/>
                        </a:spcAft>
                      </a:pPr>
                      <a:endParaRPr lang="en-US" sz="1400" b="1" dirty="0">
                        <a:latin typeface="Calibri"/>
                        <a:ea typeface="Calibri"/>
                        <a:cs typeface="Times New Roman"/>
                      </a:endParaRPr>
                    </a:p>
                  </a:txBody>
                  <a:tcPr marL="68580" marR="68580" marT="0" marB="0"/>
                </a:tc>
                <a:tc>
                  <a:txBody>
                    <a:bodyPr/>
                    <a:lstStyle/>
                    <a:p>
                      <a:pPr marL="0" marR="0">
                        <a:lnSpc>
                          <a:spcPct val="107000"/>
                        </a:lnSpc>
                        <a:spcBef>
                          <a:spcPts val="0"/>
                        </a:spcBef>
                        <a:spcAft>
                          <a:spcPts val="800"/>
                        </a:spcAft>
                      </a:pPr>
                      <a:r>
                        <a:rPr lang="en-US" sz="1400" b="1" dirty="0">
                          <a:latin typeface="Calibri"/>
                          <a:ea typeface="Calibri"/>
                          <a:cs typeface="Times New Roman"/>
                        </a:rPr>
                        <a:t>Settlement Reception Center</a:t>
                      </a:r>
                    </a:p>
                  </a:txBody>
                  <a:tcPr marL="68580" marR="68580" marT="0" marB="0"/>
                </a:tc>
                <a:tc>
                  <a:txBody>
                    <a:bodyPr/>
                    <a:lstStyle/>
                    <a:p>
                      <a:pPr marL="0" marR="0">
                        <a:lnSpc>
                          <a:spcPct val="107000"/>
                        </a:lnSpc>
                        <a:spcBef>
                          <a:spcPts val="0"/>
                        </a:spcBef>
                        <a:spcAft>
                          <a:spcPts val="800"/>
                        </a:spcAft>
                      </a:pPr>
                      <a:r>
                        <a:rPr lang="en-US" sz="1400" b="1" dirty="0" err="1">
                          <a:latin typeface="Calibri"/>
                          <a:ea typeface="Calibri"/>
                          <a:cs typeface="Times New Roman"/>
                        </a:rPr>
                        <a:t>Nakivale</a:t>
                      </a:r>
                      <a:r>
                        <a:rPr lang="en-US" sz="1400" b="1" dirty="0">
                          <a:latin typeface="Calibri"/>
                          <a:ea typeface="Calibri"/>
                          <a:cs typeface="Times New Roman"/>
                        </a:rPr>
                        <a:t>/</a:t>
                      </a:r>
                      <a:r>
                        <a:rPr lang="en-US" sz="1400" b="1" dirty="0" err="1">
                          <a:latin typeface="Calibri"/>
                          <a:ea typeface="Calibri"/>
                          <a:cs typeface="Times New Roman"/>
                        </a:rPr>
                        <a:t>Oruchings</a:t>
                      </a:r>
                      <a:r>
                        <a:rPr lang="en-US" sz="1400" b="1" dirty="0">
                          <a:latin typeface="Calibri"/>
                          <a:ea typeface="Calibri"/>
                          <a:cs typeface="Times New Roman"/>
                        </a:rPr>
                        <a:t>/</a:t>
                      </a:r>
                      <a:r>
                        <a:rPr lang="en-US" sz="1400" b="1" dirty="0" err="1">
                          <a:latin typeface="Calibri"/>
                          <a:ea typeface="Calibri"/>
                          <a:cs typeface="Times New Roman"/>
                        </a:rPr>
                        <a:t>Kyaka</a:t>
                      </a:r>
                      <a:endParaRPr lang="en-US" sz="1400" b="1" dirty="0">
                        <a:latin typeface="Calibri"/>
                        <a:ea typeface="Calibri"/>
                        <a:cs typeface="Times New Roman"/>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b="1" dirty="0" smtClean="0"/>
              <a:t/>
            </a:r>
            <a:br>
              <a:rPr lang="en-US" sz="3600" b="1" dirty="0" smtClean="0"/>
            </a:br>
            <a:r>
              <a:rPr lang="en-US" sz="3600" b="1" dirty="0" smtClean="0"/>
              <a:t>Entry Points and Reception Facilities cont..</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pPr algn="just"/>
            <a:r>
              <a:rPr lang="en-US" dirty="0" smtClean="0"/>
              <a:t>Asylum seekers entering Uganda through </a:t>
            </a:r>
            <a:r>
              <a:rPr lang="en-US" dirty="0" err="1" smtClean="0"/>
              <a:t>Kisoro</a:t>
            </a:r>
            <a:r>
              <a:rPr lang="en-US" dirty="0" smtClean="0"/>
              <a:t> border axis points will be transported to </a:t>
            </a:r>
            <a:r>
              <a:rPr lang="en-US" dirty="0" err="1" smtClean="0"/>
              <a:t>Nyakabande</a:t>
            </a:r>
            <a:r>
              <a:rPr lang="en-US" dirty="0" smtClean="0"/>
              <a:t> Transit Center.  </a:t>
            </a:r>
          </a:p>
          <a:p>
            <a:pPr algn="just"/>
            <a:endParaRPr lang="en-US" dirty="0" smtClean="0"/>
          </a:p>
          <a:p>
            <a:pPr algn="just"/>
            <a:r>
              <a:rPr lang="en-US" dirty="0" smtClean="0"/>
              <a:t>OPM will take a decision on whether asylum seekers will remain at </a:t>
            </a:r>
            <a:r>
              <a:rPr lang="en-US" dirty="0" err="1" smtClean="0"/>
              <a:t>Nyakabande</a:t>
            </a:r>
            <a:r>
              <a:rPr lang="en-US" dirty="0" smtClean="0"/>
              <a:t> pending RSD procedures or transfer to </a:t>
            </a:r>
            <a:r>
              <a:rPr lang="en-US" dirty="0" err="1" smtClean="0"/>
              <a:t>Nakivale</a:t>
            </a:r>
            <a:r>
              <a:rPr lang="en-US" dirty="0" smtClean="0"/>
              <a:t> Settlement to await RSD.</a:t>
            </a:r>
          </a:p>
          <a:p>
            <a:pPr algn="just">
              <a:buNone/>
            </a:pPr>
            <a:endParaRPr lang="en-US" dirty="0" smtClean="0"/>
          </a:p>
          <a:p>
            <a:pPr algn="just">
              <a:buNone/>
            </a:pP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Reception and Settlement facilities cont..</a:t>
            </a:r>
            <a:endParaRPr lang="en-US" b="1" dirty="0"/>
          </a:p>
        </p:txBody>
      </p:sp>
      <p:sp>
        <p:nvSpPr>
          <p:cNvPr id="3" name="Content Placeholder 2"/>
          <p:cNvSpPr>
            <a:spLocks noGrp="1"/>
          </p:cNvSpPr>
          <p:nvPr>
            <p:ph idx="1"/>
          </p:nvPr>
        </p:nvSpPr>
        <p:spPr/>
        <p:txBody>
          <a:bodyPr/>
          <a:lstStyle/>
          <a:p>
            <a:pPr algn="just"/>
            <a:r>
              <a:rPr lang="en-US" b="1" dirty="0" err="1" smtClean="0"/>
              <a:t>Nakivale</a:t>
            </a:r>
            <a:r>
              <a:rPr lang="en-US" b="1" dirty="0" smtClean="0"/>
              <a:t> is </a:t>
            </a:r>
            <a:r>
              <a:rPr lang="en-US" dirty="0" smtClean="0"/>
              <a:t>70Sq miles, with a population of 74000 refugees. Its close to Tanzania and Rwanda border where majority asylum seekers are likely to pass.</a:t>
            </a:r>
          </a:p>
          <a:p>
            <a:pPr algn="just"/>
            <a:endParaRPr lang="en-US" dirty="0" smtClean="0"/>
          </a:p>
          <a:p>
            <a:pPr algn="just"/>
            <a:r>
              <a:rPr lang="en-US" b="1" dirty="0" err="1" smtClean="0"/>
              <a:t>Kabazana</a:t>
            </a:r>
            <a:r>
              <a:rPr lang="en-US" b="1" dirty="0" smtClean="0"/>
              <a:t> Reception Centre </a:t>
            </a:r>
            <a:r>
              <a:rPr lang="en-US" dirty="0" smtClean="0"/>
              <a:t>has existing </a:t>
            </a:r>
            <a:r>
              <a:rPr lang="en-US" dirty="0" err="1" smtClean="0"/>
              <a:t>infrustructure</a:t>
            </a:r>
            <a:r>
              <a:rPr lang="en-US" dirty="0" smtClean="0"/>
              <a:t> for up to 1000 and can be expanded to 5000 capacity with in a week</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Reception and Settlement facilities cont..</a:t>
            </a:r>
            <a:endParaRPr lang="en-US" dirty="0"/>
          </a:p>
        </p:txBody>
      </p:sp>
      <p:sp>
        <p:nvSpPr>
          <p:cNvPr id="3" name="Content Placeholder 2"/>
          <p:cNvSpPr>
            <a:spLocks noGrp="1"/>
          </p:cNvSpPr>
          <p:nvPr>
            <p:ph idx="1"/>
          </p:nvPr>
        </p:nvSpPr>
        <p:spPr/>
        <p:txBody>
          <a:bodyPr>
            <a:normAutofit fontScale="92500"/>
          </a:bodyPr>
          <a:lstStyle/>
          <a:p>
            <a:pPr algn="just"/>
            <a:r>
              <a:rPr lang="en-US" b="1" dirty="0" err="1" smtClean="0"/>
              <a:t>Juru</a:t>
            </a:r>
            <a:r>
              <a:rPr lang="en-US" b="1" dirty="0" smtClean="0"/>
              <a:t> reception Centre: </a:t>
            </a:r>
            <a:r>
              <a:rPr lang="en-US" dirty="0" smtClean="0"/>
              <a:t>Used in 2014 for assisted return. The transit has </a:t>
            </a:r>
            <a:r>
              <a:rPr lang="en-US" dirty="0" err="1" smtClean="0"/>
              <a:t>infrustructure</a:t>
            </a:r>
            <a:r>
              <a:rPr lang="en-US" dirty="0" smtClean="0"/>
              <a:t> for up to 1000 people and can be expanded up  5000 capacity</a:t>
            </a:r>
          </a:p>
          <a:p>
            <a:pPr algn="just"/>
            <a:endParaRPr lang="en-US" dirty="0" smtClean="0"/>
          </a:p>
          <a:p>
            <a:pPr algn="just"/>
            <a:r>
              <a:rPr lang="en-US" b="1" dirty="0" smtClean="0"/>
              <a:t>Additional land </a:t>
            </a:r>
            <a:r>
              <a:rPr lang="en-US" dirty="0" smtClean="0"/>
              <a:t>is available in </a:t>
            </a:r>
            <a:r>
              <a:rPr lang="en-US" dirty="0" err="1" smtClean="0"/>
              <a:t>Nakivale</a:t>
            </a:r>
            <a:r>
              <a:rPr lang="en-US" dirty="0" smtClean="0"/>
              <a:t> and this can accommodate up to 10.000. WASH  and other infrastructure will however be required as well as new Partner Staff to support this process</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Reception and Settlement facilities cont..</a:t>
            </a:r>
            <a:endParaRPr lang="en-US" dirty="0"/>
          </a:p>
        </p:txBody>
      </p:sp>
      <p:sp>
        <p:nvSpPr>
          <p:cNvPr id="3" name="Content Placeholder 2"/>
          <p:cNvSpPr>
            <a:spLocks noGrp="1"/>
          </p:cNvSpPr>
          <p:nvPr>
            <p:ph idx="1"/>
          </p:nvPr>
        </p:nvSpPr>
        <p:spPr/>
        <p:txBody>
          <a:bodyPr/>
          <a:lstStyle/>
          <a:p>
            <a:pPr algn="just"/>
            <a:r>
              <a:rPr lang="en-US" b="1" dirty="0" err="1" smtClean="0"/>
              <a:t>Oruchinga</a:t>
            </a:r>
            <a:r>
              <a:rPr lang="en-US" b="1" dirty="0" smtClean="0"/>
              <a:t> Refugee Settlement: </a:t>
            </a:r>
            <a:r>
              <a:rPr lang="en-US" dirty="0" smtClean="0"/>
              <a:t>In the event that </a:t>
            </a:r>
            <a:r>
              <a:rPr lang="en-US" dirty="0" err="1" smtClean="0"/>
              <a:t>Nakivale</a:t>
            </a:r>
            <a:r>
              <a:rPr lang="en-US" dirty="0" smtClean="0"/>
              <a:t> is </a:t>
            </a:r>
            <a:r>
              <a:rPr lang="en-US" dirty="0" err="1" smtClean="0"/>
              <a:t>streched</a:t>
            </a:r>
            <a:r>
              <a:rPr lang="en-US" dirty="0" smtClean="0"/>
              <a:t>, another reception centre will be established in </a:t>
            </a:r>
            <a:r>
              <a:rPr lang="en-US" dirty="0" err="1" smtClean="0"/>
              <a:t>Oruchinga</a:t>
            </a:r>
            <a:r>
              <a:rPr lang="en-US" dirty="0" smtClean="0"/>
              <a:t> with the capacity of 1000 refugees</a:t>
            </a:r>
          </a:p>
          <a:p>
            <a:pPr algn="just"/>
            <a:endParaRPr lang="en-US" dirty="0" smtClean="0"/>
          </a:p>
          <a:p>
            <a:pPr algn="just"/>
            <a:r>
              <a:rPr lang="en-US" dirty="0" smtClean="0"/>
              <a:t>New arrivals/ transfers from Kampala will be </a:t>
            </a:r>
            <a:r>
              <a:rPr lang="en-US" dirty="0" err="1" smtClean="0"/>
              <a:t>accomodated</a:t>
            </a:r>
            <a:r>
              <a:rPr lang="en-US" dirty="0" smtClean="0"/>
              <a:t> in the reception centre and REC cases settled in </a:t>
            </a:r>
            <a:r>
              <a:rPr lang="en-US" dirty="0" err="1" smtClean="0"/>
              <a:t>Kyaka</a:t>
            </a:r>
            <a:endParaRPr lang="en-US" dirty="0" smtClean="0"/>
          </a:p>
          <a:p>
            <a:pPr algn="just">
              <a:buNone/>
            </a:pPr>
            <a:endParaRPr lang="en-US" b="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PROTECTION AND ASSISTANCE ON ARRIVAL</a:t>
            </a:r>
            <a:endParaRPr lang="en-US" b="1" dirty="0"/>
          </a:p>
        </p:txBody>
      </p:sp>
      <p:sp>
        <p:nvSpPr>
          <p:cNvPr id="3" name="Content Placeholder 2"/>
          <p:cNvSpPr>
            <a:spLocks noGrp="1"/>
          </p:cNvSpPr>
          <p:nvPr>
            <p:ph idx="1"/>
          </p:nvPr>
        </p:nvSpPr>
        <p:spPr>
          <a:xfrm>
            <a:off x="381000" y="1524000"/>
            <a:ext cx="8229600" cy="4525963"/>
          </a:xfrm>
        </p:spPr>
        <p:txBody>
          <a:bodyPr>
            <a:normAutofit fontScale="92500" lnSpcReduction="20000"/>
          </a:bodyPr>
          <a:lstStyle/>
          <a:p>
            <a:pPr algn="just">
              <a:buNone/>
            </a:pPr>
            <a:r>
              <a:rPr lang="en-US" dirty="0" smtClean="0"/>
              <a:t>During this period, asylum seekers who are residing in the Settlement or Transit Centers will be provided with the following;</a:t>
            </a:r>
          </a:p>
          <a:p>
            <a:pPr algn="just">
              <a:buNone/>
            </a:pPr>
            <a:endParaRPr lang="en-US" dirty="0" smtClean="0"/>
          </a:p>
          <a:p>
            <a:pPr lvl="0" algn="just"/>
            <a:r>
              <a:rPr lang="en-US" dirty="0" smtClean="0"/>
              <a:t>Bio data Registration as an asylum seeker</a:t>
            </a:r>
          </a:p>
          <a:p>
            <a:pPr lvl="0" algn="just">
              <a:buNone/>
            </a:pPr>
            <a:r>
              <a:rPr lang="en-US" dirty="0" smtClean="0"/>
              <a:t> </a:t>
            </a:r>
          </a:p>
          <a:p>
            <a:pPr lvl="0" algn="just"/>
            <a:r>
              <a:rPr lang="en-US" dirty="0" smtClean="0"/>
              <a:t> Asylum Seeker certificate to each household</a:t>
            </a:r>
          </a:p>
          <a:p>
            <a:pPr lvl="0" algn="just"/>
            <a:endParaRPr lang="en-US" dirty="0" smtClean="0"/>
          </a:p>
          <a:p>
            <a:pPr lvl="0" algn="just"/>
            <a:r>
              <a:rPr lang="en-US" dirty="0" smtClean="0"/>
              <a:t>Issuance of a ration cards for WFP food distribution</a:t>
            </a:r>
          </a:p>
          <a:p>
            <a:pPr algn="just"/>
            <a:endParaRPr lang="en-US" dirty="0" smtClean="0"/>
          </a:p>
          <a:p>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Protection and Assistance cont..</a:t>
            </a:r>
            <a:endParaRPr lang="en-US" dirty="0"/>
          </a:p>
        </p:txBody>
      </p:sp>
      <p:sp>
        <p:nvSpPr>
          <p:cNvPr id="3" name="Content Placeholder 2"/>
          <p:cNvSpPr>
            <a:spLocks noGrp="1"/>
          </p:cNvSpPr>
          <p:nvPr>
            <p:ph idx="1"/>
          </p:nvPr>
        </p:nvSpPr>
        <p:spPr/>
        <p:txBody>
          <a:bodyPr>
            <a:normAutofit lnSpcReduction="10000"/>
          </a:bodyPr>
          <a:lstStyle/>
          <a:p>
            <a:pPr lvl="0" algn="just"/>
            <a:r>
              <a:rPr lang="en-US" dirty="0" smtClean="0"/>
              <a:t>Accommodation in an OPM designated Transit/ Reception Center (or with relatives/community members in Settlements)</a:t>
            </a:r>
          </a:p>
          <a:p>
            <a:pPr lvl="0" algn="just"/>
            <a:endParaRPr lang="en-US" dirty="0" smtClean="0"/>
          </a:p>
          <a:p>
            <a:pPr lvl="0" algn="just"/>
            <a:r>
              <a:rPr lang="en-US" dirty="0" smtClean="0"/>
              <a:t>Basic NFI kit (new arrivals kit) based on Household size</a:t>
            </a:r>
          </a:p>
          <a:p>
            <a:pPr lvl="0" algn="just">
              <a:buNone/>
            </a:pPr>
            <a:endParaRPr lang="en-US" dirty="0" smtClean="0"/>
          </a:p>
          <a:p>
            <a:pPr lvl="0" algn="just"/>
            <a:r>
              <a:rPr lang="en-US" dirty="0" smtClean="0"/>
              <a:t>Medical assistance through Settlement medical partners</a:t>
            </a:r>
          </a:p>
          <a:p>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Protection and Assistance cont..</a:t>
            </a:r>
            <a:endParaRPr lang="en-US" b="1" dirty="0"/>
          </a:p>
        </p:txBody>
      </p:sp>
      <p:sp>
        <p:nvSpPr>
          <p:cNvPr id="3" name="Content Placeholder 2"/>
          <p:cNvSpPr>
            <a:spLocks noGrp="1"/>
          </p:cNvSpPr>
          <p:nvPr>
            <p:ph idx="1"/>
          </p:nvPr>
        </p:nvSpPr>
        <p:spPr/>
        <p:txBody>
          <a:bodyPr/>
          <a:lstStyle/>
          <a:p>
            <a:pPr lvl="0" algn="just"/>
            <a:r>
              <a:rPr lang="en-US" dirty="0" smtClean="0"/>
              <a:t>WFP food rations (100% scale)</a:t>
            </a:r>
          </a:p>
          <a:p>
            <a:pPr lvl="0" algn="just">
              <a:buNone/>
            </a:pPr>
            <a:r>
              <a:rPr lang="en-US" dirty="0" smtClean="0"/>
              <a:t> </a:t>
            </a:r>
          </a:p>
          <a:p>
            <a:pPr lvl="0" algn="just"/>
            <a:r>
              <a:rPr lang="en-US" dirty="0" smtClean="0"/>
              <a:t>Access to education for children</a:t>
            </a:r>
          </a:p>
          <a:p>
            <a:pPr lvl="0" algn="just">
              <a:buNone/>
            </a:pPr>
            <a:endParaRPr lang="en-US" dirty="0" smtClean="0"/>
          </a:p>
          <a:p>
            <a:pPr lvl="0" algn="just"/>
            <a:r>
              <a:rPr lang="en-US" dirty="0" smtClean="0"/>
              <a:t>Access to all community services, health, legal, psychosocial support</a:t>
            </a:r>
          </a:p>
          <a:p>
            <a:pPr lvl="0">
              <a:buNone/>
            </a:pPr>
            <a:endParaRPr lang="en-US" dirty="0" smtClean="0"/>
          </a:p>
          <a:p>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Protection and Assistance cont..</a:t>
            </a:r>
            <a:endParaRPr lang="en-US" dirty="0"/>
          </a:p>
        </p:txBody>
      </p:sp>
      <p:sp>
        <p:nvSpPr>
          <p:cNvPr id="3" name="Content Placeholder 2"/>
          <p:cNvSpPr>
            <a:spLocks noGrp="1"/>
          </p:cNvSpPr>
          <p:nvPr>
            <p:ph idx="1"/>
          </p:nvPr>
        </p:nvSpPr>
        <p:spPr/>
        <p:txBody>
          <a:bodyPr/>
          <a:lstStyle/>
          <a:p>
            <a:pPr algn="just"/>
            <a:r>
              <a:rPr lang="en-US" dirty="0" smtClean="0"/>
              <a:t>Once accorded refugee status, all households will be issued a land plot, NFI kits including a shelter kit and have access to income generation and other programs</a:t>
            </a:r>
          </a:p>
          <a:p>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6689" y="-1610433"/>
            <a:ext cx="8229600" cy="1143000"/>
          </a:xfrm>
        </p:spPr>
        <p:txBody>
          <a:bodyPr/>
          <a:lstStyle/>
          <a:p>
            <a:r>
              <a:rPr lang="en-US" b="1" dirty="0" smtClean="0"/>
              <a:t>SECTOR RESPONSE STRATEGY</a:t>
            </a:r>
            <a:endParaRPr lang="en-US" b="1" dirty="0"/>
          </a:p>
        </p:txBody>
      </p:sp>
      <p:graphicFrame>
        <p:nvGraphicFramePr>
          <p:cNvPr id="4" name="Content Placeholder 3"/>
          <p:cNvGraphicFramePr>
            <a:graphicFrameLocks noGrp="1"/>
          </p:cNvGraphicFramePr>
          <p:nvPr>
            <p:ph idx="1"/>
          </p:nvPr>
        </p:nvGraphicFramePr>
        <p:xfrm>
          <a:off x="-762000" y="-457200"/>
          <a:ext cx="9753600" cy="7010400"/>
        </p:xfrm>
        <a:graphic>
          <a:graphicData uri="http://schemas.openxmlformats.org/drawingml/2006/table">
            <a:tbl>
              <a:tblPr firstRow="1" bandRow="1">
                <a:tableStyleId>{5C22544A-7EE6-4342-B048-85BDC9FD1C3A}</a:tableStyleId>
              </a:tblPr>
              <a:tblGrid>
                <a:gridCol w="1625600"/>
                <a:gridCol w="1625600"/>
                <a:gridCol w="1625600"/>
                <a:gridCol w="1625600"/>
                <a:gridCol w="1625600"/>
                <a:gridCol w="1625600"/>
              </a:tblGrid>
              <a:tr h="350520">
                <a:tc>
                  <a:txBody>
                    <a:bodyPr/>
                    <a:lstStyle/>
                    <a:p>
                      <a:endParaRPr lang="en-US" sz="1050" dirty="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r>
              <a:tr h="350520">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dirty="0"/>
                    </a:p>
                  </a:txBody>
                  <a:tcPr/>
                </a:tc>
                <a:tc>
                  <a:txBody>
                    <a:bodyPr/>
                    <a:lstStyle/>
                    <a:p>
                      <a:endParaRPr lang="en-US" sz="1200"/>
                    </a:p>
                  </a:txBody>
                  <a:tcPr/>
                </a:tc>
                <a:tc>
                  <a:txBody>
                    <a:bodyPr/>
                    <a:lstStyle/>
                    <a:p>
                      <a:endParaRPr lang="en-US" sz="1200"/>
                    </a:p>
                  </a:txBody>
                  <a:tcPr/>
                </a:tc>
              </a:tr>
              <a:tr h="350520">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r>
              <a:tr h="350520">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r>
              <a:tr h="350520">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r>
              <a:tr h="350520">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r>
              <a:tr h="350520">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r>
              <a:tr h="350520">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r>
              <a:tr h="350520">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r>
              <a:tr h="350520">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r>
              <a:tr h="350520">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r>
              <a:tr h="350520">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r>
              <a:tr h="350520">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r>
              <a:tr h="350520">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r>
              <a:tr h="350520">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r>
              <a:tr h="350520">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r>
              <a:tr h="350520">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r>
              <a:tr h="350520">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r>
              <a:tr h="350520">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r>
              <a:tr h="350520">
                <a:tc>
                  <a:txBody>
                    <a:bodyPr/>
                    <a:lstStyle/>
                    <a:p>
                      <a:endParaRPr lang="en-US" sz="1200" dirty="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a:p>
                  </a:txBody>
                  <a:tcPr/>
                </a:tc>
                <a:tc>
                  <a:txBody>
                    <a:bodyPr/>
                    <a:lstStyle/>
                    <a:p>
                      <a:endParaRPr lang="en-US" sz="1200" dirty="0"/>
                    </a:p>
                  </a:txBody>
                  <a:tcPr/>
                </a:tc>
              </a:tr>
            </a:tbl>
          </a:graphicData>
        </a:graphic>
      </p:graphicFrame>
      <p:graphicFrame>
        <p:nvGraphicFramePr>
          <p:cNvPr id="5" name="Table 4"/>
          <p:cNvGraphicFramePr>
            <a:graphicFrameLocks noGrp="1"/>
          </p:cNvGraphicFramePr>
          <p:nvPr/>
        </p:nvGraphicFramePr>
        <p:xfrm>
          <a:off x="-1" y="232638"/>
          <a:ext cx="8686800" cy="7076765"/>
        </p:xfrm>
        <a:graphic>
          <a:graphicData uri="http://schemas.openxmlformats.org/drawingml/2006/table">
            <a:tbl>
              <a:tblPr/>
              <a:tblGrid>
                <a:gridCol w="1651035"/>
                <a:gridCol w="1352670"/>
                <a:gridCol w="1252428"/>
                <a:gridCol w="1429326"/>
                <a:gridCol w="1474135"/>
                <a:gridCol w="1527206"/>
              </a:tblGrid>
              <a:tr h="213380">
                <a:tc gridSpan="6">
                  <a:txBody>
                    <a:bodyPr/>
                    <a:lstStyle/>
                    <a:p>
                      <a:pPr marL="0" marR="0" algn="just">
                        <a:lnSpc>
                          <a:spcPct val="107000"/>
                        </a:lnSpc>
                        <a:spcBef>
                          <a:spcPts val="0"/>
                        </a:spcBef>
                        <a:spcAft>
                          <a:spcPts val="0"/>
                        </a:spcAft>
                      </a:pPr>
                      <a:r>
                        <a:rPr lang="en-GB" sz="1400" b="1" dirty="0">
                          <a:latin typeface="Calibri"/>
                          <a:ea typeface="Calibri"/>
                          <a:cs typeface="Calibri"/>
                        </a:rPr>
                        <a:t>Uganda – Burundi Refugee Influx to South West Uganda</a:t>
                      </a:r>
                      <a:endParaRPr lang="en-US" sz="1400" dirty="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23255">
                <a:tc>
                  <a:txBody>
                    <a:bodyPr/>
                    <a:lstStyle/>
                    <a:p>
                      <a:pPr marL="0" marR="0" algn="just">
                        <a:lnSpc>
                          <a:spcPct val="107000"/>
                        </a:lnSpc>
                        <a:spcBef>
                          <a:spcPts val="0"/>
                        </a:spcBef>
                        <a:spcAft>
                          <a:spcPts val="0"/>
                        </a:spcAft>
                      </a:pP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a:txBody>
                    <a:bodyPr/>
                    <a:lstStyle/>
                    <a:p>
                      <a:pPr marL="0" marR="0" algn="just">
                        <a:lnSpc>
                          <a:spcPct val="107000"/>
                        </a:lnSpc>
                        <a:spcBef>
                          <a:spcPts val="0"/>
                        </a:spcBef>
                        <a:spcAft>
                          <a:spcPts val="0"/>
                        </a:spcAft>
                      </a:pPr>
                      <a:r>
                        <a:rPr lang="en-GB" sz="1400" b="1">
                          <a:solidFill>
                            <a:srgbClr val="000000"/>
                          </a:solidFill>
                          <a:latin typeface="Calibri"/>
                          <a:ea typeface="Calibri"/>
                          <a:cs typeface="Calibri"/>
                        </a:rPr>
                        <a:t>Kisoro</a:t>
                      </a:r>
                      <a:endParaRPr lang="en-US" sz="1400">
                        <a:latin typeface="Calibri"/>
                        <a:ea typeface="Calibri"/>
                        <a:cs typeface="Times New Roman"/>
                      </a:endParaRPr>
                    </a:p>
                  </a:txBody>
                  <a:tcPr marL="44205" marR="442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a:txBody>
                    <a:bodyPr/>
                    <a:lstStyle/>
                    <a:p>
                      <a:pPr marL="0" marR="0" algn="just">
                        <a:lnSpc>
                          <a:spcPct val="107000"/>
                        </a:lnSpc>
                        <a:spcBef>
                          <a:spcPts val="0"/>
                        </a:spcBef>
                        <a:spcAft>
                          <a:spcPts val="0"/>
                        </a:spcAft>
                      </a:pPr>
                      <a:r>
                        <a:rPr lang="en-GB" sz="1400" b="1">
                          <a:solidFill>
                            <a:srgbClr val="000000"/>
                          </a:solidFill>
                          <a:latin typeface="Calibri"/>
                          <a:ea typeface="Calibri"/>
                          <a:cs typeface="Calibri"/>
                        </a:rPr>
                        <a:t>Nakivale</a:t>
                      </a:r>
                      <a:endParaRPr lang="en-US" sz="1400">
                        <a:latin typeface="Calibri"/>
                        <a:ea typeface="Calibri"/>
                        <a:cs typeface="Times New Roman"/>
                      </a:endParaRPr>
                    </a:p>
                  </a:txBody>
                  <a:tcPr marL="44205" marR="442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a:txBody>
                    <a:bodyPr/>
                    <a:lstStyle/>
                    <a:p>
                      <a:pPr marL="0" marR="0" algn="just">
                        <a:lnSpc>
                          <a:spcPct val="107000"/>
                        </a:lnSpc>
                        <a:spcBef>
                          <a:spcPts val="0"/>
                        </a:spcBef>
                        <a:spcAft>
                          <a:spcPts val="0"/>
                        </a:spcAft>
                      </a:pPr>
                      <a:r>
                        <a:rPr lang="en-GB" sz="1400" b="1">
                          <a:solidFill>
                            <a:srgbClr val="000000"/>
                          </a:solidFill>
                          <a:latin typeface="Calibri"/>
                          <a:ea typeface="Calibri"/>
                          <a:cs typeface="Calibri"/>
                        </a:rPr>
                        <a:t>Oruchinga</a:t>
                      </a:r>
                      <a:endParaRPr lang="en-US" sz="1400">
                        <a:latin typeface="Calibri"/>
                        <a:ea typeface="Calibri"/>
                        <a:cs typeface="Times New Roman"/>
                      </a:endParaRPr>
                    </a:p>
                  </a:txBody>
                  <a:tcPr marL="44205" marR="442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a:txBody>
                    <a:bodyPr/>
                    <a:lstStyle/>
                    <a:p>
                      <a:pPr marL="0" marR="0" algn="just">
                        <a:lnSpc>
                          <a:spcPct val="107000"/>
                        </a:lnSpc>
                        <a:spcBef>
                          <a:spcPts val="0"/>
                        </a:spcBef>
                        <a:spcAft>
                          <a:spcPts val="0"/>
                        </a:spcAft>
                      </a:pPr>
                      <a:r>
                        <a:rPr lang="en-GB" sz="1400" b="1">
                          <a:solidFill>
                            <a:srgbClr val="000000"/>
                          </a:solidFill>
                          <a:latin typeface="Calibri"/>
                          <a:ea typeface="Calibri"/>
                          <a:cs typeface="Calibri"/>
                        </a:rPr>
                        <a:t>Rwamanja</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a:txBody>
                    <a:bodyPr/>
                    <a:lstStyle/>
                    <a:p>
                      <a:pPr marL="0" marR="0" algn="just">
                        <a:lnSpc>
                          <a:spcPct val="107000"/>
                        </a:lnSpc>
                        <a:spcBef>
                          <a:spcPts val="0"/>
                        </a:spcBef>
                        <a:spcAft>
                          <a:spcPts val="0"/>
                        </a:spcAft>
                      </a:pPr>
                      <a:r>
                        <a:rPr lang="en-GB" sz="1400" b="1">
                          <a:latin typeface="Calibri"/>
                          <a:ea typeface="Calibri"/>
                          <a:cs typeface="Calibri"/>
                        </a:rPr>
                        <a:t>Kyaka II</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r>
              <a:tr h="213380">
                <a:tc>
                  <a:txBody>
                    <a:bodyPr/>
                    <a:lstStyle/>
                    <a:p>
                      <a:pPr marL="0" marR="0" algn="just">
                        <a:lnSpc>
                          <a:spcPct val="107000"/>
                        </a:lnSpc>
                        <a:spcBef>
                          <a:spcPts val="0"/>
                        </a:spcBef>
                        <a:spcAft>
                          <a:spcPts val="0"/>
                        </a:spcAft>
                      </a:pPr>
                      <a:r>
                        <a:rPr lang="en-GB" sz="1400">
                          <a:latin typeface="Calibri"/>
                          <a:ea typeface="Calibri"/>
                          <a:cs typeface="Calibri"/>
                        </a:rPr>
                        <a:t>Government</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OPM</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OPM</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OPM</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OPM</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OPM</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3380">
                <a:tc>
                  <a:txBody>
                    <a:bodyPr/>
                    <a:lstStyle/>
                    <a:p>
                      <a:pPr marL="0" marR="0" algn="just">
                        <a:lnSpc>
                          <a:spcPct val="107000"/>
                        </a:lnSpc>
                        <a:spcBef>
                          <a:spcPts val="0"/>
                        </a:spcBef>
                        <a:spcAft>
                          <a:spcPts val="0"/>
                        </a:spcAft>
                      </a:pPr>
                      <a:r>
                        <a:rPr lang="en-GB" sz="1400">
                          <a:latin typeface="Calibri"/>
                          <a:ea typeface="Calibri"/>
                          <a:cs typeface="Calibri"/>
                        </a:rPr>
                        <a:t>UNHCR</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UNHCR </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UNHCR</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UNHCR</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UNHCR</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UNHCR</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3380">
                <a:tc>
                  <a:txBody>
                    <a:bodyPr/>
                    <a:lstStyle/>
                    <a:p>
                      <a:pPr marL="0" marR="0" algn="just">
                        <a:lnSpc>
                          <a:spcPct val="107000"/>
                        </a:lnSpc>
                        <a:spcBef>
                          <a:spcPts val="0"/>
                        </a:spcBef>
                        <a:spcAft>
                          <a:spcPts val="0"/>
                        </a:spcAft>
                      </a:pPr>
                      <a:r>
                        <a:rPr lang="en-GB" sz="1400">
                          <a:latin typeface="Calibri"/>
                          <a:ea typeface="Calibri"/>
                          <a:cs typeface="Calibri"/>
                        </a:rPr>
                        <a:t>Multi-sector</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HIJRA</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ARC</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HIJRA</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LWF</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DRC</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3380">
                <a:tc>
                  <a:txBody>
                    <a:bodyPr/>
                    <a:lstStyle/>
                    <a:p>
                      <a:pPr marL="0" marR="0" algn="just">
                        <a:lnSpc>
                          <a:spcPct val="107000"/>
                        </a:lnSpc>
                        <a:spcBef>
                          <a:spcPts val="0"/>
                        </a:spcBef>
                        <a:spcAft>
                          <a:spcPts val="0"/>
                        </a:spcAft>
                      </a:pPr>
                      <a:r>
                        <a:rPr lang="en-GB" sz="1400">
                          <a:latin typeface="Calibri"/>
                          <a:ea typeface="Calibri"/>
                          <a:cs typeface="Calibri"/>
                        </a:rPr>
                        <a:t>Registration</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OPM</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OPM</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OPM</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OPM</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OPM</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9889">
                <a:tc>
                  <a:txBody>
                    <a:bodyPr/>
                    <a:lstStyle/>
                    <a:p>
                      <a:pPr marL="0" marR="0" algn="just">
                        <a:lnSpc>
                          <a:spcPct val="107000"/>
                        </a:lnSpc>
                        <a:spcBef>
                          <a:spcPts val="0"/>
                        </a:spcBef>
                        <a:spcAft>
                          <a:spcPts val="0"/>
                        </a:spcAft>
                      </a:pPr>
                      <a:r>
                        <a:rPr lang="en-GB" sz="1400">
                          <a:latin typeface="Calibri"/>
                          <a:ea typeface="Calibri"/>
                          <a:cs typeface="Calibri"/>
                        </a:rPr>
                        <a:t>Child Protection</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HIJRA, Save the Children</a:t>
                      </a:r>
                      <a:endParaRPr lang="en-US" sz="1400">
                        <a:latin typeface="Calibri"/>
                        <a:ea typeface="Calibri"/>
                        <a:cs typeface="Times New Roman"/>
                      </a:endParaRPr>
                    </a:p>
                    <a:p>
                      <a:pPr marL="0" marR="0" algn="just">
                        <a:lnSpc>
                          <a:spcPct val="107000"/>
                        </a:lnSpc>
                        <a:spcBef>
                          <a:spcPts val="0"/>
                        </a:spcBef>
                        <a:spcAft>
                          <a:spcPts val="0"/>
                        </a:spcAft>
                      </a:pPr>
                      <a:r>
                        <a:rPr lang="en-GB" sz="1400">
                          <a:latin typeface="Calibri"/>
                          <a:ea typeface="Calibri"/>
                          <a:cs typeface="Calibri"/>
                        </a:rPr>
                        <a:t>UNICEF</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ARC, Right to Play, </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HIJRA, Right to Play</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LWF/ War child</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DRC, TPO</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6635">
                <a:tc>
                  <a:txBody>
                    <a:bodyPr/>
                    <a:lstStyle/>
                    <a:p>
                      <a:pPr marL="0" marR="0" algn="just">
                        <a:lnSpc>
                          <a:spcPct val="107000"/>
                        </a:lnSpc>
                        <a:spcBef>
                          <a:spcPts val="0"/>
                        </a:spcBef>
                        <a:spcAft>
                          <a:spcPts val="0"/>
                        </a:spcAft>
                      </a:pPr>
                      <a:r>
                        <a:rPr lang="en-GB" sz="1400">
                          <a:latin typeface="Calibri"/>
                          <a:ea typeface="Calibri"/>
                          <a:cs typeface="Calibri"/>
                        </a:rPr>
                        <a:t>SGBV</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HIJRA/ MTI</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ARC, MTI</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HIJRA, MTI</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LWF, AHA, War Child</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DRC, AHA</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7330">
                <a:tc>
                  <a:txBody>
                    <a:bodyPr/>
                    <a:lstStyle/>
                    <a:p>
                      <a:pPr marL="0" marR="0" algn="just">
                        <a:lnSpc>
                          <a:spcPct val="107000"/>
                        </a:lnSpc>
                        <a:spcBef>
                          <a:spcPts val="0"/>
                        </a:spcBef>
                        <a:spcAft>
                          <a:spcPts val="0"/>
                        </a:spcAft>
                      </a:pPr>
                      <a:r>
                        <a:rPr lang="en-GB" sz="1400">
                          <a:latin typeface="Calibri"/>
                          <a:ea typeface="Calibri"/>
                          <a:cs typeface="Calibri"/>
                        </a:rPr>
                        <a:t>Psyco-social</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Save the Children</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ARC</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HIJRA</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LWF, </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DRC, TPO</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9889">
                <a:tc>
                  <a:txBody>
                    <a:bodyPr/>
                    <a:lstStyle/>
                    <a:p>
                      <a:pPr marL="0" marR="0" algn="just">
                        <a:lnSpc>
                          <a:spcPct val="107000"/>
                        </a:lnSpc>
                        <a:spcBef>
                          <a:spcPts val="0"/>
                        </a:spcBef>
                        <a:spcAft>
                          <a:spcPts val="0"/>
                        </a:spcAft>
                      </a:pPr>
                      <a:r>
                        <a:rPr lang="en-GB" sz="1400">
                          <a:latin typeface="Calibri"/>
                          <a:ea typeface="Calibri"/>
                          <a:cs typeface="Calibri"/>
                        </a:rPr>
                        <a:t>Logistics, Warehouse, Transport</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HIJRA</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AIRD</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HIJRA</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AIRD</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dirty="0">
                          <a:latin typeface="Calibri"/>
                          <a:ea typeface="Calibri"/>
                          <a:cs typeface="Calibri"/>
                        </a:rPr>
                        <a:t>AIRD</a:t>
                      </a:r>
                      <a:endParaRPr lang="en-US" sz="1400" dirty="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255">
                <a:tc>
                  <a:txBody>
                    <a:bodyPr/>
                    <a:lstStyle/>
                    <a:p>
                      <a:pPr marL="0" marR="0" algn="just">
                        <a:lnSpc>
                          <a:spcPct val="107000"/>
                        </a:lnSpc>
                        <a:spcBef>
                          <a:spcPts val="0"/>
                        </a:spcBef>
                        <a:spcAft>
                          <a:spcPts val="0"/>
                        </a:spcAft>
                      </a:pPr>
                      <a:r>
                        <a:rPr lang="en-GB" sz="1400">
                          <a:latin typeface="Calibri"/>
                          <a:ea typeface="Calibri"/>
                          <a:cs typeface="Calibri"/>
                        </a:rPr>
                        <a:t>Road Rehab</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endParaRPr lang="en-GB" sz="1400">
                        <a:latin typeface="Calibri"/>
                        <a:ea typeface="Calibri"/>
                        <a:cs typeface="Calibri"/>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AIRD/ARC</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AIRD/HIJRA</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AIRD/LWF</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AIRD/DRC</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3380">
                <a:tc>
                  <a:txBody>
                    <a:bodyPr/>
                    <a:lstStyle/>
                    <a:p>
                      <a:pPr marL="0" marR="0" algn="just">
                        <a:lnSpc>
                          <a:spcPct val="107000"/>
                        </a:lnSpc>
                        <a:spcBef>
                          <a:spcPts val="0"/>
                        </a:spcBef>
                        <a:spcAft>
                          <a:spcPts val="0"/>
                        </a:spcAft>
                      </a:pPr>
                      <a:r>
                        <a:rPr lang="en-GB" sz="1400">
                          <a:latin typeface="Calibri"/>
                          <a:ea typeface="Calibri"/>
                          <a:cs typeface="Calibri"/>
                        </a:rPr>
                        <a:t>WASH</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HIJRA/ UNICEF</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ARC</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HIJRA</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LWF</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DRC</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3380">
                <a:tc>
                  <a:txBody>
                    <a:bodyPr/>
                    <a:lstStyle/>
                    <a:p>
                      <a:pPr marL="0" marR="0" algn="just">
                        <a:lnSpc>
                          <a:spcPct val="107000"/>
                        </a:lnSpc>
                        <a:spcBef>
                          <a:spcPts val="0"/>
                        </a:spcBef>
                        <a:spcAft>
                          <a:spcPts val="0"/>
                        </a:spcAft>
                      </a:pPr>
                      <a:r>
                        <a:rPr lang="en-GB" sz="1400">
                          <a:latin typeface="Calibri"/>
                          <a:ea typeface="Calibri"/>
                          <a:cs typeface="Calibri"/>
                        </a:rPr>
                        <a:t>Medical/ Health</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MTI</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MTI</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MTI</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AHA</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AHA</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6635">
                <a:tc>
                  <a:txBody>
                    <a:bodyPr/>
                    <a:lstStyle/>
                    <a:p>
                      <a:pPr marL="0" marR="0" algn="just">
                        <a:lnSpc>
                          <a:spcPct val="107000"/>
                        </a:lnSpc>
                        <a:spcBef>
                          <a:spcPts val="0"/>
                        </a:spcBef>
                        <a:spcAft>
                          <a:spcPts val="0"/>
                        </a:spcAft>
                      </a:pPr>
                      <a:r>
                        <a:rPr lang="en-GB" sz="1400">
                          <a:latin typeface="Calibri"/>
                          <a:ea typeface="Calibri"/>
                          <a:cs typeface="Calibri"/>
                        </a:rPr>
                        <a:t>Livelihood</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endParaRPr lang="en-GB" sz="1400">
                        <a:latin typeface="Calibri"/>
                        <a:ea typeface="Calibri"/>
                        <a:cs typeface="Calibri"/>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dirty="0" err="1">
                          <a:latin typeface="Calibri"/>
                          <a:ea typeface="Calibri"/>
                          <a:cs typeface="Calibri"/>
                        </a:rPr>
                        <a:t>Nsamezi</a:t>
                      </a:r>
                      <a:r>
                        <a:rPr lang="en-GB" sz="1400" dirty="0">
                          <a:latin typeface="Calibri"/>
                          <a:ea typeface="Calibri"/>
                          <a:cs typeface="Calibri"/>
                        </a:rPr>
                        <a:t> /</a:t>
                      </a:r>
                      <a:endParaRPr lang="en-US" sz="1400" dirty="0">
                        <a:latin typeface="Calibri"/>
                        <a:ea typeface="Calibri"/>
                        <a:cs typeface="Times New Roman"/>
                      </a:endParaRPr>
                    </a:p>
                    <a:p>
                      <a:pPr marL="0" marR="0" algn="just">
                        <a:lnSpc>
                          <a:spcPct val="107000"/>
                        </a:lnSpc>
                        <a:spcBef>
                          <a:spcPts val="0"/>
                        </a:spcBef>
                        <a:spcAft>
                          <a:spcPts val="0"/>
                        </a:spcAft>
                      </a:pPr>
                      <a:r>
                        <a:rPr lang="en-GB" sz="1400" dirty="0">
                          <a:latin typeface="Calibri"/>
                          <a:ea typeface="Calibri"/>
                          <a:cs typeface="Calibri"/>
                        </a:rPr>
                        <a:t>ARC</a:t>
                      </a:r>
                      <a:endParaRPr lang="en-US" sz="1400" dirty="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Nsamezi/ HIJRA</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LWF/</a:t>
                      </a:r>
                      <a:endParaRPr lang="en-US" sz="1400">
                        <a:latin typeface="Calibri"/>
                        <a:ea typeface="Calibri"/>
                        <a:cs typeface="Times New Roman"/>
                      </a:endParaRPr>
                    </a:p>
                    <a:p>
                      <a:pPr marL="0" marR="0" algn="just">
                        <a:lnSpc>
                          <a:spcPct val="107000"/>
                        </a:lnSpc>
                        <a:spcBef>
                          <a:spcPts val="0"/>
                        </a:spcBef>
                        <a:spcAft>
                          <a:spcPts val="0"/>
                        </a:spcAft>
                      </a:pPr>
                      <a:r>
                        <a:rPr lang="en-GB" sz="1400">
                          <a:latin typeface="Calibri"/>
                          <a:ea typeface="Calibri"/>
                          <a:cs typeface="Calibri"/>
                        </a:rPr>
                        <a:t>Nsamezi</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DRC/ Nsamezi</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255">
                <a:tc>
                  <a:txBody>
                    <a:bodyPr/>
                    <a:lstStyle/>
                    <a:p>
                      <a:pPr marL="0" marR="0" algn="just">
                        <a:lnSpc>
                          <a:spcPct val="107000"/>
                        </a:lnSpc>
                        <a:spcBef>
                          <a:spcPts val="0"/>
                        </a:spcBef>
                        <a:spcAft>
                          <a:spcPts val="0"/>
                        </a:spcAft>
                      </a:pPr>
                      <a:r>
                        <a:rPr lang="en-GB" sz="1400">
                          <a:latin typeface="Calibri"/>
                          <a:ea typeface="Calibri"/>
                          <a:cs typeface="Calibri"/>
                        </a:rPr>
                        <a:t>Education</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endParaRPr lang="en-GB" sz="1400">
                        <a:latin typeface="Calibri"/>
                        <a:ea typeface="Calibri"/>
                        <a:cs typeface="Calibri"/>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WTU</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WTU</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WTU</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WTU</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255">
                <a:tc>
                  <a:txBody>
                    <a:bodyPr/>
                    <a:lstStyle/>
                    <a:p>
                      <a:pPr marL="0" marR="0" algn="just">
                        <a:lnSpc>
                          <a:spcPct val="107000"/>
                        </a:lnSpc>
                        <a:spcBef>
                          <a:spcPts val="0"/>
                        </a:spcBef>
                        <a:spcAft>
                          <a:spcPts val="0"/>
                        </a:spcAft>
                      </a:pPr>
                      <a:r>
                        <a:rPr lang="en-GB" sz="1400">
                          <a:latin typeface="Calibri"/>
                          <a:ea typeface="Calibri"/>
                          <a:cs typeface="Calibri"/>
                        </a:rPr>
                        <a:t>Environment</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endParaRPr lang="en-GB" sz="1400">
                        <a:latin typeface="Calibri"/>
                        <a:ea typeface="Calibri"/>
                        <a:cs typeface="Calibri"/>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Nsamezi</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Nsamezi</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Nsamezi</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Nsamezi</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6635">
                <a:tc>
                  <a:txBody>
                    <a:bodyPr/>
                    <a:lstStyle/>
                    <a:p>
                      <a:pPr marL="0" marR="0" algn="just">
                        <a:lnSpc>
                          <a:spcPct val="107000"/>
                        </a:lnSpc>
                        <a:spcBef>
                          <a:spcPts val="0"/>
                        </a:spcBef>
                        <a:spcAft>
                          <a:spcPts val="0"/>
                        </a:spcAft>
                      </a:pPr>
                      <a:r>
                        <a:rPr lang="en-GB" sz="1400">
                          <a:latin typeface="Calibri"/>
                          <a:ea typeface="Calibri"/>
                          <a:cs typeface="Calibri"/>
                        </a:rPr>
                        <a:t>Tracing/ Reunification</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ICRC/ Red Cross</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ICRC / Red Cross</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ICRC/ Red Cross</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ICRC/ Red Cross</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ICRC/ Red Cross</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6635">
                <a:tc>
                  <a:txBody>
                    <a:bodyPr/>
                    <a:lstStyle/>
                    <a:p>
                      <a:pPr marL="0" marR="0" algn="just">
                        <a:lnSpc>
                          <a:spcPct val="107000"/>
                        </a:lnSpc>
                        <a:spcBef>
                          <a:spcPts val="0"/>
                        </a:spcBef>
                        <a:spcAft>
                          <a:spcPts val="0"/>
                        </a:spcAft>
                      </a:pPr>
                      <a:r>
                        <a:rPr lang="en-GB" sz="1400">
                          <a:latin typeface="Calibri"/>
                          <a:ea typeface="Calibri"/>
                          <a:cs typeface="Calibri"/>
                        </a:rPr>
                        <a:t>WFP Food Distibution</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HIJRA</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Samaritans Purse</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dirty="0">
                          <a:latin typeface="Calibri"/>
                          <a:ea typeface="Calibri"/>
                          <a:cs typeface="Calibri"/>
                        </a:rPr>
                        <a:t>Samaritans Purse</a:t>
                      </a:r>
                      <a:endParaRPr lang="en-US" sz="1400" dirty="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Samaritans Purse</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Samaritans Purse</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6635">
                <a:tc>
                  <a:txBody>
                    <a:bodyPr/>
                    <a:lstStyle/>
                    <a:p>
                      <a:pPr marL="0" marR="0" algn="just">
                        <a:lnSpc>
                          <a:spcPct val="107000"/>
                        </a:lnSpc>
                        <a:spcBef>
                          <a:spcPts val="0"/>
                        </a:spcBef>
                        <a:spcAft>
                          <a:spcPts val="0"/>
                        </a:spcAft>
                      </a:pPr>
                      <a:r>
                        <a:rPr lang="en-GB" sz="1400">
                          <a:latin typeface="Calibri"/>
                          <a:ea typeface="Calibri"/>
                          <a:cs typeface="Calibri"/>
                        </a:rPr>
                        <a:t>Transportation: refugees</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AIRD, HIJRA</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AIRD</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AIRD</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AIRD</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AIRD</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9889">
                <a:tc>
                  <a:txBody>
                    <a:bodyPr/>
                    <a:lstStyle/>
                    <a:p>
                      <a:pPr marL="0" marR="0" algn="just">
                        <a:lnSpc>
                          <a:spcPct val="107000"/>
                        </a:lnSpc>
                        <a:spcBef>
                          <a:spcPts val="0"/>
                        </a:spcBef>
                        <a:spcAft>
                          <a:spcPts val="0"/>
                        </a:spcAft>
                      </a:pPr>
                      <a:r>
                        <a:rPr lang="en-GB" sz="1400">
                          <a:latin typeface="Calibri"/>
                          <a:ea typeface="Calibri"/>
                          <a:cs typeface="Calibri"/>
                        </a:rPr>
                        <a:t>Other UN Partners in local communities</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UNICEF</a:t>
                      </a:r>
                      <a:endParaRPr lang="en-US" sz="1400">
                        <a:latin typeface="Calibri"/>
                        <a:ea typeface="Calibri"/>
                        <a:cs typeface="Times New Roman"/>
                      </a:endParaRPr>
                    </a:p>
                    <a:p>
                      <a:pPr marL="0" marR="0" algn="just">
                        <a:lnSpc>
                          <a:spcPct val="107000"/>
                        </a:lnSpc>
                        <a:spcBef>
                          <a:spcPts val="0"/>
                        </a:spcBef>
                        <a:spcAft>
                          <a:spcPts val="0"/>
                        </a:spcAft>
                      </a:pPr>
                      <a:r>
                        <a:rPr lang="en-GB" sz="1400">
                          <a:latin typeface="Calibri"/>
                          <a:ea typeface="Calibri"/>
                          <a:cs typeface="Calibri"/>
                        </a:rPr>
                        <a:t>Save the Children</a:t>
                      </a:r>
                      <a:endParaRPr lang="en-US" sz="1400">
                        <a:latin typeface="Calibri"/>
                        <a:ea typeface="Calibri"/>
                        <a:cs typeface="Times New Roman"/>
                      </a:endParaRPr>
                    </a:p>
                    <a:p>
                      <a:pPr marL="0" marR="0" algn="just">
                        <a:lnSpc>
                          <a:spcPct val="107000"/>
                        </a:lnSpc>
                        <a:spcBef>
                          <a:spcPts val="0"/>
                        </a:spcBef>
                        <a:spcAft>
                          <a:spcPts val="0"/>
                        </a:spcAft>
                      </a:pPr>
                      <a:r>
                        <a:rPr lang="en-GB" sz="1400">
                          <a:latin typeface="Calibri"/>
                          <a:ea typeface="Calibri"/>
                          <a:cs typeface="Calibri"/>
                        </a:rPr>
                        <a:t>ICRC</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dirty="0">
                          <a:latin typeface="Calibri"/>
                          <a:ea typeface="Calibri"/>
                          <a:cs typeface="Calibri"/>
                        </a:rPr>
                        <a:t>SCF, TPO, </a:t>
                      </a:r>
                      <a:endParaRPr lang="en-US" sz="1400" dirty="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endParaRPr lang="en-GB" sz="1400" dirty="0">
                        <a:latin typeface="Calibri"/>
                        <a:ea typeface="Calibri"/>
                        <a:cs typeface="Calibri"/>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GB" sz="1400">
                          <a:latin typeface="Calibri"/>
                          <a:ea typeface="Calibri"/>
                          <a:cs typeface="Calibri"/>
                        </a:rPr>
                        <a:t>UNFPA, UNICEF</a:t>
                      </a:r>
                      <a:endParaRPr lang="en-US" sz="1400">
                        <a:latin typeface="Calibri"/>
                        <a:ea typeface="Calibri"/>
                        <a:cs typeface="Times New Roman"/>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endParaRPr lang="en-GB" sz="1400" dirty="0">
                        <a:latin typeface="Calibri"/>
                        <a:ea typeface="Calibri"/>
                        <a:cs typeface="Calibri"/>
                      </a:endParaRPr>
                    </a:p>
                  </a:txBody>
                  <a:tcPr marL="44205" marR="442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dirty="0" smtClean="0"/>
              <a:t>INFRASTRUCTURE PLANNING FOR SETTLEMENTS</a:t>
            </a:r>
            <a:r>
              <a:rPr lang="en-US" sz="4000" dirty="0" smtClean="0"/>
              <a:t>: </a:t>
            </a:r>
            <a:endParaRPr lang="en-US" sz="4000" dirty="0"/>
          </a:p>
        </p:txBody>
      </p:sp>
      <p:sp>
        <p:nvSpPr>
          <p:cNvPr id="3" name="Content Placeholder 2"/>
          <p:cNvSpPr>
            <a:spLocks noGrp="1"/>
          </p:cNvSpPr>
          <p:nvPr>
            <p:ph idx="1"/>
          </p:nvPr>
        </p:nvSpPr>
        <p:spPr/>
        <p:txBody>
          <a:bodyPr>
            <a:normAutofit fontScale="85000" lnSpcReduction="10000"/>
          </a:bodyPr>
          <a:lstStyle/>
          <a:p>
            <a:pPr algn="just"/>
            <a:r>
              <a:rPr lang="en-US" dirty="0" err="1" smtClean="0"/>
              <a:t>Nakivale</a:t>
            </a:r>
            <a:r>
              <a:rPr lang="en-US" dirty="0" smtClean="0"/>
              <a:t> is the main receiving Settlement for Burundians while </a:t>
            </a:r>
            <a:r>
              <a:rPr lang="en-US" dirty="0" err="1" smtClean="0"/>
              <a:t>Rwamanja</a:t>
            </a:r>
            <a:r>
              <a:rPr lang="en-US" dirty="0" smtClean="0"/>
              <a:t> is the main receiving Settlement for DRC refugees transferred from </a:t>
            </a:r>
            <a:r>
              <a:rPr lang="en-US" dirty="0" err="1" smtClean="0"/>
              <a:t>Nyakabande</a:t>
            </a:r>
            <a:r>
              <a:rPr lang="en-US" dirty="0" smtClean="0"/>
              <a:t> Settlement, </a:t>
            </a:r>
            <a:r>
              <a:rPr lang="en-US" dirty="0" err="1" smtClean="0"/>
              <a:t>Kisoro</a:t>
            </a:r>
            <a:r>
              <a:rPr lang="en-US" dirty="0" smtClean="0"/>
              <a:t>.</a:t>
            </a:r>
          </a:p>
          <a:p>
            <a:pPr algn="just"/>
            <a:endParaRPr lang="en-US" dirty="0" smtClean="0"/>
          </a:p>
          <a:p>
            <a:pPr algn="just"/>
            <a:r>
              <a:rPr lang="en-US" dirty="0" smtClean="0"/>
              <a:t>  In addition to transfers, there are many refugees/new arrivals travelling to Settlements and residing with relatives.  Some are presenting to OPM for registration while others may be waiting to present.  There is need for </a:t>
            </a:r>
            <a:r>
              <a:rPr lang="en-US" dirty="0" err="1" smtClean="0"/>
              <a:t>sensitisation</a:t>
            </a:r>
            <a:r>
              <a:rPr lang="en-US" dirty="0" smtClean="0"/>
              <a:t>.</a:t>
            </a:r>
          </a:p>
          <a:p>
            <a:pPr algn="just">
              <a:buNone/>
            </a:pPr>
            <a:r>
              <a:rPr lang="en-US" dirty="0" smtClean="0"/>
              <a:t>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INFRASTRUCTURE PLANNING FOR SETTLEMENTS</a:t>
            </a:r>
            <a:endParaRPr lang="en-US" dirty="0"/>
          </a:p>
        </p:txBody>
      </p:sp>
      <p:sp>
        <p:nvSpPr>
          <p:cNvPr id="3" name="Content Placeholder 2"/>
          <p:cNvSpPr>
            <a:spLocks noGrp="1"/>
          </p:cNvSpPr>
          <p:nvPr>
            <p:ph idx="1"/>
          </p:nvPr>
        </p:nvSpPr>
        <p:spPr/>
        <p:txBody>
          <a:bodyPr>
            <a:normAutofit lnSpcReduction="10000"/>
          </a:bodyPr>
          <a:lstStyle/>
          <a:p>
            <a:pPr algn="just"/>
            <a:r>
              <a:rPr lang="en-US" dirty="0" smtClean="0"/>
              <a:t>OPM and UNHCR will assess current absorption and in structure capacities and of the Settlements based on numbers of persons physically residing in the Settlements versus available land.  </a:t>
            </a:r>
          </a:p>
          <a:p>
            <a:pPr algn="just"/>
            <a:endParaRPr lang="en-US" dirty="0" smtClean="0"/>
          </a:p>
          <a:p>
            <a:pPr algn="just"/>
            <a:r>
              <a:rPr lang="en-US" dirty="0" smtClean="0"/>
              <a:t>UNHCR in coordination with Partners and OPM will undertake an infrastructure mapping and rollout plan to </a:t>
            </a: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BORDER MONITORING: </a:t>
            </a:r>
            <a:endParaRPr lang="en-US" b="1" dirty="0"/>
          </a:p>
        </p:txBody>
      </p:sp>
      <p:sp>
        <p:nvSpPr>
          <p:cNvPr id="3" name="Content Placeholder 2"/>
          <p:cNvSpPr>
            <a:spLocks noGrp="1"/>
          </p:cNvSpPr>
          <p:nvPr>
            <p:ph idx="1"/>
          </p:nvPr>
        </p:nvSpPr>
        <p:spPr/>
        <p:txBody>
          <a:bodyPr>
            <a:normAutofit fontScale="92500" lnSpcReduction="20000"/>
          </a:bodyPr>
          <a:lstStyle/>
          <a:p>
            <a:pPr algn="just"/>
            <a:r>
              <a:rPr lang="en-US" dirty="0" smtClean="0"/>
              <a:t>UNHCR and OPM  to maintain regular contact with Uganda borderline officials on DRC, Rwanda and Tanzania border crossing points to monitor the influx.  </a:t>
            </a:r>
          </a:p>
          <a:p>
            <a:pPr algn="just"/>
            <a:endParaRPr lang="en-US" dirty="0" smtClean="0"/>
          </a:p>
          <a:p>
            <a:pPr algn="just">
              <a:buNone/>
            </a:pPr>
            <a:endParaRPr lang="en-US" dirty="0" smtClean="0"/>
          </a:p>
          <a:p>
            <a:pPr algn="just"/>
            <a:r>
              <a:rPr lang="en-US" dirty="0" smtClean="0"/>
              <a:t>Border and immigration officers, police, local leaders and communities will be trained by UNHCR/OPM on refugee protection, access to asylum and Uganda legal frameworks to facilitate access to asylum.  </a:t>
            </a: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STATISTICS OF NEW ARRIVALS: </a:t>
            </a:r>
            <a:endParaRPr lang="en-US" b="1" dirty="0"/>
          </a:p>
        </p:txBody>
      </p:sp>
      <p:sp>
        <p:nvSpPr>
          <p:cNvPr id="3" name="Content Placeholder 2"/>
          <p:cNvSpPr>
            <a:spLocks noGrp="1"/>
          </p:cNvSpPr>
          <p:nvPr>
            <p:ph idx="1"/>
          </p:nvPr>
        </p:nvSpPr>
        <p:spPr/>
        <p:txBody>
          <a:bodyPr>
            <a:normAutofit/>
          </a:bodyPr>
          <a:lstStyle/>
          <a:p>
            <a:pPr algn="just"/>
            <a:r>
              <a:rPr lang="en-US" dirty="0" smtClean="0"/>
              <a:t>Daily statistics on new arrivals from DRC and Burundi will be provided by OPM.  A daily/weekly update will be circulated</a:t>
            </a:r>
          </a:p>
          <a:p>
            <a:pPr algn="just">
              <a:buNone/>
            </a:pPr>
            <a:endParaRPr lang="en-US" dirty="0" smtClean="0"/>
          </a:p>
          <a:p>
            <a:pPr algn="just"/>
            <a:r>
              <a:rPr lang="en-US" dirty="0" smtClean="0"/>
              <a:t>New arrivals at Reception and Transit Centers </a:t>
            </a:r>
            <a:r>
              <a:rPr lang="en-US" dirty="0" smtClean="0"/>
              <a:t> </a:t>
            </a:r>
            <a:r>
              <a:rPr lang="en-US" dirty="0" smtClean="0"/>
              <a:t>are being registered with all the bio data</a:t>
            </a:r>
            <a:r>
              <a:rPr lang="en-US" dirty="0" smtClean="0"/>
              <a:t> </a:t>
            </a:r>
            <a:r>
              <a:rPr lang="en-US" dirty="0" smtClean="0"/>
              <a:t>in </a:t>
            </a:r>
            <a:r>
              <a:rPr lang="en-US" dirty="0" smtClean="0"/>
              <a:t>the Refugee </a:t>
            </a:r>
            <a:r>
              <a:rPr lang="en-US" dirty="0" smtClean="0"/>
              <a:t>Information Management System (RIMS) </a:t>
            </a:r>
            <a:r>
              <a:rPr lang="en-US" dirty="0" smtClean="0"/>
              <a:t>.  </a:t>
            </a:r>
            <a:endParaRPr lang="en-US" dirty="0" smtClean="0"/>
          </a:p>
          <a:p>
            <a:pPr algn="just"/>
            <a:endParaRPr lang="en-US" dirty="0" smtClean="0"/>
          </a:p>
          <a:p>
            <a:pPr algn="just">
              <a:buNone/>
            </a:pPr>
            <a:endParaRPr lang="en-US" dirty="0" smtClean="0"/>
          </a:p>
          <a:p>
            <a:pPr algn="just"/>
            <a:endParaRPr lang="en-US" dirty="0" smtClean="0"/>
          </a:p>
          <a:p>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WHY SCENARIO 2 AND 3 ARE LIKELY</a:t>
            </a:r>
            <a:endParaRPr lang="en-US" b="1" dirty="0"/>
          </a:p>
        </p:txBody>
      </p:sp>
      <p:sp>
        <p:nvSpPr>
          <p:cNvPr id="3" name="Content Placeholder 2"/>
          <p:cNvSpPr>
            <a:spLocks noGrp="1"/>
          </p:cNvSpPr>
          <p:nvPr>
            <p:ph idx="1"/>
          </p:nvPr>
        </p:nvSpPr>
        <p:spPr/>
        <p:txBody>
          <a:bodyPr>
            <a:noAutofit/>
          </a:bodyPr>
          <a:lstStyle/>
          <a:p>
            <a:pPr lvl="2" algn="just">
              <a:buFont typeface="Wingdings" pitchFamily="2" charset="2"/>
              <a:buChar char="ü"/>
            </a:pPr>
            <a:r>
              <a:rPr lang="en-US" sz="2800" dirty="0" smtClean="0"/>
              <a:t>3 weeks after the Government put down a military coup, protests have been building again in Bujumbura. Recall that before the Coup thousands 	were already fleeing the Country</a:t>
            </a:r>
          </a:p>
          <a:p>
            <a:pPr lvl="2" algn="just">
              <a:buNone/>
            </a:pPr>
            <a:endParaRPr lang="en-US" sz="2800" dirty="0" smtClean="0"/>
          </a:p>
          <a:p>
            <a:pPr lvl="2" algn="just">
              <a:buFont typeface="Wingdings" pitchFamily="2" charset="2"/>
              <a:buChar char="ü"/>
            </a:pPr>
            <a:r>
              <a:rPr lang="en-US" sz="2800" dirty="0" smtClean="0"/>
              <a:t>Government warnings of insecurity and the al-</a:t>
            </a:r>
            <a:r>
              <a:rPr lang="en-US" sz="2800" dirty="0" err="1" smtClean="0"/>
              <a:t>Shabaab</a:t>
            </a:r>
            <a:r>
              <a:rPr lang="en-US" sz="2800" dirty="0" smtClean="0"/>
              <a:t> threat after the coup attempt haven’t cowed the protesters or the opposition </a:t>
            </a:r>
          </a:p>
          <a:p>
            <a:endParaRPr lang="en-US" sz="40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Factors for </a:t>
            </a:r>
            <a:r>
              <a:rPr lang="en-US" b="1" dirty="0" err="1" smtClean="0"/>
              <a:t>likehoods</a:t>
            </a:r>
            <a:r>
              <a:rPr lang="en-US" b="1" dirty="0" smtClean="0"/>
              <a:t> cont..</a:t>
            </a:r>
            <a:endParaRPr lang="en-US" b="1" dirty="0"/>
          </a:p>
        </p:txBody>
      </p:sp>
      <p:sp>
        <p:nvSpPr>
          <p:cNvPr id="3" name="Content Placeholder 2"/>
          <p:cNvSpPr>
            <a:spLocks noGrp="1"/>
          </p:cNvSpPr>
          <p:nvPr>
            <p:ph idx="1"/>
          </p:nvPr>
        </p:nvSpPr>
        <p:spPr/>
        <p:txBody>
          <a:bodyPr>
            <a:normAutofit/>
          </a:bodyPr>
          <a:lstStyle/>
          <a:p>
            <a:pPr algn="just">
              <a:buFont typeface="Wingdings" pitchFamily="2" charset="2"/>
              <a:buChar char="ü"/>
            </a:pPr>
            <a:r>
              <a:rPr lang="en-US" dirty="0" smtClean="0"/>
              <a:t>		A war in Burundi almost certainly means greater 	conflict in 	Rwanda or the DRC. it’s likely rebel 	factions in the country would venture past its borders as they did during the civil war. </a:t>
            </a:r>
          </a:p>
          <a:p>
            <a:pPr algn="just"/>
            <a:endParaRPr lang="en-US" dirty="0" smtClean="0"/>
          </a:p>
          <a:p>
            <a:pPr algn="just">
              <a:buFont typeface="Wingdings" pitchFamily="2" charset="2"/>
              <a:buChar char="ü"/>
            </a:pPr>
            <a:r>
              <a:rPr lang="en-US" dirty="0" smtClean="0"/>
              <a:t>     </a:t>
            </a: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Factors for </a:t>
            </a:r>
            <a:r>
              <a:rPr lang="en-US" b="1" dirty="0" err="1" smtClean="0"/>
              <a:t>likehoods</a:t>
            </a:r>
            <a:r>
              <a:rPr lang="en-US" b="1" dirty="0" smtClean="0"/>
              <a:t> cont..</a:t>
            </a:r>
            <a:endParaRPr lang="en-US" dirty="0"/>
          </a:p>
        </p:txBody>
      </p:sp>
      <p:sp>
        <p:nvSpPr>
          <p:cNvPr id="3" name="Content Placeholder 2"/>
          <p:cNvSpPr>
            <a:spLocks noGrp="1"/>
          </p:cNvSpPr>
          <p:nvPr>
            <p:ph idx="1"/>
          </p:nvPr>
        </p:nvSpPr>
        <p:spPr/>
        <p:txBody>
          <a:bodyPr>
            <a:normAutofit fontScale="92500" lnSpcReduction="10000"/>
          </a:bodyPr>
          <a:lstStyle/>
          <a:p>
            <a:pPr algn="just"/>
            <a:r>
              <a:rPr lang="en-US" dirty="0" smtClean="0"/>
              <a:t>The Government has maintained that Elections will go as planned (June 26</a:t>
            </a:r>
            <a:r>
              <a:rPr lang="en-US" baseline="30000" dirty="0" smtClean="0"/>
              <a:t>th)</a:t>
            </a:r>
            <a:r>
              <a:rPr lang="en-US" dirty="0" smtClean="0"/>
              <a:t> despite international pressure. Only parliamentary elections have been post-</a:t>
            </a:r>
            <a:r>
              <a:rPr lang="en-US" dirty="0" err="1" smtClean="0"/>
              <a:t>poned</a:t>
            </a:r>
            <a:r>
              <a:rPr lang="en-US" dirty="0" smtClean="0"/>
              <a:t> to early </a:t>
            </a:r>
            <a:r>
              <a:rPr lang="en-US" dirty="0" err="1" smtClean="0"/>
              <a:t>june</a:t>
            </a:r>
            <a:r>
              <a:rPr lang="en-US" dirty="0" smtClean="0"/>
              <a:t> 2015.</a:t>
            </a:r>
          </a:p>
          <a:p>
            <a:pPr algn="just">
              <a:buNone/>
            </a:pPr>
            <a:endParaRPr lang="en-US" dirty="0" smtClean="0"/>
          </a:p>
          <a:p>
            <a:pPr algn="just"/>
            <a:r>
              <a:rPr lang="en-US" dirty="0" smtClean="0"/>
              <a:t>Mr. </a:t>
            </a:r>
            <a:r>
              <a:rPr lang="en-US" dirty="0" err="1" smtClean="0"/>
              <a:t>Rwasa</a:t>
            </a:r>
            <a:r>
              <a:rPr lang="en-US" dirty="0" smtClean="0"/>
              <a:t> finds himself stuck in a campaign in which he faces heavy security risks. Many contenders are not campaigning because there is no guarantee for security</a:t>
            </a:r>
          </a:p>
          <a:p>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Factors for </a:t>
            </a:r>
            <a:r>
              <a:rPr lang="en-US" b="1" dirty="0" err="1" smtClean="0"/>
              <a:t>likehoods</a:t>
            </a:r>
            <a:r>
              <a:rPr lang="en-US" b="1" dirty="0" smtClean="0"/>
              <a:t> cont..</a:t>
            </a:r>
            <a:endParaRPr lang="en-US" dirty="0"/>
          </a:p>
        </p:txBody>
      </p:sp>
      <p:sp>
        <p:nvSpPr>
          <p:cNvPr id="3" name="Content Placeholder 2"/>
          <p:cNvSpPr>
            <a:spLocks noGrp="1"/>
          </p:cNvSpPr>
          <p:nvPr>
            <p:ph idx="1"/>
          </p:nvPr>
        </p:nvSpPr>
        <p:spPr/>
        <p:txBody>
          <a:bodyPr>
            <a:normAutofit fontScale="85000" lnSpcReduction="20000"/>
          </a:bodyPr>
          <a:lstStyle/>
          <a:p>
            <a:pPr algn="just"/>
            <a:r>
              <a:rPr lang="en-US" dirty="0" smtClean="0"/>
              <a:t>Its alleged that rebel leader who announced the coup has been arrested along with several other Army officers.</a:t>
            </a:r>
          </a:p>
          <a:p>
            <a:pPr algn="just"/>
            <a:endParaRPr lang="en-US" dirty="0" smtClean="0"/>
          </a:p>
          <a:p>
            <a:pPr algn="just"/>
            <a:r>
              <a:rPr lang="en-US" dirty="0" smtClean="0"/>
              <a:t>Huge Concern on small arms in circulation and the allegation that CNDD-FDD youth wing “</a:t>
            </a:r>
            <a:r>
              <a:rPr lang="en-US" dirty="0" err="1" smtClean="0"/>
              <a:t>Imbonekure</a:t>
            </a:r>
            <a:r>
              <a:rPr lang="en-US" dirty="0" smtClean="0"/>
              <a:t>”  are being armed by the ruling Party to </a:t>
            </a:r>
            <a:r>
              <a:rPr lang="en-US" dirty="0" err="1" smtClean="0"/>
              <a:t>terrorise</a:t>
            </a:r>
            <a:r>
              <a:rPr lang="en-US" dirty="0" smtClean="0"/>
              <a:t> the people</a:t>
            </a:r>
          </a:p>
          <a:p>
            <a:pPr algn="just"/>
            <a:endParaRPr lang="en-US" dirty="0" smtClean="0"/>
          </a:p>
          <a:p>
            <a:pPr algn="just"/>
            <a:r>
              <a:rPr lang="en-US" dirty="0" smtClean="0"/>
              <a:t>Closing of the political space is increasing. Opposition and civil society organizations critical of the regime are being hunted and some have died</a:t>
            </a:r>
          </a:p>
          <a:p>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Factors for </a:t>
            </a:r>
            <a:r>
              <a:rPr lang="en-US" b="1" dirty="0" err="1" smtClean="0"/>
              <a:t>likehoods</a:t>
            </a:r>
            <a:r>
              <a:rPr lang="en-US" b="1" dirty="0" smtClean="0"/>
              <a:t> cont..</a:t>
            </a:r>
            <a:endParaRPr lang="en-US" dirty="0"/>
          </a:p>
        </p:txBody>
      </p:sp>
      <p:sp>
        <p:nvSpPr>
          <p:cNvPr id="3" name="Content Placeholder 2"/>
          <p:cNvSpPr>
            <a:spLocks noGrp="1"/>
          </p:cNvSpPr>
          <p:nvPr>
            <p:ph idx="1"/>
          </p:nvPr>
        </p:nvSpPr>
        <p:spPr/>
        <p:txBody>
          <a:bodyPr/>
          <a:lstStyle/>
          <a:p>
            <a:pPr algn="just"/>
            <a:r>
              <a:rPr lang="en-US" dirty="0" smtClean="0"/>
              <a:t>Land shortage and high population density have partly contributed to unrest as the current land management frame work has failed to address the returnees and IDPs grievances. </a:t>
            </a:r>
          </a:p>
          <a:p>
            <a:pPr algn="just"/>
            <a:endParaRPr lang="en-US" dirty="0" smtClean="0"/>
          </a:p>
          <a:p>
            <a:pPr algn="just"/>
            <a:r>
              <a:rPr lang="en-US" dirty="0" smtClean="0"/>
              <a:t>Actually the Committee which was handling land issues has been suspended</a:t>
            </a:r>
          </a:p>
          <a:p>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b="1" dirty="0" smtClean="0"/>
              <a:t>Factors for </a:t>
            </a:r>
            <a:r>
              <a:rPr lang="en-US" b="1" dirty="0" err="1" smtClean="0"/>
              <a:t>likehoods</a:t>
            </a:r>
            <a:r>
              <a:rPr lang="en-US" b="1" dirty="0" smtClean="0"/>
              <a:t> cont..</a:t>
            </a:r>
            <a:r>
              <a:rPr lang="en-US" dirty="0" smtClean="0"/>
              <a:t/>
            </a:r>
            <a:br>
              <a:rPr lang="en-US" dirty="0" smtClean="0"/>
            </a:br>
            <a:endParaRPr lang="en-US" dirty="0"/>
          </a:p>
        </p:txBody>
      </p:sp>
      <p:sp>
        <p:nvSpPr>
          <p:cNvPr id="3" name="Content Placeholder 2"/>
          <p:cNvSpPr>
            <a:spLocks noGrp="1"/>
          </p:cNvSpPr>
          <p:nvPr>
            <p:ph idx="1"/>
          </p:nvPr>
        </p:nvSpPr>
        <p:spPr/>
        <p:txBody>
          <a:bodyPr/>
          <a:lstStyle/>
          <a:p>
            <a:pPr algn="just"/>
            <a:r>
              <a:rPr lang="en-US" dirty="0" err="1" smtClean="0"/>
              <a:t>Nakivale</a:t>
            </a:r>
            <a:r>
              <a:rPr lang="en-US" dirty="0" smtClean="0"/>
              <a:t> Known as a reception area in the region since 1960s</a:t>
            </a:r>
          </a:p>
          <a:p>
            <a:pPr algn="just"/>
            <a:endParaRPr lang="en-US" dirty="0" smtClean="0"/>
          </a:p>
          <a:p>
            <a:pPr algn="just"/>
            <a:r>
              <a:rPr lang="en-US" dirty="0" smtClean="0"/>
              <a:t>Some refugees have relatives and friends in Uganda</a:t>
            </a:r>
          </a:p>
          <a:p>
            <a:pPr algn="just"/>
            <a:endParaRPr lang="en-US" dirty="0" smtClean="0"/>
          </a:p>
          <a:p>
            <a:pPr algn="just"/>
            <a:r>
              <a:rPr lang="en-US" dirty="0" smtClean="0"/>
              <a:t>Some claim had no idea of any refugee camp in Rwanda or whether they could be received.</a:t>
            </a:r>
          </a:p>
          <a:p>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Factors for </a:t>
            </a:r>
            <a:r>
              <a:rPr lang="en-US" b="1" dirty="0" err="1" smtClean="0"/>
              <a:t>likehoods</a:t>
            </a:r>
            <a:r>
              <a:rPr lang="en-US" b="1" dirty="0" smtClean="0"/>
              <a:t> cont..</a:t>
            </a:r>
            <a:endParaRPr lang="en-US" b="1" dirty="0"/>
          </a:p>
        </p:txBody>
      </p:sp>
      <p:sp>
        <p:nvSpPr>
          <p:cNvPr id="3" name="Content Placeholder 2"/>
          <p:cNvSpPr>
            <a:spLocks noGrp="1"/>
          </p:cNvSpPr>
          <p:nvPr>
            <p:ph idx="1"/>
          </p:nvPr>
        </p:nvSpPr>
        <p:spPr/>
        <p:txBody>
          <a:bodyPr>
            <a:normAutofit fontScale="92500" lnSpcReduction="20000"/>
          </a:bodyPr>
          <a:lstStyle/>
          <a:p>
            <a:pPr algn="just">
              <a:buFont typeface="Wingdings" pitchFamily="2" charset="2"/>
              <a:buChar char="ü"/>
            </a:pPr>
            <a:r>
              <a:rPr lang="en-US" dirty="0" smtClean="0"/>
              <a:t>Some have had of Cholera  and deplorable conditions in TZ.</a:t>
            </a:r>
          </a:p>
          <a:p>
            <a:pPr lvl="3" algn="just">
              <a:buNone/>
            </a:pPr>
            <a:endParaRPr lang="en-US" dirty="0" smtClean="0"/>
          </a:p>
          <a:p>
            <a:pPr algn="just">
              <a:buFont typeface="Wingdings" pitchFamily="2" charset="2"/>
              <a:buChar char="ü"/>
            </a:pPr>
            <a:r>
              <a:rPr lang="en-US" dirty="0" smtClean="0"/>
              <a:t>Some claim they could not go to Rwanda or DRC because they feel these two are part of the conflict and the conflict could spread there an unlikely situation in Uganda</a:t>
            </a:r>
          </a:p>
          <a:p>
            <a:pPr lvl="3" algn="just">
              <a:buNone/>
            </a:pPr>
            <a:endParaRPr lang="en-US" dirty="0" smtClean="0"/>
          </a:p>
          <a:p>
            <a:pPr algn="just">
              <a:buFont typeface="Wingdings" pitchFamily="2" charset="2"/>
              <a:buChar char="ü"/>
            </a:pPr>
            <a:r>
              <a:rPr lang="en-US" dirty="0" smtClean="0"/>
              <a:t>Check points and road blocks on the Rwanda border where fleeing refugees are being prevented from Crossing to Rwanda by either Police or Militia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Factors for </a:t>
            </a:r>
            <a:r>
              <a:rPr lang="en-US" b="1" dirty="0" err="1" smtClean="0"/>
              <a:t>likehoods</a:t>
            </a:r>
            <a:r>
              <a:rPr lang="en-US" b="1" dirty="0" smtClean="0"/>
              <a:t> cont..</a:t>
            </a:r>
            <a:endParaRPr lang="en-US" dirty="0"/>
          </a:p>
        </p:txBody>
      </p:sp>
      <p:sp>
        <p:nvSpPr>
          <p:cNvPr id="3" name="Content Placeholder 2"/>
          <p:cNvSpPr>
            <a:spLocks noGrp="1"/>
          </p:cNvSpPr>
          <p:nvPr>
            <p:ph idx="1"/>
          </p:nvPr>
        </p:nvSpPr>
        <p:spPr/>
        <p:txBody>
          <a:bodyPr>
            <a:normAutofit fontScale="85000" lnSpcReduction="20000"/>
          </a:bodyPr>
          <a:lstStyle/>
          <a:p>
            <a:pPr algn="just"/>
            <a:r>
              <a:rPr lang="en-US" dirty="0" smtClean="0"/>
              <a:t>Killing of an opposition leader </a:t>
            </a:r>
            <a:r>
              <a:rPr lang="en-US" dirty="0" err="1" smtClean="0"/>
              <a:t>Zedi</a:t>
            </a:r>
            <a:r>
              <a:rPr lang="en-US" dirty="0" smtClean="0"/>
              <a:t> </a:t>
            </a:r>
            <a:r>
              <a:rPr lang="en-US" dirty="0" err="1" smtClean="0"/>
              <a:t>Feruzi</a:t>
            </a:r>
            <a:r>
              <a:rPr lang="en-US" dirty="0" smtClean="0"/>
              <a:t> on Saturday, the leader of the Union for Peace and Development(UPD) has complicated matters</a:t>
            </a:r>
          </a:p>
          <a:p>
            <a:pPr algn="just"/>
            <a:endParaRPr lang="en-US" dirty="0" smtClean="0"/>
          </a:p>
          <a:p>
            <a:pPr algn="just"/>
            <a:r>
              <a:rPr lang="en-US" dirty="0" smtClean="0"/>
              <a:t>Suspension of the talks with Government</a:t>
            </a:r>
          </a:p>
          <a:p>
            <a:pPr algn="just">
              <a:buNone/>
            </a:pPr>
            <a:endParaRPr lang="en-US" dirty="0" smtClean="0"/>
          </a:p>
          <a:p>
            <a:pPr algn="just"/>
            <a:r>
              <a:rPr lang="en-US" dirty="0" smtClean="0"/>
              <a:t>Opposition vowing to intensify protests against third term.</a:t>
            </a:r>
          </a:p>
          <a:p>
            <a:pPr algn="just"/>
            <a:endParaRPr lang="en-US" dirty="0" smtClean="0"/>
          </a:p>
          <a:p>
            <a:pPr algn="just"/>
            <a:r>
              <a:rPr lang="en-US" dirty="0" smtClean="0"/>
              <a:t>Grenade attack in a busy market that killed three people and injured around 40 others</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Factors for </a:t>
            </a:r>
            <a:r>
              <a:rPr lang="en-US" b="1" dirty="0" err="1" smtClean="0"/>
              <a:t>likehoods</a:t>
            </a:r>
            <a:r>
              <a:rPr lang="en-US" b="1" dirty="0" smtClean="0"/>
              <a:t> cont..</a:t>
            </a:r>
            <a:endParaRPr lang="en-US" dirty="0"/>
          </a:p>
        </p:txBody>
      </p:sp>
      <p:sp>
        <p:nvSpPr>
          <p:cNvPr id="3" name="Content Placeholder 2"/>
          <p:cNvSpPr>
            <a:spLocks noGrp="1"/>
          </p:cNvSpPr>
          <p:nvPr>
            <p:ph idx="1"/>
          </p:nvPr>
        </p:nvSpPr>
        <p:spPr/>
        <p:txBody>
          <a:bodyPr/>
          <a:lstStyle/>
          <a:p>
            <a:pPr algn="just"/>
            <a:r>
              <a:rPr lang="en-US" dirty="0" smtClean="0"/>
              <a:t>Continued Crack down on anti government forces where about 30 people are believed to have died and thousands now behind doors with out trial.</a:t>
            </a:r>
          </a:p>
          <a:p>
            <a:pPr algn="just">
              <a:buNone/>
            </a:pPr>
            <a:endParaRPr lang="en-US" dirty="0" smtClean="0"/>
          </a:p>
          <a:p>
            <a:pPr algn="just"/>
            <a:r>
              <a:rPr lang="en-US" dirty="0" smtClean="0"/>
              <a:t>Cholera out break in Tanzania where about 31 people have died among the total of 3000 cases registered and over.</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Factors for </a:t>
            </a:r>
            <a:r>
              <a:rPr lang="en-US" b="1" dirty="0" err="1" smtClean="0"/>
              <a:t>likehoods</a:t>
            </a:r>
            <a:r>
              <a:rPr lang="en-US" b="1" dirty="0" smtClean="0"/>
              <a:t> cont..</a:t>
            </a:r>
            <a:endParaRPr lang="en-US" dirty="0"/>
          </a:p>
        </p:txBody>
      </p:sp>
      <p:sp>
        <p:nvSpPr>
          <p:cNvPr id="3" name="Content Placeholder 2"/>
          <p:cNvSpPr>
            <a:spLocks noGrp="1"/>
          </p:cNvSpPr>
          <p:nvPr>
            <p:ph idx="1"/>
          </p:nvPr>
        </p:nvSpPr>
        <p:spPr/>
        <p:txBody>
          <a:bodyPr/>
          <a:lstStyle/>
          <a:p>
            <a:pPr algn="just"/>
            <a:r>
              <a:rPr lang="en-US" dirty="0" smtClean="0"/>
              <a:t>Determination by Mr. </a:t>
            </a:r>
            <a:r>
              <a:rPr lang="en-US" dirty="0" err="1" smtClean="0"/>
              <a:t>Nkuruziza</a:t>
            </a:r>
            <a:r>
              <a:rPr lang="en-US" dirty="0" smtClean="0"/>
              <a:t> to go on with the elections despite the protests.</a:t>
            </a:r>
          </a:p>
          <a:p>
            <a:pPr algn="just">
              <a:buNone/>
            </a:pPr>
            <a:endParaRPr lang="en-US" dirty="0" smtClean="0"/>
          </a:p>
          <a:p>
            <a:pPr algn="just"/>
            <a:r>
              <a:rPr lang="en-US" dirty="0" smtClean="0"/>
              <a:t>All these are indicators that the problem is escalating and hence cause for worry amongst humanitarian actors</a:t>
            </a: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So what next</a:t>
            </a:r>
            <a:endParaRPr lang="en-US" b="1" dirty="0"/>
          </a:p>
        </p:txBody>
      </p:sp>
      <p:sp>
        <p:nvSpPr>
          <p:cNvPr id="3" name="Content Placeholder 2"/>
          <p:cNvSpPr>
            <a:spLocks noGrp="1"/>
          </p:cNvSpPr>
          <p:nvPr>
            <p:ph idx="1"/>
          </p:nvPr>
        </p:nvSpPr>
        <p:spPr/>
        <p:txBody>
          <a:bodyPr/>
          <a:lstStyle/>
          <a:p>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246</TotalTime>
  <Words>1829</Words>
  <Application>Microsoft Office PowerPoint</Application>
  <PresentationFormat>On-screen Show (4:3)</PresentationFormat>
  <Paragraphs>292</Paragraphs>
  <Slides>34</Slides>
  <Notes>0</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BURUNDI SITUATION EMERGENCY MEETING</vt:lpstr>
      <vt:lpstr>CONTINGENCY PLAN</vt:lpstr>
      <vt:lpstr>SCENARIO ONE: 5000 </vt:lpstr>
      <vt:lpstr>SCENARIO one cont..</vt:lpstr>
      <vt:lpstr> SCENARIO TWO (most likely):10,000  </vt:lpstr>
      <vt:lpstr>SCENARIO 2 cont..</vt:lpstr>
      <vt:lpstr>SCENARIO 2 cont..</vt:lpstr>
      <vt:lpstr>SCENARIO 3: 20,000 asylum seekers</vt:lpstr>
      <vt:lpstr>SCENARIO 3: cont..</vt:lpstr>
      <vt:lpstr> Influx Monitoring and Reception </vt:lpstr>
      <vt:lpstr> Entry Points and Reception Facilities cont.. </vt:lpstr>
      <vt:lpstr>Reception and Settlement facilities cont..</vt:lpstr>
      <vt:lpstr>Reception and Settlement facilities cont..</vt:lpstr>
      <vt:lpstr>Reception and Settlement facilities cont..</vt:lpstr>
      <vt:lpstr>PROTECTION AND ASSISTANCE ON ARRIVAL</vt:lpstr>
      <vt:lpstr>Protection and Assistance cont..</vt:lpstr>
      <vt:lpstr>Protection and Assistance cont..</vt:lpstr>
      <vt:lpstr>Protection and Assistance cont..</vt:lpstr>
      <vt:lpstr>SECTOR RESPONSE STRATEGY</vt:lpstr>
      <vt:lpstr>INFRASTRUCTURE PLANNING FOR SETTLEMENTS: </vt:lpstr>
      <vt:lpstr>INFRASTRUCTURE PLANNING FOR SETTLEMENTS</vt:lpstr>
      <vt:lpstr>BORDER MONITORING: </vt:lpstr>
      <vt:lpstr>STATISTICS OF NEW ARRIVALS: </vt:lpstr>
      <vt:lpstr>WHY SCENARIO 2 AND 3 ARE LIKELY</vt:lpstr>
      <vt:lpstr>Factors for likehoods cont..</vt:lpstr>
      <vt:lpstr>Factors for likehoods cont..</vt:lpstr>
      <vt:lpstr>Factors for likehoods cont..</vt:lpstr>
      <vt:lpstr>Factors for likehoods cont..</vt:lpstr>
      <vt:lpstr> Factors for likehoods cont.. </vt:lpstr>
      <vt:lpstr>Factors for likehoods cont..</vt:lpstr>
      <vt:lpstr>Factors for likehoods cont..</vt:lpstr>
      <vt:lpstr>Factors for likehoods cont..</vt:lpstr>
      <vt:lpstr>Factors for likehoods cont..</vt:lpstr>
      <vt:lpstr>So what next</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BURUNDI SITUATION EMERGENCY MEETING</dc:title>
  <dc:creator>HP 450</dc:creator>
  <cp:lastModifiedBy>HP 450</cp:lastModifiedBy>
  <cp:revision>31</cp:revision>
  <dcterms:created xsi:type="dcterms:W3CDTF">2015-05-25T14:40:46Z</dcterms:created>
  <dcterms:modified xsi:type="dcterms:W3CDTF">2015-05-26T09:05:15Z</dcterms:modified>
</cp:coreProperties>
</file>