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76" r:id="rId4"/>
    <p:sldId id="274" r:id="rId5"/>
    <p:sldId id="275" r:id="rId6"/>
    <p:sldId id="277" r:id="rId7"/>
    <p:sldId id="258" r:id="rId8"/>
    <p:sldId id="278" r:id="rId9"/>
    <p:sldId id="263" r:id="rId10"/>
    <p:sldId id="265" r:id="rId11"/>
    <p:sldId id="264" r:id="rId12"/>
    <p:sldId id="266" r:id="rId13"/>
    <p:sldId id="259" r:id="rId14"/>
    <p:sldId id="284" r:id="rId15"/>
    <p:sldId id="269" r:id="rId16"/>
    <p:sldId id="260" r:id="rId17"/>
    <p:sldId id="261" r:id="rId18"/>
    <p:sldId id="280" r:id="rId19"/>
    <p:sldId id="281" r:id="rId20"/>
    <p:sldId id="279" r:id="rId21"/>
    <p:sldId id="282" r:id="rId22"/>
    <p:sldId id="27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8224" autoAdjust="0"/>
  </p:normalViewPr>
  <p:slideViewPr>
    <p:cSldViewPr>
      <p:cViewPr>
        <p:scale>
          <a:sx n="70" d="100"/>
          <a:sy n="70" d="100"/>
        </p:scale>
        <p:origin x="-1176" y="-9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183157379280405E-2"/>
          <c:y val="2.3222036576659218E-2"/>
          <c:w val="0.89976105332753575"/>
          <c:h val="0.7980261548887869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'Scenario working'!$G$2</c:f>
              <c:strCache>
                <c:ptCount val="1"/>
                <c:pt idx="0">
                  <c:v>Multi-Sector Cash 
(12 months)</c:v>
                </c:pt>
              </c:strCache>
            </c:strRef>
          </c:tx>
          <c:spPr>
            <a:ln w="6350">
              <a:solidFill>
                <a:srgbClr val="0070C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2">
                  <a:lumMod val="20000"/>
                  <a:lumOff val="8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Lbls>
            <c:txPr>
              <a:bodyPr anchor="ctr" anchorCtr="0"/>
              <a:lstStyle/>
              <a:p>
                <a:pPr>
                  <a:defRPr b="1"/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0"/>
            <c:showBubbleSize val="0"/>
            <c:showLeaderLines val="0"/>
          </c:dLbls>
          <c:cat>
            <c:strRef>
              <c:f>'Scenario working'!$B$3:$B$14</c:f>
              <c:strCache>
                <c:ptCount val="12"/>
                <c:pt idx="0">
                  <c:v>70% Winter
70% SMEB Gap</c:v>
                </c:pt>
                <c:pt idx="1">
                  <c:v>100% Winter
70% SMEB Gap</c:v>
                </c:pt>
                <c:pt idx="2">
                  <c:v>100% Winter
100% SMEB Gap</c:v>
                </c:pt>
                <c:pt idx="3">
                  <c:v>100% Winter
92% SMEB</c:v>
                </c:pt>
                <c:pt idx="4">
                  <c:v>70% Winter
70% SMEB Gap</c:v>
                </c:pt>
                <c:pt idx="5">
                  <c:v>100% Winter
70% SMEB Gap </c:v>
                </c:pt>
                <c:pt idx="6">
                  <c:v>100% Winter
100% SMEB Gap </c:v>
                </c:pt>
                <c:pt idx="7">
                  <c:v>100% Winter
92% SMEB</c:v>
                </c:pt>
                <c:pt idx="8">
                  <c:v>70% Winter
70% SMEB Gap</c:v>
                </c:pt>
                <c:pt idx="9">
                  <c:v>100% Winter
70% SMEB Gap</c:v>
                </c:pt>
                <c:pt idx="10">
                  <c:v>100% Winter
100% SMEB Gap</c:v>
                </c:pt>
                <c:pt idx="11">
                  <c:v>100% Winter
92% SMEB</c:v>
                </c:pt>
              </c:strCache>
            </c:strRef>
          </c:cat>
          <c:val>
            <c:numRef>
              <c:f>'Scenario working'!$G$3:$G$14</c:f>
              <c:numCache>
                <c:formatCode>"$"#,##0</c:formatCode>
                <c:ptCount val="12"/>
                <c:pt idx="0">
                  <c:v>17175000</c:v>
                </c:pt>
                <c:pt idx="1">
                  <c:v>17175000</c:v>
                </c:pt>
                <c:pt idx="2">
                  <c:v>24045000</c:v>
                </c:pt>
                <c:pt idx="3">
                  <c:v>34350000</c:v>
                </c:pt>
                <c:pt idx="4">
                  <c:v>34350000</c:v>
                </c:pt>
                <c:pt idx="5">
                  <c:v>34350000</c:v>
                </c:pt>
                <c:pt idx="6">
                  <c:v>48090000</c:v>
                </c:pt>
                <c:pt idx="7">
                  <c:v>68700000</c:v>
                </c:pt>
                <c:pt idx="8">
                  <c:v>100050000</c:v>
                </c:pt>
                <c:pt idx="9">
                  <c:v>100050000</c:v>
                </c:pt>
                <c:pt idx="10">
                  <c:v>140070000</c:v>
                </c:pt>
                <c:pt idx="11">
                  <c:v>200100000</c:v>
                </c:pt>
              </c:numCache>
            </c:numRef>
          </c:val>
        </c:ser>
        <c:ser>
          <c:idx val="1"/>
          <c:order val="1"/>
          <c:tx>
            <c:strRef>
              <c:f>'Scenario working'!$J$2</c:f>
              <c:strCache>
                <c:ptCount val="1"/>
                <c:pt idx="0">
                  <c:v>Cash Winterization
(5 months)</c:v>
                </c:pt>
              </c:strCache>
            </c:strRef>
          </c:tx>
          <c:spPr>
            <a:ln w="6350">
              <a:solidFill>
                <a:srgbClr val="0070C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2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3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4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6350">
                <a:solidFill>
                  <a:schemeClr val="accent6">
                    <a:lumMod val="50000"/>
                  </a:schemeClr>
                </a:solidFill>
              </a:ln>
            </c:spPr>
          </c:dPt>
          <c:dPt>
            <c:idx val="6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7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8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 w="6350">
                <a:solidFill>
                  <a:schemeClr val="accent3">
                    <a:lumMod val="75000"/>
                  </a:schemeClr>
                </a:solidFill>
              </a:ln>
            </c:spPr>
          </c:dPt>
          <c:dPt>
            <c:idx val="9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0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 w="6350">
                <a:solidFill>
                  <a:srgbClr val="0070C0"/>
                </a:solidFill>
              </a:ln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  <a:ln w="6350">
                <a:solidFill>
                  <a:srgbClr val="0070C0"/>
                </a:solidFill>
              </a:ln>
            </c:spPr>
          </c:dPt>
          <c:cat>
            <c:strRef>
              <c:f>'Scenario working'!$B$3:$B$14</c:f>
              <c:strCache>
                <c:ptCount val="12"/>
                <c:pt idx="0">
                  <c:v>70% Winter
70% SMEB Gap</c:v>
                </c:pt>
                <c:pt idx="1">
                  <c:v>100% Winter
70% SMEB Gap</c:v>
                </c:pt>
                <c:pt idx="2">
                  <c:v>100% Winter
100% SMEB Gap</c:v>
                </c:pt>
                <c:pt idx="3">
                  <c:v>100% Winter
92% SMEB</c:v>
                </c:pt>
                <c:pt idx="4">
                  <c:v>70% Winter
70% SMEB Gap</c:v>
                </c:pt>
                <c:pt idx="5">
                  <c:v>100% Winter
70% SMEB Gap </c:v>
                </c:pt>
                <c:pt idx="6">
                  <c:v>100% Winter
100% SMEB Gap </c:v>
                </c:pt>
                <c:pt idx="7">
                  <c:v>100% Winter
92% SMEB</c:v>
                </c:pt>
                <c:pt idx="8">
                  <c:v>70% Winter
70% SMEB Gap</c:v>
                </c:pt>
                <c:pt idx="9">
                  <c:v>100% Winter
70% SMEB Gap</c:v>
                </c:pt>
                <c:pt idx="10">
                  <c:v>100% Winter
100% SMEB Gap</c:v>
                </c:pt>
                <c:pt idx="11">
                  <c:v>100% Winter
92% SMEB</c:v>
                </c:pt>
              </c:strCache>
            </c:strRef>
          </c:cat>
          <c:val>
            <c:numRef>
              <c:f>'Scenario working'!$J$3:$J$14</c:f>
              <c:numCache>
                <c:formatCode>"$"#,##0</c:formatCode>
                <c:ptCount val="12"/>
                <c:pt idx="0">
                  <c:v>4728850</c:v>
                </c:pt>
                <c:pt idx="1">
                  <c:v>6755500</c:v>
                </c:pt>
                <c:pt idx="2">
                  <c:v>6755500</c:v>
                </c:pt>
                <c:pt idx="3">
                  <c:v>6755500</c:v>
                </c:pt>
                <c:pt idx="4">
                  <c:v>9457700</c:v>
                </c:pt>
                <c:pt idx="5">
                  <c:v>13511000</c:v>
                </c:pt>
                <c:pt idx="6">
                  <c:v>13511000</c:v>
                </c:pt>
                <c:pt idx="7">
                  <c:v>13511000</c:v>
                </c:pt>
                <c:pt idx="8">
                  <c:v>27547100</c:v>
                </c:pt>
                <c:pt idx="9">
                  <c:v>39353000</c:v>
                </c:pt>
                <c:pt idx="10">
                  <c:v>39353000</c:v>
                </c:pt>
                <c:pt idx="11">
                  <c:v>39353000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"/>
        <c:overlap val="100"/>
        <c:axId val="24982656"/>
        <c:axId val="24984192"/>
      </c:barChart>
      <c:dateAx>
        <c:axId val="2498265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4984192"/>
        <c:crosses val="autoZero"/>
        <c:auto val="0"/>
        <c:lblOffset val="100"/>
        <c:baseTimeUnit val="days"/>
      </c:dateAx>
      <c:valAx>
        <c:axId val="24984192"/>
        <c:scaling>
          <c:orientation val="minMax"/>
        </c:scaling>
        <c:delete val="0"/>
        <c:axPos val="l"/>
        <c:majorGridlines/>
        <c:minorGridlines/>
        <c:numFmt formatCode="[$USD]\ #,##0" sourceLinked="0"/>
        <c:majorTickMark val="none"/>
        <c:minorTickMark val="in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24982656"/>
        <c:crosses val="autoZero"/>
        <c:crossBetween val="between"/>
        <c:minorUnit val="25000000"/>
        <c:dispUnits>
          <c:builtInUnit val="millions"/>
          <c:dispUnitsLbl>
            <c:layout>
              <c:manualLayout>
                <c:xMode val="edge"/>
                <c:yMode val="edge"/>
                <c:x val="1.7999853267035279E-2"/>
                <c:y val="7.1328849842018274E-2"/>
              </c:manualLayout>
            </c:layout>
            <c:tx>
              <c:rich>
                <a:bodyPr rot="0" vert="horz"/>
                <a:lstStyle/>
                <a:p>
                  <a:pPr>
                    <a:defRPr/>
                  </a:pPr>
                  <a:r>
                    <a:rPr lang="en-US"/>
                    <a:t>in Millions</a:t>
                  </a:r>
                </a:p>
              </c:rich>
            </c:tx>
          </c:dispUnitsLbl>
        </c:dispUnits>
      </c:valAx>
      <c:spPr>
        <a:noFill/>
        <a:ln>
          <a:solidFill>
            <a:schemeClr val="tx1"/>
          </a:solidFill>
        </a:ln>
      </c:spPr>
    </c:plotArea>
    <c:plotVisOnly val="1"/>
    <c:dispBlanksAs val="gap"/>
    <c:showDLblsOverMax val="0"/>
  </c:chart>
  <c:spPr>
    <a:noFill/>
  </c:spPr>
  <c:externalData r:id="rId1">
    <c:autoUpdate val="0"/>
  </c:externalData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0.03376</cdr:x>
      <cdr:y>0.79304</cdr:y>
    </cdr:from>
    <cdr:to>
      <cdr:x>0.08897</cdr:x>
      <cdr:y>0.8359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13821" y="4815236"/>
          <a:ext cx="513221" cy="260241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0.13609</cdr:x>
      <cdr:y>0.08184</cdr:y>
    </cdr:from>
    <cdr:to>
      <cdr:x>0.32974</cdr:x>
      <cdr:y>0.24048</cdr:y>
    </cdr:to>
    <cdr:grpSp>
      <cdr:nvGrpSpPr>
        <cdr:cNvPr id="9" name="Group 8"/>
        <cdr:cNvGrpSpPr/>
      </cdr:nvGrpSpPr>
      <cdr:grpSpPr>
        <a:xfrm xmlns:a="http://schemas.openxmlformats.org/drawingml/2006/main">
          <a:off x="1179061" y="514701"/>
          <a:ext cx="1677752" cy="997704"/>
          <a:chOff x="3671900" y="3017225"/>
          <a:chExt cx="1800200" cy="640303"/>
        </a:xfrm>
      </cdr:grpSpPr>
      <cdr:sp macro="" textlink="">
        <cdr:nvSpPr>
          <cdr:cNvPr id="10" name="TextBox 1"/>
          <cdr:cNvSpPr txBox="1"/>
        </cdr:nvSpPr>
        <cdr:spPr>
          <a:xfrm xmlns:a="http://schemas.openxmlformats.org/drawingml/2006/main">
            <a:off x="3671900" y="3017225"/>
            <a:ext cx="1800200" cy="64030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12700">
            <a:noFill/>
          </a:ln>
        </cdr:spPr>
        <cdr:txBody>
          <a:bodyPr xmlns:a="http://schemas.openxmlformats.org/drawingml/2006/main" wrap="square" rtlCol="0"/>
          <a:lstStyle xmlns:a="http://schemas.openxmlformats.org/drawingml/2006/main"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>
              <a:spcBef>
                <a:spcPts val="200"/>
              </a:spcBef>
            </a:pPr>
            <a:r>
              <a:rPr lang="de-CH" sz="1100" b="1" dirty="0" smtClean="0"/>
              <a:t>        Winterization Cash</a:t>
            </a:r>
            <a:br>
              <a:rPr lang="de-CH" sz="1100" b="1" dirty="0" smtClean="0"/>
            </a:br>
            <a:r>
              <a:rPr lang="de-CH" sz="1100" b="0" dirty="0" smtClean="0"/>
              <a:t>         (5 months)</a:t>
            </a:r>
          </a:p>
          <a:p xmlns:a="http://schemas.openxmlformats.org/drawingml/2006/main">
            <a:r>
              <a:rPr lang="de-CH" sz="1800" b="1" baseline="0" dirty="0"/>
              <a:t>     </a:t>
            </a:r>
            <a:r>
              <a:rPr lang="de-CH" sz="1100" b="1" dirty="0" smtClean="0"/>
              <a:t>Multi-Sector Cash</a:t>
            </a:r>
            <a:br>
              <a:rPr lang="de-CH" sz="1100" b="1" dirty="0" smtClean="0"/>
            </a:br>
            <a:r>
              <a:rPr lang="de-CH" sz="1100" b="0" dirty="0" smtClean="0"/>
              <a:t>         (12 months)</a:t>
            </a:r>
            <a:endParaRPr lang="en-US" sz="1100" b="0" dirty="0"/>
          </a:p>
        </cdr:txBody>
      </cdr:sp>
      <cdr:sp macro="" textlink="">
        <cdr:nvSpPr>
          <cdr:cNvPr id="11" name="Rectangle 10"/>
          <cdr:cNvSpPr/>
        </cdr:nvSpPr>
        <cdr:spPr>
          <a:xfrm xmlns:a="http://schemas.openxmlformats.org/drawingml/2006/main">
            <a:off x="3725509" y="3097100"/>
            <a:ext cx="198419" cy="136249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tx1">
              <a:lumMod val="50000"/>
              <a:lumOff val="50000"/>
            </a:schemeClr>
          </a:solidFill>
          <a:ln xmlns:a="http://schemas.openxmlformats.org/drawingml/2006/main">
            <a:noFill/>
          </a:ln>
        </cdr:spPr>
        <cdr:style>
          <a:lnRef xmlns:a="http://schemas.openxmlformats.org/drawingml/2006/main" idx="2">
            <a:schemeClr val="accent1">
              <a:shade val="50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 xmlns:a="http://schemas.openxmlformats.org/drawingml/2006/main"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endParaRPr lang="en-US"/>
          </a:p>
        </cdr:txBody>
      </cdr:sp>
      <cdr:sp macro="" textlink="">
        <cdr:nvSpPr>
          <cdr:cNvPr id="12" name="Rectangle 11"/>
          <cdr:cNvSpPr/>
        </cdr:nvSpPr>
        <cdr:spPr>
          <a:xfrm xmlns:a="http://schemas.openxmlformats.org/drawingml/2006/main">
            <a:off x="3729684" y="3363482"/>
            <a:ext cx="198419" cy="136249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bg1">
              <a:lumMod val="75000"/>
            </a:schemeClr>
          </a:solidFill>
          <a:ln xmlns:a="http://schemas.openxmlformats.org/drawingml/2006/main">
            <a:noFill/>
          </a:ln>
        </cdr:spPr>
        <cdr:style>
          <a:lnRef xmlns:a="http://schemas.openxmlformats.org/drawingml/2006/main" idx="2">
            <a:schemeClr val="accent1">
              <a:shade val="50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cdr:style>
        <cdr:txBody>
  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 xmlns:a="http://schemas.openxmlformats.org/drawingml/2006/main"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 xmlns:a="http://schemas.openxmlformats.org/drawingml/2006/main">
            <a:pPr algn="ctr"/>
            <a:endParaRPr lang="en-US"/>
          </a:p>
        </cdr:txBody>
      </cdr:sp>
    </cdr:grpSp>
  </cdr:relSizeAnchor>
  <cdr:relSizeAnchor xmlns:cdr="http://schemas.openxmlformats.org/drawingml/2006/chartDrawing">
    <cdr:from>
      <cdr:x>0.74944</cdr:x>
      <cdr:y>0.85479</cdr:y>
    </cdr:from>
    <cdr:to>
      <cdr:x>0.94309</cdr:x>
      <cdr:y>0.96827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6966611" y="5190234"/>
          <a:ext cx="1800200" cy="68900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3">
            <a:lumMod val="20000"/>
            <a:lumOff val="80000"/>
          </a:schemeClr>
        </a:solidFill>
        <a:ln xmlns:a="http://schemas.openxmlformats.org/drawingml/2006/main" w="12700">
          <a:solidFill>
            <a:schemeClr val="accent3">
              <a:lumMod val="75000"/>
            </a:schemeClr>
          </a:solidFill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de-CH" sz="1100" b="1" dirty="0" smtClean="0"/>
            <a:t>Scenario:  Maximum</a:t>
          </a:r>
        </a:p>
        <a:p xmlns:a="http://schemas.openxmlformats.org/drawingml/2006/main">
          <a:pPr algn="ctr"/>
          <a:r>
            <a:rPr lang="de-CH" dirty="0" smtClean="0"/>
            <a:t>Reaching </a:t>
          </a:r>
          <a:r>
            <a:rPr lang="de-CH" b="1" dirty="0" smtClean="0"/>
            <a:t>29% </a:t>
          </a:r>
          <a:r>
            <a:rPr lang="de-CH" dirty="0" smtClean="0"/>
            <a:t>of registered </a:t>
          </a:r>
        </a:p>
        <a:p xmlns:a="http://schemas.openxmlformats.org/drawingml/2006/main">
          <a:pPr algn="ctr"/>
          <a:r>
            <a:rPr lang="de-CH" sz="1100" dirty="0" smtClean="0"/>
            <a:t>≈ 70,000 households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0.45263</cdr:x>
      <cdr:y>0.85705</cdr:y>
    </cdr:from>
    <cdr:to>
      <cdr:x>0.64628</cdr:x>
      <cdr:y>0.97052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4207515" y="5203897"/>
          <a:ext cx="1800200" cy="68900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6">
            <a:lumMod val="20000"/>
            <a:lumOff val="80000"/>
          </a:schemeClr>
        </a:solidFill>
        <a:ln xmlns:a="http://schemas.openxmlformats.org/drawingml/2006/main" w="12700">
          <a:solidFill>
            <a:schemeClr val="accent6">
              <a:lumMod val="75000"/>
            </a:schemeClr>
          </a:solidFill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de-CH" sz="1100" b="1" dirty="0" smtClean="0"/>
            <a:t>Scenario: Middle </a:t>
          </a:r>
        </a:p>
        <a:p xmlns:a="http://schemas.openxmlformats.org/drawingml/2006/main">
          <a:pPr algn="ctr"/>
          <a:r>
            <a:rPr lang="de-CH" dirty="0" smtClean="0"/>
            <a:t>Reaching </a:t>
          </a:r>
          <a:r>
            <a:rPr lang="de-CH" b="1" dirty="0" smtClean="0"/>
            <a:t>10% </a:t>
          </a:r>
          <a:r>
            <a:rPr lang="de-CH" dirty="0" smtClean="0"/>
            <a:t>of registered </a:t>
          </a:r>
        </a:p>
        <a:p xmlns:a="http://schemas.openxmlformats.org/drawingml/2006/main">
          <a:pPr algn="ctr"/>
          <a:r>
            <a:rPr lang="de-CH" sz="1100" dirty="0" smtClean="0"/>
            <a:t>≈ </a:t>
          </a:r>
          <a:r>
            <a:rPr lang="de-CH" sz="1100" dirty="0"/>
            <a:t>23,000</a:t>
          </a:r>
          <a:r>
            <a:rPr lang="de-CH" sz="1100" dirty="0" smtClean="0"/>
            <a:t> households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0.14962</cdr:x>
      <cdr:y>0.85865</cdr:y>
    </cdr:from>
    <cdr:to>
      <cdr:x>0.34328</cdr:x>
      <cdr:y>0.97213</cdr:y>
    </cdr:to>
    <cdr:sp macro="" textlink="">
      <cdr:nvSpPr>
        <cdr:cNvPr id="15" name="TextBox 1"/>
        <cdr:cNvSpPr txBox="1"/>
      </cdr:nvSpPr>
      <cdr:spPr>
        <a:xfrm xmlns:a="http://schemas.openxmlformats.org/drawingml/2006/main">
          <a:off x="1390869" y="5213653"/>
          <a:ext cx="1800200" cy="689006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2700">
          <a:solidFill>
            <a:srgbClr val="0070C0"/>
          </a:solidFill>
        </a:ln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de-CH" sz="1100" b="1" dirty="0" smtClean="0"/>
            <a:t>Scenario: Minimum</a:t>
          </a:r>
        </a:p>
        <a:p xmlns:a="http://schemas.openxmlformats.org/drawingml/2006/main">
          <a:pPr algn="ctr"/>
          <a:r>
            <a:rPr lang="de-CH" dirty="0" smtClean="0"/>
            <a:t>Reaching </a:t>
          </a:r>
          <a:r>
            <a:rPr lang="de-CH" b="1" dirty="0"/>
            <a:t>5</a:t>
          </a:r>
          <a:r>
            <a:rPr lang="de-CH" b="1" dirty="0" smtClean="0"/>
            <a:t>% </a:t>
          </a:r>
          <a:r>
            <a:rPr lang="de-CH" dirty="0" smtClean="0"/>
            <a:t>of registered </a:t>
          </a:r>
        </a:p>
        <a:p xmlns:a="http://schemas.openxmlformats.org/drawingml/2006/main">
          <a:pPr algn="ctr"/>
          <a:r>
            <a:rPr lang="de-CH" sz="1100" dirty="0" smtClean="0"/>
            <a:t>≈ </a:t>
          </a:r>
          <a:r>
            <a:rPr lang="de-CH" sz="1100" dirty="0"/>
            <a:t>12,000</a:t>
          </a:r>
          <a:r>
            <a:rPr lang="de-CH" sz="1100" dirty="0" smtClean="0"/>
            <a:t> households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IE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I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IE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I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I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I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E0FB67-5A7C-4904-96D8-37AC7C2C9D47}" type="datetimeFigureOut">
              <a:rPr lang="en-IE" smtClean="0"/>
              <a:t>13/06/2014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IE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4DDC970-93D9-48B5-A2A3-277D2B22ECCC}" type="slidenum">
              <a:rPr lang="en-IE" smtClean="0"/>
              <a:t>‹#›</a:t>
            </a:fld>
            <a:endParaRPr lang="en-I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wmf"/><Relationship Id="rId4" Type="http://schemas.openxmlformats.org/officeDocument/2006/relationships/package" Target="../embeddings/Microsoft_Excel_Worksheet1.xlsx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436" y="2667000"/>
            <a:ext cx="7772400" cy="2060575"/>
          </a:xfrm>
        </p:spPr>
        <p:txBody>
          <a:bodyPr>
            <a:normAutofit/>
          </a:bodyPr>
          <a:lstStyle/>
          <a:p>
            <a:r>
              <a:rPr lang="en-US" dirty="0" smtClean="0"/>
              <a:t>Cash Transfer Programming Cash Working Group (CTP)</a:t>
            </a:r>
            <a:endParaRPr lang="en-IE" dirty="0"/>
          </a:p>
        </p:txBody>
      </p:sp>
      <p:pic>
        <p:nvPicPr>
          <p:cNvPr id="4" name="Picture 3" descr="Description: https://gallery.mailchimp.com/8173eed01e68ce76256aba23b/images/UN_Lebanon_tree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762000"/>
            <a:ext cx="3720754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7258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762000"/>
            <a:ext cx="8229600" cy="5943600"/>
          </a:xfrm>
        </p:spPr>
        <p:txBody>
          <a:bodyPr>
            <a:normAutofit fontScale="62500" lnSpcReduction="20000"/>
          </a:bodyPr>
          <a:lstStyle/>
          <a:p>
            <a:pPr marL="548640" indent="-457200">
              <a:buFont typeface="Wingdings" panose="05000000000000000000" pitchFamily="2" charset="2"/>
              <a:buChar char="v"/>
            </a:pPr>
            <a:r>
              <a:rPr lang="en-US" sz="3200" dirty="0" smtClean="0"/>
              <a:t>Cash is not a sector in itself </a:t>
            </a:r>
          </a:p>
          <a:p>
            <a:pPr marL="91440" indent="0">
              <a:buNone/>
            </a:pPr>
            <a:endParaRPr lang="en-US" sz="3200" dirty="0" smtClean="0"/>
          </a:p>
          <a:p>
            <a:pPr marL="548640" indent="-457200">
              <a:buFont typeface="Wingdings" panose="05000000000000000000" pitchFamily="2" charset="2"/>
              <a:buChar char="v"/>
            </a:pPr>
            <a:r>
              <a:rPr lang="en-US" sz="3200" dirty="0" smtClean="0"/>
              <a:t>Cash is only useful where there is a supply in the market (e.g. food, fuel, water).</a:t>
            </a:r>
            <a:endParaRPr lang="en-US" sz="3200" dirty="0"/>
          </a:p>
          <a:p>
            <a:pPr marL="91440" indent="0">
              <a:buNone/>
            </a:pPr>
            <a:endParaRPr lang="en-US" sz="2900" dirty="0" smtClean="0"/>
          </a:p>
          <a:p>
            <a:pPr marL="91440" indent="0">
              <a:buNone/>
            </a:pPr>
            <a:r>
              <a:rPr lang="en-US" sz="3200" dirty="0" smtClean="0"/>
              <a:t>Cash provides: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900" dirty="0"/>
              <a:t>Free choice for beneficiaries (dignity, priorities)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900" dirty="0"/>
              <a:t>Provide time-bound emergency assistance to most in need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900" dirty="0"/>
              <a:t>Mitigate negative coping mechanisms affecting communities</a:t>
            </a:r>
          </a:p>
          <a:p>
            <a:pPr>
              <a:spcAft>
                <a:spcPts val="1200"/>
              </a:spcAft>
              <a:buFont typeface="Wingdings" panose="05000000000000000000" pitchFamily="2" charset="2"/>
              <a:buChar char="§"/>
              <a:defRPr/>
            </a:pPr>
            <a:r>
              <a:rPr lang="en-US" sz="2900" dirty="0"/>
              <a:t>Support local economy (host communities)</a:t>
            </a:r>
          </a:p>
          <a:p>
            <a:pPr marL="0" indent="0">
              <a:buNone/>
            </a:pPr>
            <a:r>
              <a:rPr lang="en-US" altLang="en-US" sz="3500" dirty="0"/>
              <a:t>It’s </a:t>
            </a:r>
            <a:r>
              <a:rPr lang="en-US" altLang="en-US" sz="3500" u="sng" dirty="0">
                <a:solidFill>
                  <a:schemeClr val="accent1">
                    <a:lumMod val="75000"/>
                  </a:schemeClr>
                </a:solidFill>
              </a:rPr>
              <a:t>Possible </a:t>
            </a:r>
            <a:r>
              <a:rPr lang="en-US" altLang="en-US" sz="3500" dirty="0"/>
              <a:t/>
            </a:r>
            <a:br>
              <a:rPr lang="en-US" altLang="en-US" sz="3500" dirty="0"/>
            </a:br>
            <a:r>
              <a:rPr lang="en-US" altLang="en-US" sz="3500" dirty="0"/>
              <a:t>=&gt; markets and banks function effectively</a:t>
            </a:r>
          </a:p>
          <a:p>
            <a:pPr marL="0" indent="0">
              <a:buNone/>
            </a:pPr>
            <a:r>
              <a:rPr lang="en-US" altLang="en-US" sz="3500" dirty="0" smtClean="0"/>
              <a:t>It’s </a:t>
            </a:r>
            <a:r>
              <a:rPr lang="en-US" altLang="en-US" sz="3500" u="sng" dirty="0">
                <a:solidFill>
                  <a:schemeClr val="accent1">
                    <a:lumMod val="75000"/>
                  </a:schemeClr>
                </a:solidFill>
              </a:rPr>
              <a:t>Beneficial to the operation </a:t>
            </a:r>
            <a:r>
              <a:rPr lang="en-US" altLang="en-US" sz="3500" dirty="0"/>
              <a:t/>
            </a:r>
            <a:br>
              <a:rPr lang="en-US" altLang="en-US" sz="3500" dirty="0"/>
            </a:br>
            <a:r>
              <a:rPr lang="en-US" altLang="en-US" sz="3500" dirty="0"/>
              <a:t>=&gt; efficiency gains and better cost-benefit ratio</a:t>
            </a:r>
            <a:br>
              <a:rPr lang="en-US" altLang="en-US" sz="3500" dirty="0"/>
            </a:br>
            <a:r>
              <a:rPr lang="en-US" altLang="en-US" sz="3500" dirty="0"/>
              <a:t>     compared to sector-specific in-kind distribution</a:t>
            </a:r>
          </a:p>
          <a:p>
            <a:pPr marL="0" indent="0">
              <a:buNone/>
            </a:pPr>
            <a:r>
              <a:rPr lang="en-US" altLang="en-US" sz="3500" dirty="0" smtClean="0"/>
              <a:t>Its </a:t>
            </a:r>
            <a:r>
              <a:rPr lang="en-US" altLang="en-US" sz="3500" u="sng" dirty="0" smtClean="0">
                <a:solidFill>
                  <a:schemeClr val="accent1">
                    <a:lumMod val="75000"/>
                  </a:schemeClr>
                </a:solidFill>
              </a:rPr>
              <a:t>Effectiveness </a:t>
            </a:r>
            <a:r>
              <a:rPr lang="en-US" altLang="en-US" sz="3500" u="sng" dirty="0">
                <a:solidFill>
                  <a:schemeClr val="accent1">
                    <a:lumMod val="75000"/>
                  </a:schemeClr>
                </a:solidFill>
              </a:rPr>
              <a:t>is proven </a:t>
            </a:r>
            <a:r>
              <a:rPr lang="en-US" altLang="en-US" sz="3500" dirty="0"/>
              <a:t>(lessons learned)</a:t>
            </a:r>
            <a:br>
              <a:rPr lang="en-US" altLang="en-US" sz="3500" dirty="0"/>
            </a:br>
            <a:r>
              <a:rPr lang="en-US" altLang="en-US" sz="3500" dirty="0"/>
              <a:t>=&gt; food (e-voucher), winterization and emergency </a:t>
            </a:r>
            <a:r>
              <a:rPr lang="en-US" altLang="en-US" sz="3500" dirty="0" smtClean="0"/>
              <a:t>protection</a:t>
            </a:r>
            <a:endParaRPr lang="en-US" altLang="en-US" sz="35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7467600" cy="563562"/>
          </a:xfrm>
        </p:spPr>
        <p:txBody>
          <a:bodyPr/>
          <a:lstStyle/>
          <a:p>
            <a:r>
              <a:rPr lang="en-US" dirty="0" smtClean="0"/>
              <a:t>What is Cash Transfer Programming?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190694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Cash Transfer Programming in Lebanon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371600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CTP </a:t>
            </a:r>
            <a:r>
              <a:rPr lang="en-US" dirty="0"/>
              <a:t>in Lebanon can be </a:t>
            </a:r>
            <a:r>
              <a:rPr lang="en-US" dirty="0" err="1"/>
              <a:t>categorised</a:t>
            </a:r>
            <a:r>
              <a:rPr lang="en-US" dirty="0"/>
              <a:t> as: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dirty="0"/>
              <a:t>Conditional (e.g. Cash for Work)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dirty="0"/>
              <a:t>Restricted (e.g. </a:t>
            </a:r>
            <a:r>
              <a:rPr lang="en-US" dirty="0" err="1"/>
              <a:t>WfP</a:t>
            </a:r>
            <a:r>
              <a:rPr lang="en-US" dirty="0"/>
              <a:t> E-Cards)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dirty="0"/>
              <a:t>Unrestricted (Multi-</a:t>
            </a:r>
            <a:r>
              <a:rPr lang="en-US" dirty="0" err="1"/>
              <a:t>Sectoral</a:t>
            </a:r>
            <a:r>
              <a:rPr lang="en-US" dirty="0"/>
              <a:t> Cash</a:t>
            </a:r>
            <a:r>
              <a:rPr lang="en-US" dirty="0" smtClean="0"/>
              <a:t>). Often seen as </a:t>
            </a:r>
            <a:r>
              <a:rPr lang="en-US" b="1" dirty="0" smtClean="0"/>
              <a:t>UCT</a:t>
            </a:r>
            <a:r>
              <a:rPr lang="en-US" dirty="0" smtClean="0"/>
              <a:t> in documents.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de-CH" dirty="0"/>
              <a:t>Many agencies are already providing cash assistance</a:t>
            </a:r>
            <a:endParaRPr lang="en-US" dirty="0"/>
          </a:p>
          <a:p>
            <a:pPr lvl="1"/>
            <a:r>
              <a:rPr lang="en-US" sz="1800" dirty="0"/>
              <a:t>ACTED, Action Aid, Caritas , DRC, IOCC, IOM, Islamic Relief, JRS, </a:t>
            </a:r>
            <a:r>
              <a:rPr lang="en-US" sz="1800" dirty="0" err="1"/>
              <a:t>Makhsoumi</a:t>
            </a:r>
            <a:r>
              <a:rPr lang="en-US" sz="1800" dirty="0"/>
              <a:t> Foundation, NRC, Oxfam, PCMP, PU-AMI, SCI, SDC, THD-L, UNRWA, WFP, WVI and others</a:t>
            </a:r>
          </a:p>
          <a:p>
            <a:pPr marL="365760" lvl="1" indent="0">
              <a:buNone/>
            </a:pPr>
            <a:endParaRPr lang="en-US" dirty="0"/>
          </a:p>
          <a:p>
            <a:endParaRPr lang="en-US" altLang="en-US" dirty="0"/>
          </a:p>
          <a:p>
            <a:pPr>
              <a:spcAft>
                <a:spcPts val="1200"/>
              </a:spcAft>
              <a:defRPr/>
            </a:pPr>
            <a:endParaRPr lang="en-US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009726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457200"/>
            <a:ext cx="7467600" cy="5791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Governance</a:t>
            </a:r>
            <a:r>
              <a:rPr lang="en-US" dirty="0" smtClean="0"/>
              <a:t> </a:t>
            </a:r>
            <a:r>
              <a:rPr lang="en-US" dirty="0"/>
              <a:t>(coordination, harmonization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US" sz="1200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2000" dirty="0"/>
              <a:t>Cash Working Group (reports to the Inter-Agency Coordination)</a:t>
            </a:r>
          </a:p>
          <a:p>
            <a:pPr lvl="2"/>
            <a:r>
              <a:rPr lang="en-US" dirty="0"/>
              <a:t>Informs and guides the overall objectives of cash assistance in Lebanon</a:t>
            </a:r>
          </a:p>
          <a:p>
            <a:pPr lvl="2"/>
            <a:r>
              <a:rPr lang="en-US" dirty="0"/>
              <a:t>Members: </a:t>
            </a:r>
            <a:r>
              <a:rPr lang="en-US" dirty="0" err="1"/>
              <a:t>MoSA</a:t>
            </a:r>
            <a:r>
              <a:rPr lang="en-US" dirty="0"/>
              <a:t>, Donors, NGOs and UN Agencies active in CTP</a:t>
            </a:r>
          </a:p>
          <a:p>
            <a:pPr lvl="2"/>
            <a:endParaRPr lang="en-US" sz="1000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2000" dirty="0"/>
              <a:t>CWG Core Group </a:t>
            </a:r>
            <a:r>
              <a:rPr lang="en-US" sz="2000" dirty="0" smtClean="0"/>
              <a:t>(reporting </a:t>
            </a:r>
            <a:r>
              <a:rPr lang="en-US" sz="2000" dirty="0"/>
              <a:t>to the CWG)</a:t>
            </a:r>
          </a:p>
          <a:p>
            <a:pPr lvl="2"/>
            <a:r>
              <a:rPr lang="en-US" sz="1900" dirty="0"/>
              <a:t>Ensures cash assistance is implemented according to CWG recommendations</a:t>
            </a:r>
          </a:p>
          <a:p>
            <a:pPr lvl="2"/>
            <a:r>
              <a:rPr lang="en-US" sz="1900" dirty="0"/>
              <a:t>Members: </a:t>
            </a:r>
            <a:r>
              <a:rPr lang="en-US" sz="1900" dirty="0" smtClean="0"/>
              <a:t>10 people voted by </a:t>
            </a:r>
            <a:r>
              <a:rPr lang="en-US" sz="1900" dirty="0"/>
              <a:t>the CWG (endorsed by I-A </a:t>
            </a:r>
            <a:r>
              <a:rPr lang="en-US" sz="1900" dirty="0" err="1"/>
              <a:t>Coord</a:t>
            </a:r>
            <a:r>
              <a:rPr lang="en-US" sz="1900" dirty="0" smtClean="0"/>
              <a:t>.). Includes </a:t>
            </a:r>
            <a:r>
              <a:rPr lang="en-US" sz="1900" dirty="0" err="1" smtClean="0"/>
              <a:t>WfP</a:t>
            </a:r>
            <a:r>
              <a:rPr lang="en-US" sz="1900" dirty="0" smtClean="0"/>
              <a:t>, UNHCR, </a:t>
            </a:r>
            <a:r>
              <a:rPr lang="en-US" sz="1900" dirty="0" err="1" smtClean="0"/>
              <a:t>MoSA</a:t>
            </a:r>
            <a:r>
              <a:rPr lang="en-US" sz="1900" dirty="0" smtClean="0"/>
              <a:t> and INGO reps</a:t>
            </a:r>
            <a:endParaRPr lang="en-US" sz="1900" dirty="0"/>
          </a:p>
          <a:p>
            <a:pPr lvl="2"/>
            <a:endParaRPr lang="de-CH" sz="1000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de-CH" sz="2200" dirty="0"/>
              <a:t>Task Teams (report to the </a:t>
            </a:r>
            <a:r>
              <a:rPr lang="de-CH" sz="2200" dirty="0" smtClean="0"/>
              <a:t>Core Team)</a:t>
            </a:r>
            <a:endParaRPr lang="de-CH" sz="2200" dirty="0"/>
          </a:p>
          <a:p>
            <a:pPr lvl="2"/>
            <a:r>
              <a:rPr lang="de-CH" sz="1900" dirty="0"/>
              <a:t>Tecnical working groups working on specific topics (i.e. </a:t>
            </a:r>
            <a:r>
              <a:rPr lang="de-CH" sz="1900" dirty="0" smtClean="0"/>
              <a:t>Targeting*, </a:t>
            </a:r>
            <a:r>
              <a:rPr lang="de-CH" sz="1900" dirty="0"/>
              <a:t>MEB, </a:t>
            </a:r>
            <a:r>
              <a:rPr lang="de-CH" sz="1900" dirty="0" smtClean="0"/>
              <a:t>operational </a:t>
            </a:r>
            <a:r>
              <a:rPr lang="de-CH" sz="1900" dirty="0"/>
              <a:t>setup, accountability &amp; communication, market assessment, M&amp;E</a:t>
            </a:r>
            <a:r>
              <a:rPr lang="de-CH" sz="1900" dirty="0" smtClean="0"/>
              <a:t>)</a:t>
            </a:r>
          </a:p>
          <a:p>
            <a:pPr marL="731520" lvl="2" indent="0">
              <a:buNone/>
            </a:pPr>
            <a:endParaRPr lang="en-US" sz="1200" dirty="0"/>
          </a:p>
          <a:p>
            <a:pPr marL="0" lvl="1" indent="0">
              <a:spcBef>
                <a:spcPts val="600"/>
              </a:spcBef>
              <a:buSzPct val="70000"/>
              <a:buNone/>
            </a:pPr>
            <a:r>
              <a:rPr lang="en-US" sz="1800" dirty="0" smtClean="0"/>
              <a:t>*Targeting Task Force (TTF) does not report directly to Cash Core Group, however CCG is responsible for providing the recommendations on their findings</a:t>
            </a:r>
            <a:endParaRPr lang="en-US" sz="1800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10032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304800"/>
            <a:ext cx="8153400" cy="64770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  <a:defRPr/>
            </a:pP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CTP in Lebanon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b="1" dirty="0"/>
              <a:t>32 agencies reported totally 173 CTP projects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Unconditional </a:t>
            </a:r>
            <a:r>
              <a:rPr lang="en-US" dirty="0"/>
              <a:t>cash </a:t>
            </a:r>
            <a:r>
              <a:rPr lang="en-US" dirty="0" smtClean="0"/>
              <a:t>assistance*</a:t>
            </a:r>
            <a:endParaRPr lang="en-US" dirty="0"/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86’000 HH received USD 100 - 200 (winterization, hygiene and baby kits)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300 HH/month receive USD 200 (</a:t>
            </a:r>
            <a:r>
              <a:rPr lang="en-GB" sz="1800" dirty="0"/>
              <a:t>one-off emergency protection assistance</a:t>
            </a:r>
            <a:r>
              <a:rPr lang="en-US" sz="1800" dirty="0"/>
              <a:t>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endParaRPr lang="en-US" sz="1800" dirty="0"/>
          </a:p>
          <a:p>
            <a:pPr>
              <a:defRPr/>
            </a:pPr>
            <a:r>
              <a:rPr lang="en-US" dirty="0"/>
              <a:t>Conditional cash assistance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Food: 		  30 USD/month for 630’000 persons (140’000 HH)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Education: 	630 USD/year for 30’000 pupils (+ transportation)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Health:		580 USD/month  for 5’000 persons (only UNHCR caseload)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r>
              <a:rPr lang="en-US" sz="1800" dirty="0"/>
              <a:t>Rent :		150 USD/month for 1’700 HH </a:t>
            </a:r>
          </a:p>
          <a:p>
            <a:pPr marL="627063" lvl="1" indent="-179388" defTabSz="360000">
              <a:spcBef>
                <a:spcPts val="200"/>
              </a:spcBef>
              <a:tabLst>
                <a:tab pos="1878013" algn="l"/>
              </a:tabLst>
              <a:defRPr/>
            </a:pPr>
            <a:endParaRPr lang="de-CH" sz="1800" dirty="0"/>
          </a:p>
          <a:p>
            <a:pPr>
              <a:defRPr/>
            </a:pPr>
            <a:r>
              <a:rPr lang="en-US" dirty="0"/>
              <a:t>Cards in use for cash assistance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170’000 ATM cards distributed (CSC - White card for use with any ATM)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230’000 POS cards distributed (BLF - Blue card for use only in contracted POS)</a:t>
            </a:r>
          </a:p>
          <a:p>
            <a:pPr marL="627063" lvl="1" indent="-179388" defTabSz="360000">
              <a:spcBef>
                <a:spcPts val="200"/>
              </a:spcBef>
              <a:defRPr/>
            </a:pPr>
            <a:r>
              <a:rPr lang="en-US" sz="1800" dirty="0"/>
              <a:t>and various different cards (</a:t>
            </a:r>
            <a:r>
              <a:rPr lang="en-US" sz="1800" dirty="0" err="1"/>
              <a:t>LibanPost</a:t>
            </a:r>
            <a:r>
              <a:rPr lang="en-US" sz="1800" dirty="0"/>
              <a:t>, </a:t>
            </a:r>
            <a:r>
              <a:rPr lang="en-US" sz="1800" dirty="0" smtClean="0"/>
              <a:t>…)</a:t>
            </a:r>
          </a:p>
          <a:p>
            <a:pPr marL="447675" lvl="1" indent="0" defTabSz="360000">
              <a:spcBef>
                <a:spcPts val="200"/>
              </a:spcBef>
              <a:buNone/>
              <a:defRPr/>
            </a:pPr>
            <a:endParaRPr lang="en-US" sz="1800" dirty="0" smtClean="0"/>
          </a:p>
          <a:p>
            <a:pPr marL="447675" lvl="1" indent="0" defTabSz="360000">
              <a:spcBef>
                <a:spcPts val="200"/>
              </a:spcBef>
              <a:buNone/>
              <a:defRPr/>
            </a:pPr>
            <a:r>
              <a:rPr lang="en-US" sz="1800" dirty="0" smtClean="0"/>
              <a:t>*Now called ‘Multi-Sector Cash Transfer’</a:t>
            </a:r>
            <a:endParaRPr lang="en-US" sz="1800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Since 2012, there has been $504 million in CTP in Lebanon.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/>
              <a:t>However this drops to $107 million when we remove food assistance (</a:t>
            </a:r>
            <a:r>
              <a:rPr lang="en-US" dirty="0" err="1" smtClean="0"/>
              <a:t>WfP</a:t>
            </a:r>
            <a:r>
              <a:rPr lang="en-US" dirty="0" smtClean="0"/>
              <a:t>)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792380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need in order to do quality cash programming?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Clear Targeting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This should also include what kind of </a:t>
            </a:r>
            <a:r>
              <a:rPr lang="en-US" sz="2400" dirty="0" err="1" smtClean="0"/>
              <a:t>sectoral</a:t>
            </a:r>
            <a:r>
              <a:rPr lang="en-US" sz="2400" dirty="0" smtClean="0"/>
              <a:t> impact we are hoping to have (e.g. just economic or wider?)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Clear understanding of the market and expenditures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Defined value of transfer depending on the impact we want to have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Clear Operational Structure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Clear Monitoring Guidelines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Clear Communications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755674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467600" cy="579438"/>
          </a:xfrm>
        </p:spPr>
        <p:txBody>
          <a:bodyPr/>
          <a:lstStyle/>
          <a:p>
            <a:r>
              <a:rPr lang="en-US" dirty="0" smtClean="0"/>
              <a:t>Targeting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638800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To define ‘economic vulnerability’ only, a </a:t>
            </a:r>
            <a:r>
              <a:rPr lang="en-US" sz="2200" b="1" dirty="0" smtClean="0"/>
              <a:t>Targeting Task Force</a:t>
            </a:r>
            <a:r>
              <a:rPr lang="en-US" sz="2200" dirty="0" smtClean="0"/>
              <a:t> was convened</a:t>
            </a:r>
          </a:p>
          <a:p>
            <a:pPr lvl="1"/>
            <a:r>
              <a:rPr lang="en-US" sz="2200" dirty="0" smtClean="0"/>
              <a:t>Represented by members of UNHCR/</a:t>
            </a:r>
            <a:r>
              <a:rPr lang="en-US" sz="2200" dirty="0" err="1" smtClean="0"/>
              <a:t>WfP</a:t>
            </a:r>
            <a:r>
              <a:rPr lang="en-US" sz="2200" dirty="0" smtClean="0"/>
              <a:t> and INGOs with input from World Bank</a:t>
            </a:r>
          </a:p>
          <a:p>
            <a:pPr marL="365760" lvl="1" indent="0">
              <a:buNone/>
            </a:pPr>
            <a:endParaRPr lang="en-US" sz="2200" dirty="0" smtClean="0"/>
          </a:p>
          <a:p>
            <a:pPr marL="0" indent="0">
              <a:buNone/>
            </a:pPr>
            <a:r>
              <a:rPr lang="en-US" sz="2200" u="sng" dirty="0" smtClean="0"/>
              <a:t>Aim</a:t>
            </a:r>
            <a:r>
              <a:rPr lang="en-US" sz="2200" dirty="0" smtClean="0"/>
              <a:t>:</a:t>
            </a:r>
            <a:r>
              <a:rPr lang="en-IE" sz="2200" b="1" dirty="0" smtClean="0"/>
              <a:t> </a:t>
            </a:r>
            <a:r>
              <a:rPr lang="en-IE" sz="2200" i="1" dirty="0"/>
              <a:t>Revise Targeting </a:t>
            </a:r>
            <a:r>
              <a:rPr lang="en-IE" sz="2200" i="1" dirty="0" smtClean="0"/>
              <a:t>tools </a:t>
            </a:r>
            <a:r>
              <a:rPr lang="en-US" sz="2200" i="1" dirty="0" smtClean="0"/>
              <a:t>(to </a:t>
            </a:r>
            <a:r>
              <a:rPr lang="en-US" sz="2200" i="1" dirty="0"/>
              <a:t>be used for unconditional cash grants and food vouchers</a:t>
            </a:r>
            <a:r>
              <a:rPr lang="en-US" sz="2200" i="1" dirty="0" smtClean="0"/>
              <a:t>)</a:t>
            </a:r>
          </a:p>
          <a:p>
            <a:pPr marL="0" indent="0">
              <a:buNone/>
            </a:pPr>
            <a:endParaRPr lang="en-US" sz="2200" i="1" dirty="0"/>
          </a:p>
          <a:p>
            <a:pPr marL="0" indent="0">
              <a:buNone/>
            </a:pPr>
            <a:r>
              <a:rPr lang="en-US" sz="2200" i="1" u="sng" dirty="0" smtClean="0"/>
              <a:t>Tools Developed</a:t>
            </a:r>
            <a:r>
              <a:rPr lang="en-US" sz="2200" b="1" dirty="0" smtClean="0"/>
              <a:t>: </a:t>
            </a:r>
            <a:r>
              <a:rPr lang="en-US" sz="2200" i="1" dirty="0" smtClean="0"/>
              <a:t>To predict </a:t>
            </a:r>
            <a:r>
              <a:rPr lang="en-US" sz="2200" i="1" dirty="0"/>
              <a:t>and measure economic </a:t>
            </a:r>
            <a:r>
              <a:rPr lang="en-US" sz="2200" i="1" dirty="0" smtClean="0"/>
              <a:t>vulnerability</a:t>
            </a:r>
          </a:p>
          <a:p>
            <a:pPr marL="0" indent="0">
              <a:buNone/>
            </a:pPr>
            <a:r>
              <a:rPr lang="en-IE" sz="2200" i="1" dirty="0"/>
              <a:t>(1)Pre-ide Index (</a:t>
            </a:r>
            <a:r>
              <a:rPr lang="en-IE" sz="2200" i="1" dirty="0" err="1"/>
              <a:t>ProGres</a:t>
            </a:r>
            <a:r>
              <a:rPr lang="en-IE" sz="2200" i="1" dirty="0"/>
              <a:t> data</a:t>
            </a:r>
            <a:r>
              <a:rPr lang="en-IE" sz="2200" i="1" dirty="0" smtClean="0"/>
              <a:t>)</a:t>
            </a:r>
          </a:p>
          <a:p>
            <a:pPr marL="0" indent="0">
              <a:buNone/>
            </a:pPr>
            <a:r>
              <a:rPr lang="en-US" sz="2200" i="1" dirty="0"/>
              <a:t>(2) Verification </a:t>
            </a:r>
            <a:r>
              <a:rPr lang="en-US" sz="2000" i="1" dirty="0"/>
              <a:t>Index based on household </a:t>
            </a:r>
            <a:r>
              <a:rPr lang="en-US" sz="2000" i="1" dirty="0" smtClean="0"/>
              <a:t>data 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30254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685800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According to the TTF: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There are </a:t>
            </a:r>
            <a:r>
              <a:rPr lang="en-US" b="1" dirty="0"/>
              <a:t>4 categories </a:t>
            </a:r>
            <a:r>
              <a:rPr lang="en-US" dirty="0"/>
              <a:t>of vulnerabilities.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Approximately </a:t>
            </a:r>
            <a:r>
              <a:rPr lang="en-US" b="1" dirty="0"/>
              <a:t>29%</a:t>
            </a:r>
            <a:r>
              <a:rPr lang="en-US" dirty="0"/>
              <a:t> of the </a:t>
            </a:r>
            <a:r>
              <a:rPr lang="en-US" dirty="0" smtClean="0"/>
              <a:t>population make up the economically ‘severely vulnerable’ category </a:t>
            </a:r>
            <a:r>
              <a:rPr lang="en-US" dirty="0"/>
              <a:t>using this Proxy Means Testing (PMT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721624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1314450"/>
            <a:ext cx="6353175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308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876300"/>
            <a:ext cx="747712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50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3400" y="609600"/>
            <a:ext cx="7467600" cy="54864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Limitations:</a:t>
            </a:r>
          </a:p>
          <a:p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Used </a:t>
            </a:r>
            <a:r>
              <a:rPr lang="en-US" dirty="0" err="1"/>
              <a:t>VASyR</a:t>
            </a:r>
            <a:r>
              <a:rPr lang="en-US" dirty="0"/>
              <a:t> and appeals data-set (not accurately </a:t>
            </a:r>
            <a:r>
              <a:rPr lang="en-US" dirty="0" smtClean="0"/>
              <a:t>representing </a:t>
            </a:r>
            <a:r>
              <a:rPr lang="en-US" dirty="0"/>
              <a:t>the </a:t>
            </a:r>
            <a:r>
              <a:rPr lang="en-US" dirty="0" err="1"/>
              <a:t>ProGres</a:t>
            </a:r>
            <a:r>
              <a:rPr lang="en-US" dirty="0"/>
              <a:t> based refugee profile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Only a small portion of those in need can be accurately targeted (depending on inclusion error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err="1" smtClean="0"/>
              <a:t>ProGres</a:t>
            </a:r>
            <a:r>
              <a:rPr lang="en-US" dirty="0" smtClean="0"/>
              <a:t> </a:t>
            </a:r>
            <a:r>
              <a:rPr lang="en-US" dirty="0"/>
              <a:t>contains data of </a:t>
            </a:r>
            <a:r>
              <a:rPr lang="en-US" dirty="0" smtClean="0"/>
              <a:t>‘cases</a:t>
            </a:r>
            <a:r>
              <a:rPr lang="en-US" dirty="0"/>
              <a:t>’ (nuclear family). Bio-index refer to HHs which can be </a:t>
            </a:r>
            <a:r>
              <a:rPr lang="en-US" dirty="0" err="1"/>
              <a:t>sereral</a:t>
            </a:r>
            <a:r>
              <a:rPr lang="en-US" dirty="0"/>
              <a:t> cases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Advantages: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Start </a:t>
            </a:r>
            <a:r>
              <a:rPr lang="en-US" dirty="0"/>
              <a:t>project quickly </a:t>
            </a:r>
            <a:r>
              <a:rPr lang="en-US" dirty="0" smtClean="0"/>
              <a:t>without </a:t>
            </a:r>
            <a:r>
              <a:rPr lang="en-US" dirty="0"/>
              <a:t>long and expensive </a:t>
            </a:r>
            <a:r>
              <a:rPr lang="en-US" dirty="0" smtClean="0"/>
              <a:t>identification process (Bio-Index)</a:t>
            </a: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Very low inclusion error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err="1"/>
              <a:t>ProGres</a:t>
            </a:r>
            <a:r>
              <a:rPr lang="en-US" dirty="0"/>
              <a:t> is the only existing source of </a:t>
            </a:r>
            <a:r>
              <a:rPr lang="en-US" dirty="0" smtClean="0"/>
              <a:t>information </a:t>
            </a:r>
            <a:r>
              <a:rPr lang="en-US" dirty="0"/>
              <a:t>for the whole population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/>
              <a:t>Is always </a:t>
            </a:r>
            <a:r>
              <a:rPr lang="en-US" dirty="0" smtClean="0"/>
              <a:t>available </a:t>
            </a:r>
            <a:r>
              <a:rPr lang="en-US" dirty="0"/>
              <a:t>and updated (</a:t>
            </a:r>
            <a:r>
              <a:rPr lang="en-US" dirty="0" smtClean="0"/>
              <a:t>e.g. new </a:t>
            </a:r>
            <a:r>
              <a:rPr lang="en-US" dirty="0"/>
              <a:t>caseload)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546435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990600"/>
            <a:ext cx="7391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Next Steps: HH Assessment Tool</a:t>
            </a:r>
          </a:p>
          <a:p>
            <a:endParaRPr lang="en-US" dirty="0"/>
          </a:p>
          <a:p>
            <a:r>
              <a:rPr lang="en-US" dirty="0" smtClean="0"/>
              <a:t>HH level survey (1,000 sample) to</a:t>
            </a:r>
          </a:p>
          <a:p>
            <a:pPr marL="742950" lvl="1" indent="-28575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dirty="0" smtClean="0"/>
              <a:t>Verify the most reliable indicators and decision formula</a:t>
            </a:r>
          </a:p>
          <a:p>
            <a:pPr marL="742950" lvl="1" indent="-285750">
              <a:buClr>
                <a:schemeClr val="accent1"/>
              </a:buClr>
              <a:buFont typeface="Wingdings" panose="05000000000000000000" pitchFamily="2" charset="2"/>
              <a:buChar char="v"/>
            </a:pPr>
            <a:r>
              <a:rPr lang="en-US" dirty="0" smtClean="0"/>
              <a:t>Validate the HH collection form</a:t>
            </a:r>
          </a:p>
          <a:p>
            <a:r>
              <a:rPr lang="en-US" i="1" dirty="0" smtClean="0"/>
              <a:t>Mid July 2014</a:t>
            </a:r>
          </a:p>
          <a:p>
            <a:endParaRPr lang="en-US" dirty="0" smtClean="0"/>
          </a:p>
          <a:p>
            <a:r>
              <a:rPr lang="en-US" b="1" dirty="0" smtClean="0"/>
              <a:t>Key Indicators: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Expenditure – proxy for income, debt to expenditure ratio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Disability-adjusted dependency ratio and family size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Living Conditions – type of housing, occupancy, crowding, toilet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Asset holdings – absence of basic, presence of luxury assets in HH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Food Security, consumption and dietary diversity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Coping mechanisms / strategies</a:t>
            </a:r>
            <a:endParaRPr lang="en-US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66207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Market Assessment and (S)MEB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How do we decide what to give?</a:t>
            </a:r>
          </a:p>
          <a:p>
            <a:pPr lvl="1"/>
            <a:endParaRPr lang="en-US" sz="2000" dirty="0" smtClean="0"/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2000" dirty="0" smtClean="0"/>
              <a:t>Define a ‘Survival Minimum Expenditure Basket’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sz="2000" dirty="0" smtClean="0"/>
              <a:t>Monitor the markets 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sz="2000" dirty="0" smtClean="0"/>
              <a:t>What are the impacts to the market?</a:t>
            </a:r>
          </a:p>
          <a:p>
            <a:pPr lvl="2">
              <a:buFont typeface="Wingdings" panose="05000000000000000000" pitchFamily="2" charset="2"/>
              <a:buChar char="q"/>
            </a:pPr>
            <a:r>
              <a:rPr lang="en-US" sz="2000" dirty="0" smtClean="0"/>
              <a:t>What are the fluctuations?</a:t>
            </a:r>
            <a:endParaRPr lang="en-IE" sz="2000" dirty="0"/>
          </a:p>
          <a:p>
            <a:pPr lvl="2"/>
            <a:endParaRPr lang="en-US" dirty="0"/>
          </a:p>
          <a:p>
            <a:pPr marL="73152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804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Value…..</a:t>
            </a:r>
            <a:endParaRPr lang="en-IE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6772784"/>
              </p:ext>
            </p:extLst>
          </p:nvPr>
        </p:nvGraphicFramePr>
        <p:xfrm>
          <a:off x="2743200" y="2362200"/>
          <a:ext cx="182880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Worksheet" showAsIcon="1" r:id="rId4" imgW="914400" imgH="771480" progId="Excel.Sheet.12">
                  <p:embed/>
                </p:oleObj>
              </mc:Choice>
              <mc:Fallback>
                <p:oleObj name="Worksheet" showAsIcon="1" r:id="rId4" imgW="914400" imgH="7714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43200" y="2362200"/>
                        <a:ext cx="1828800" cy="1543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723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800100" y="144905"/>
            <a:ext cx="7543800" cy="655638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Funding Scenarios</a:t>
            </a:r>
            <a:endParaRPr lang="en-IE" dirty="0"/>
          </a:p>
        </p:txBody>
      </p:sp>
      <p:graphicFrame>
        <p:nvGraphicFramePr>
          <p:cNvPr id="7" name="Char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763512"/>
              </p:ext>
            </p:extLst>
          </p:nvPr>
        </p:nvGraphicFramePr>
        <p:xfrm>
          <a:off x="36394" y="568890"/>
          <a:ext cx="8663836" cy="6289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00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dirty="0" smtClean="0"/>
              <a:t>Operational Structure</a:t>
            </a:r>
            <a:endParaRPr lang="en-IE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875498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41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pPr algn="ctr"/>
            <a:r>
              <a:rPr lang="en-US" dirty="0" smtClean="0"/>
              <a:t>Monitoring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914400"/>
            <a:ext cx="7467600" cy="5181600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/>
              <a:t>Minimum standards for indicators</a:t>
            </a:r>
            <a:endParaRPr lang="en-IE" dirty="0"/>
          </a:p>
          <a:p>
            <a:pPr lvl="0"/>
            <a:r>
              <a:rPr lang="en-US" dirty="0"/>
              <a:t>M&amp;E framework: what to measure, how to measure, when to measure</a:t>
            </a:r>
            <a:endParaRPr lang="en-IE" dirty="0"/>
          </a:p>
          <a:p>
            <a:pPr lvl="0"/>
            <a:r>
              <a:rPr lang="en-US" dirty="0"/>
              <a:t>The incorporation of other the cash working subgroup M&amp;E requirements</a:t>
            </a:r>
            <a:endParaRPr lang="en-IE" dirty="0"/>
          </a:p>
          <a:p>
            <a:pPr lvl="0"/>
            <a:r>
              <a:rPr lang="en-US" dirty="0"/>
              <a:t>Tools and processes, and necessary staffing requirements</a:t>
            </a:r>
            <a:endParaRPr lang="en-IE" dirty="0"/>
          </a:p>
          <a:p>
            <a:pPr lvl="0"/>
            <a:r>
              <a:rPr lang="en-US" dirty="0"/>
              <a:t>Data quality and management good practices </a:t>
            </a:r>
            <a:endParaRPr lang="en-IE" dirty="0"/>
          </a:p>
          <a:p>
            <a:pPr lvl="0"/>
            <a:r>
              <a:rPr lang="en-US" dirty="0"/>
              <a:t>Requirements for data analysis</a:t>
            </a:r>
            <a:endParaRPr lang="en-IE" dirty="0"/>
          </a:p>
          <a:p>
            <a:pPr lvl="0"/>
            <a:r>
              <a:rPr lang="en-US" dirty="0"/>
              <a:t>M&amp;E training needs</a:t>
            </a:r>
            <a:endParaRPr lang="en-IE" dirty="0"/>
          </a:p>
          <a:p>
            <a:pPr lvl="0"/>
            <a:r>
              <a:rPr lang="en-US" dirty="0"/>
              <a:t>Potential nationwide sampling methodologies</a:t>
            </a:r>
            <a:r>
              <a:rPr lang="en-US" b="1" dirty="0"/>
              <a:t> </a:t>
            </a:r>
            <a:endParaRPr lang="en-IE" dirty="0"/>
          </a:p>
          <a:p>
            <a:pPr lvl="0"/>
            <a:r>
              <a:rPr lang="en-US" dirty="0"/>
              <a:t>Potential need for some level of 3rd party support for management of a monitoring system</a:t>
            </a:r>
            <a:endParaRPr lang="en-IE" dirty="0"/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534129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399" y="1143000"/>
            <a:ext cx="8609943" cy="3276600"/>
          </a:xfrm>
          <a:noFill/>
        </p:spPr>
      </p:pic>
    </p:spTree>
    <p:extLst>
      <p:ext uri="{BB962C8B-B14F-4D97-AF65-F5344CB8AC3E}">
        <p14:creationId xmlns:p14="http://schemas.microsoft.com/office/powerpoint/2010/main" val="18018050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8534400" cy="4876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5431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9" b="8935"/>
          <a:stretch/>
        </p:blipFill>
        <p:spPr bwMode="auto">
          <a:xfrm>
            <a:off x="381000" y="685800"/>
            <a:ext cx="8001000" cy="5410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93927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Communications and Accountability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Mass Communications Guidelines have been defined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Accountability Mechanisms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Inter-agency Q&amp;A to reflect broad changes on assistance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Video on assistance cards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7873112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can we implement now?</a:t>
            </a:r>
          </a:p>
          <a:p>
            <a:r>
              <a:rPr lang="en-US" dirty="0" smtClean="0"/>
              <a:t>Targeting – are we comfortable with the ideas of targeting</a:t>
            </a:r>
          </a:p>
          <a:p>
            <a:pPr lvl="1"/>
            <a:r>
              <a:rPr lang="en-US" dirty="0" smtClean="0"/>
              <a:t>Do we aspire to meet the 29%</a:t>
            </a:r>
          </a:p>
          <a:p>
            <a:pPr lvl="1"/>
            <a:r>
              <a:rPr lang="en-US" dirty="0" smtClean="0"/>
              <a:t>Investment in HH assessments</a:t>
            </a:r>
            <a:r>
              <a:rPr lang="en-IE" dirty="0" smtClean="0"/>
              <a:t>?</a:t>
            </a:r>
          </a:p>
          <a:p>
            <a:r>
              <a:rPr lang="en-US" dirty="0" smtClean="0"/>
              <a:t>Transfer value needs to be decided</a:t>
            </a:r>
            <a:endParaRPr lang="en-IE" dirty="0" smtClean="0"/>
          </a:p>
          <a:p>
            <a:r>
              <a:rPr lang="en-US" dirty="0" smtClean="0"/>
              <a:t>Prioritization related to winter</a:t>
            </a:r>
          </a:p>
          <a:p>
            <a:pPr lvl="1"/>
            <a:r>
              <a:rPr lang="en-US" dirty="0" smtClean="0"/>
              <a:t>Budgetary priorities for ongoing cash assistance vs. winterization specific support</a:t>
            </a:r>
          </a:p>
          <a:p>
            <a:pPr marL="365760" lvl="1" indent="0">
              <a:buNone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08240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665</TotalTime>
  <Words>924</Words>
  <Application>Microsoft Office PowerPoint</Application>
  <PresentationFormat>On-screen Show (4:3)</PresentationFormat>
  <Paragraphs>151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Oriel</vt:lpstr>
      <vt:lpstr>Worksheet</vt:lpstr>
      <vt:lpstr>Cash Transfer Programming Cash Working Group (CTP)</vt:lpstr>
      <vt:lpstr>What is Cash Transfer Programming?</vt:lpstr>
      <vt:lpstr>Cash Transfer Programming in Lebanon</vt:lpstr>
      <vt:lpstr>PowerPoint Presentation</vt:lpstr>
      <vt:lpstr>PowerPoint Presentation</vt:lpstr>
      <vt:lpstr>What do we need in order to do quality cash programming?</vt:lpstr>
      <vt:lpstr>Targeting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Market Assessment and (S)MEB</vt:lpstr>
      <vt:lpstr>Value…..</vt:lpstr>
      <vt:lpstr>PowerPoint Presentation</vt:lpstr>
      <vt:lpstr>Operational Structure</vt:lpstr>
      <vt:lpstr>Monitoring</vt:lpstr>
      <vt:lpstr>PowerPoint Presentation</vt:lpstr>
      <vt:lpstr>PowerPoint Presentation</vt:lpstr>
      <vt:lpstr>PowerPoint Presentation</vt:lpstr>
      <vt:lpstr>Communications and Accountability</vt:lpstr>
      <vt:lpstr>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Cash Transfer Programming Cash Working Group (CTP)</dc:title>
  <dc:creator>Jlang</dc:creator>
  <cp:lastModifiedBy>UNHCRuser</cp:lastModifiedBy>
  <cp:revision>36</cp:revision>
  <dcterms:created xsi:type="dcterms:W3CDTF">2014-06-12T07:11:00Z</dcterms:created>
  <dcterms:modified xsi:type="dcterms:W3CDTF">2014-06-13T06:00:28Z</dcterms:modified>
</cp:coreProperties>
</file>