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3" autoAdjust="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DropBox\IM\Publication\31%20Aout%202014\PPT\Classeur1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16"/>
    </mc:Choice>
    <mc:Fallback>
      <c:style val="1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3544395798362948E-2"/>
          <c:y val="5.0925925925925923E-2"/>
          <c:w val="0.90645560420163707"/>
          <c:h val="0.91100200301413636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AAABA3"/>
            </a:solidFill>
            <a:ln>
              <a:solidFill>
                <a:schemeClr val="lt1">
                  <a:shade val="95000"/>
                  <a:satMod val="105000"/>
                </a:schemeClr>
              </a:solidFill>
            </a:ln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Feuil1!$C$37:$C$41</c:f>
              <c:strCache>
                <c:ptCount val="5"/>
                <c:pt idx="0">
                  <c:v>0-4 ans</c:v>
                </c:pt>
                <c:pt idx="1">
                  <c:v>5-11 ans</c:v>
                </c:pt>
                <c:pt idx="2">
                  <c:v>12-17 ans</c:v>
                </c:pt>
                <c:pt idx="3">
                  <c:v>18-59 ans</c:v>
                </c:pt>
                <c:pt idx="4">
                  <c:v>60&gt;=</c:v>
                </c:pt>
              </c:strCache>
            </c:strRef>
          </c:cat>
          <c:val>
            <c:numRef>
              <c:f>Feuil1!$D$37:$D$41</c:f>
              <c:numCache>
                <c:formatCode>0%</c:formatCode>
                <c:ptCount val="5"/>
                <c:pt idx="0">
                  <c:v>8.5968617984308993E-2</c:v>
                </c:pt>
                <c:pt idx="1">
                  <c:v>0.13596861798430898</c:v>
                </c:pt>
                <c:pt idx="2">
                  <c:v>6.3095956547978269E-2</c:v>
                </c:pt>
                <c:pt idx="3">
                  <c:v>0.17842486421243212</c:v>
                </c:pt>
                <c:pt idx="4">
                  <c:v>2.1303560651780327E-2</c:v>
                </c:pt>
              </c:numCache>
            </c:numRef>
          </c:val>
        </c:ser>
        <c:ser>
          <c:idx val="1"/>
          <c:order val="1"/>
          <c:spPr>
            <a:solidFill>
              <a:srgbClr val="154B83"/>
            </a:solidFill>
          </c:spPr>
          <c:invertIfNegative val="0"/>
          <c:dLbls>
            <c:numFmt formatCode="#,##0;[Black]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Feuil1!$C$37:$C$41</c:f>
              <c:strCache>
                <c:ptCount val="5"/>
                <c:pt idx="0">
                  <c:v>0-4 ans</c:v>
                </c:pt>
                <c:pt idx="1">
                  <c:v>5-11 ans</c:v>
                </c:pt>
                <c:pt idx="2">
                  <c:v>12-17 ans</c:v>
                </c:pt>
                <c:pt idx="3">
                  <c:v>18-59 ans</c:v>
                </c:pt>
                <c:pt idx="4">
                  <c:v>60&gt;=</c:v>
                </c:pt>
              </c:strCache>
            </c:strRef>
          </c:cat>
          <c:val>
            <c:numRef>
              <c:f>Feuil1!$E$37:$E$41</c:f>
              <c:numCache>
                <c:formatCode>0%</c:formatCode>
                <c:ptCount val="5"/>
                <c:pt idx="0">
                  <c:v>-8.5727217863608929E-2</c:v>
                </c:pt>
                <c:pt idx="1">
                  <c:v>-0.13114061557030779</c:v>
                </c:pt>
                <c:pt idx="2">
                  <c:v>-6.022933011466506E-2</c:v>
                </c:pt>
                <c:pt idx="3">
                  <c:v>-0.21964393482196742</c:v>
                </c:pt>
                <c:pt idx="4">
                  <c:v>-1.8497284248642124E-2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7"/>
        <c:overlap val="100"/>
        <c:axId val="142611968"/>
        <c:axId val="142613504"/>
      </c:barChart>
      <c:catAx>
        <c:axId val="14261196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low"/>
        <c:spPr>
          <a:ln>
            <a:noFill/>
          </a:ln>
        </c:spPr>
        <c:crossAx val="142613504"/>
        <c:crosses val="autoZero"/>
        <c:auto val="1"/>
        <c:lblAlgn val="ctr"/>
        <c:lblOffset val="100"/>
        <c:noMultiLvlLbl val="0"/>
      </c:catAx>
      <c:valAx>
        <c:axId val="142613504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extTo"/>
        <c:crossAx val="1426119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750" b="1" i="0" baseline="0">
          <a:latin typeface="Franklin Gothic Book" pitchFamily="34" charset="0"/>
        </a:defRPr>
      </a:pPr>
      <a:endParaRPr lang="fr-FR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578D6-76C1-4145-B7C1-9B1031329C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133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C7077-25FE-4166-BDF5-7CC1552DC9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2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38C38-044C-4310-AB9D-D3AE66779F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45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BF82C1-FD49-4658-BC01-17EAC033D0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06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B0280-036A-40EA-9CC1-8C50AFC20F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9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36310-B8F2-4AD9-9AFE-528B85F1E1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19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3A615-76F8-445C-BB7F-995B08E5EB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692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C5648-EF25-4137-8F97-3533BFC0CE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85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03DFE-9FFE-45BF-A9A7-6109A31F7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736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08345-8993-43A1-A923-814574A180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142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08D0B-7DFF-4F8E-9986-DCB9C3EA36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74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9AD34A5-F027-4C32-938C-FE9F04DB30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file:///D:\DropBox\IM\Publication\31%20Aout%202014\PPT\Classeur1.xlsx!Feuil1!R1C1:R8C4" TargetMode="External"/><Relationship Id="rId7" Type="http://schemas.openxmlformats.org/officeDocument/2006/relationships/oleObject" Target="file:///D:\DropBox\IM\Publication\31%20Aout%202014\PPT\Classeur1.xlsx!Feuil1!R12C4" TargetMode="External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file:///D:\DropBox\IM\Publication\31%20Aout%202014\PPT\Classeur1.xlsx!Feuil1!R11C1" TargetMode="External"/><Relationship Id="rId5" Type="http://schemas.openxmlformats.org/officeDocument/2006/relationships/oleObject" Target="file:///D:\DropBox\IM\Publication\31%20Aout%202014\PPT\Classeur1.xlsx!Feuil1!R11C4" TargetMode="External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file:///D:\DropBox\IM\Publication\31%20Aout%202014\PPT\Classeur1.xlsx!Feuil1!R11C5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ropBox\IM\Publication\31%20Aout%202014\PPT\Classeur1.xlsx!Feuil1!%5bClasseur1.xlsx%5dFeuil1%20Graphique%202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emf"/><Relationship Id="rId5" Type="http://schemas.openxmlformats.org/officeDocument/2006/relationships/oleObject" Target="file:///D:\DropBox\IM\Publication\31%20Aout%202014\PPT\Classeur1.xlsx!Feuil1!%5bClasseur1.xlsx%5dFeuil1%20Chart%2013" TargetMode="External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ropBox\IM\Publication\31%20Aout%202014\PPT\Classeur1.xlsx!Feuil1!%5bClasseur1.xlsx%5dFeuil1%20Chart%20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chart" Target="../charts/chart1.xml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3493429"/>
              </p:ext>
            </p:extLst>
          </p:nvPr>
        </p:nvGraphicFramePr>
        <p:xfrm>
          <a:off x="277813" y="836613"/>
          <a:ext cx="8667750" cy="439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Worksheet" r:id="rId3" imgW="5265431" imgH="2666952" progId="Excel.Sheet.12">
                  <p:link updateAutomatic="1"/>
                </p:oleObj>
              </mc:Choice>
              <mc:Fallback>
                <p:oleObj name="Worksheet" r:id="rId3" imgW="5265431" imgH="2666952" progId="Excel.Sheet.12">
                  <p:link updateAutomatic="1"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813" y="836613"/>
                        <a:ext cx="8667750" cy="439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51" name="Group 6"/>
          <p:cNvGrpSpPr>
            <a:grpSpLocks/>
          </p:cNvGrpSpPr>
          <p:nvPr/>
        </p:nvGrpSpPr>
        <p:grpSpPr bwMode="auto">
          <a:xfrm>
            <a:off x="539750" y="5445125"/>
            <a:ext cx="8135938" cy="1016000"/>
            <a:chOff x="539552" y="5445224"/>
            <a:chExt cx="8136904" cy="1015663"/>
          </a:xfrm>
        </p:grpSpPr>
        <p:sp>
          <p:nvSpPr>
            <p:cNvPr id="2055" name="Text Box 165"/>
            <p:cNvSpPr txBox="1">
              <a:spLocks noChangeArrowheads="1"/>
            </p:cNvSpPr>
            <p:nvPr/>
          </p:nvSpPr>
          <p:spPr bwMode="auto">
            <a:xfrm>
              <a:off x="539552" y="5445224"/>
              <a:ext cx="8136904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2000" b="1" i="1">
                  <a:latin typeface="Tahoma" pitchFamily="34" charset="0"/>
                </a:rPr>
                <a:t>NB</a:t>
              </a:r>
              <a:r>
                <a:rPr lang="fr-FR" sz="2000" i="1">
                  <a:latin typeface="Tahoma" pitchFamily="34" charset="0"/>
                </a:rPr>
                <a:t> :  </a:t>
              </a:r>
              <a:r>
                <a:rPr lang="fr-FR" sz="2000" b="1" i="1">
                  <a:latin typeface="Tahoma" pitchFamily="34" charset="0"/>
                </a:rPr>
                <a:t>         </a:t>
              </a:r>
              <a:r>
                <a:rPr lang="fr-FR" sz="2000" i="1">
                  <a:latin typeface="Tahoma" pitchFamily="34" charset="0"/>
                </a:rPr>
                <a:t>      réfugiés vivent dans les 3 camps du Burkina Faso contre            dans les villages de la province de l’Oudalan (Sahel) et</a:t>
              </a:r>
              <a:r>
                <a:rPr lang="fr-FR" sz="2000" b="1" i="1">
                  <a:latin typeface="Tahoma" pitchFamily="34" charset="0"/>
                </a:rPr>
                <a:t> 	</a:t>
              </a:r>
              <a:r>
                <a:rPr lang="fr-FR" sz="2000" i="1">
                  <a:latin typeface="Tahoma" pitchFamily="34" charset="0"/>
                </a:rPr>
                <a:t>en zones urbaines (Ouagadougou, Bobo-Dioulasso)</a:t>
              </a:r>
            </a:p>
          </p:txBody>
        </p:sp>
        <p:graphicFrame>
          <p:nvGraphicFramePr>
            <p:cNvPr id="2056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20318085"/>
                </p:ext>
              </p:extLst>
            </p:nvPr>
          </p:nvGraphicFramePr>
          <p:xfrm>
            <a:off x="1340768" y="5484589"/>
            <a:ext cx="1143000" cy="320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0" name="Worksheet" r:id="rId5" imgW="1142986" imgH="320112" progId="Excel.Sheet.12">
                    <p:link updateAutomatic="1"/>
                  </p:oleObj>
                </mc:Choice>
                <mc:Fallback>
                  <p:oleObj name="Worksheet" r:id="rId5" imgW="1142986" imgH="320112" progId="Excel.Sheet.12">
                    <p:link updateAutomatic="1"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0768" y="5484589"/>
                          <a:ext cx="1143000" cy="320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7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85627959"/>
                </p:ext>
              </p:extLst>
            </p:nvPr>
          </p:nvGraphicFramePr>
          <p:xfrm>
            <a:off x="558800" y="6108872"/>
            <a:ext cx="1143000" cy="320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1" name="Worksheet" r:id="rId7" imgW="1142986" imgH="320112" progId="Excel.Sheet.12">
                    <p:link updateAutomatic="1"/>
                  </p:oleObj>
                </mc:Choice>
                <mc:Fallback>
                  <p:oleObj name="Worksheet" r:id="rId7" imgW="1142986" imgH="320112" progId="Excel.Sheet.12">
                    <p:link updateAutomatic="1"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8800" y="6108872"/>
                          <a:ext cx="1143000" cy="320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64440490"/>
                </p:ext>
              </p:extLst>
            </p:nvPr>
          </p:nvGraphicFramePr>
          <p:xfrm>
            <a:off x="1304481" y="5810823"/>
            <a:ext cx="1143000" cy="320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2" name="Worksheet" r:id="rId9" imgW="1142986" imgH="320112" progId="Excel.Sheet.12">
                    <p:link updateAutomatic="1"/>
                  </p:oleObj>
                </mc:Choice>
                <mc:Fallback>
                  <p:oleObj name="Worksheet" r:id="rId9" imgW="1142986" imgH="320112" progId="Excel.Sheet.12">
                    <p:link updateAutomatic="1"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04481" y="5810823"/>
                          <a:ext cx="1143000" cy="320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52" name="Group 2"/>
          <p:cNvGrpSpPr>
            <a:grpSpLocks/>
          </p:cNvGrpSpPr>
          <p:nvPr/>
        </p:nvGrpSpPr>
        <p:grpSpPr bwMode="auto">
          <a:xfrm>
            <a:off x="0" y="228600"/>
            <a:ext cx="9024681" cy="457200"/>
            <a:chOff x="180975" y="228600"/>
            <a:chExt cx="8839510" cy="457200"/>
          </a:xfrm>
        </p:grpSpPr>
        <p:sp>
          <p:nvSpPr>
            <p:cNvPr id="2053" name="Text Box 164"/>
            <p:cNvSpPr txBox="1">
              <a:spLocks noChangeArrowheads="1"/>
            </p:cNvSpPr>
            <p:nvPr/>
          </p:nvSpPr>
          <p:spPr bwMode="auto">
            <a:xfrm>
              <a:off x="180975" y="228600"/>
              <a:ext cx="86391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2400" b="1" dirty="0">
                  <a:solidFill>
                    <a:srgbClr val="3399FF"/>
                  </a:solidFill>
                  <a:latin typeface="Tahoma" pitchFamily="34" charset="0"/>
                </a:rPr>
                <a:t>  Réfugiés Maliens au Burkina Faso au </a:t>
              </a:r>
            </a:p>
          </p:txBody>
        </p:sp>
        <p:graphicFrame>
          <p:nvGraphicFramePr>
            <p:cNvPr id="2054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14682588"/>
                </p:ext>
              </p:extLst>
            </p:nvPr>
          </p:nvGraphicFramePr>
          <p:xfrm>
            <a:off x="5858185" y="335809"/>
            <a:ext cx="3162300" cy="320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3" name="Worksheet" r:id="rId11" imgW="3162284" imgH="320112" progId="Excel.Sheet.12">
                    <p:link updateAutomatic="1"/>
                  </p:oleObj>
                </mc:Choice>
                <mc:Fallback>
                  <p:oleObj name="Worksheet" r:id="rId11" imgW="3162284" imgH="320112" progId="Excel.Sheet.12">
                    <p:link updateAutomatic="1"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58185" y="335809"/>
                          <a:ext cx="3162300" cy="320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2980736"/>
              </p:ext>
            </p:extLst>
          </p:nvPr>
        </p:nvGraphicFramePr>
        <p:xfrm>
          <a:off x="828675" y="533400"/>
          <a:ext cx="7627938" cy="307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Worksheet" r:id="rId3" imgW="11955868" imgH="4297752" progId="Excel.Sheet.12">
                  <p:link updateAutomatic="1"/>
                </p:oleObj>
              </mc:Choice>
              <mc:Fallback>
                <p:oleObj name="Worksheet" r:id="rId3" imgW="11955868" imgH="4297752" progId="Excel.Sheet.12">
                  <p:link updateAutomatic="1"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675" y="533400"/>
                        <a:ext cx="7627938" cy="307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Text Box 164"/>
          <p:cNvSpPr txBox="1">
            <a:spLocks noChangeArrowheads="1"/>
          </p:cNvSpPr>
          <p:nvPr/>
        </p:nvSpPr>
        <p:spPr bwMode="auto">
          <a:xfrm>
            <a:off x="0" y="190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sz="2400" b="1">
                <a:solidFill>
                  <a:srgbClr val="3399FF"/>
                </a:solidFill>
                <a:latin typeface="Tahoma" pitchFamily="34" charset="0"/>
              </a:rPr>
              <a:t>  Par localité</a:t>
            </a:r>
          </a:p>
        </p:txBody>
      </p:sp>
      <p:sp>
        <p:nvSpPr>
          <p:cNvPr id="3076" name="Text Box 164"/>
          <p:cNvSpPr txBox="1">
            <a:spLocks noChangeArrowheads="1"/>
          </p:cNvSpPr>
          <p:nvPr/>
        </p:nvSpPr>
        <p:spPr bwMode="auto">
          <a:xfrm>
            <a:off x="92075" y="3501008"/>
            <a:ext cx="8959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sz="2400" b="1" dirty="0">
                <a:solidFill>
                  <a:srgbClr val="3399FF"/>
                </a:solidFill>
                <a:latin typeface="Tahoma" pitchFamily="34" charset="0"/>
              </a:rPr>
              <a:t>Par type de localité</a:t>
            </a:r>
          </a:p>
        </p:txBody>
      </p:sp>
      <p:graphicFrame>
        <p:nvGraphicFramePr>
          <p:cNvPr id="307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0646251"/>
              </p:ext>
            </p:extLst>
          </p:nvPr>
        </p:nvGraphicFramePr>
        <p:xfrm>
          <a:off x="1984375" y="3898900"/>
          <a:ext cx="5341938" cy="276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Worksheet" r:id="rId5" imgW="5341717" imgH="2766096" progId="Excel.Sheet.12">
                  <p:link updateAutomatic="1"/>
                </p:oleObj>
              </mc:Choice>
              <mc:Fallback>
                <p:oleObj name="Worksheet" r:id="rId5" imgW="5341717" imgH="2766096" progId="Excel.Sheet.12">
                  <p:link updateAutomatic="1"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75" y="3898900"/>
                        <a:ext cx="5341938" cy="2765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64"/>
          <p:cNvSpPr txBox="1">
            <a:spLocks noChangeArrowheads="1"/>
          </p:cNvSpPr>
          <p:nvPr/>
        </p:nvSpPr>
        <p:spPr bwMode="auto">
          <a:xfrm>
            <a:off x="395288" y="3717032"/>
            <a:ext cx="8424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sz="2400" b="1" dirty="0">
                <a:solidFill>
                  <a:srgbClr val="3399FF"/>
                </a:solidFill>
                <a:latin typeface="Tahoma" pitchFamily="34" charset="0"/>
              </a:rPr>
              <a:t>  Répartition par sexe et tranches d’âge</a:t>
            </a:r>
          </a:p>
        </p:txBody>
      </p:sp>
      <p:sp>
        <p:nvSpPr>
          <p:cNvPr id="4099" name="Text Box 164"/>
          <p:cNvSpPr txBox="1">
            <a:spLocks noChangeArrowheads="1"/>
          </p:cNvSpPr>
          <p:nvPr/>
        </p:nvSpPr>
        <p:spPr bwMode="auto">
          <a:xfrm>
            <a:off x="107950" y="115888"/>
            <a:ext cx="8928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sz="2400" b="1">
                <a:solidFill>
                  <a:srgbClr val="3399FF"/>
                </a:solidFill>
                <a:latin typeface="Tahoma" pitchFamily="34" charset="0"/>
              </a:rPr>
              <a:t>  Répartition par province</a:t>
            </a:r>
          </a:p>
        </p:txBody>
      </p:sp>
      <p:graphicFrame>
        <p:nvGraphicFramePr>
          <p:cNvPr id="410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0535034"/>
              </p:ext>
            </p:extLst>
          </p:nvPr>
        </p:nvGraphicFramePr>
        <p:xfrm>
          <a:off x="1985963" y="628650"/>
          <a:ext cx="5241925" cy="308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Worksheet" r:id="rId3" imgW="4678703" imgH="2750760" progId="Excel.Sheet.12">
                  <p:link updateAutomatic="1"/>
                </p:oleObj>
              </mc:Choice>
              <mc:Fallback>
                <p:oleObj name="Worksheet" r:id="rId3" imgW="4678703" imgH="2750760" progId="Excel.Sheet.12">
                  <p:link updateAutomatic="1"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5963" y="628650"/>
                        <a:ext cx="5241925" cy="308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1" name="Group 11"/>
          <p:cNvGrpSpPr>
            <a:grpSpLocks/>
          </p:cNvGrpSpPr>
          <p:nvPr/>
        </p:nvGrpSpPr>
        <p:grpSpPr bwMode="auto">
          <a:xfrm>
            <a:off x="1763713" y="4293096"/>
            <a:ext cx="5427662" cy="2111375"/>
            <a:chOff x="0" y="0"/>
            <a:chExt cx="2830691" cy="1440956"/>
          </a:xfrm>
        </p:grpSpPr>
        <p:sp>
          <p:nvSpPr>
            <p:cNvPr id="13" name="TextBox 39"/>
            <p:cNvSpPr txBox="1"/>
            <p:nvPr/>
          </p:nvSpPr>
          <p:spPr bwMode="auto">
            <a:xfrm>
              <a:off x="19870" y="8667"/>
              <a:ext cx="2805853" cy="1432289"/>
            </a:xfrm>
            <a:prstGeom prst="rect">
              <a:avLst/>
            </a:prstGeom>
            <a:solidFill>
              <a:srgbClr val="FDFDFD">
                <a:alpha val="77000"/>
              </a:srgbClr>
            </a:solidFill>
            <a:ln w="9525" cmpd="sng">
              <a:noFill/>
            </a:ln>
            <a:effectLst/>
          </p:spPr>
          <p:txBody>
            <a:bodyPr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sz="1800" kern="0">
                <a:solidFill>
                  <a:sysClr val="windowText" lastClr="000000"/>
                </a:solidFill>
                <a:latin typeface="Calibri"/>
              </a:endParaRPr>
            </a:p>
          </p:txBody>
        </p:sp>
        <p:grpSp>
          <p:nvGrpSpPr>
            <p:cNvPr id="4103" name="Group 14"/>
            <p:cNvGrpSpPr>
              <a:grpSpLocks/>
            </p:cNvGrpSpPr>
            <p:nvPr/>
          </p:nvGrpSpPr>
          <p:grpSpPr bwMode="auto">
            <a:xfrm>
              <a:off x="0" y="0"/>
              <a:ext cx="2830691" cy="1433092"/>
              <a:chOff x="0" y="0"/>
              <a:chExt cx="7923398" cy="2578611"/>
            </a:xfrm>
          </p:grpSpPr>
          <p:graphicFrame>
            <p:nvGraphicFramePr>
              <p:cNvPr id="16" name="Chart 15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260835055"/>
                  </p:ext>
                </p:extLst>
              </p:nvPr>
            </p:nvGraphicFramePr>
            <p:xfrm>
              <a:off x="298638" y="570470"/>
              <a:ext cx="7624760" cy="200814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17" name="TextBox 36"/>
              <p:cNvSpPr txBox="1"/>
              <p:nvPr/>
            </p:nvSpPr>
            <p:spPr>
              <a:xfrm>
                <a:off x="0" y="0"/>
                <a:ext cx="2289651" cy="41328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800" b="1" kern="0">
                    <a:solidFill>
                      <a:sysClr val="windowText" lastClr="000000"/>
                    </a:solidFill>
                    <a:latin typeface="Franklin Gothic Medium" pitchFamily="34" charset="0"/>
                  </a:rPr>
                  <a:t>Age (Years)</a:t>
                </a:r>
              </a:p>
            </p:txBody>
          </p:sp>
          <p:sp>
            <p:nvSpPr>
              <p:cNvPr id="18" name="TextBox 37"/>
              <p:cNvSpPr txBox="1"/>
              <p:nvPr/>
            </p:nvSpPr>
            <p:spPr>
              <a:xfrm>
                <a:off x="2580845" y="52984"/>
                <a:ext cx="1856018" cy="32241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fld id="{19AB357A-1FE2-4655-BE0F-360BA41DC0B0}" type="TxLink">
                  <a:rPr lang="en-US" sz="800" b="1" kern="0">
                    <a:solidFill>
                      <a:srgbClr val="000000"/>
                    </a:solidFill>
                    <a:latin typeface="Franklin Gothic Medium" panose="020B0603020102020204" pitchFamily="34" charset="0"/>
                  </a:rPr>
                  <a:pPr algn="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t></a:t>
                </a:fld>
                <a:endParaRPr lang="en-GB" sz="400" b="1" kern="0">
                  <a:solidFill>
                    <a:sysClr val="windowText" lastClr="000000"/>
                  </a:solidFill>
                  <a:latin typeface="Franklin Gothic Medium" pitchFamily="34" charset="0"/>
                </a:endParaRPr>
              </a:p>
            </p:txBody>
          </p:sp>
          <p:sp>
            <p:nvSpPr>
              <p:cNvPr id="19" name="TextBox 38"/>
              <p:cNvSpPr txBox="1"/>
              <p:nvPr/>
            </p:nvSpPr>
            <p:spPr>
              <a:xfrm>
                <a:off x="5166671" y="68527"/>
                <a:ext cx="2069192" cy="35668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fld id="{CAF6BAE7-7523-4E5D-9170-B8A43CD50010}" type="TxLink">
                  <a:rPr lang="en-US" sz="800" b="1" kern="0">
                    <a:solidFill>
                      <a:srgbClr val="000000"/>
                    </a:solidFill>
                    <a:latin typeface="Franklin Gothic Medium" panose="020B0603020102020204" pitchFamily="34" charset="0"/>
                  </a:rPr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t></a:t>
                </a:fld>
                <a:endParaRPr lang="en-GB" sz="400" b="1" kern="0">
                  <a:solidFill>
                    <a:sysClr val="windowText" lastClr="000000"/>
                  </a:solidFill>
                  <a:latin typeface="Franklin Gothic Medium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Bureau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Bureau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Bureau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55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8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Default Design</vt:lpstr>
      <vt:lpstr>D:\DropBox\IM\Publication\31 Aout 2014\PPT\Classeur1.xlsx!Feuil1!R1C1:R8C4</vt:lpstr>
      <vt:lpstr>D:\DropBox\IM\Publication\31 Aout 2014\PPT\Classeur1.xlsx!Feuil1!R11C4</vt:lpstr>
      <vt:lpstr>D:\DropBox\IM\Publication\31 Aout 2014\PPT\Classeur1.xlsx!Feuil1!R12C4</vt:lpstr>
      <vt:lpstr>D:\DropBox\IM\Publication\31 Aout 2014\PPT\Classeur1.xlsx!Feuil1!R11C5</vt:lpstr>
      <vt:lpstr>D:\DropBox\IM\Publication\31 Aout 2014\PPT\Classeur1.xlsx!Feuil1!R11C1</vt:lpstr>
      <vt:lpstr>D:\DropBox\IM\Publication\31 Aout 2014\PPT\Classeur1.xlsx!Feuil1![Classeur1.xlsx]Feuil1 Graphique 2</vt:lpstr>
      <vt:lpstr>D:\DropBox\IM\Publication\31 Aout 2014\PPT\Classeur1.xlsx!Feuil1![Classeur1.xlsx]Feuil1 Chart 13</vt:lpstr>
      <vt:lpstr>D:\DropBox\IM\Publication\31 Aout 2014\PPT\Classeur1.xlsx!Feuil1![Classeur1.xlsx]Feuil1 Chart 1</vt:lpstr>
      <vt:lpstr>PowerPoint Presentation</vt:lpstr>
      <vt:lpstr>PowerPoint Presentation</vt:lpstr>
      <vt:lpstr>PowerPoint Presentation</vt:lpstr>
    </vt:vector>
  </TitlesOfParts>
  <Company>UNHCR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UNHCRUser</dc:creator>
  <cp:lastModifiedBy>Alphonse Ndjee Dipanda</cp:lastModifiedBy>
  <cp:revision>95</cp:revision>
  <cp:lastPrinted>2013-02-13T09:53:10Z</cp:lastPrinted>
  <dcterms:created xsi:type="dcterms:W3CDTF">2012-10-16T15:50:10Z</dcterms:created>
  <dcterms:modified xsi:type="dcterms:W3CDTF">2014-10-09T18:57:47Z</dcterms:modified>
</cp:coreProperties>
</file>