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17" r:id="rId2"/>
    <p:sldId id="320" r:id="rId3"/>
    <p:sldId id="327" r:id="rId4"/>
    <p:sldId id="319" r:id="rId5"/>
    <p:sldId id="321" r:id="rId6"/>
    <p:sldId id="322" r:id="rId7"/>
    <p:sldId id="318" r:id="rId8"/>
    <p:sldId id="324" r:id="rId9"/>
    <p:sldId id="325" r:id="rId10"/>
    <p:sldId id="326" r:id="rId11"/>
    <p:sldId id="328" r:id="rId12"/>
  </p:sldIdLst>
  <p:sldSz cx="9144000" cy="6858000" type="screen4x3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8763AC5-F6F7-4B19-AE56-429A8D22FC63}">
          <p14:sldIdLst>
            <p14:sldId id="317"/>
            <p14:sldId id="320"/>
            <p14:sldId id="327"/>
            <p14:sldId id="319"/>
            <p14:sldId id="321"/>
            <p14:sldId id="322"/>
            <p14:sldId id="318"/>
            <p14:sldId id="324"/>
            <p14:sldId id="325"/>
            <p14:sldId id="326"/>
            <p14:sldId id="328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ynn Denton" initials="LD" lastIdx="13" clrIdx="0"/>
  <p:cmAuthor id="1" name="LR" initials="LR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1F04"/>
    <a:srgbClr val="5865A6"/>
    <a:srgbClr val="404978"/>
    <a:srgbClr val="44528E"/>
    <a:srgbClr val="008997"/>
    <a:srgbClr val="E6EFFA"/>
    <a:srgbClr val="D09A0F"/>
    <a:srgbClr val="ED1C24"/>
    <a:srgbClr val="00527A"/>
    <a:srgbClr val="FFF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89" autoAdjust="0"/>
    <p:restoredTop sz="95022" autoAdjust="0"/>
  </p:normalViewPr>
  <p:slideViewPr>
    <p:cSldViewPr snapToGrid="0" showGuides="1">
      <p:cViewPr>
        <p:scale>
          <a:sx n="70" d="100"/>
          <a:sy n="70" d="100"/>
        </p:scale>
        <p:origin x="-2226" y="-402"/>
      </p:cViewPr>
      <p:guideLst>
        <p:guide orient="horz" pos="2039"/>
        <p:guide pos="2569"/>
      </p:guideLst>
    </p:cSldViewPr>
  </p:slideViewPr>
  <p:outlineViewPr>
    <p:cViewPr>
      <p:scale>
        <a:sx n="33" d="100"/>
        <a:sy n="33" d="100"/>
      </p:scale>
      <p:origin x="0" y="133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FB07C-F9A6-44CC-9C38-09DFFDBA4C88}" type="datetimeFigureOut">
              <a:rPr lang="en-US" smtClean="0"/>
              <a:t>6/23/2016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8274B8-60A6-4231-840D-7AB77A956E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418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629129-DE02-4149-AF5C-F87D8429C8FA}" type="datetimeFigureOut">
              <a:rPr lang="en-US" smtClean="0"/>
              <a:t>6/23/2016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66616-4339-49AD-9FC0-0C74321E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4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4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65522" y="4765119"/>
            <a:ext cx="3978479" cy="2092881"/>
          </a:xfrm>
          <a:solidFill>
            <a:schemeClr val="accent3"/>
          </a:solidFill>
        </p:spPr>
        <p:txBody>
          <a:bodyPr lIns="274320" tIns="182880" rIns="182880" bIns="914400" anchor="b">
            <a:spAutoFit/>
          </a:bodyPr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65521" y="6073629"/>
            <a:ext cx="3749040" cy="640080"/>
          </a:xfrm>
          <a:noFill/>
        </p:spPr>
        <p:txBody>
          <a:bodyPr lIns="274320">
            <a:normAutofit/>
          </a:bodyPr>
          <a:lstStyle>
            <a:lvl1pPr marL="0" indent="0" algn="l">
              <a:spcBef>
                <a:spcPts val="0"/>
              </a:spcBef>
              <a:buNone/>
              <a:defRPr sz="16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098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73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72765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ch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7254"/>
            <a:ext cx="8229600" cy="40372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64032" y="5599112"/>
            <a:ext cx="8229600" cy="731520"/>
          </a:xfrm>
        </p:spPr>
        <p:txBody>
          <a:bodyPr/>
          <a:lstStyle>
            <a:lvl1pPr marL="0" indent="0"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561904" y="5528345"/>
            <a:ext cx="81381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015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400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2672"/>
            <a:ext cx="9144000" cy="679508"/>
          </a:xfrm>
          <a:solidFill>
            <a:srgbClr val="008997">
              <a:alpha val="85098"/>
            </a:srgbClr>
          </a:solidFill>
        </p:spPr>
        <p:txBody>
          <a:bodyPr lIns="274320" anchor="ctr" anchorCtr="0">
            <a:normAutofit/>
          </a:bodyPr>
          <a:lstStyle>
            <a:lvl1pPr algn="l">
              <a:defRPr sz="28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0272" y="6501468"/>
            <a:ext cx="754794" cy="27431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3293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Sl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400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0" y="3629027"/>
            <a:ext cx="3611562" cy="2778125"/>
          </a:xfrm>
          <a:solidFill>
            <a:srgbClr val="008997">
              <a:alpha val="85098"/>
            </a:srgbClr>
          </a:solidFill>
        </p:spPr>
        <p:txBody>
          <a:bodyPr lIns="274320" tIns="182880" rIns="274320" bIns="182880" anchor="ctr" anchorCtr="1"/>
          <a:lstStyle>
            <a:lvl1pPr marL="0" indent="0">
              <a:buNone/>
              <a:defRPr b="0">
                <a:solidFill>
                  <a:schemeClr val="bg1"/>
                </a:solidFill>
              </a:defRPr>
            </a:lvl1pPr>
            <a:lvl2pPr>
              <a:defRPr sz="1600" i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0272" y="6501468"/>
            <a:ext cx="754794" cy="27431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671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Slide Sol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 bwMode="ltGray">
          <a:xfrm>
            <a:off x="0" y="0"/>
            <a:ext cx="9144000" cy="6407150"/>
          </a:xfrm>
          <a:solidFill>
            <a:srgbClr val="008997"/>
          </a:solidFill>
        </p:spPr>
        <p:txBody>
          <a:bodyPr lIns="457200" tIns="182880" rIns="457200" bIns="182880" anchor="ctr" anchorCtr="1">
            <a:norm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</a:defRPr>
            </a:lvl1pPr>
            <a:lvl2pPr>
              <a:defRPr sz="1800" i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0272" y="6501468"/>
            <a:ext cx="754794" cy="27431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88501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07252"/>
            <a:ext cx="4038600" cy="484632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07252"/>
            <a:ext cx="4038600" cy="484632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4699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2472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64482"/>
            <a:ext cx="4040188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2472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64482"/>
            <a:ext cx="4041775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9585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4603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7"/>
          <p:cNvSpPr>
            <a:spLocks noGrp="1"/>
          </p:cNvSpPr>
          <p:nvPr>
            <p:ph sz="quarter" idx="11"/>
          </p:nvPr>
        </p:nvSpPr>
        <p:spPr>
          <a:xfrm>
            <a:off x="4553219" y="6502393"/>
            <a:ext cx="3716069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-1"/>
            <a:ext cx="9144000" cy="6350467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323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or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4651" y="2546335"/>
            <a:ext cx="3840480" cy="338328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="0">
                <a:solidFill>
                  <a:schemeClr val="tx1"/>
                </a:solidFill>
              </a:defRPr>
            </a:lvl1pPr>
            <a:lvl2pPr marL="457200" indent="-182880">
              <a:spcBef>
                <a:spcPts val="480"/>
              </a:spcBef>
              <a:defRPr sz="2000"/>
            </a:lvl2pPr>
            <a:lvl3pPr marL="731520" indent="-137160">
              <a:spcBef>
                <a:spcPts val="432"/>
              </a:spcBef>
              <a:defRPr sz="1800"/>
            </a:lvl3pPr>
            <a:lvl4pPr marL="1188720" indent="-182880">
              <a:spcBef>
                <a:spcPts val="600"/>
              </a:spcBef>
              <a:defRPr sz="1600"/>
            </a:lvl4pPr>
            <a:lvl5pPr marL="1371600" indent="0">
              <a:spcBef>
                <a:spcPts val="600"/>
              </a:spcBef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4553220" y="6502393"/>
            <a:ext cx="3716068" cy="274320"/>
          </a:xfrm>
        </p:spPr>
        <p:txBody>
          <a:bodyPr anchor="ctr">
            <a:normAutofit/>
          </a:bodyPr>
          <a:lstStyle>
            <a:lvl1pPr marL="0" indent="0" algn="r">
              <a:buNone/>
              <a:defRPr sz="1050" b="0" i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5029200" y="914400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079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38412"/>
            <a:ext cx="9144000" cy="679508"/>
          </a:xfrm>
          <a:solidFill>
            <a:srgbClr val="008997">
              <a:alpha val="85098"/>
            </a:srgbClr>
          </a:solidFill>
        </p:spPr>
        <p:txBody>
          <a:bodyPr lIns="274320" anchor="ctr" anchorCtr="0">
            <a:normAutofit/>
          </a:bodyPr>
          <a:lstStyle>
            <a:lvl1pPr algn="ctr">
              <a:defRPr sz="28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6353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57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FFFD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457200" y="283027"/>
            <a:ext cx="8229600" cy="640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7252"/>
            <a:ext cx="8229600" cy="4846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0272" y="6501468"/>
            <a:ext cx="754794" cy="27431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9049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63" r:id="rId4"/>
    <p:sldLayoutId id="2147483651" r:id="rId5"/>
    <p:sldLayoutId id="2147483664" r:id="rId6"/>
    <p:sldLayoutId id="2147483665" r:id="rId7"/>
    <p:sldLayoutId id="2147483652" r:id="rId8"/>
    <p:sldLayoutId id="2147483653" r:id="rId9"/>
    <p:sldLayoutId id="2147483654" r:id="rId10"/>
    <p:sldLayoutId id="2147483655" r:id="rId11"/>
    <p:sldLayoutId id="2147483666" r:id="rId12"/>
    <p:sldLayoutId id="2147483667" r:id="rId13"/>
    <p:sldLayoutId id="2147483670" r:id="rId14"/>
  </p:sldLayoutIdLst>
  <p:txStyles>
    <p:titleStyle>
      <a:lvl1pPr algn="l" defTabSz="914400" rtl="0" eaLnBrk="1" latinLnBrk="0" hangingPunct="1">
        <a:spcBef>
          <a:spcPct val="0"/>
        </a:spcBef>
        <a:buNone/>
        <a:defRPr sz="3200" b="0" kern="1200">
          <a:solidFill>
            <a:srgbClr val="E6EFFA"/>
          </a:solidFill>
          <a:latin typeface="+mj-lt"/>
          <a:ea typeface="+mj-ea"/>
          <a:cs typeface="+mj-cs"/>
        </a:defRPr>
      </a:lvl1pPr>
    </p:titleStyle>
    <p:bodyStyle>
      <a:lvl1pPr marL="168275" indent="-168275" algn="l" defTabSz="914400" rtl="0" eaLnBrk="1" latinLnBrk="0" hangingPunct="1">
        <a:spcBef>
          <a:spcPts val="1800"/>
        </a:spcBef>
        <a:buSzPct val="90000"/>
        <a:buFont typeface="Arial" pitchFamily="34" charset="0"/>
        <a:buChar char="•"/>
        <a:defRPr sz="2400" b="1" kern="1200">
          <a:solidFill>
            <a:schemeClr val="accent3"/>
          </a:solidFill>
          <a:latin typeface="+mn-lt"/>
          <a:ea typeface="+mn-ea"/>
          <a:cs typeface="+mn-cs"/>
        </a:defRPr>
      </a:lvl1pPr>
      <a:lvl2pPr marL="457200" indent="-182563" algn="l" defTabSz="914400" rtl="0" eaLnBrk="1" latinLnBrk="0" hangingPunct="1">
        <a:spcBef>
          <a:spcPct val="20000"/>
        </a:spcBef>
        <a:buSzPct val="90000"/>
        <a:buFont typeface="Arial" pitchFamily="34" charset="0"/>
        <a:buChar char="–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37160" algn="l" defTabSz="914400" rtl="0" eaLnBrk="1" latinLnBrk="0" hangingPunct="1">
        <a:spcBef>
          <a:spcPct val="20000"/>
        </a:spcBef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defTabSz="914400" rtl="0" eaLnBrk="1" latinLnBrk="0" hangingPunct="1">
        <a:spcBef>
          <a:spcPct val="20000"/>
        </a:spcBef>
        <a:buFont typeface="Museo Sans For Dell" pitchFamily="2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914400" rtl="0" eaLnBrk="1" latinLnBrk="0" hangingPunct="1">
        <a:spcBef>
          <a:spcPct val="20000"/>
        </a:spcBef>
        <a:buSzPct val="90000"/>
        <a:buFont typeface="Arial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Healthmanager-leb@medair.org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CMW project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840828" y="2017986"/>
            <a:ext cx="8071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MEDAIR-LEBANON          COMMUNITY MIDWIFE PROJECT </a:t>
            </a:r>
            <a:endParaRPr lang="en-US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3780430" y="3848669"/>
            <a:ext cx="2129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MAY 2016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14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37230"/>
            <a:ext cx="8229600" cy="5216342"/>
          </a:xfrm>
        </p:spPr>
        <p:txBody>
          <a:bodyPr>
            <a:normAutofit fontScale="92500" lnSpcReduction="20000"/>
          </a:bodyPr>
          <a:lstStyle/>
          <a:p>
            <a:r>
              <a:rPr lang="en-GB" sz="2900" u="sng" dirty="0">
                <a:solidFill>
                  <a:srgbClr val="FF0000"/>
                </a:solidFill>
              </a:rPr>
              <a:t>Objective:</a:t>
            </a:r>
            <a:endParaRPr lang="en-US" sz="2900" dirty="0">
              <a:solidFill>
                <a:srgbClr val="FF0000"/>
              </a:solidFill>
            </a:endParaRPr>
          </a:p>
          <a:p>
            <a:r>
              <a:rPr lang="en-US" dirty="0"/>
              <a:t>To provide pregnant and lactating women and especially newly delivered women and their newborns maternal health education and post-natal care visits. Initially this services will focus on informal settlements.  </a:t>
            </a:r>
          </a:p>
          <a:p>
            <a:r>
              <a:rPr lang="en-GB" sz="2900" u="sng" dirty="0">
                <a:solidFill>
                  <a:srgbClr val="FF0000"/>
                </a:solidFill>
              </a:rPr>
              <a:t>Project design:</a:t>
            </a:r>
            <a:endParaRPr lang="en-US" sz="2900" dirty="0">
              <a:solidFill>
                <a:srgbClr val="FF0000"/>
              </a:solidFill>
            </a:endParaRPr>
          </a:p>
          <a:p>
            <a:r>
              <a:rPr lang="en-GB" dirty="0"/>
              <a:t>The project design is based on WHO’s guidelines for Postnatal Care for Mothers and </a:t>
            </a:r>
            <a:r>
              <a:rPr lang="en-GB" dirty="0" smtClean="0"/>
              <a:t>New born </a:t>
            </a:r>
            <a:r>
              <a:rPr lang="en-GB" dirty="0"/>
              <a:t>(2013) </a:t>
            </a:r>
            <a:endParaRPr lang="en-GB" dirty="0" smtClean="0"/>
          </a:p>
          <a:p>
            <a:r>
              <a:rPr lang="en-GB" sz="2900" u="sng" dirty="0" smtClean="0">
                <a:solidFill>
                  <a:srgbClr val="FF0000"/>
                </a:solidFill>
              </a:rPr>
              <a:t>Target </a:t>
            </a:r>
            <a:r>
              <a:rPr lang="en-GB" sz="2900" u="sng" dirty="0">
                <a:solidFill>
                  <a:srgbClr val="FF0000"/>
                </a:solidFill>
              </a:rPr>
              <a:t>and area of implementation</a:t>
            </a:r>
            <a:endParaRPr lang="en-US" sz="2900" dirty="0">
              <a:solidFill>
                <a:srgbClr val="FF0000"/>
              </a:solidFill>
            </a:endParaRPr>
          </a:p>
          <a:p>
            <a:r>
              <a:rPr lang="en-GB" dirty="0"/>
              <a:t>The project will initially target Syrian refugees in Informal Settlements (IS) in Central, West and North </a:t>
            </a:r>
            <a:r>
              <a:rPr lang="en-GB" dirty="0" smtClean="0"/>
              <a:t>Bekaa.</a:t>
            </a:r>
            <a:r>
              <a:rPr lang="en-US" dirty="0"/>
              <a:t> </a:t>
            </a:r>
            <a:r>
              <a:rPr lang="en-GB" dirty="0"/>
              <a:t>  </a:t>
            </a:r>
            <a:endParaRPr lang="en-US" dirty="0"/>
          </a:p>
          <a:p>
            <a:r>
              <a:rPr lang="en-US" dirty="0"/>
              <a:t> Priority will be ISs, but </a:t>
            </a:r>
            <a:r>
              <a:rPr lang="en-US" dirty="0" smtClean="0"/>
              <a:t>CMW </a:t>
            </a:r>
            <a:r>
              <a:rPr lang="en-US" dirty="0"/>
              <a:t>visiting also collective shelters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93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2 midwives</a:t>
            </a:r>
          </a:p>
          <a:p>
            <a:r>
              <a:rPr lang="en-GB" dirty="0" smtClean="0"/>
              <a:t>35 CHVs (Leb and Syr)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65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3027"/>
            <a:ext cx="8229600" cy="4403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Project flow of cases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7252"/>
            <a:ext cx="8686800" cy="484632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1600" u="sng" dirty="0" smtClean="0"/>
              <a:t>Identification</a:t>
            </a:r>
          </a:p>
          <a:p>
            <a:pPr marL="0" indent="0">
              <a:buNone/>
            </a:pPr>
            <a:endParaRPr lang="en-GB" sz="1600" u="sng" dirty="0"/>
          </a:p>
          <a:p>
            <a:pPr marL="0" indent="0">
              <a:buNone/>
            </a:pPr>
            <a:endParaRPr lang="en-GB" sz="1600" u="sng" dirty="0" smtClean="0"/>
          </a:p>
          <a:p>
            <a:pPr marL="0" indent="0">
              <a:buNone/>
            </a:pPr>
            <a:endParaRPr lang="en-GB" sz="1600" u="sng" dirty="0"/>
          </a:p>
          <a:p>
            <a:pPr marL="0" indent="0">
              <a:buNone/>
            </a:pPr>
            <a:r>
              <a:rPr lang="en-GB" sz="1600" dirty="0" smtClean="0"/>
              <a:t>      </a:t>
            </a:r>
            <a:r>
              <a:rPr lang="en-GB" sz="1600" u="sng" dirty="0" smtClean="0"/>
              <a:t>Visit</a:t>
            </a:r>
          </a:p>
          <a:p>
            <a:pPr marL="0" indent="0">
              <a:buNone/>
            </a:pPr>
            <a:endParaRPr lang="en-GB" sz="1600" u="sng" dirty="0"/>
          </a:p>
          <a:p>
            <a:pPr marL="0" indent="0">
              <a:buNone/>
            </a:pPr>
            <a:endParaRPr lang="en-GB" sz="1600" u="sng" dirty="0" smtClean="0"/>
          </a:p>
          <a:p>
            <a:pPr marL="0" indent="0">
              <a:buNone/>
            </a:pPr>
            <a:endParaRPr lang="en-GB" sz="1600" u="sng" dirty="0"/>
          </a:p>
          <a:p>
            <a:pPr marL="0" indent="0">
              <a:buNone/>
            </a:pPr>
            <a:r>
              <a:rPr lang="en-GB" sz="1600" dirty="0" smtClean="0"/>
              <a:t> </a:t>
            </a:r>
            <a:r>
              <a:rPr lang="en-GB" sz="1600" u="sng" dirty="0" smtClean="0"/>
              <a:t> Follow up</a:t>
            </a:r>
            <a:endParaRPr lang="en-US" sz="1600" u="sng" dirty="0"/>
          </a:p>
        </p:txBody>
      </p:sp>
      <p:sp>
        <p:nvSpPr>
          <p:cNvPr id="4" name="Oval 3"/>
          <p:cNvSpPr/>
          <p:nvPr/>
        </p:nvSpPr>
        <p:spPr>
          <a:xfrm>
            <a:off x="3903269" y="3384634"/>
            <a:ext cx="1965278" cy="1228299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rgbClr val="FF0000"/>
                </a:solidFill>
              </a:rPr>
              <a:t>CMW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51142" y="1637731"/>
            <a:ext cx="1160068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Medair CHVS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06734" y="1637731"/>
            <a:ext cx="1119117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Medair CMW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5908" y="1640005"/>
            <a:ext cx="1128235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ANC records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48564" y="1637731"/>
            <a:ext cx="1221473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MoPH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65576" y="1640005"/>
            <a:ext cx="1037230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Other NGOs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42852" y="1655925"/>
            <a:ext cx="1305634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err="1" smtClean="0">
                <a:solidFill>
                  <a:srgbClr val="FF0000"/>
                </a:solidFill>
              </a:rPr>
              <a:t>Chaweesh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41391" y="5092889"/>
            <a:ext cx="1221473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MoPH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42568" y="5092889"/>
            <a:ext cx="1128235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ANC records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34670" y="5092889"/>
            <a:ext cx="1128235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Birth </a:t>
            </a:r>
            <a:r>
              <a:rPr lang="en-GB" sz="2000" b="1" dirty="0" err="1" smtClean="0">
                <a:solidFill>
                  <a:srgbClr val="FF0000"/>
                </a:solidFill>
              </a:rPr>
              <a:t>certf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99462" y="5097438"/>
            <a:ext cx="1128235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Follow up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442549" y="5092889"/>
            <a:ext cx="1128235" cy="10645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End of Case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368491" y="2866036"/>
            <a:ext cx="327547" cy="750627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Down Arrow 17"/>
          <p:cNvSpPr/>
          <p:nvPr/>
        </p:nvSpPr>
        <p:spPr>
          <a:xfrm>
            <a:off x="357116" y="4571996"/>
            <a:ext cx="327547" cy="750627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30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50627"/>
          </a:xfrm>
        </p:spPr>
        <p:txBody>
          <a:bodyPr>
            <a:normAutofit/>
          </a:bodyPr>
          <a:lstStyle/>
          <a:p>
            <a:r>
              <a:rPr lang="en-GB" dirty="0"/>
              <a:t>Services</a:t>
            </a:r>
            <a:r>
              <a:rPr lang="en-GB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7252"/>
            <a:ext cx="8454788" cy="4846320"/>
          </a:xfrm>
        </p:spPr>
        <p:txBody>
          <a:bodyPr/>
          <a:lstStyle/>
          <a:p>
            <a:pPr lvl="0"/>
            <a:r>
              <a:rPr lang="en-GB" dirty="0" smtClean="0"/>
              <a:t>Postnatal </a:t>
            </a:r>
            <a:r>
              <a:rPr lang="en-GB" dirty="0"/>
              <a:t>Care follow up for mothers and their newly delivered infants </a:t>
            </a:r>
            <a:endParaRPr lang="en-US" dirty="0"/>
          </a:p>
          <a:p>
            <a:pPr lvl="0"/>
            <a:r>
              <a:rPr lang="en-GB" dirty="0"/>
              <a:t>Antenatal Care for women in the last trimester in preparation for the upcoming </a:t>
            </a:r>
            <a:r>
              <a:rPr lang="en-GB" dirty="0" smtClean="0"/>
              <a:t>birth</a:t>
            </a:r>
          </a:p>
          <a:p>
            <a:r>
              <a:rPr lang="en-GB" dirty="0"/>
              <a:t>Referral complications</a:t>
            </a:r>
            <a:endParaRPr lang="en-US" dirty="0"/>
          </a:p>
          <a:p>
            <a:pPr lvl="0"/>
            <a:r>
              <a:rPr lang="en-GB" dirty="0" smtClean="0"/>
              <a:t>Family </a:t>
            </a:r>
            <a:r>
              <a:rPr lang="en-GB" dirty="0"/>
              <a:t>planning advice and provision of FP supplies</a:t>
            </a:r>
            <a:r>
              <a:rPr lang="en-US" dirty="0"/>
              <a:t> </a:t>
            </a:r>
          </a:p>
          <a:p>
            <a:r>
              <a:rPr lang="en-US" dirty="0" smtClean="0"/>
              <a:t>Referral </a:t>
            </a:r>
            <a:r>
              <a:rPr lang="en-US" dirty="0"/>
              <a:t>to vaccination</a:t>
            </a:r>
          </a:p>
          <a:p>
            <a:r>
              <a:rPr lang="en-US" dirty="0"/>
              <a:t>Promote exclusive breast </a:t>
            </a:r>
            <a:r>
              <a:rPr lang="en-US" dirty="0" smtClean="0"/>
              <a:t>feeding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01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</a:t>
            </a:r>
            <a:endParaRPr lang="en-US" dirty="0"/>
          </a:p>
        </p:txBody>
      </p:sp>
      <p:pic>
        <p:nvPicPr>
          <p:cNvPr id="1026" name="Picture 2" descr="C:\Users\healthmanager-leb\Desktop\IMG-20160622-WA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70" y="3234479"/>
            <a:ext cx="4662982" cy="349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ealthmanager-leb\Desktop\IMG-20160622-WA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341" y="1058819"/>
            <a:ext cx="3944184" cy="525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97" y="1045171"/>
            <a:ext cx="3159811" cy="20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2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FINDINGS IN THE FIELD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3 deliveries at home </a:t>
            </a:r>
          </a:p>
          <a:p>
            <a:r>
              <a:rPr lang="en-GB" dirty="0"/>
              <a:t>Most of cases didn’t have </a:t>
            </a:r>
            <a:r>
              <a:rPr lang="en-GB" dirty="0" smtClean="0"/>
              <a:t>or didn’t </a:t>
            </a:r>
            <a:r>
              <a:rPr lang="en-GB" dirty="0"/>
              <a:t>plan PNC after discharge from hospital</a:t>
            </a:r>
          </a:p>
          <a:p>
            <a:r>
              <a:rPr lang="en-GB" dirty="0"/>
              <a:t>Most of not registered ANC cases thought that they are not covered by UNHCR </a:t>
            </a:r>
            <a:endParaRPr lang="en-GB" dirty="0" smtClean="0"/>
          </a:p>
          <a:p>
            <a:r>
              <a:rPr lang="en-GB" dirty="0" smtClean="0"/>
              <a:t>Lack of awareness about ANC in first trimester</a:t>
            </a:r>
            <a:endParaRPr lang="en-GB" dirty="0"/>
          </a:p>
          <a:p>
            <a:r>
              <a:rPr lang="en-GB" dirty="0"/>
              <a:t>Lack knowledge about family planning methods, exclusive breast feeding, and  hygiene </a:t>
            </a:r>
          </a:p>
          <a:p>
            <a:r>
              <a:rPr lang="en-GB" dirty="0"/>
              <a:t>Lack knowledge about immunization </a:t>
            </a:r>
          </a:p>
          <a:p>
            <a:r>
              <a:rPr lang="en-GB" dirty="0"/>
              <a:t>Supported Health services are </a:t>
            </a:r>
            <a:r>
              <a:rPr lang="en-GB" dirty="0" smtClean="0"/>
              <a:t>not well promoted </a:t>
            </a:r>
            <a:r>
              <a:rPr lang="en-GB" dirty="0"/>
              <a:t>in ISs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21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MAPs of coverage West Bekaa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3564"/>
            <a:ext cx="8229600" cy="4252559"/>
          </a:xfrm>
        </p:spPr>
      </p:pic>
    </p:spTree>
    <p:extLst>
      <p:ext uri="{BB962C8B-B14F-4D97-AF65-F5344CB8AC3E}">
        <p14:creationId xmlns:p14="http://schemas.microsoft.com/office/powerpoint/2010/main" val="161207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MAP of coverage central </a:t>
            </a:r>
            <a:r>
              <a:rPr lang="en-GB" dirty="0"/>
              <a:t>B</a:t>
            </a:r>
            <a:r>
              <a:rPr lang="en-GB" dirty="0" smtClean="0"/>
              <a:t>ekaa 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66463"/>
            <a:ext cx="8229600" cy="4126761"/>
          </a:xfrm>
        </p:spPr>
      </p:pic>
    </p:spTree>
    <p:extLst>
      <p:ext uri="{BB962C8B-B14F-4D97-AF65-F5344CB8AC3E}">
        <p14:creationId xmlns:p14="http://schemas.microsoft.com/office/powerpoint/2010/main" val="42159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MAP of coverage North Bekaa 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52136"/>
            <a:ext cx="8229600" cy="3755416"/>
          </a:xfrm>
        </p:spPr>
      </p:pic>
    </p:spTree>
    <p:extLst>
      <p:ext uri="{BB962C8B-B14F-4D97-AF65-F5344CB8AC3E}">
        <p14:creationId xmlns:p14="http://schemas.microsoft.com/office/powerpoint/2010/main" val="254166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Thank you</a:t>
            </a:r>
          </a:p>
          <a:p>
            <a:pPr marL="0" indent="0">
              <a:buNone/>
            </a:pPr>
            <a:r>
              <a:rPr lang="en-GB" dirty="0" smtClean="0"/>
              <a:t>Health Project Manager, Dr Wael Harb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Healthmanager-leb@medair.org</a:t>
            </a:r>
            <a:r>
              <a:rPr lang="en-GB" dirty="0" smtClean="0"/>
              <a:t> 81728854</a:t>
            </a:r>
          </a:p>
          <a:p>
            <a:pPr marL="0" indent="0">
              <a:buNone/>
            </a:pPr>
            <a:r>
              <a:rPr lang="en-GB" dirty="0" smtClean="0"/>
              <a:t>Community Midwife, Haneen </a:t>
            </a:r>
            <a:r>
              <a:rPr lang="en-GB" dirty="0" err="1" smtClean="0"/>
              <a:t>Harfouch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Community Midwife, </a:t>
            </a:r>
            <a:r>
              <a:rPr lang="en-GB" dirty="0" smtClean="0"/>
              <a:t>Abeer Mekdad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22/06/2016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30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air Template 2013 Standard Final">
  <a:themeElements>
    <a:clrScheme name="Medair 2013 Theme">
      <a:dk1>
        <a:srgbClr val="463200"/>
      </a:dk1>
      <a:lt1>
        <a:srgbClr val="FFFFFF"/>
      </a:lt1>
      <a:dk2>
        <a:srgbClr val="000000"/>
      </a:dk2>
      <a:lt2>
        <a:srgbClr val="EE2E24"/>
      </a:lt2>
      <a:accent1>
        <a:srgbClr val="D09A0F"/>
      </a:accent1>
      <a:accent2>
        <a:srgbClr val="8C1F04"/>
      </a:accent2>
      <a:accent3>
        <a:srgbClr val="008997"/>
      </a:accent3>
      <a:accent4>
        <a:srgbClr val="9DA718"/>
      </a:accent4>
      <a:accent5>
        <a:srgbClr val="00527A"/>
      </a:accent5>
      <a:accent6>
        <a:srgbClr val="E1DE00"/>
      </a:accent6>
      <a:hlink>
        <a:srgbClr val="EE2E24"/>
      </a:hlink>
      <a:folHlink>
        <a:srgbClr val="4632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Medair Template 2013 Standard Final</Template>
  <TotalTime>1967</TotalTime>
  <Words>229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Medair Template 2013 Standard Final</vt:lpstr>
      <vt:lpstr>CMW project</vt:lpstr>
      <vt:lpstr>OBJECTIVES</vt:lpstr>
      <vt:lpstr>Team</vt:lpstr>
      <vt:lpstr>Project flow of cases</vt:lpstr>
      <vt:lpstr>Services:</vt:lpstr>
      <vt:lpstr>Data </vt:lpstr>
      <vt:lpstr>FINDINGS IN THE FIELD </vt:lpstr>
      <vt:lpstr>MAPs of coverage West Bekaa</vt:lpstr>
      <vt:lpstr>MAP of coverage central Bekaa </vt:lpstr>
      <vt:lpstr>MAP of coverage North Bekaa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 Health Workshop Presentation</dc:title>
  <dc:creator>Lynn Denton</dc:creator>
  <cp:lastModifiedBy>Medair IT</cp:lastModifiedBy>
  <cp:revision>150</cp:revision>
  <cp:lastPrinted>2016-05-26T06:10:27Z</cp:lastPrinted>
  <dcterms:created xsi:type="dcterms:W3CDTF">2013-02-24T10:13:35Z</dcterms:created>
  <dcterms:modified xsi:type="dcterms:W3CDTF">2016-06-23T05:38:02Z</dcterms:modified>
</cp:coreProperties>
</file>