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3.xml" ContentType="application/vnd.openxmlformats-officedocument.drawingml.chart+xml"/>
  <Override PartName="/ppt/notesSlides/notesSlide9.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5.xml" ContentType="application/vnd.openxmlformats-officedocument.drawingml.chart+xml"/>
  <Override PartName="/ppt/notesSlides/notesSlide12.xml" ContentType="application/vnd.openxmlformats-officedocument.presentationml.notesSlide+xml"/>
  <Override PartName="/ppt/charts/chart6.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notesSlides/notesSlide15.xml" ContentType="application/vnd.openxmlformats-officedocument.presentationml.notesSlide+xml"/>
  <Override PartName="/ppt/charts/chart9.xml" ContentType="application/vnd.openxmlformats-officedocument.drawingml.chart+xml"/>
  <Override PartName="/ppt/charts/chart10.xml" ContentType="application/vnd.openxmlformats-officedocument.drawingml.chart+xml"/>
  <Override PartName="/ppt/notesSlides/notesSlide16.xml" ContentType="application/vnd.openxmlformats-officedocument.presentationml.notesSlide+xml"/>
  <Override PartName="/ppt/charts/chart11.xml" ContentType="application/vnd.openxmlformats-officedocument.drawingml.chart+xml"/>
  <Override PartName="/ppt/notesSlides/notesSlide17.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theme/themeOverride2.xml" ContentType="application/vnd.openxmlformats-officedocument.themeOverride+xml"/>
  <Override PartName="/ppt/charts/chart14.xml" ContentType="application/vnd.openxmlformats-officedocument.drawingml.chart+xml"/>
  <Override PartName="/ppt/theme/themeOverride3.xml" ContentType="application/vnd.openxmlformats-officedocument.themeOverride+xml"/>
  <Override PartName="/ppt/notesSlides/notesSlide18.xml" ContentType="application/vnd.openxmlformats-officedocument.presentationml.notesSlide+xml"/>
  <Override PartName="/ppt/charts/chart15.xml" ContentType="application/vnd.openxmlformats-officedocument.drawingml.chart+xml"/>
  <Override PartName="/ppt/theme/themeOverride4.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6.xml" ContentType="application/vnd.openxmlformats-officedocument.drawingml.chart+xml"/>
  <Override PartName="/ppt/theme/themeOverride5.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7.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8.xml" ContentType="application/vnd.openxmlformats-officedocument.drawingml.chart+xml"/>
  <Override PartName="/ppt/theme/themeOverride6.xml" ContentType="application/vnd.openxmlformats-officedocument.themeOverr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Override PartName="/ppt/charts/colors7.xml" ContentType="application/vnd.ms-office.chartcolorstyle+xml"/>
  <Override PartName="/ppt/charts/style7.xml" ContentType="application/vnd.ms-office.chartstyle+xml"/>
  <Override PartName="/ppt/charts/colors8.xml" ContentType="application/vnd.ms-office.chartcolorstyle+xml"/>
  <Override PartName="/ppt/charts/style8.xml" ContentType="application/vnd.ms-office.chartstyle+xml"/>
  <Override PartName="/ppt/charts/colors9.xml" ContentType="application/vnd.ms-office.chartcolorstyle+xml"/>
  <Override PartName="/ppt/charts/style9.xml" ContentType="application/vnd.ms-office.chartstyle+xml"/>
  <Override PartName="/ppt/charts/colors10.xml" ContentType="application/vnd.ms-office.chartcolorstyle+xml"/>
  <Override PartName="/ppt/charts/style10.xml" ContentType="application/vnd.ms-office.chartstyle+xml"/>
  <Override PartName="/ppt/charts/colors11.xml" ContentType="application/vnd.ms-office.chartcolorstyle+xml"/>
  <Override PartName="/ppt/charts/style11.xml" ContentType="application/vnd.ms-office.chartstyle+xml"/>
  <Override PartName="/ppt/charts/colors12.xml" ContentType="application/vnd.ms-office.chartcolorstyle+xml"/>
  <Override PartName="/ppt/charts/style12.xml" ContentType="application/vnd.ms-office.chartstyle+xml"/>
  <Override PartName="/ppt/charts/colors13.xml" ContentType="application/vnd.ms-office.chartcolorstyle+xml"/>
  <Override PartName="/ppt/charts/style13.xml" ContentType="application/vnd.ms-office.chartstyle+xml"/>
  <Override PartName="/ppt/charts/colors14.xml" ContentType="application/vnd.ms-office.chartcolorstyle+xml"/>
  <Override PartName="/ppt/charts/style14.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338" r:id="rId4"/>
    <p:sldId id="357" r:id="rId5"/>
    <p:sldId id="339" r:id="rId6"/>
    <p:sldId id="342" r:id="rId7"/>
    <p:sldId id="360" r:id="rId8"/>
    <p:sldId id="361" r:id="rId9"/>
    <p:sldId id="343" r:id="rId10"/>
    <p:sldId id="344" r:id="rId11"/>
    <p:sldId id="362" r:id="rId12"/>
    <p:sldId id="363" r:id="rId13"/>
    <p:sldId id="346" r:id="rId14"/>
    <p:sldId id="347" r:id="rId15"/>
    <p:sldId id="358" r:id="rId16"/>
    <p:sldId id="348" r:id="rId17"/>
    <p:sldId id="368" r:id="rId18"/>
    <p:sldId id="350" r:id="rId19"/>
    <p:sldId id="349" r:id="rId20"/>
    <p:sldId id="351" r:id="rId21"/>
    <p:sldId id="364" r:id="rId22"/>
    <p:sldId id="352" r:id="rId23"/>
    <p:sldId id="369" r:id="rId24"/>
    <p:sldId id="359" r:id="rId25"/>
    <p:sldId id="353" r:id="rId26"/>
    <p:sldId id="365" r:id="rId27"/>
    <p:sldId id="354" r:id="rId28"/>
    <p:sldId id="355" r:id="rId29"/>
    <p:sldId id="366" r:id="rId30"/>
    <p:sldId id="356" r:id="rId31"/>
    <p:sldId id="301"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Roxana Mullafiroze" initials="RM" lastIdx="10" clrIdx="6">
    <p:extLst/>
  </p:cmAuthor>
  <p:cmAuthor id="1" name="Megan" initials="M" lastIdx="36" clrIdx="0">
    <p:extLst/>
  </p:cmAuthor>
  <p:cmAuthor id="2" name="Mieke Dale-Harris" initials="MDH" lastIdx="114" clrIdx="1">
    <p:extLst/>
  </p:cmAuthor>
  <p:cmAuthor id="3" name="Zulfiye Kazim" initials="Z.K" lastIdx="75" clrIdx="2"/>
  <p:cmAuthor id="4" name="Toshiba" initials="T" lastIdx="18" clrIdx="3"/>
  <p:cmAuthor id="5" name="Nayana Das" initials="ND" lastIdx="6" clrIdx="4">
    <p:extLst/>
  </p:cmAuthor>
  <p:cmAuthor id="6" name="IMPACT Initiatives" initials="II" lastIdx="1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595A"/>
    <a:srgbClr val="58595A"/>
    <a:srgbClr val="D9D9D9"/>
    <a:srgbClr val="F49696"/>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12" autoAdjust="0"/>
    <p:restoredTop sz="85305" autoAdjust="0"/>
  </p:normalViewPr>
  <p:slideViewPr>
    <p:cSldViewPr showGuides="1">
      <p:cViewPr varScale="1">
        <p:scale>
          <a:sx n="62" d="100"/>
          <a:sy n="62" d="100"/>
        </p:scale>
        <p:origin x="-150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C:\Users\User\Documents\Population%20count\Cleaned%20Data%20All%20Districts%20(003)%20(version%201).xlsb"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User\Documents\Population%20count\jor_zat_pop_count_data_final_dec2015.xlsx" TargetMode="External"/></Relationships>
</file>

<file path=ppt/charts/_rels/chart3.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file:///C:\Users\User\Documents\Population%20count\JOR_Zat_populaion_count-individuals_loop_analysis%20(002)%20(version%202).xlsb" TargetMode="External"/></Relationships>
</file>

<file path=ppt/charts/_rels/chart4.xml.rels><?xml version="1.0" encoding="UTF-8" standalone="yes"?>
<Relationships xmlns="http://schemas.openxmlformats.org/package/2006/relationships"><Relationship Id="rId3" Type="http://schemas.microsoft.com/office/2011/relationships/chartColorStyle" Target="colors3.xml"/><Relationship Id="rId2" Type="http://schemas.openxmlformats.org/officeDocument/2006/relationships/oleObject" Target="Book1" TargetMode="External"/><Relationship Id="rId1" Type="http://schemas.openxmlformats.org/officeDocument/2006/relationships/themeOverride" Target="../theme/themeOverride1.xml"/><Relationship Id="rId4" Type="http://schemas.microsoft.com/office/2011/relationships/chartStyle" Target="style3.xml"/></Relationships>
</file>

<file path=ppt/charts/_rels/chart5.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oleObject" Target="file:///C:\Users\User\Documents\Population%20count\Cleaned%20Data%20All%20Districts%20(003)%20(version%201).xlsb" TargetMode="External"/></Relationships>
</file>

<file path=ppt/charts/_rels/chart6.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oleObject" Target="file:///C:\Users\User\Documents\Population%20count\Cleaned%20Data%20All%20Districts%20(003)%20(version%201).xlsb" TargetMode="External"/></Relationships>
</file>

<file path=ppt/charts/_rels/chart7.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oleObject" Target="file:///C:\Users\User\Documents\Population%20count\Cleaned%20Data%20All%20Districts%20(003)%20(version%201).xlsb"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User\Documents\Population%20count\Cleaned%20Data%20All%20Districts%20(003)%20(version%201).xlsb"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User\Documents\Population%20count\Cleaned%20Data%20All%20Districts%20(003)%20(version%201).xlsb" TargetMode="External"/></Relationships>
</file>

<file path=ppt/charts/_rels/chart11.xml.rels><?xml version="1.0" encoding="UTF-8" standalone="yes"?>
<Relationships xmlns="http://schemas.openxmlformats.org/package/2006/relationships"><Relationship Id="rId3" Type="http://schemas.microsoft.com/office/2011/relationships/chartStyle" Target="style7.xml"/><Relationship Id="rId2" Type="http://schemas.microsoft.com/office/2011/relationships/chartColorStyle" Target="colors7.xml"/><Relationship Id="rId1" Type="http://schemas.openxmlformats.org/officeDocument/2006/relationships/oleObject" Target="file:///C:\Users\User\Documents\Population%20count\Cleaned%20Data%20All%20Districts%20(003)%20(version%201).xlsb" TargetMode="External"/></Relationships>
</file>

<file path=ppt/charts/_rels/chart12.xml.rels><?xml version="1.0" encoding="UTF-8" standalone="yes"?>
<Relationships xmlns="http://schemas.openxmlformats.org/package/2006/relationships"><Relationship Id="rId3" Type="http://schemas.microsoft.com/office/2011/relationships/chartStyle" Target="style8.xml"/><Relationship Id="rId2" Type="http://schemas.microsoft.com/office/2011/relationships/chartColorStyle" Target="colors8.xml"/><Relationship Id="rId1" Type="http://schemas.openxmlformats.org/officeDocument/2006/relationships/oleObject" Target="file:///C:\Users\User\Documents\Population%20count\Cleaned%20Data%20All%20Districts%20(003)%20(version%201).xlsb" TargetMode="External"/></Relationships>
</file>

<file path=ppt/charts/_rels/chart13.xml.rels><?xml version="1.0" encoding="UTF-8" standalone="yes"?>
<Relationships xmlns="http://schemas.openxmlformats.org/package/2006/relationships"><Relationship Id="rId3" Type="http://schemas.microsoft.com/office/2011/relationships/chartColorStyle" Target="colors9.xml"/><Relationship Id="rId2" Type="http://schemas.openxmlformats.org/officeDocument/2006/relationships/oleObject" Target="file:///C:\Users\User\Documents\Population%20count\Cleaned%20Data%20All%20Districts%20(003)%20(version%201).xlsb" TargetMode="External"/><Relationship Id="rId1" Type="http://schemas.openxmlformats.org/officeDocument/2006/relationships/themeOverride" Target="../theme/themeOverride2.xml"/><Relationship Id="rId4" Type="http://schemas.microsoft.com/office/2011/relationships/chartStyle" Target="style9.xml"/></Relationships>
</file>

<file path=ppt/charts/_rels/chart14.xml.rels><?xml version="1.0" encoding="UTF-8" standalone="yes"?>
<Relationships xmlns="http://schemas.openxmlformats.org/package/2006/relationships"><Relationship Id="rId3" Type="http://schemas.microsoft.com/office/2011/relationships/chartColorStyle" Target="colors10.xml"/><Relationship Id="rId2" Type="http://schemas.openxmlformats.org/officeDocument/2006/relationships/oleObject" Target="file:///C:\Users\User\Documents\Population%20count\Cleaned%20Data%20All%20Districts%20(003)%20(version%201).xlsb" TargetMode="External"/><Relationship Id="rId1" Type="http://schemas.openxmlformats.org/officeDocument/2006/relationships/themeOverride" Target="../theme/themeOverride3.xml"/><Relationship Id="rId4" Type="http://schemas.microsoft.com/office/2011/relationships/chartStyle" Target="style10.xml"/></Relationships>
</file>

<file path=ppt/charts/_rels/chart15.xml.rels><?xml version="1.0" encoding="UTF-8" standalone="yes"?>
<Relationships xmlns="http://schemas.openxmlformats.org/package/2006/relationships"><Relationship Id="rId3" Type="http://schemas.microsoft.com/office/2011/relationships/chartColorStyle" Target="colors11.xml"/><Relationship Id="rId2" Type="http://schemas.openxmlformats.org/officeDocument/2006/relationships/oleObject" Target="file:///C:\Users\User\Documents\Population%20count\Cleaned%20Data%20All%20Districts%20(003)%20(version%201).xlsb" TargetMode="External"/><Relationship Id="rId1" Type="http://schemas.openxmlformats.org/officeDocument/2006/relationships/themeOverride" Target="../theme/themeOverride4.xml"/><Relationship Id="rId4" Type="http://schemas.microsoft.com/office/2011/relationships/chartStyle" Target="style11.xml"/></Relationships>
</file>

<file path=ppt/charts/_rels/chart16.xml.rels><?xml version="1.0" encoding="UTF-8" standalone="yes"?>
<Relationships xmlns="http://schemas.openxmlformats.org/package/2006/relationships"><Relationship Id="rId3" Type="http://schemas.microsoft.com/office/2011/relationships/chartColorStyle" Target="colors12.xml"/><Relationship Id="rId2" Type="http://schemas.openxmlformats.org/officeDocument/2006/relationships/oleObject" Target="file:///C:\Users\User\Documents\Population%20count\Cleaned%20Data%20All%20Districts%20(003)%20(version%201).xlsb" TargetMode="External"/><Relationship Id="rId1" Type="http://schemas.openxmlformats.org/officeDocument/2006/relationships/themeOverride" Target="../theme/themeOverride5.xml"/><Relationship Id="rId4" Type="http://schemas.microsoft.com/office/2011/relationships/chartStyle" Target="style12.xml"/></Relationships>
</file>

<file path=ppt/charts/_rels/chart17.xml.rels><?xml version="1.0" encoding="UTF-8" standalone="yes"?>
<Relationships xmlns="http://schemas.openxmlformats.org/package/2006/relationships"><Relationship Id="rId3" Type="http://schemas.microsoft.com/office/2011/relationships/chartStyle" Target="style13.xml"/><Relationship Id="rId2" Type="http://schemas.microsoft.com/office/2011/relationships/chartColorStyle" Target="colors13.xml"/><Relationship Id="rId1" Type="http://schemas.openxmlformats.org/officeDocument/2006/relationships/oleObject" Target="file:///C:\Users\User\Documents\Population%20count\Cleaned%20Data%20All%20Districts%20(003)%20(version%201).xlsb" TargetMode="External"/></Relationships>
</file>

<file path=ppt/charts/_rels/chart18.xml.rels><?xml version="1.0" encoding="UTF-8" standalone="yes"?>
<Relationships xmlns="http://schemas.openxmlformats.org/package/2006/relationships"><Relationship Id="rId3" Type="http://schemas.microsoft.com/office/2011/relationships/chartColorStyle" Target="colors14.xml"/><Relationship Id="rId2" Type="http://schemas.openxmlformats.org/officeDocument/2006/relationships/oleObject" Target="file:///C:\Users\User\Documents\Population%20count\Cleaned%20Data%20All%20Districts%20(003)%20(version%201).xlsb" TargetMode="External"/><Relationship Id="rId1" Type="http://schemas.openxmlformats.org/officeDocument/2006/relationships/themeOverride" Target="../theme/themeOverride6.xml"/><Relationship Id="rId4" Type="http://schemas.microsoft.com/office/2011/relationships/chartStyle" Target="style1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997298881329158E-3"/>
          <c:y val="6.4814814814814825E-2"/>
          <c:w val="0.99300264487279921"/>
          <c:h val="0.71541703120443279"/>
        </c:manualLayout>
      </c:layout>
      <c:lineChart>
        <c:grouping val="standard"/>
        <c:varyColors val="0"/>
        <c:ser>
          <c:idx val="0"/>
          <c:order val="0"/>
          <c:spPr>
            <a:ln w="38100" cap="rnd">
              <a:solidFill>
                <a:srgbClr val="EE5859"/>
              </a:solidFill>
              <a:round/>
            </a:ln>
            <a:effectLst/>
          </c:spPr>
          <c:marker>
            <c:symbol val="none"/>
          </c:marker>
          <c:dLbls>
            <c:dLbl>
              <c:idx val="1"/>
              <c:layout/>
              <c:dLblPos val="b"/>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C93-4D36-BD08-7611DC26056B}"/>
                </c:ext>
                <c:ext xmlns:c15="http://schemas.microsoft.com/office/drawing/2012/chart" uri="{CE6537A1-D6FC-4f65-9D91-7224C49458BB}"/>
              </c:extLst>
            </c:dLbl>
            <c:dLbl>
              <c:idx val="5"/>
              <c:layout/>
              <c:tx>
                <c:rich>
                  <a:bodyPr/>
                  <a:lstStyle/>
                  <a:p>
                    <a:r>
                      <a:rPr lang="en-US"/>
                      <a:t>71,227</a:t>
                    </a:r>
                  </a:p>
                </c:rich>
              </c:tx>
              <c:dLblPos val="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C93-4D36-BD08-7611DC26056B}"/>
                </c:ex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Sheet10!$A$2:$A$7</c:f>
              <c:strCache>
                <c:ptCount val="6"/>
                <c:pt idx="0">
                  <c:v>May/Jun_2013</c:v>
                </c:pt>
                <c:pt idx="1">
                  <c:v>October_2013</c:v>
                </c:pt>
                <c:pt idx="2">
                  <c:v>Feb/Mar_2013</c:v>
                </c:pt>
                <c:pt idx="3">
                  <c:v>May/Jun_2014</c:v>
                </c:pt>
                <c:pt idx="4">
                  <c:v>Dec/Jan_2014</c:v>
                </c:pt>
                <c:pt idx="5">
                  <c:v>December_2015</c:v>
                </c:pt>
              </c:strCache>
            </c:strRef>
          </c:cat>
          <c:val>
            <c:numRef>
              <c:f>Sheet10!$B$2:$B$7</c:f>
              <c:numCache>
                <c:formatCode>#,##0</c:formatCode>
                <c:ptCount val="6"/>
                <c:pt idx="0">
                  <c:v>116492</c:v>
                </c:pt>
                <c:pt idx="1">
                  <c:v>74447</c:v>
                </c:pt>
                <c:pt idx="2">
                  <c:v>83506</c:v>
                </c:pt>
                <c:pt idx="3">
                  <c:v>86040</c:v>
                </c:pt>
                <c:pt idx="4">
                  <c:v>78086</c:v>
                </c:pt>
                <c:pt idx="5">
                  <c:v>71093</c:v>
                </c:pt>
              </c:numCache>
            </c:numRef>
          </c:val>
          <c:smooth val="0"/>
          <c:extLst xmlns:c16r2="http://schemas.microsoft.com/office/drawing/2015/06/chart">
            <c:ext xmlns:c16="http://schemas.microsoft.com/office/drawing/2014/chart" uri="{C3380CC4-5D6E-409C-BE32-E72D297353CC}">
              <c16:uniqueId val="{00000002-FC93-4D36-BD08-7611DC26056B}"/>
            </c:ext>
          </c:extLst>
        </c:ser>
        <c:dLbls>
          <c:showLegendKey val="0"/>
          <c:showVal val="0"/>
          <c:showCatName val="0"/>
          <c:showSerName val="0"/>
          <c:showPercent val="0"/>
          <c:showBubbleSize val="0"/>
        </c:dLbls>
        <c:marker val="1"/>
        <c:smooth val="0"/>
        <c:axId val="84122240"/>
        <c:axId val="84132224"/>
      </c:lineChart>
      <c:catAx>
        <c:axId val="841222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84132224"/>
        <c:crosses val="autoZero"/>
        <c:auto val="1"/>
        <c:lblAlgn val="ctr"/>
        <c:lblOffset val="100"/>
        <c:noMultiLvlLbl val="0"/>
      </c:catAx>
      <c:valAx>
        <c:axId val="84132224"/>
        <c:scaling>
          <c:orientation val="minMax"/>
        </c:scaling>
        <c:delete val="1"/>
        <c:axPos val="l"/>
        <c:numFmt formatCode="#,##0" sourceLinked="1"/>
        <c:majorTickMark val="none"/>
        <c:minorTickMark val="none"/>
        <c:tickLblPos val="none"/>
        <c:crossAx val="84122240"/>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Arial Narrow" panose="020B0606020202030204"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demographics_district!$B$16</c:f>
              <c:strCache>
                <c:ptCount val="1"/>
                <c:pt idx="0">
                  <c:v>2015</c:v>
                </c:pt>
              </c:strCache>
            </c:strRef>
          </c:tx>
          <c:spPr>
            <a:solidFill>
              <a:srgbClr val="585859"/>
            </a:solidFill>
            <a:ln>
              <a:noFill/>
            </a:ln>
            <a:effectLst/>
          </c:spPr>
          <c:invertIfNegative val="0"/>
          <c:cat>
            <c:strRef>
              <c:f>demographics_district!$A$17:$A$28</c:f>
              <c:strCache>
                <c:ptCount val="12"/>
                <c:pt idx="0">
                  <c:v>D01</c:v>
                </c:pt>
                <c:pt idx="1">
                  <c:v>D02</c:v>
                </c:pt>
                <c:pt idx="2">
                  <c:v>D03</c:v>
                </c:pt>
                <c:pt idx="3">
                  <c:v>D04</c:v>
                </c:pt>
                <c:pt idx="4">
                  <c:v>D05</c:v>
                </c:pt>
                <c:pt idx="5">
                  <c:v>D06</c:v>
                </c:pt>
                <c:pt idx="6">
                  <c:v>D07</c:v>
                </c:pt>
                <c:pt idx="7">
                  <c:v>D08</c:v>
                </c:pt>
                <c:pt idx="8">
                  <c:v>D09</c:v>
                </c:pt>
                <c:pt idx="9">
                  <c:v>D10</c:v>
                </c:pt>
                <c:pt idx="10">
                  <c:v>D11</c:v>
                </c:pt>
                <c:pt idx="11">
                  <c:v>D12</c:v>
                </c:pt>
              </c:strCache>
            </c:strRef>
          </c:cat>
          <c:val>
            <c:numRef>
              <c:f>demographics_district!$B$17:$B$28</c:f>
              <c:numCache>
                <c:formatCode>#,##0</c:formatCode>
                <c:ptCount val="12"/>
                <c:pt idx="0">
                  <c:v>6105</c:v>
                </c:pt>
                <c:pt idx="1">
                  <c:v>6812</c:v>
                </c:pt>
                <c:pt idx="2">
                  <c:v>4474</c:v>
                </c:pt>
                <c:pt idx="3">
                  <c:v>4162</c:v>
                </c:pt>
                <c:pt idx="4">
                  <c:v>5087.0000000000009</c:v>
                </c:pt>
                <c:pt idx="5">
                  <c:v>6713</c:v>
                </c:pt>
                <c:pt idx="6">
                  <c:v>6197</c:v>
                </c:pt>
                <c:pt idx="7">
                  <c:v>7993</c:v>
                </c:pt>
                <c:pt idx="8">
                  <c:v>4602</c:v>
                </c:pt>
                <c:pt idx="9">
                  <c:v>5943</c:v>
                </c:pt>
                <c:pt idx="10">
                  <c:v>7582</c:v>
                </c:pt>
                <c:pt idx="11">
                  <c:v>5557</c:v>
                </c:pt>
              </c:numCache>
            </c:numRef>
          </c:val>
          <c:extLst xmlns:c16r2="http://schemas.microsoft.com/office/drawing/2015/06/chart">
            <c:ext xmlns:c16="http://schemas.microsoft.com/office/drawing/2014/chart" uri="{C3380CC4-5D6E-409C-BE32-E72D297353CC}">
              <c16:uniqueId val="{00000000-924A-4E7E-AA21-06A4EA21B77B}"/>
            </c:ext>
          </c:extLst>
        </c:ser>
        <c:ser>
          <c:idx val="1"/>
          <c:order val="1"/>
          <c:tx>
            <c:strRef>
              <c:f>demographics_district!$C$16</c:f>
              <c:strCache>
                <c:ptCount val="1"/>
                <c:pt idx="0">
                  <c:v>2016</c:v>
                </c:pt>
              </c:strCache>
            </c:strRef>
          </c:tx>
          <c:spPr>
            <a:solidFill>
              <a:schemeClr val="bg1">
                <a:lumMod val="75000"/>
              </a:schemeClr>
            </a:solidFill>
            <a:ln>
              <a:noFill/>
            </a:ln>
            <a:effectLst/>
          </c:spPr>
          <c:invertIfNegative val="0"/>
          <c:cat>
            <c:strRef>
              <c:f>demographics_district!$A$17:$A$28</c:f>
              <c:strCache>
                <c:ptCount val="12"/>
                <c:pt idx="0">
                  <c:v>D01</c:v>
                </c:pt>
                <c:pt idx="1">
                  <c:v>D02</c:v>
                </c:pt>
                <c:pt idx="2">
                  <c:v>D03</c:v>
                </c:pt>
                <c:pt idx="3">
                  <c:v>D04</c:v>
                </c:pt>
                <c:pt idx="4">
                  <c:v>D05</c:v>
                </c:pt>
                <c:pt idx="5">
                  <c:v>D06</c:v>
                </c:pt>
                <c:pt idx="6">
                  <c:v>D07</c:v>
                </c:pt>
                <c:pt idx="7">
                  <c:v>D08</c:v>
                </c:pt>
                <c:pt idx="8">
                  <c:v>D09</c:v>
                </c:pt>
                <c:pt idx="9">
                  <c:v>D10</c:v>
                </c:pt>
                <c:pt idx="10">
                  <c:v>D11</c:v>
                </c:pt>
                <c:pt idx="11">
                  <c:v>D12</c:v>
                </c:pt>
              </c:strCache>
            </c:strRef>
          </c:cat>
          <c:val>
            <c:numRef>
              <c:f>demographics_district!$C$17:$C$28</c:f>
              <c:numCache>
                <c:formatCode>General</c:formatCode>
                <c:ptCount val="12"/>
                <c:pt idx="0">
                  <c:v>6686</c:v>
                </c:pt>
                <c:pt idx="1">
                  <c:v>7666</c:v>
                </c:pt>
                <c:pt idx="2">
                  <c:v>5082</c:v>
                </c:pt>
                <c:pt idx="3">
                  <c:v>4605</c:v>
                </c:pt>
                <c:pt idx="4">
                  <c:v>5761</c:v>
                </c:pt>
                <c:pt idx="5">
                  <c:v>7232</c:v>
                </c:pt>
                <c:pt idx="6">
                  <c:v>7254</c:v>
                </c:pt>
                <c:pt idx="7">
                  <c:v>8164</c:v>
                </c:pt>
                <c:pt idx="8">
                  <c:v>4908</c:v>
                </c:pt>
                <c:pt idx="9">
                  <c:v>6522</c:v>
                </c:pt>
                <c:pt idx="10">
                  <c:v>8507</c:v>
                </c:pt>
                <c:pt idx="11">
                  <c:v>5699</c:v>
                </c:pt>
              </c:numCache>
            </c:numRef>
          </c:val>
          <c:extLst xmlns:c16r2="http://schemas.microsoft.com/office/drawing/2015/06/chart">
            <c:ext xmlns:c16="http://schemas.microsoft.com/office/drawing/2014/chart" uri="{C3380CC4-5D6E-409C-BE32-E72D297353CC}">
              <c16:uniqueId val="{00000001-924A-4E7E-AA21-06A4EA21B77B}"/>
            </c:ext>
          </c:extLst>
        </c:ser>
        <c:dLbls>
          <c:showLegendKey val="0"/>
          <c:showVal val="0"/>
          <c:showCatName val="0"/>
          <c:showSerName val="0"/>
          <c:showPercent val="0"/>
          <c:showBubbleSize val="0"/>
        </c:dLbls>
        <c:gapWidth val="44"/>
        <c:overlap val="-27"/>
        <c:axId val="84038016"/>
        <c:axId val="84039552"/>
      </c:barChart>
      <c:catAx>
        <c:axId val="840380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84039552"/>
        <c:crosses val="autoZero"/>
        <c:auto val="1"/>
        <c:lblAlgn val="ctr"/>
        <c:lblOffset val="100"/>
        <c:noMultiLvlLbl val="0"/>
      </c:catAx>
      <c:valAx>
        <c:axId val="8403955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8403801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Sheet1!$I$1</c:f>
              <c:strCache>
                <c:ptCount val="1"/>
                <c:pt idx="0">
                  <c:v>Male</c:v>
                </c:pt>
              </c:strCache>
            </c:strRef>
          </c:tx>
          <c:spPr>
            <a:solidFill>
              <a:srgbClr val="58595A"/>
            </a:solidFill>
            <a:ln>
              <a:noFill/>
            </a:ln>
            <a:effectLst/>
          </c:spPr>
          <c:invertIfNegative val="0"/>
          <c:dLbls>
            <c:dLbl>
              <c:idx val="0"/>
              <c:tx>
                <c:rich>
                  <a:bodyPr/>
                  <a:lstStyle/>
                  <a:p>
                    <a:r>
                      <a:rPr lang="en-US"/>
                      <a:t>12%</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945F-4D60-A0D4-6D56C0B686B9}"/>
                </c:ext>
                <c:ext xmlns:c15="http://schemas.microsoft.com/office/drawing/2012/chart" uri="{CE6537A1-D6FC-4f65-9D91-7224C49458BB}"/>
              </c:extLst>
            </c:dLbl>
            <c:dLbl>
              <c:idx val="1"/>
              <c:tx>
                <c:rich>
                  <a:bodyPr/>
                  <a:lstStyle/>
                  <a:p>
                    <a:r>
                      <a:rPr lang="en-US"/>
                      <a:t>10%</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945F-4D60-A0D4-6D56C0B686B9}"/>
                </c:ext>
                <c:ext xmlns:c15="http://schemas.microsoft.com/office/drawing/2012/chart" uri="{CE6537A1-D6FC-4f65-9D91-7224C49458BB}"/>
              </c:extLst>
            </c:dLbl>
            <c:dLbl>
              <c:idx val="2"/>
              <c:tx>
                <c:rich>
                  <a:bodyPr/>
                  <a:lstStyle/>
                  <a:p>
                    <a:r>
                      <a:rPr lang="en-US"/>
                      <a:t>8%</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945F-4D60-A0D4-6D56C0B686B9}"/>
                </c:ext>
                <c:ext xmlns:c15="http://schemas.microsoft.com/office/drawing/2012/chart" uri="{CE6537A1-D6FC-4f65-9D91-7224C49458BB}"/>
              </c:extLst>
            </c:dLbl>
            <c:dLbl>
              <c:idx val="3"/>
              <c:tx>
                <c:rich>
                  <a:bodyPr/>
                  <a:lstStyle/>
                  <a:p>
                    <a:r>
                      <a:rPr lang="en-US"/>
                      <a:t>14%</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945F-4D60-A0D4-6D56C0B686B9}"/>
                </c:ext>
                <c:ext xmlns:c15="http://schemas.microsoft.com/office/drawing/2012/chart" uri="{CE6537A1-D6FC-4f65-9D91-7224C49458BB}"/>
              </c:extLst>
            </c:dLbl>
            <c:dLbl>
              <c:idx val="4"/>
              <c:tx>
                <c:rich>
                  <a:bodyPr/>
                  <a:lstStyle/>
                  <a:p>
                    <a:r>
                      <a:rPr lang="en-US"/>
                      <a:t>5%</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945F-4D60-A0D4-6D56C0B686B9}"/>
                </c:ext>
                <c:ext xmlns:c15="http://schemas.microsoft.com/office/drawing/2012/chart" uri="{CE6537A1-D6FC-4f65-9D91-7224C49458BB}"/>
              </c:extLst>
            </c:dLbl>
            <c:dLbl>
              <c:idx val="5"/>
              <c:tx>
                <c:rich>
                  <a:bodyPr/>
                  <a:lstStyle/>
                  <a:p>
                    <a:r>
                      <a:rPr lang="en-US"/>
                      <a:t>1%</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945F-4D60-A0D4-6D56C0B686B9}"/>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Sheet1!$G$2:$G$7</c:f>
              <c:strCache>
                <c:ptCount val="6"/>
                <c:pt idx="0">
                  <c:v>0-5</c:v>
                </c:pt>
                <c:pt idx="1">
                  <c:v>6-11</c:v>
                </c:pt>
                <c:pt idx="2">
                  <c:v>12-17</c:v>
                </c:pt>
                <c:pt idx="3">
                  <c:v>18-39</c:v>
                </c:pt>
                <c:pt idx="4">
                  <c:v>40 - 59</c:v>
                </c:pt>
                <c:pt idx="5">
                  <c:v>60+</c:v>
                </c:pt>
              </c:strCache>
            </c:strRef>
          </c:cat>
          <c:val>
            <c:numRef>
              <c:f>Sheet1!$I$2:$I$7</c:f>
              <c:numCache>
                <c:formatCode>General</c:formatCode>
                <c:ptCount val="6"/>
                <c:pt idx="0">
                  <c:v>8484</c:v>
                </c:pt>
                <c:pt idx="1">
                  <c:v>6809</c:v>
                </c:pt>
                <c:pt idx="2">
                  <c:v>5395</c:v>
                </c:pt>
                <c:pt idx="3">
                  <c:v>10056</c:v>
                </c:pt>
                <c:pt idx="4">
                  <c:v>3550</c:v>
                </c:pt>
                <c:pt idx="5">
                  <c:v>882</c:v>
                </c:pt>
              </c:numCache>
            </c:numRef>
          </c:val>
          <c:extLst xmlns:c16r2="http://schemas.microsoft.com/office/drawing/2015/06/chart">
            <c:ext xmlns:c16="http://schemas.microsoft.com/office/drawing/2014/chart" uri="{C3380CC4-5D6E-409C-BE32-E72D297353CC}">
              <c16:uniqueId val="{00000006-945F-4D60-A0D4-6D56C0B686B9}"/>
            </c:ext>
          </c:extLst>
        </c:ser>
        <c:ser>
          <c:idx val="1"/>
          <c:order val="1"/>
          <c:tx>
            <c:strRef>
              <c:f>Sheet1!$J$1</c:f>
              <c:strCache>
                <c:ptCount val="1"/>
                <c:pt idx="0">
                  <c:v>Female  </c:v>
                </c:pt>
              </c:strCache>
            </c:strRef>
          </c:tx>
          <c:spPr>
            <a:solidFill>
              <a:srgbClr val="EE5859"/>
            </a:solidFill>
            <a:ln>
              <a:noFill/>
            </a:ln>
            <a:effectLst/>
          </c:spPr>
          <c:invertIfNegative val="0"/>
          <c:dLbls>
            <c:dLbl>
              <c:idx val="0"/>
              <c:tx>
                <c:rich>
                  <a:bodyPr/>
                  <a:lstStyle/>
                  <a:p>
                    <a:r>
                      <a:rPr lang="en-US"/>
                      <a:t>11%</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945F-4D60-A0D4-6D56C0B686B9}"/>
                </c:ext>
                <c:ext xmlns:c15="http://schemas.microsoft.com/office/drawing/2012/chart" uri="{CE6537A1-D6FC-4f65-9D91-7224C49458BB}"/>
              </c:extLst>
            </c:dLbl>
            <c:dLbl>
              <c:idx val="1"/>
              <c:tx>
                <c:rich>
                  <a:bodyPr/>
                  <a:lstStyle/>
                  <a:p>
                    <a:r>
                      <a:rPr lang="en-US"/>
                      <a:t>9%</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8-945F-4D60-A0D4-6D56C0B686B9}"/>
                </c:ext>
                <c:ext xmlns:c15="http://schemas.microsoft.com/office/drawing/2012/chart" uri="{CE6537A1-D6FC-4f65-9D91-7224C49458BB}"/>
              </c:extLst>
            </c:dLbl>
            <c:dLbl>
              <c:idx val="2"/>
              <c:tx>
                <c:rich>
                  <a:bodyPr/>
                  <a:lstStyle/>
                  <a:p>
                    <a:r>
                      <a:rPr lang="en-US"/>
                      <a:t>8%</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945F-4D60-A0D4-6D56C0B686B9}"/>
                </c:ext>
                <c:ext xmlns:c15="http://schemas.microsoft.com/office/drawing/2012/chart" uri="{CE6537A1-D6FC-4f65-9D91-7224C49458BB}"/>
              </c:extLst>
            </c:dLbl>
            <c:dLbl>
              <c:idx val="3"/>
              <c:layout>
                <c:manualLayout>
                  <c:x val="-9.1074267199368897E-2"/>
                  <c:y val="4.4218300527067407E-3"/>
                </c:manualLayout>
              </c:layout>
              <c:tx>
                <c:rich>
                  <a:bodyPr/>
                  <a:lstStyle/>
                  <a:p>
                    <a:r>
                      <a:rPr lang="en-US"/>
                      <a:t>16%</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945F-4D60-A0D4-6D56C0B686B9}"/>
                </c:ext>
                <c:ext xmlns:c15="http://schemas.microsoft.com/office/drawing/2012/chart" uri="{CE6537A1-D6FC-4f65-9D91-7224C49458BB}"/>
              </c:extLst>
            </c:dLbl>
            <c:dLbl>
              <c:idx val="4"/>
              <c:tx>
                <c:rich>
                  <a:bodyPr/>
                  <a:lstStyle/>
                  <a:p>
                    <a:r>
                      <a:rPr lang="en-US"/>
                      <a:t>5%</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945F-4D60-A0D4-6D56C0B686B9}"/>
                </c:ext>
                <c:ext xmlns:c15="http://schemas.microsoft.com/office/drawing/2012/chart" uri="{CE6537A1-D6FC-4f65-9D91-7224C49458BB}"/>
              </c:extLst>
            </c:dLbl>
            <c:dLbl>
              <c:idx val="5"/>
              <c:tx>
                <c:rich>
                  <a:bodyPr/>
                  <a:lstStyle/>
                  <a:p>
                    <a:r>
                      <a:rPr lang="en-US"/>
                      <a:t>2%</a:t>
                    </a:r>
                  </a:p>
                </c:rich>
              </c:tx>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945F-4D60-A0D4-6D56C0B686B9}"/>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Sheet1!$G$2:$G$7</c:f>
              <c:strCache>
                <c:ptCount val="6"/>
                <c:pt idx="0">
                  <c:v>0-5</c:v>
                </c:pt>
                <c:pt idx="1">
                  <c:v>6-11</c:v>
                </c:pt>
                <c:pt idx="2">
                  <c:v>12-17</c:v>
                </c:pt>
                <c:pt idx="3">
                  <c:v>18-39</c:v>
                </c:pt>
                <c:pt idx="4">
                  <c:v>40 - 59</c:v>
                </c:pt>
                <c:pt idx="5">
                  <c:v>60+</c:v>
                </c:pt>
              </c:strCache>
            </c:strRef>
          </c:cat>
          <c:val>
            <c:numRef>
              <c:f>Sheet1!$J$2:$J$7</c:f>
              <c:numCache>
                <c:formatCode>General</c:formatCode>
                <c:ptCount val="6"/>
                <c:pt idx="0">
                  <c:v>-8082</c:v>
                </c:pt>
                <c:pt idx="1">
                  <c:v>-6420</c:v>
                </c:pt>
                <c:pt idx="2">
                  <c:v>-5314</c:v>
                </c:pt>
                <c:pt idx="3">
                  <c:v>-11252</c:v>
                </c:pt>
                <c:pt idx="4">
                  <c:v>-3857</c:v>
                </c:pt>
                <c:pt idx="5">
                  <c:v>-1126</c:v>
                </c:pt>
              </c:numCache>
            </c:numRef>
          </c:val>
          <c:extLst xmlns:c16r2="http://schemas.microsoft.com/office/drawing/2015/06/chart">
            <c:ext xmlns:c16="http://schemas.microsoft.com/office/drawing/2014/chart" uri="{C3380CC4-5D6E-409C-BE32-E72D297353CC}">
              <c16:uniqueId val="{0000000D-945F-4D60-A0D4-6D56C0B686B9}"/>
            </c:ext>
          </c:extLst>
        </c:ser>
        <c:dLbls>
          <c:showLegendKey val="0"/>
          <c:showVal val="1"/>
          <c:showCatName val="0"/>
          <c:showSerName val="0"/>
          <c:showPercent val="0"/>
          <c:showBubbleSize val="0"/>
        </c:dLbls>
        <c:gapWidth val="41"/>
        <c:overlap val="100"/>
        <c:axId val="87351680"/>
        <c:axId val="87353216"/>
      </c:barChart>
      <c:catAx>
        <c:axId val="87351680"/>
        <c:scaling>
          <c:orientation val="minMax"/>
        </c:scaling>
        <c:delete val="0"/>
        <c:axPos val="l"/>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87353216"/>
        <c:crossesAt val="0"/>
        <c:auto val="1"/>
        <c:lblAlgn val="ctr"/>
        <c:lblOffset val="100"/>
        <c:noMultiLvlLbl val="0"/>
      </c:catAx>
      <c:valAx>
        <c:axId val="87353216"/>
        <c:scaling>
          <c:orientation val="minMax"/>
          <c:max val="12000"/>
          <c:min val="-12000"/>
        </c:scaling>
        <c:delete val="1"/>
        <c:axPos val="b"/>
        <c:numFmt formatCode="0;0" sourceLinked="0"/>
        <c:majorTickMark val="none"/>
        <c:minorTickMark val="none"/>
        <c:tickLblPos val="none"/>
        <c:crossAx val="87351680"/>
        <c:crosses val="autoZero"/>
        <c:crossBetween val="between"/>
        <c:majorUnit val="3000"/>
      </c:valAx>
      <c:spPr>
        <a:noFill/>
        <a:ln>
          <a:noFill/>
        </a:ln>
        <a:effectLst/>
      </c:spPr>
    </c:plotArea>
    <c:legend>
      <c:legendPos val="t"/>
      <c:layout>
        <c:manualLayout>
          <c:xMode val="edge"/>
          <c:yMode val="edge"/>
          <c:x val="0.2912374679330117"/>
          <c:y val="3.7475084515884598E-2"/>
          <c:w val="0.41993960920921547"/>
          <c:h val="7.4481991834354055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rgbClr val="58595A"/>
            </a:solidFill>
            <a:ln>
              <a:noFill/>
            </a:ln>
            <a:effectLst/>
          </c:spPr>
          <c:invertIfNegative val="0"/>
          <c:dPt>
            <c:idx val="4"/>
            <c:invertIfNegative val="0"/>
            <c:bubble3D val="0"/>
            <c:spPr>
              <a:solidFill>
                <a:srgbClr val="EE5859"/>
              </a:solidFill>
              <a:ln>
                <a:noFill/>
              </a:ln>
              <a:effectLst/>
            </c:spPr>
            <c:extLst xmlns:c16r2="http://schemas.microsoft.com/office/drawing/2015/06/chart">
              <c:ext xmlns:c16="http://schemas.microsoft.com/office/drawing/2014/chart" uri="{C3380CC4-5D6E-409C-BE32-E72D297353CC}">
                <c16:uniqueId val="{00000000-0CA4-4D05-A6D1-17DC0B7EF11B}"/>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Sheet1!$D$5:$D$10</c:f>
              <c:strCache>
                <c:ptCount val="6"/>
                <c:pt idx="0">
                  <c:v>&lt; 1 yr</c:v>
                </c:pt>
                <c:pt idx="1">
                  <c:v>1 - 1.5 yrs</c:v>
                </c:pt>
                <c:pt idx="2">
                  <c:v>1.5 - 2 yrs</c:v>
                </c:pt>
                <c:pt idx="3">
                  <c:v>2 - 2.5 yrs</c:v>
                </c:pt>
                <c:pt idx="4">
                  <c:v>2.5 - 3 yrs</c:v>
                </c:pt>
                <c:pt idx="5">
                  <c:v>&gt; 3 yrs</c:v>
                </c:pt>
              </c:strCache>
            </c:strRef>
          </c:cat>
          <c:val>
            <c:numRef>
              <c:f>Sheet1!$E$5:$E$10</c:f>
              <c:numCache>
                <c:formatCode>0.0%</c:formatCode>
                <c:ptCount val="6"/>
                <c:pt idx="0">
                  <c:v>7.000000000000001E-3</c:v>
                </c:pt>
                <c:pt idx="1">
                  <c:v>1.7000000000000001E-2</c:v>
                </c:pt>
                <c:pt idx="2">
                  <c:v>0.16900000000000001</c:v>
                </c:pt>
                <c:pt idx="3">
                  <c:v>0.12300000000000001</c:v>
                </c:pt>
                <c:pt idx="4">
                  <c:v>0.52200000000000002</c:v>
                </c:pt>
                <c:pt idx="5">
                  <c:v>0.16200000000000001</c:v>
                </c:pt>
              </c:numCache>
            </c:numRef>
          </c:val>
          <c:extLst xmlns:c16r2="http://schemas.microsoft.com/office/drawing/2015/06/chart">
            <c:ext xmlns:c16="http://schemas.microsoft.com/office/drawing/2014/chart" uri="{C3380CC4-5D6E-409C-BE32-E72D297353CC}">
              <c16:uniqueId val="{00000001-0CA4-4D05-A6D1-17DC0B7EF11B}"/>
            </c:ext>
          </c:extLst>
        </c:ser>
        <c:dLbls>
          <c:showLegendKey val="0"/>
          <c:showVal val="1"/>
          <c:showCatName val="0"/>
          <c:showSerName val="0"/>
          <c:showPercent val="0"/>
          <c:showBubbleSize val="0"/>
        </c:dLbls>
        <c:gapWidth val="88"/>
        <c:overlap val="-27"/>
        <c:axId val="83944960"/>
        <c:axId val="87311104"/>
      </c:barChart>
      <c:catAx>
        <c:axId val="83944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87311104"/>
        <c:crosses val="autoZero"/>
        <c:auto val="1"/>
        <c:lblAlgn val="ctr"/>
        <c:lblOffset val="100"/>
        <c:noMultiLvlLbl val="0"/>
      </c:catAx>
      <c:valAx>
        <c:axId val="87311104"/>
        <c:scaling>
          <c:orientation val="minMax"/>
        </c:scaling>
        <c:delete val="1"/>
        <c:axPos val="l"/>
        <c:numFmt formatCode="0.0%" sourceLinked="1"/>
        <c:majorTickMark val="none"/>
        <c:minorTickMark val="none"/>
        <c:tickLblPos val="none"/>
        <c:crossAx val="8394496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latin typeface="Arial Narrow" panose="020B0606020202030204" pitchFamily="34" charset="0"/>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Sheet5!$C$9</c:f>
              <c:strCache>
                <c:ptCount val="1"/>
                <c:pt idx="0">
                  <c:v>15-Dec</c:v>
                </c:pt>
              </c:strCache>
            </c:strRef>
          </c:tx>
          <c:spPr>
            <a:solidFill>
              <a:srgbClr val="58595A"/>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Sheet5!$A$10:$A$12</c:f>
              <c:strCache>
                <c:ptCount val="3"/>
                <c:pt idx="0">
                  <c:v>Caravan</c:v>
                </c:pt>
                <c:pt idx="1">
                  <c:v>Tent(s) &amp; caravan(s) </c:v>
                </c:pt>
                <c:pt idx="2">
                  <c:v>Tent</c:v>
                </c:pt>
              </c:strCache>
            </c:strRef>
          </c:cat>
          <c:val>
            <c:numRef>
              <c:f>Sheet5!$C$10:$C$12</c:f>
              <c:numCache>
                <c:formatCode>0%</c:formatCode>
                <c:ptCount val="3"/>
                <c:pt idx="0">
                  <c:v>0.96539685002715503</c:v>
                </c:pt>
                <c:pt idx="1">
                  <c:v>2.8706649080611372E-2</c:v>
                </c:pt>
                <c:pt idx="2">
                  <c:v>5.8965008922336895E-3</c:v>
                </c:pt>
              </c:numCache>
            </c:numRef>
          </c:val>
          <c:extLst xmlns:c16r2="http://schemas.microsoft.com/office/drawing/2015/06/chart">
            <c:ext xmlns:c16="http://schemas.microsoft.com/office/drawing/2014/chart" uri="{C3380CC4-5D6E-409C-BE32-E72D297353CC}">
              <c16:uniqueId val="{00000000-86AE-4925-AE5A-D5560C454129}"/>
            </c:ext>
          </c:extLst>
        </c:ser>
        <c:ser>
          <c:idx val="1"/>
          <c:order val="1"/>
          <c:tx>
            <c:strRef>
              <c:f>Sheet5!$B$9</c:f>
              <c:strCache>
                <c:ptCount val="1"/>
                <c:pt idx="0">
                  <c:v>15-Jan</c:v>
                </c:pt>
              </c:strCache>
            </c:strRef>
          </c:tx>
          <c:spPr>
            <a:solidFill>
              <a:srgbClr val="EE5859"/>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Sheet5!$A$10:$A$12</c:f>
              <c:strCache>
                <c:ptCount val="3"/>
                <c:pt idx="0">
                  <c:v>Caravan</c:v>
                </c:pt>
                <c:pt idx="1">
                  <c:v>Tent(s) &amp; caravan(s) </c:v>
                </c:pt>
                <c:pt idx="2">
                  <c:v>Tent</c:v>
                </c:pt>
              </c:strCache>
            </c:strRef>
          </c:cat>
          <c:val>
            <c:numRef>
              <c:f>Sheet5!$B$10:$B$12</c:f>
              <c:numCache>
                <c:formatCode>0%</c:formatCode>
                <c:ptCount val="3"/>
                <c:pt idx="0">
                  <c:v>0.8</c:v>
                </c:pt>
                <c:pt idx="1">
                  <c:v>0.11</c:v>
                </c:pt>
                <c:pt idx="2">
                  <c:v>0.1</c:v>
                </c:pt>
              </c:numCache>
            </c:numRef>
          </c:val>
          <c:extLst xmlns:c16r2="http://schemas.microsoft.com/office/drawing/2015/06/chart">
            <c:ext xmlns:c16="http://schemas.microsoft.com/office/drawing/2014/chart" uri="{C3380CC4-5D6E-409C-BE32-E72D297353CC}">
              <c16:uniqueId val="{00000001-86AE-4925-AE5A-D5560C454129}"/>
            </c:ext>
          </c:extLst>
        </c:ser>
        <c:dLbls>
          <c:showLegendKey val="0"/>
          <c:showVal val="0"/>
          <c:showCatName val="0"/>
          <c:showSerName val="0"/>
          <c:showPercent val="0"/>
          <c:showBubbleSize val="0"/>
        </c:dLbls>
        <c:gapWidth val="44"/>
        <c:axId val="98174848"/>
        <c:axId val="98176384"/>
      </c:barChart>
      <c:catAx>
        <c:axId val="9817484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98176384"/>
        <c:crosses val="autoZero"/>
        <c:auto val="1"/>
        <c:lblAlgn val="ctr"/>
        <c:lblOffset val="100"/>
        <c:noMultiLvlLbl val="0"/>
      </c:catAx>
      <c:valAx>
        <c:axId val="98176384"/>
        <c:scaling>
          <c:orientation val="minMax"/>
        </c:scaling>
        <c:delete val="1"/>
        <c:axPos val="t"/>
        <c:numFmt formatCode="0%" sourceLinked="1"/>
        <c:majorTickMark val="none"/>
        <c:minorTickMark val="none"/>
        <c:tickLblPos val="none"/>
        <c:crossAx val="981748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rgbClr val="58595A"/>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Sheet6!$D$13:$D$18</c:f>
              <c:strCache>
                <c:ptCount val="6"/>
                <c:pt idx="0">
                  <c:v>Turkey</c:v>
                </c:pt>
                <c:pt idx="1">
                  <c:v>Jordan Host Community</c:v>
                </c:pt>
                <c:pt idx="2">
                  <c:v>Other</c:v>
                </c:pt>
                <c:pt idx="3">
                  <c:v>Syria</c:v>
                </c:pt>
                <c:pt idx="4">
                  <c:v>Canada</c:v>
                </c:pt>
                <c:pt idx="5">
                  <c:v>Europe</c:v>
                </c:pt>
              </c:strCache>
            </c:strRef>
          </c:cat>
          <c:val>
            <c:numRef>
              <c:f>Sheet6!$E$13:$E$18</c:f>
              <c:numCache>
                <c:formatCode>0.0%</c:formatCode>
                <c:ptCount val="6"/>
                <c:pt idx="0">
                  <c:v>2.1576266107281989E-2</c:v>
                </c:pt>
                <c:pt idx="1">
                  <c:v>3.5061432424333239E-2</c:v>
                </c:pt>
                <c:pt idx="2">
                  <c:v>3.4988038277511971E-2</c:v>
                </c:pt>
                <c:pt idx="3">
                  <c:v>0.11363636363636362</c:v>
                </c:pt>
                <c:pt idx="4">
                  <c:v>0.33492822966507191</c:v>
                </c:pt>
                <c:pt idx="5">
                  <c:v>0.45962918660287089</c:v>
                </c:pt>
              </c:numCache>
            </c:numRef>
          </c:val>
          <c:extLst xmlns:c16r2="http://schemas.microsoft.com/office/drawing/2015/06/chart">
            <c:ext xmlns:c16="http://schemas.microsoft.com/office/drawing/2014/chart" uri="{C3380CC4-5D6E-409C-BE32-E72D297353CC}">
              <c16:uniqueId val="{00000000-A379-4F4E-B0BE-31D5583E0369}"/>
            </c:ext>
          </c:extLst>
        </c:ser>
        <c:dLbls>
          <c:showLegendKey val="0"/>
          <c:showVal val="0"/>
          <c:showCatName val="0"/>
          <c:showSerName val="0"/>
          <c:showPercent val="0"/>
          <c:showBubbleSize val="0"/>
        </c:dLbls>
        <c:gapWidth val="44"/>
        <c:axId val="98255232"/>
        <c:axId val="98256768"/>
      </c:barChart>
      <c:catAx>
        <c:axId val="982552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98256768"/>
        <c:crosses val="autoZero"/>
        <c:auto val="1"/>
        <c:lblAlgn val="ctr"/>
        <c:lblOffset val="100"/>
        <c:noMultiLvlLbl val="0"/>
      </c:catAx>
      <c:valAx>
        <c:axId val="98256768"/>
        <c:scaling>
          <c:orientation val="minMax"/>
        </c:scaling>
        <c:delete val="1"/>
        <c:axPos val="b"/>
        <c:numFmt formatCode="0.0%" sourceLinked="1"/>
        <c:majorTickMark val="none"/>
        <c:minorTickMark val="none"/>
        <c:tickLblPos val="none"/>
        <c:crossAx val="98255232"/>
        <c:crosses val="autoZero"/>
        <c:crossBetween val="between"/>
      </c:valAx>
      <c:spPr>
        <a:noFill/>
        <a:ln>
          <a:noFill/>
        </a:ln>
        <a:effectLst/>
      </c:spPr>
    </c:plotArea>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15675063438642"/>
          <c:y val="5.3444905784544146E-2"/>
          <c:w val="0.54292046481741651"/>
          <c:h val="0.88858274158652417"/>
        </c:manualLayout>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pPr>
            <a:r>
              <a:rPr lang="en-GB" sz="1600"/>
              <a:t>Total # of school-aged</a:t>
            </a:r>
            <a:r>
              <a:rPr lang="en-GB" sz="1600" baseline="0"/>
              <a:t> children per district</a:t>
            </a:r>
            <a:endParaRPr lang="en-GB" sz="1600"/>
          </a:p>
        </c:rich>
      </c:tx>
      <c:overlay val="0"/>
    </c:title>
    <c:autoTitleDeleted val="0"/>
    <c:plotArea>
      <c:layout/>
      <c:barChart>
        <c:barDir val="col"/>
        <c:grouping val="clustered"/>
        <c:varyColors val="0"/>
        <c:ser>
          <c:idx val="0"/>
          <c:order val="0"/>
          <c:tx>
            <c:strRef>
              <c:f>Sheet1!$B$1</c:f>
              <c:strCache>
                <c:ptCount val="1"/>
                <c:pt idx="0">
                  <c:v>Total (male)</c:v>
                </c:pt>
              </c:strCache>
            </c:strRef>
          </c:tx>
          <c:spPr>
            <a:solidFill>
              <a:srgbClr val="EE5859"/>
            </a:solidFill>
            <a:ln>
              <a:solidFill>
                <a:schemeClr val="bg1"/>
              </a:solidFill>
            </a:ln>
          </c:spPr>
          <c:invertIfNegative val="0"/>
          <c:cat>
            <c:strRef>
              <c:f>Sheet1!$A$2:$A$13</c:f>
              <c:strCache>
                <c:ptCount val="12"/>
                <c:pt idx="0">
                  <c:v>D01</c:v>
                </c:pt>
                <c:pt idx="1">
                  <c:v>D02</c:v>
                </c:pt>
                <c:pt idx="2">
                  <c:v>D03</c:v>
                </c:pt>
                <c:pt idx="3">
                  <c:v>D04</c:v>
                </c:pt>
                <c:pt idx="4">
                  <c:v>D05</c:v>
                </c:pt>
                <c:pt idx="5">
                  <c:v>D06</c:v>
                </c:pt>
                <c:pt idx="6">
                  <c:v>D07</c:v>
                </c:pt>
                <c:pt idx="7">
                  <c:v>D08</c:v>
                </c:pt>
                <c:pt idx="8">
                  <c:v>D09</c:v>
                </c:pt>
                <c:pt idx="9">
                  <c:v>D10</c:v>
                </c:pt>
                <c:pt idx="10">
                  <c:v>D11</c:v>
                </c:pt>
                <c:pt idx="11">
                  <c:v>D12</c:v>
                </c:pt>
              </c:strCache>
            </c:strRef>
          </c:cat>
          <c:val>
            <c:numRef>
              <c:f>Sheet1!$B$2:$B$13</c:f>
              <c:numCache>
                <c:formatCode>###0</c:formatCode>
                <c:ptCount val="12"/>
                <c:pt idx="0">
                  <c:v>1024.0000000000005</c:v>
                </c:pt>
                <c:pt idx="1">
                  <c:v>1172.0000000000005</c:v>
                </c:pt>
                <c:pt idx="2">
                  <c:v>732</c:v>
                </c:pt>
                <c:pt idx="3">
                  <c:v>730</c:v>
                </c:pt>
                <c:pt idx="4">
                  <c:v>823.00000000000045</c:v>
                </c:pt>
                <c:pt idx="5">
                  <c:v>1174</c:v>
                </c:pt>
                <c:pt idx="6">
                  <c:v>1031</c:v>
                </c:pt>
                <c:pt idx="7">
                  <c:v>1354.9999999999982</c:v>
                </c:pt>
                <c:pt idx="8">
                  <c:v>802.99999999999977</c:v>
                </c:pt>
                <c:pt idx="9">
                  <c:v>1093</c:v>
                </c:pt>
                <c:pt idx="10">
                  <c:v>1304.9999999999995</c:v>
                </c:pt>
                <c:pt idx="11">
                  <c:v>964.99999999999966</c:v>
                </c:pt>
              </c:numCache>
            </c:numRef>
          </c:val>
          <c:extLst xmlns:c16r2="http://schemas.microsoft.com/office/drawing/2015/06/chart">
            <c:ext xmlns:c16="http://schemas.microsoft.com/office/drawing/2014/chart" uri="{C3380CC4-5D6E-409C-BE32-E72D297353CC}">
              <c16:uniqueId val="{00000000-1284-4B13-8E54-69D7DE2B3E08}"/>
            </c:ext>
          </c:extLst>
        </c:ser>
        <c:ser>
          <c:idx val="1"/>
          <c:order val="1"/>
          <c:tx>
            <c:strRef>
              <c:f>Sheet1!$C$1</c:f>
              <c:strCache>
                <c:ptCount val="1"/>
                <c:pt idx="0">
                  <c:v>Total (female)</c:v>
                </c:pt>
              </c:strCache>
            </c:strRef>
          </c:tx>
          <c:spPr>
            <a:solidFill>
              <a:srgbClr val="D2CBB8"/>
            </a:solidFill>
            <a:ln>
              <a:solidFill>
                <a:schemeClr val="bg1"/>
              </a:solidFill>
            </a:ln>
          </c:spPr>
          <c:invertIfNegative val="0"/>
          <c:cat>
            <c:strRef>
              <c:f>Sheet1!$A$2:$A$13</c:f>
              <c:strCache>
                <c:ptCount val="12"/>
                <c:pt idx="0">
                  <c:v>D01</c:v>
                </c:pt>
                <c:pt idx="1">
                  <c:v>D02</c:v>
                </c:pt>
                <c:pt idx="2">
                  <c:v>D03</c:v>
                </c:pt>
                <c:pt idx="3">
                  <c:v>D04</c:v>
                </c:pt>
                <c:pt idx="4">
                  <c:v>D05</c:v>
                </c:pt>
                <c:pt idx="5">
                  <c:v>D06</c:v>
                </c:pt>
                <c:pt idx="6">
                  <c:v>D07</c:v>
                </c:pt>
                <c:pt idx="7">
                  <c:v>D08</c:v>
                </c:pt>
                <c:pt idx="8">
                  <c:v>D09</c:v>
                </c:pt>
                <c:pt idx="9">
                  <c:v>D10</c:v>
                </c:pt>
                <c:pt idx="10">
                  <c:v>D11</c:v>
                </c:pt>
                <c:pt idx="11">
                  <c:v>D12</c:v>
                </c:pt>
              </c:strCache>
            </c:strRef>
          </c:cat>
          <c:val>
            <c:numRef>
              <c:f>Sheet1!$C$2:$C$13</c:f>
              <c:numCache>
                <c:formatCode>###0</c:formatCode>
                <c:ptCount val="12"/>
                <c:pt idx="0">
                  <c:v>1000.0000000000002</c:v>
                </c:pt>
                <c:pt idx="1">
                  <c:v>1070.9999999999991</c:v>
                </c:pt>
                <c:pt idx="2">
                  <c:v>760</c:v>
                </c:pt>
                <c:pt idx="3">
                  <c:v>691.99999999999966</c:v>
                </c:pt>
                <c:pt idx="4">
                  <c:v>872.99999999999932</c:v>
                </c:pt>
                <c:pt idx="5">
                  <c:v>1085.999999999998</c:v>
                </c:pt>
                <c:pt idx="6">
                  <c:v>991.99999999999977</c:v>
                </c:pt>
                <c:pt idx="7">
                  <c:v>1330.0000000000009</c:v>
                </c:pt>
                <c:pt idx="8">
                  <c:v>755.00000000000045</c:v>
                </c:pt>
                <c:pt idx="9">
                  <c:v>1016.9999999999998</c:v>
                </c:pt>
                <c:pt idx="10">
                  <c:v>1223.0000000000005</c:v>
                </c:pt>
                <c:pt idx="11">
                  <c:v>934.99999999999977</c:v>
                </c:pt>
              </c:numCache>
            </c:numRef>
          </c:val>
          <c:extLst xmlns:c16r2="http://schemas.microsoft.com/office/drawing/2015/06/chart">
            <c:ext xmlns:c16="http://schemas.microsoft.com/office/drawing/2014/chart" uri="{C3380CC4-5D6E-409C-BE32-E72D297353CC}">
              <c16:uniqueId val="{00000001-1284-4B13-8E54-69D7DE2B3E08}"/>
            </c:ext>
          </c:extLst>
        </c:ser>
        <c:dLbls>
          <c:showLegendKey val="0"/>
          <c:showVal val="0"/>
          <c:showCatName val="0"/>
          <c:showSerName val="0"/>
          <c:showPercent val="0"/>
          <c:showBubbleSize val="0"/>
        </c:dLbls>
        <c:gapWidth val="100"/>
        <c:axId val="80972416"/>
        <c:axId val="80974208"/>
      </c:barChart>
      <c:catAx>
        <c:axId val="80972416"/>
        <c:scaling>
          <c:orientation val="minMax"/>
        </c:scaling>
        <c:delete val="0"/>
        <c:axPos val="b"/>
        <c:numFmt formatCode="General" sourceLinked="0"/>
        <c:majorTickMark val="none"/>
        <c:minorTickMark val="none"/>
        <c:tickLblPos val="nextTo"/>
        <c:crossAx val="80974208"/>
        <c:crosses val="autoZero"/>
        <c:auto val="1"/>
        <c:lblAlgn val="ctr"/>
        <c:lblOffset val="100"/>
        <c:noMultiLvlLbl val="0"/>
      </c:catAx>
      <c:valAx>
        <c:axId val="80974208"/>
        <c:scaling>
          <c:orientation val="minMax"/>
          <c:max val="1400"/>
        </c:scaling>
        <c:delete val="0"/>
        <c:axPos val="l"/>
        <c:majorGridlines/>
        <c:numFmt formatCode="###0" sourceLinked="1"/>
        <c:majorTickMark val="none"/>
        <c:minorTickMark val="none"/>
        <c:tickLblPos val="nextTo"/>
        <c:crossAx val="80972416"/>
        <c:crosses val="autoZero"/>
        <c:crossBetween val="between"/>
      </c:valAx>
    </c:plotArea>
    <c:legend>
      <c:legendPos val="b"/>
      <c:overlay val="0"/>
    </c:legend>
    <c:plotVisOnly val="1"/>
    <c:dispBlanksAs val="gap"/>
    <c:showDLblsOverMax val="0"/>
  </c:chart>
  <c:txPr>
    <a:bodyPr/>
    <a:lstStyle/>
    <a:p>
      <a:pPr>
        <a:defRPr>
          <a:latin typeface="Arial Narrow" panose="020B0606020202030204" pitchFamily="34" charset="0"/>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15675063438642"/>
          <c:y val="5.3444905784544146E-2"/>
          <c:w val="0.54292046481741651"/>
          <c:h val="0.88858274158652417"/>
        </c:manualLayout>
      </c:layout>
      <c:pieChart>
        <c:varyColors val="1"/>
        <c:ser>
          <c:idx val="0"/>
          <c:order val="0"/>
          <c:spPr>
            <a:solidFill>
              <a:srgbClr val="EE5859"/>
            </a:solidFill>
          </c:spPr>
          <c:dPt>
            <c:idx val="0"/>
            <c:bubble3D val="0"/>
            <c:spPr>
              <a:solidFill>
                <a:srgbClr val="58595A"/>
              </a:solidFill>
              <a:ln w="19050">
                <a:solidFill>
                  <a:schemeClr val="lt1"/>
                </a:solidFill>
              </a:ln>
              <a:effectLst/>
            </c:spPr>
            <c:extLst xmlns:c16r2="http://schemas.microsoft.com/office/drawing/2015/06/chart">
              <c:ext xmlns:c16="http://schemas.microsoft.com/office/drawing/2014/chart" uri="{C3380CC4-5D6E-409C-BE32-E72D297353CC}">
                <c16:uniqueId val="{00000000-31DE-4E62-BDC8-C60E9FAABE64}"/>
              </c:ext>
            </c:extLst>
          </c:dPt>
          <c:dPt>
            <c:idx val="1"/>
            <c:bubble3D val="0"/>
            <c:spPr>
              <a:solidFill>
                <a:srgbClr val="EE5859"/>
              </a:solidFill>
              <a:ln w="19050">
                <a:solidFill>
                  <a:schemeClr val="lt1"/>
                </a:solidFill>
              </a:ln>
              <a:effectLst/>
            </c:spPr>
            <c:extLst xmlns:c16r2="http://schemas.microsoft.com/office/drawing/2015/06/chart">
              <c:ext xmlns:c16="http://schemas.microsoft.com/office/drawing/2014/chart" uri="{C3380CC4-5D6E-409C-BE32-E72D297353CC}">
                <c16:uniqueId val="{00000001-31DE-4E62-BDC8-C60E9FAABE64}"/>
              </c:ext>
            </c:extLst>
          </c:dPt>
          <c:dLbls>
            <c:dLbl>
              <c:idx val="0"/>
              <c:layout>
                <c:manualLayout>
                  <c:x val="-7.6527449693788274E-2"/>
                  <c:y val="-0.24189122193059201"/>
                </c:manualLayout>
              </c:layout>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31DE-4E62-BDC8-C60E9FAABE64}"/>
                </c:ext>
                <c:ext xmlns:c15="http://schemas.microsoft.com/office/drawing/2012/chart" uri="{CE6537A1-D6FC-4f65-9D91-7224C49458BB}"/>
              </c:extLst>
            </c:dLbl>
            <c:dLbl>
              <c:idx val="1"/>
              <c:layout>
                <c:manualLayout>
                  <c:x val="3.7820975503062126E-2"/>
                  <c:y val="0.17851195683872853"/>
                </c:manualLayout>
              </c:layout>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Arial Narrow" panose="020B0606020202030204" pitchFamily="34" charset="0"/>
                      <a:ea typeface="+mn-ea"/>
                      <a:cs typeface="+mn-cs"/>
                    </a:defRPr>
                  </a:pPr>
                  <a:endParaRPr lang="en-US"/>
                </a:p>
              </c:txPr>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1DE-4E62-BDC8-C60E9FAABE64}"/>
                </c:ex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400" b="0" i="0" u="none" strike="noStrike" kern="1200" baseline="0">
                    <a:solidFill>
                      <a:schemeClr val="bg1"/>
                    </a:solidFill>
                    <a:latin typeface="Arial Narrow" panose="020B0606020202030204" pitchFamily="34" charset="0"/>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Sheet11!$C$2:$C$3</c:f>
              <c:strCache>
                <c:ptCount val="2"/>
                <c:pt idx="0">
                  <c:v>Enrolled</c:v>
                </c:pt>
                <c:pt idx="1">
                  <c:v>Not enrolled</c:v>
                </c:pt>
              </c:strCache>
            </c:strRef>
          </c:cat>
          <c:val>
            <c:numRef>
              <c:f>Sheet11!$D$2:$D$3</c:f>
              <c:numCache>
                <c:formatCode>0%</c:formatCode>
                <c:ptCount val="2"/>
                <c:pt idx="0">
                  <c:v>0.93</c:v>
                </c:pt>
                <c:pt idx="1">
                  <c:v>7.0000000000000021E-2</c:v>
                </c:pt>
              </c:numCache>
            </c:numRef>
          </c:val>
          <c:extLst xmlns:c16r2="http://schemas.microsoft.com/office/drawing/2015/06/chart">
            <c:ext xmlns:c16="http://schemas.microsoft.com/office/drawing/2014/chart" uri="{C3380CC4-5D6E-409C-BE32-E72D297353CC}">
              <c16:uniqueId val="{00000002-31DE-4E62-BDC8-C60E9FAABE6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Sheet11!$B$1</c:f>
              <c:strCache>
                <c:ptCount val="1"/>
                <c:pt idx="0">
                  <c:v>Boys</c:v>
                </c:pt>
              </c:strCache>
            </c:strRef>
          </c:tx>
          <c:dPt>
            <c:idx val="0"/>
            <c:bubble3D val="0"/>
            <c:spPr>
              <a:solidFill>
                <a:srgbClr val="58595A"/>
              </a:solidFill>
              <a:ln w="19050">
                <a:solidFill>
                  <a:schemeClr val="lt1"/>
                </a:solidFill>
              </a:ln>
              <a:effectLst/>
            </c:spPr>
            <c:extLst xmlns:c16r2="http://schemas.microsoft.com/office/drawing/2015/06/chart">
              <c:ext xmlns:c16="http://schemas.microsoft.com/office/drawing/2014/chart" uri="{C3380CC4-5D6E-409C-BE32-E72D297353CC}">
                <c16:uniqueId val="{00000000-AEF1-48E6-8726-409FF1007D8B}"/>
              </c:ext>
            </c:extLst>
          </c:dPt>
          <c:dPt>
            <c:idx val="1"/>
            <c:bubble3D val="0"/>
            <c:spPr>
              <a:solidFill>
                <a:srgbClr val="EE5859"/>
              </a:solidFill>
              <a:ln w="19050">
                <a:solidFill>
                  <a:schemeClr val="lt1"/>
                </a:solidFill>
              </a:ln>
              <a:effectLst/>
            </c:spPr>
            <c:extLst xmlns:c16r2="http://schemas.microsoft.com/office/drawing/2015/06/chart">
              <c:ext xmlns:c16="http://schemas.microsoft.com/office/drawing/2014/chart" uri="{C3380CC4-5D6E-409C-BE32-E72D297353CC}">
                <c16:uniqueId val="{00000001-AEF1-48E6-8726-409FF1007D8B}"/>
              </c:ext>
            </c:extLst>
          </c:dPt>
          <c:dLbls>
            <c:dLbl>
              <c:idx val="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AEF1-48E6-8726-409FF1007D8B}"/>
                </c:ext>
                <c:ext xmlns:c15="http://schemas.microsoft.com/office/drawing/2012/chart" uri="{CE6537A1-D6FC-4f65-9D91-7224C49458BB}"/>
              </c:extLst>
            </c:dLbl>
            <c:dLbl>
              <c:idx val="1"/>
              <c:layout>
                <c:manualLayout>
                  <c:x val="9.9667104111985969E-2"/>
                  <c:y val="5.0410834062408871E-2"/>
                </c:manualLayout>
              </c:layout>
              <c:spPr>
                <a:noFill/>
                <a:ln>
                  <a:noFill/>
                </a:ln>
                <a:effectLst/>
              </c:spPr>
              <c:txPr>
                <a:bodyPr rot="0" spcFirstLastPara="1" vertOverflow="ellipsis" vert="horz" wrap="square" lIns="38100" tIns="19050" rIns="38100" bIns="19050" anchor="ctr" anchorCtr="1">
                  <a:noAutofit/>
                </a:bodyPr>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bestFit"/>
              <c:showLegendKey val="0"/>
              <c:showVal val="1"/>
              <c:showCatName val="0"/>
              <c:showSerName val="0"/>
              <c:showPercent val="0"/>
              <c:showBubbleSize val="0"/>
              <c:separator>
</c:separator>
              <c:extLst xmlns:c16r2="http://schemas.microsoft.com/office/drawing/2015/06/chart">
                <c:ext xmlns:c16="http://schemas.microsoft.com/office/drawing/2014/chart" uri="{C3380CC4-5D6E-409C-BE32-E72D297353CC}">
                  <c16:uniqueId val="{00000001-AEF1-48E6-8726-409FF1007D8B}"/>
                </c:ext>
                <c:ext xmlns:c15="http://schemas.microsoft.com/office/drawing/2012/chart" uri="{CE6537A1-D6FC-4f65-9D91-7224C49458BB}">
                  <c15:layout>
                    <c:manualLayout>
                      <c:w val="0.15248622047244095"/>
                      <c:h val="0.27833333333333332"/>
                    </c:manualLayout>
                  </c15:layout>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separator>
</c:separator>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Sheet11!$A$2:$A$3</c:f>
              <c:strCache>
                <c:ptCount val="2"/>
                <c:pt idx="0">
                  <c:v>Enrolled</c:v>
                </c:pt>
                <c:pt idx="1">
                  <c:v>Not enrolled</c:v>
                </c:pt>
              </c:strCache>
            </c:strRef>
          </c:cat>
          <c:val>
            <c:numRef>
              <c:f>Sheet11!$B$2:$B$3</c:f>
              <c:numCache>
                <c:formatCode>0%</c:formatCode>
                <c:ptCount val="2"/>
                <c:pt idx="0">
                  <c:v>0.9</c:v>
                </c:pt>
                <c:pt idx="1">
                  <c:v>0.1</c:v>
                </c:pt>
              </c:numCache>
            </c:numRef>
          </c:val>
          <c:extLst xmlns:c16r2="http://schemas.microsoft.com/office/drawing/2015/06/chart">
            <c:ext xmlns:c16="http://schemas.microsoft.com/office/drawing/2014/chart" uri="{C3380CC4-5D6E-409C-BE32-E72D297353CC}">
              <c16:uniqueId val="{00000002-AEF1-48E6-8726-409FF1007D8B}"/>
            </c:ext>
          </c:extLst>
        </c:ser>
        <c:dLbls>
          <c:showLegendKey val="0"/>
          <c:showVal val="1"/>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Sheet11!$B$17</c:f>
              <c:strCache>
                <c:ptCount val="1"/>
                <c:pt idx="0">
                  <c:v>Boys</c:v>
                </c:pt>
              </c:strCache>
            </c:strRef>
          </c:tx>
          <c:spPr>
            <a:solidFill>
              <a:srgbClr val="58595A"/>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Sheet11!$A$18:$A$23</c:f>
              <c:strCache>
                <c:ptCount val="6"/>
                <c:pt idx="0">
                  <c:v>Don’t consider education to be important</c:v>
                </c:pt>
                <c:pt idx="1">
                  <c:v>Don't Know</c:v>
                </c:pt>
                <c:pt idx="2">
                  <c:v>Other</c:v>
                </c:pt>
                <c:pt idx="3">
                  <c:v>The distance to school is too far</c:v>
                </c:pt>
                <c:pt idx="4">
                  <c:v>Special education services need</c:v>
                </c:pt>
                <c:pt idx="5">
                  <c:v>Consider the quality of education as insufficient</c:v>
                </c:pt>
              </c:strCache>
            </c:strRef>
          </c:cat>
          <c:val>
            <c:numRef>
              <c:f>Sheet11!$B$18:$B$23</c:f>
              <c:numCache>
                <c:formatCode>0%</c:formatCode>
                <c:ptCount val="6"/>
                <c:pt idx="0">
                  <c:v>0.25</c:v>
                </c:pt>
                <c:pt idx="1">
                  <c:v>0.19</c:v>
                </c:pt>
                <c:pt idx="2">
                  <c:v>0.16</c:v>
                </c:pt>
                <c:pt idx="3">
                  <c:v>0.13</c:v>
                </c:pt>
                <c:pt idx="4">
                  <c:v>9.0000000000000011E-2</c:v>
                </c:pt>
                <c:pt idx="5">
                  <c:v>8.0000000000000016E-2</c:v>
                </c:pt>
              </c:numCache>
            </c:numRef>
          </c:val>
          <c:extLst xmlns:c16r2="http://schemas.microsoft.com/office/drawing/2015/06/chart">
            <c:ext xmlns:c16="http://schemas.microsoft.com/office/drawing/2014/chart" uri="{C3380CC4-5D6E-409C-BE32-E72D297353CC}">
              <c16:uniqueId val="{00000000-A4B2-45E6-8841-B12EF9812157}"/>
            </c:ext>
          </c:extLst>
        </c:ser>
        <c:ser>
          <c:idx val="1"/>
          <c:order val="1"/>
          <c:tx>
            <c:strRef>
              <c:f>Sheet11!$C$17</c:f>
              <c:strCache>
                <c:ptCount val="1"/>
                <c:pt idx="0">
                  <c:v>Girls</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Sheet11!$A$18:$A$23</c:f>
              <c:strCache>
                <c:ptCount val="6"/>
                <c:pt idx="0">
                  <c:v>Don’t consider education to be important</c:v>
                </c:pt>
                <c:pt idx="1">
                  <c:v>Don't Know</c:v>
                </c:pt>
                <c:pt idx="2">
                  <c:v>Other</c:v>
                </c:pt>
                <c:pt idx="3">
                  <c:v>The distance to school is too far</c:v>
                </c:pt>
                <c:pt idx="4">
                  <c:v>Special education services need</c:v>
                </c:pt>
                <c:pt idx="5">
                  <c:v>Consider the quality of education as insufficient</c:v>
                </c:pt>
              </c:strCache>
            </c:strRef>
          </c:cat>
          <c:val>
            <c:numRef>
              <c:f>Sheet11!$C$18:$C$23</c:f>
              <c:numCache>
                <c:formatCode>0%</c:formatCode>
                <c:ptCount val="6"/>
                <c:pt idx="0">
                  <c:v>0.17</c:v>
                </c:pt>
                <c:pt idx="1">
                  <c:v>0.26</c:v>
                </c:pt>
                <c:pt idx="2">
                  <c:v>0.18000000000000002</c:v>
                </c:pt>
                <c:pt idx="3">
                  <c:v>0.13</c:v>
                </c:pt>
                <c:pt idx="4">
                  <c:v>7.0000000000000021E-2</c:v>
                </c:pt>
                <c:pt idx="5">
                  <c:v>0.11</c:v>
                </c:pt>
              </c:numCache>
            </c:numRef>
          </c:val>
          <c:extLst xmlns:c16r2="http://schemas.microsoft.com/office/drawing/2015/06/chart">
            <c:ext xmlns:c16="http://schemas.microsoft.com/office/drawing/2014/chart" uri="{C3380CC4-5D6E-409C-BE32-E72D297353CC}">
              <c16:uniqueId val="{00000001-A4B2-45E6-8841-B12EF9812157}"/>
            </c:ext>
          </c:extLst>
        </c:ser>
        <c:dLbls>
          <c:showLegendKey val="0"/>
          <c:showVal val="1"/>
          <c:showCatName val="0"/>
          <c:showSerName val="0"/>
          <c:showPercent val="0"/>
          <c:showBubbleSize val="0"/>
        </c:dLbls>
        <c:gapWidth val="44"/>
        <c:axId val="98893824"/>
        <c:axId val="98895360"/>
      </c:barChart>
      <c:catAx>
        <c:axId val="9889382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98895360"/>
        <c:crosses val="autoZero"/>
        <c:auto val="1"/>
        <c:lblAlgn val="ctr"/>
        <c:lblOffset val="100"/>
        <c:noMultiLvlLbl val="0"/>
      </c:catAx>
      <c:valAx>
        <c:axId val="98895360"/>
        <c:scaling>
          <c:orientation val="minMax"/>
        </c:scaling>
        <c:delete val="1"/>
        <c:axPos val="b"/>
        <c:numFmt formatCode="0%" sourceLinked="1"/>
        <c:majorTickMark val="out"/>
        <c:minorTickMark val="none"/>
        <c:tickLblPos val="none"/>
        <c:crossAx val="98893824"/>
        <c:crosses val="autoZero"/>
        <c:crossBetween val="between"/>
      </c:valAx>
      <c:spPr>
        <a:noFill/>
        <a:ln>
          <a:noFill/>
        </a:ln>
        <a:effectLst/>
      </c:spPr>
    </c:plotArea>
    <c:legend>
      <c:legendPos val="b"/>
      <c:layout>
        <c:manualLayout>
          <c:xMode val="edge"/>
          <c:yMode val="edge"/>
          <c:x val="0.4487275752902023"/>
          <c:y val="0.89518009716870495"/>
          <c:w val="0.19813752945953522"/>
          <c:h val="0.10042359288422283"/>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15675063438642"/>
          <c:y val="5.3444905784544146E-2"/>
          <c:w val="0.54292046481741651"/>
          <c:h val="0.88858274158652417"/>
        </c:manualLayout>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2715675063438642"/>
          <c:y val="5.3444905784544146E-2"/>
          <c:w val="0.54292046481741651"/>
          <c:h val="0.88858274158652417"/>
        </c:manualLayout>
      </c:layout>
      <c:pieChart>
        <c:varyColors val="1"/>
        <c:ser>
          <c:idx val="0"/>
          <c:order val="0"/>
          <c:spPr>
            <a:solidFill>
              <a:srgbClr val="EE5859"/>
            </a:solidFill>
          </c:spPr>
          <c:dPt>
            <c:idx val="0"/>
            <c:bubble3D val="0"/>
            <c:spPr>
              <a:solidFill>
                <a:srgbClr val="58595A"/>
              </a:solidFill>
              <a:ln w="19050">
                <a:solidFill>
                  <a:schemeClr val="lt1"/>
                </a:solidFill>
              </a:ln>
              <a:effectLst/>
            </c:spPr>
            <c:extLst xmlns:c16r2="http://schemas.microsoft.com/office/drawing/2015/06/chart">
              <c:ext xmlns:c16="http://schemas.microsoft.com/office/drawing/2014/chart" uri="{C3380CC4-5D6E-409C-BE32-E72D297353CC}">
                <c16:uniqueId val="{00000000-8DDA-4525-9FC7-096E7730BBE4}"/>
              </c:ext>
            </c:extLst>
          </c:dPt>
          <c:dPt>
            <c:idx val="1"/>
            <c:bubble3D val="0"/>
            <c:spPr>
              <a:solidFill>
                <a:srgbClr val="EE5859"/>
              </a:solidFill>
              <a:ln w="19050">
                <a:solidFill>
                  <a:schemeClr val="lt1"/>
                </a:solidFill>
              </a:ln>
              <a:effectLst/>
            </c:spPr>
            <c:extLst xmlns:c16r2="http://schemas.microsoft.com/office/drawing/2015/06/chart">
              <c:ext xmlns:c16="http://schemas.microsoft.com/office/drawing/2014/chart" uri="{C3380CC4-5D6E-409C-BE32-E72D297353CC}">
                <c16:uniqueId val="{00000001-8DDA-4525-9FC7-096E7730BBE4}"/>
              </c:ext>
            </c:extLst>
          </c:dPt>
          <c:dLbls>
            <c:dLbl>
              <c:idx val="1"/>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dLbl>
            <c:spPr>
              <a:noFill/>
              <a:ln>
                <a:noFill/>
              </a:ln>
              <a:effectLst/>
            </c:spPr>
            <c:txPr>
              <a:bodyPr rot="0" spcFirstLastPara="1" vertOverflow="ellipsis" vert="horz" wrap="square" anchor="ctr" anchorCtr="1"/>
              <a:lstStyle/>
              <a:p>
                <a:pPr>
                  <a:defRPr sz="1400" b="0" i="0" u="none" strike="noStrike" kern="1200" baseline="0">
                    <a:solidFill>
                      <a:schemeClr val="bg1"/>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Sheet11!$C$7:$C$8</c:f>
              <c:strCache>
                <c:ptCount val="2"/>
                <c:pt idx="0">
                  <c:v>Enrolled</c:v>
                </c:pt>
                <c:pt idx="1">
                  <c:v>Not enrolled</c:v>
                </c:pt>
              </c:strCache>
            </c:strRef>
          </c:cat>
          <c:val>
            <c:numRef>
              <c:f>Sheet11!$D$7:$D$8</c:f>
              <c:numCache>
                <c:formatCode>0%</c:formatCode>
                <c:ptCount val="2"/>
                <c:pt idx="0">
                  <c:v>0.59</c:v>
                </c:pt>
                <c:pt idx="1">
                  <c:v>0.41000000000000003</c:v>
                </c:pt>
              </c:numCache>
            </c:numRef>
          </c:val>
          <c:extLst xmlns:c16r2="http://schemas.microsoft.com/office/drawing/2015/06/chart">
            <c:ext xmlns:c16="http://schemas.microsoft.com/office/drawing/2014/chart" uri="{C3380CC4-5D6E-409C-BE32-E72D297353CC}">
              <c16:uniqueId val="{00000002-8DDA-4525-9FC7-096E7730BBE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2715675063438642"/>
          <c:y val="5.3444905784544146E-2"/>
          <c:w val="0.54292046481741651"/>
          <c:h val="0.88858274158652417"/>
        </c:manualLayout>
      </c:layout>
      <c:pieChart>
        <c:varyColors val="1"/>
        <c:ser>
          <c:idx val="0"/>
          <c:order val="0"/>
          <c:tx>
            <c:strRef>
              <c:f>Sheet11!$B$6</c:f>
              <c:strCache>
                <c:ptCount val="1"/>
                <c:pt idx="0">
                  <c:v>Boys</c:v>
                </c:pt>
              </c:strCache>
            </c:strRef>
          </c:tx>
          <c:spPr>
            <a:solidFill>
              <a:srgbClr val="EE5859"/>
            </a:solidFill>
          </c:spPr>
          <c:dPt>
            <c:idx val="0"/>
            <c:bubble3D val="0"/>
            <c:spPr>
              <a:solidFill>
                <a:srgbClr val="58595A"/>
              </a:solidFill>
              <a:ln w="19050">
                <a:solidFill>
                  <a:schemeClr val="lt1"/>
                </a:solidFill>
              </a:ln>
              <a:effectLst/>
            </c:spPr>
            <c:extLst xmlns:c16r2="http://schemas.microsoft.com/office/drawing/2015/06/chart">
              <c:ext xmlns:c16="http://schemas.microsoft.com/office/drawing/2014/chart" uri="{C3380CC4-5D6E-409C-BE32-E72D297353CC}">
                <c16:uniqueId val="{00000000-7DFC-4D41-84F4-75D26CF683CF}"/>
              </c:ext>
            </c:extLst>
          </c:dPt>
          <c:dPt>
            <c:idx val="1"/>
            <c:bubble3D val="0"/>
            <c:spPr>
              <a:solidFill>
                <a:srgbClr val="EE5859"/>
              </a:solidFill>
              <a:ln w="19050">
                <a:solidFill>
                  <a:schemeClr val="lt1"/>
                </a:solidFill>
              </a:ln>
              <a:effectLst/>
            </c:spPr>
            <c:extLst xmlns:c16r2="http://schemas.microsoft.com/office/drawing/2015/06/chart">
              <c:ext xmlns:c16="http://schemas.microsoft.com/office/drawing/2014/chart" uri="{C3380CC4-5D6E-409C-BE32-E72D297353CC}">
                <c16:uniqueId val="{00000001-7DFC-4D41-84F4-75D26CF683CF}"/>
              </c:ext>
            </c:extLst>
          </c:dPt>
          <c:dLbls>
            <c:dLbl>
              <c:idx val="1"/>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dLbl>
            <c:spPr>
              <a:noFill/>
              <a:ln>
                <a:noFill/>
              </a:ln>
              <a:effectLst/>
            </c:spPr>
            <c:txPr>
              <a:bodyPr rot="0" spcFirstLastPara="1" vertOverflow="ellipsis" vert="horz" wrap="square" anchor="ctr" anchorCtr="1"/>
              <a:lstStyle/>
              <a:p>
                <a:pPr>
                  <a:defRPr sz="1400" b="0" i="0" u="none" strike="noStrike" kern="1200" baseline="0">
                    <a:solidFill>
                      <a:schemeClr val="bg1"/>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Sheet11!$A$7:$A$8</c:f>
              <c:strCache>
                <c:ptCount val="2"/>
                <c:pt idx="0">
                  <c:v>Enrolled</c:v>
                </c:pt>
                <c:pt idx="1">
                  <c:v>Not enrolled</c:v>
                </c:pt>
              </c:strCache>
            </c:strRef>
          </c:cat>
          <c:val>
            <c:numRef>
              <c:f>Sheet11!$B$7:$B$8</c:f>
              <c:numCache>
                <c:formatCode>0%</c:formatCode>
                <c:ptCount val="2"/>
                <c:pt idx="0">
                  <c:v>0.53</c:v>
                </c:pt>
                <c:pt idx="1">
                  <c:v>0.47000000000000003</c:v>
                </c:pt>
              </c:numCache>
            </c:numRef>
          </c:val>
          <c:extLst xmlns:c16r2="http://schemas.microsoft.com/office/drawing/2015/06/chart">
            <c:ext xmlns:c16="http://schemas.microsoft.com/office/drawing/2014/chart" uri="{C3380CC4-5D6E-409C-BE32-E72D297353CC}">
              <c16:uniqueId val="{00000002-7DFC-4D41-84F4-75D26CF683CF}"/>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3265866766654179"/>
          <c:y val="3.9007092198581568E-2"/>
          <c:w val="0.63164691913510829"/>
          <c:h val="0.74239403585190145"/>
        </c:manualLayout>
      </c:layout>
      <c:barChart>
        <c:barDir val="bar"/>
        <c:grouping val="clustered"/>
        <c:varyColors val="0"/>
        <c:ser>
          <c:idx val="0"/>
          <c:order val="0"/>
          <c:tx>
            <c:strRef>
              <c:f>Sheet11!$B$34</c:f>
              <c:strCache>
                <c:ptCount val="1"/>
                <c:pt idx="0">
                  <c:v>Boys</c:v>
                </c:pt>
              </c:strCache>
            </c:strRef>
          </c:tx>
          <c:spPr>
            <a:solidFill>
              <a:srgbClr val="58595A"/>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Sheet11!$A$35:$A$40</c:f>
              <c:strCache>
                <c:ptCount val="6"/>
                <c:pt idx="0">
                  <c:v>Don’t consider education to be important</c:v>
                </c:pt>
                <c:pt idx="1">
                  <c:v>Need to partake in renumerative activities</c:v>
                </c:pt>
                <c:pt idx="2">
                  <c:v>Out of school more than 3 years</c:v>
                </c:pt>
                <c:pt idx="3">
                  <c:v>Don't know</c:v>
                </c:pt>
                <c:pt idx="4">
                  <c:v>Consider the quality of education insufficient</c:v>
                </c:pt>
                <c:pt idx="5">
                  <c:v>Married or are preparing to marry</c:v>
                </c:pt>
              </c:strCache>
            </c:strRef>
          </c:cat>
          <c:val>
            <c:numRef>
              <c:f>Sheet11!$B$35:$B$40</c:f>
              <c:numCache>
                <c:formatCode>0%</c:formatCode>
                <c:ptCount val="6"/>
                <c:pt idx="0">
                  <c:v>0.32000000000000006</c:v>
                </c:pt>
                <c:pt idx="1">
                  <c:v>0.21000000000000002</c:v>
                </c:pt>
                <c:pt idx="2">
                  <c:v>0.16</c:v>
                </c:pt>
                <c:pt idx="3">
                  <c:v>0.14000000000000001</c:v>
                </c:pt>
                <c:pt idx="4">
                  <c:v>8.0000000000000016E-2</c:v>
                </c:pt>
                <c:pt idx="5">
                  <c:v>2.0000000000000004E-2</c:v>
                </c:pt>
              </c:numCache>
            </c:numRef>
          </c:val>
          <c:extLst xmlns:c16r2="http://schemas.microsoft.com/office/drawing/2015/06/chart">
            <c:ext xmlns:c16="http://schemas.microsoft.com/office/drawing/2014/chart" uri="{C3380CC4-5D6E-409C-BE32-E72D297353CC}">
              <c16:uniqueId val="{00000000-FACE-4087-A8D1-BC568B4C1A25}"/>
            </c:ext>
          </c:extLst>
        </c:ser>
        <c:ser>
          <c:idx val="1"/>
          <c:order val="1"/>
          <c:tx>
            <c:strRef>
              <c:f>Sheet11!$C$34</c:f>
              <c:strCache>
                <c:ptCount val="1"/>
                <c:pt idx="0">
                  <c:v>Girls</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Sheet11!$A$35:$A$40</c:f>
              <c:strCache>
                <c:ptCount val="6"/>
                <c:pt idx="0">
                  <c:v>Don’t consider education to be important</c:v>
                </c:pt>
                <c:pt idx="1">
                  <c:v>Need to partake in renumerative activities</c:v>
                </c:pt>
                <c:pt idx="2">
                  <c:v>Out of school more than 3 years</c:v>
                </c:pt>
                <c:pt idx="3">
                  <c:v>Don't know</c:v>
                </c:pt>
                <c:pt idx="4">
                  <c:v>Consider the quality of education insufficient</c:v>
                </c:pt>
                <c:pt idx="5">
                  <c:v>Married or are preparing to marry</c:v>
                </c:pt>
              </c:strCache>
            </c:strRef>
          </c:cat>
          <c:val>
            <c:numRef>
              <c:f>Sheet11!$C$35:$C$40</c:f>
              <c:numCache>
                <c:formatCode>0%</c:formatCode>
                <c:ptCount val="6"/>
                <c:pt idx="0">
                  <c:v>0.19</c:v>
                </c:pt>
                <c:pt idx="1">
                  <c:v>2.0000000000000004E-2</c:v>
                </c:pt>
                <c:pt idx="2">
                  <c:v>0.11</c:v>
                </c:pt>
                <c:pt idx="3">
                  <c:v>0.12000000000000001</c:v>
                </c:pt>
                <c:pt idx="4">
                  <c:v>6.0000000000000005E-2</c:v>
                </c:pt>
                <c:pt idx="5">
                  <c:v>0.38000000000000006</c:v>
                </c:pt>
              </c:numCache>
            </c:numRef>
          </c:val>
          <c:extLst xmlns:c16r2="http://schemas.microsoft.com/office/drawing/2015/06/chart">
            <c:ext xmlns:c16="http://schemas.microsoft.com/office/drawing/2014/chart" uri="{C3380CC4-5D6E-409C-BE32-E72D297353CC}">
              <c16:uniqueId val="{00000001-FACE-4087-A8D1-BC568B4C1A25}"/>
            </c:ext>
          </c:extLst>
        </c:ser>
        <c:dLbls>
          <c:showLegendKey val="0"/>
          <c:showVal val="1"/>
          <c:showCatName val="0"/>
          <c:showSerName val="0"/>
          <c:showPercent val="0"/>
          <c:showBubbleSize val="0"/>
        </c:dLbls>
        <c:gapWidth val="44"/>
        <c:axId val="98841344"/>
        <c:axId val="98842880"/>
      </c:barChart>
      <c:catAx>
        <c:axId val="9884134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98842880"/>
        <c:crosses val="autoZero"/>
        <c:auto val="1"/>
        <c:lblAlgn val="ctr"/>
        <c:lblOffset val="100"/>
        <c:noMultiLvlLbl val="0"/>
      </c:catAx>
      <c:valAx>
        <c:axId val="98842880"/>
        <c:scaling>
          <c:orientation val="minMax"/>
        </c:scaling>
        <c:delete val="0"/>
        <c:axPos val="t"/>
        <c:numFmt formatCode="0%" sourceLinked="1"/>
        <c:majorTickMark val="none"/>
        <c:minorTickMark val="none"/>
        <c:tickLblPos val="high"/>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98841344"/>
        <c:crosses val="autoZero"/>
        <c:crossBetween val="between"/>
      </c:valAx>
      <c:spPr>
        <a:noFill/>
        <a:ln>
          <a:noFill/>
        </a:ln>
        <a:effectLst/>
      </c:spPr>
    </c:plotArea>
    <c:legend>
      <c:legendPos val="b"/>
      <c:layout>
        <c:manualLayout>
          <c:xMode val="edge"/>
          <c:yMode val="edge"/>
          <c:x val="0.40372678415198104"/>
          <c:y val="0.89957642262802262"/>
          <c:w val="0.19813752945953522"/>
          <c:h val="0.10042359288422283"/>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2715675063438642"/>
          <c:y val="5.3444905784544146E-2"/>
          <c:w val="0.54292046481741651"/>
          <c:h val="0.88858274158652417"/>
        </c:manualLayout>
      </c:layout>
      <c:pieChart>
        <c:varyColors val="1"/>
        <c:ser>
          <c:idx val="0"/>
          <c:order val="0"/>
          <c:spPr>
            <a:solidFill>
              <a:srgbClr val="EE5859"/>
            </a:solidFill>
          </c:spPr>
          <c:dPt>
            <c:idx val="0"/>
            <c:bubble3D val="0"/>
            <c:spPr>
              <a:solidFill>
                <a:srgbClr val="58595A"/>
              </a:solidFill>
              <a:ln w="19050">
                <a:solidFill>
                  <a:schemeClr val="lt1"/>
                </a:solidFill>
              </a:ln>
              <a:effectLst/>
            </c:spPr>
            <c:extLst xmlns:c16r2="http://schemas.microsoft.com/office/drawing/2015/06/chart">
              <c:ext xmlns:c16="http://schemas.microsoft.com/office/drawing/2014/chart" uri="{C3380CC4-5D6E-409C-BE32-E72D297353CC}">
                <c16:uniqueId val="{00000000-30CE-4F2B-A832-94D280411F1C}"/>
              </c:ext>
            </c:extLst>
          </c:dPt>
          <c:dPt>
            <c:idx val="1"/>
            <c:bubble3D val="0"/>
            <c:spPr>
              <a:solidFill>
                <a:srgbClr val="EE5859"/>
              </a:solidFill>
              <a:ln w="19050">
                <a:solidFill>
                  <a:schemeClr val="lt1"/>
                </a:solidFill>
              </a:ln>
              <a:effectLst/>
            </c:spPr>
            <c:extLst xmlns:c16r2="http://schemas.microsoft.com/office/drawing/2015/06/chart">
              <c:ext xmlns:c16="http://schemas.microsoft.com/office/drawing/2014/chart" uri="{C3380CC4-5D6E-409C-BE32-E72D297353CC}">
                <c16:uniqueId val="{00000001-30CE-4F2B-A832-94D280411F1C}"/>
              </c:ext>
            </c:extLst>
          </c:dPt>
          <c:dLbls>
            <c:dLbl>
              <c:idx val="0"/>
              <c:layout>
                <c:manualLayout>
                  <c:x val="-0.22652734033245844"/>
                  <c:y val="-0.1955949256342957"/>
                </c:manualLayout>
              </c:layout>
              <c:dLblPos val="bestFit"/>
              <c:showLegendKey val="0"/>
              <c:showVal val="1"/>
              <c:showCatName val="1"/>
              <c:showSerName val="0"/>
              <c:showPercent val="0"/>
              <c:showBubbleSize val="0"/>
              <c:separator>
</c:separator>
              <c:extLst xmlns:c16r2="http://schemas.microsoft.com/office/drawing/2015/06/chart">
                <c:ext xmlns:c16="http://schemas.microsoft.com/office/drawing/2014/chart" uri="{C3380CC4-5D6E-409C-BE32-E72D297353CC}">
                  <c16:uniqueId val="{00000000-30CE-4F2B-A832-94D280411F1C}"/>
                </c:ext>
                <c:ext xmlns:c15="http://schemas.microsoft.com/office/drawing/2012/chart" uri="{CE6537A1-D6FC-4f65-9D91-7224C49458BB}">
                  <c15:layout>
                    <c:manualLayout>
                      <c:w val="0.25658333333333333"/>
                      <c:h val="0.23694444444444446"/>
                    </c:manualLayout>
                  </c15:layout>
                </c:ext>
              </c:extLst>
            </c:dLbl>
            <c:dLbl>
              <c:idx val="1"/>
              <c:layout>
                <c:manualLayout>
                  <c:x val="0.10448775153105856"/>
                  <c:y val="0.1368452901720619"/>
                </c:manualLayout>
              </c:layout>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Arial Narrow" panose="020B0606020202030204" pitchFamily="34" charset="0"/>
                      <a:ea typeface="+mn-ea"/>
                      <a:cs typeface="+mn-cs"/>
                    </a:defRPr>
                  </a:pPr>
                  <a:endParaRPr lang="en-US"/>
                </a:p>
              </c:txPr>
              <c:dLblPos val="bestFit"/>
              <c:showLegendKey val="0"/>
              <c:showVal val="1"/>
              <c:showCatName val="1"/>
              <c:showSerName val="0"/>
              <c:showPercent val="0"/>
              <c:showBubbleSize val="0"/>
              <c:separator>
</c:separator>
              <c:extLst xmlns:c16r2="http://schemas.microsoft.com/office/drawing/2015/06/chart">
                <c:ext xmlns:c16="http://schemas.microsoft.com/office/drawing/2014/chart" uri="{C3380CC4-5D6E-409C-BE32-E72D297353CC}">
                  <c16:uniqueId val="{00000001-30CE-4F2B-A832-94D280411F1C}"/>
                </c:ex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400" b="0" i="0" u="none" strike="noStrike" kern="1200" baseline="0">
                    <a:solidFill>
                      <a:schemeClr val="bg1"/>
                    </a:solidFill>
                    <a:latin typeface="Arial Narrow" panose="020B0606020202030204" pitchFamily="34" charset="0"/>
                    <a:ea typeface="+mn-ea"/>
                    <a:cs typeface="+mn-cs"/>
                  </a:defRPr>
                </a:pPr>
                <a:endParaRPr lang="en-US"/>
              </a:p>
            </c:txPr>
            <c:dLblPos val="bestFit"/>
            <c:showLegendKey val="0"/>
            <c:showVal val="1"/>
            <c:showCatName val="1"/>
            <c:showSerName val="0"/>
            <c:showPercent val="0"/>
            <c:showBubbleSize val="0"/>
            <c:separator>
</c:separator>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Sheet11!$A$43:$A$44</c:f>
              <c:strCache>
                <c:ptCount val="2"/>
                <c:pt idx="0">
                  <c:v>Did not attend</c:v>
                </c:pt>
                <c:pt idx="1">
                  <c:v>Attended</c:v>
                </c:pt>
              </c:strCache>
            </c:strRef>
          </c:cat>
          <c:val>
            <c:numRef>
              <c:f>Sheet11!$B$43:$B$44</c:f>
              <c:numCache>
                <c:formatCode>0%</c:formatCode>
                <c:ptCount val="2"/>
                <c:pt idx="0">
                  <c:v>0.87000000000000011</c:v>
                </c:pt>
                <c:pt idx="1">
                  <c:v>0.13</c:v>
                </c:pt>
              </c:numCache>
            </c:numRef>
          </c:val>
          <c:extLst xmlns:c16r2="http://schemas.microsoft.com/office/drawing/2015/06/chart">
            <c:ext xmlns:c16="http://schemas.microsoft.com/office/drawing/2014/chart" uri="{C3380CC4-5D6E-409C-BE32-E72D297353CC}">
              <c16:uniqueId val="{00000002-30CE-4F2B-A832-94D280411F1C}"/>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555555555555558E-2"/>
          <c:y val="5.5555555555555539E-2"/>
          <c:w val="0.93888888888888899"/>
          <c:h val="0.80577136191309429"/>
        </c:manualLayout>
      </c:layout>
      <c:barChart>
        <c:barDir val="col"/>
        <c:grouping val="clustered"/>
        <c:varyColors val="0"/>
        <c:ser>
          <c:idx val="0"/>
          <c:order val="0"/>
          <c:spPr>
            <a:solidFill>
              <a:srgbClr val="58595A"/>
            </a:solidFill>
            <a:ln>
              <a:noFill/>
            </a:ln>
            <a:effectLst/>
          </c:spPr>
          <c:invertIfNegative val="0"/>
          <c:dPt>
            <c:idx val="5"/>
            <c:invertIfNegative val="0"/>
            <c:bubble3D val="0"/>
            <c:spPr>
              <a:solidFill>
                <a:srgbClr val="EE5859"/>
              </a:solidFill>
              <a:ln>
                <a:noFill/>
              </a:ln>
              <a:effectLst/>
            </c:spPr>
            <c:extLst xmlns:c16r2="http://schemas.microsoft.com/office/drawing/2015/06/chart">
              <c:ext xmlns:c16="http://schemas.microsoft.com/office/drawing/2014/chart" uri="{C3380CC4-5D6E-409C-BE32-E72D297353CC}">
                <c16:uniqueId val="{00000000-8485-47DD-8629-312BB7D1576F}"/>
              </c:ext>
            </c:extLst>
          </c:dPt>
          <c:dPt>
            <c:idx val="7"/>
            <c:invertIfNegative val="0"/>
            <c:bubble3D val="0"/>
            <c:spPr>
              <a:solidFill>
                <a:srgbClr val="EE5859"/>
              </a:solidFill>
              <a:ln>
                <a:noFill/>
              </a:ln>
              <a:effectLst/>
            </c:spPr>
            <c:extLst xmlns:c16r2="http://schemas.microsoft.com/office/drawing/2015/06/chart">
              <c:ext xmlns:c16="http://schemas.microsoft.com/office/drawing/2014/chart" uri="{C3380CC4-5D6E-409C-BE32-E72D297353CC}">
                <c16:uniqueId val="{00000001-8485-47DD-8629-312BB7D1576F}"/>
              </c:ext>
            </c:extLst>
          </c:dPt>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Sheet12!$A$1:$A$12</c:f>
              <c:strCache>
                <c:ptCount val="12"/>
                <c:pt idx="0">
                  <c:v>D1</c:v>
                </c:pt>
                <c:pt idx="1">
                  <c:v>D2</c:v>
                </c:pt>
                <c:pt idx="2">
                  <c:v>D3</c:v>
                </c:pt>
                <c:pt idx="3">
                  <c:v>D4</c:v>
                </c:pt>
                <c:pt idx="4">
                  <c:v>D5</c:v>
                </c:pt>
                <c:pt idx="5">
                  <c:v>D6</c:v>
                </c:pt>
                <c:pt idx="6">
                  <c:v>D7</c:v>
                </c:pt>
                <c:pt idx="7">
                  <c:v>D8</c:v>
                </c:pt>
                <c:pt idx="8">
                  <c:v>D9</c:v>
                </c:pt>
                <c:pt idx="9">
                  <c:v>D10</c:v>
                </c:pt>
                <c:pt idx="10">
                  <c:v>D11</c:v>
                </c:pt>
                <c:pt idx="11">
                  <c:v>D12</c:v>
                </c:pt>
              </c:strCache>
            </c:strRef>
          </c:cat>
          <c:val>
            <c:numRef>
              <c:f>Sheet12!$B$1:$B$12</c:f>
              <c:numCache>
                <c:formatCode>0%</c:formatCode>
                <c:ptCount val="12"/>
                <c:pt idx="0">
                  <c:v>3.0000000000000002E-2</c:v>
                </c:pt>
                <c:pt idx="1">
                  <c:v>3.0000000000000002E-2</c:v>
                </c:pt>
                <c:pt idx="2">
                  <c:v>6.0000000000000005E-2</c:v>
                </c:pt>
                <c:pt idx="3">
                  <c:v>8.0000000000000016E-2</c:v>
                </c:pt>
                <c:pt idx="4">
                  <c:v>0.15000000000000002</c:v>
                </c:pt>
                <c:pt idx="5">
                  <c:v>0.16</c:v>
                </c:pt>
                <c:pt idx="6">
                  <c:v>9.0000000000000011E-2</c:v>
                </c:pt>
                <c:pt idx="7">
                  <c:v>0.16</c:v>
                </c:pt>
                <c:pt idx="8">
                  <c:v>0.1</c:v>
                </c:pt>
                <c:pt idx="9">
                  <c:v>0.1</c:v>
                </c:pt>
                <c:pt idx="10">
                  <c:v>0.05</c:v>
                </c:pt>
                <c:pt idx="11">
                  <c:v>6.0000000000000005E-2</c:v>
                </c:pt>
              </c:numCache>
            </c:numRef>
          </c:val>
          <c:extLst xmlns:c16r2="http://schemas.microsoft.com/office/drawing/2015/06/chart">
            <c:ext xmlns:c16="http://schemas.microsoft.com/office/drawing/2014/chart" uri="{C3380CC4-5D6E-409C-BE32-E72D297353CC}">
              <c16:uniqueId val="{00000002-8485-47DD-8629-312BB7D1576F}"/>
            </c:ext>
          </c:extLst>
        </c:ser>
        <c:dLbls>
          <c:showLegendKey val="0"/>
          <c:showVal val="0"/>
          <c:showCatName val="0"/>
          <c:showSerName val="0"/>
          <c:showPercent val="0"/>
          <c:showBubbleSize val="0"/>
        </c:dLbls>
        <c:gapWidth val="44"/>
        <c:overlap val="-27"/>
        <c:axId val="98120448"/>
        <c:axId val="98121984"/>
      </c:barChart>
      <c:catAx>
        <c:axId val="98120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98121984"/>
        <c:crosses val="autoZero"/>
        <c:auto val="1"/>
        <c:lblAlgn val="ctr"/>
        <c:lblOffset val="100"/>
        <c:noMultiLvlLbl val="0"/>
      </c:catAx>
      <c:valAx>
        <c:axId val="98121984"/>
        <c:scaling>
          <c:orientation val="minMax"/>
        </c:scaling>
        <c:delete val="1"/>
        <c:axPos val="l"/>
        <c:numFmt formatCode="0%" sourceLinked="1"/>
        <c:majorTickMark val="none"/>
        <c:minorTickMark val="none"/>
        <c:tickLblPos val="none"/>
        <c:crossAx val="98120448"/>
        <c:crosses val="autoZero"/>
        <c:crossBetween val="between"/>
      </c:valAx>
      <c:spPr>
        <a:noFill/>
        <a:ln>
          <a:noFill/>
        </a:ln>
        <a:effectLst/>
      </c:spPr>
    </c:plotArea>
    <c:plotVisOnly val="1"/>
    <c:dispBlanksAs val="gap"/>
    <c:showDLblsOverMax val="0"/>
  </c:chart>
  <c:spPr>
    <a:noFill/>
    <a:ln>
      <a:noFill/>
    </a:ln>
    <a:effectLst/>
  </c:spPr>
  <c:txPr>
    <a:bodyPr/>
    <a:lstStyle/>
    <a:p>
      <a:pPr>
        <a:defRPr sz="1400">
          <a:latin typeface="Arial Narrow" panose="020B0606020202030204" pitchFamily="34" charset="0"/>
        </a:defRPr>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6806211723534578E-2"/>
          <c:y val="7.6287145256482974E-2"/>
          <c:w val="0.54292046481741651"/>
          <c:h val="0.88858274158652417"/>
        </c:manualLayout>
      </c:layout>
      <c:pieChart>
        <c:varyColors val="1"/>
        <c:ser>
          <c:idx val="0"/>
          <c:order val="0"/>
          <c:spPr>
            <a:solidFill>
              <a:srgbClr val="EE5859"/>
            </a:solidFill>
          </c:spPr>
          <c:dPt>
            <c:idx val="0"/>
            <c:bubble3D val="0"/>
            <c:spPr>
              <a:solidFill>
                <a:srgbClr val="EE595A"/>
              </a:solidFill>
              <a:ln w="19050">
                <a:solidFill>
                  <a:schemeClr val="lt1"/>
                </a:solidFill>
              </a:ln>
              <a:effectLst/>
            </c:spPr>
            <c:extLst xmlns:c16r2="http://schemas.microsoft.com/office/drawing/2015/06/chart">
              <c:ext xmlns:c16="http://schemas.microsoft.com/office/drawing/2014/chart" uri="{C3380CC4-5D6E-409C-BE32-E72D297353CC}">
                <c16:uniqueId val="{00000000-4650-45C5-AB13-60B3C8E27142}"/>
              </c:ext>
            </c:extLst>
          </c:dPt>
          <c:dPt>
            <c:idx val="1"/>
            <c:bubble3D val="0"/>
            <c:spPr>
              <a:solidFill>
                <a:srgbClr val="58595A"/>
              </a:solidFill>
              <a:ln w="19050">
                <a:solidFill>
                  <a:schemeClr val="lt1"/>
                </a:solidFill>
              </a:ln>
              <a:effectLst/>
            </c:spPr>
            <c:extLst xmlns:c16r2="http://schemas.microsoft.com/office/drawing/2015/06/chart">
              <c:ext xmlns:c16="http://schemas.microsoft.com/office/drawing/2014/chart" uri="{C3380CC4-5D6E-409C-BE32-E72D297353CC}">
                <c16:uniqueId val="{00000001-4650-45C5-AB13-60B3C8E27142}"/>
              </c:ext>
            </c:extLst>
          </c:dPt>
          <c:dLbls>
            <c:dLbl>
              <c:idx val="1"/>
              <c:spPr>
                <a:noFill/>
                <a:ln>
                  <a:noFill/>
                </a:ln>
                <a:effectLst/>
              </c:spPr>
              <c:txPr>
                <a:bodyPr rot="0" spcFirstLastPara="1" vertOverflow="ellipsis" vert="horz" wrap="square" anchor="ctr" anchorCtr="1"/>
                <a:lstStyle/>
                <a:p>
                  <a:pPr>
                    <a:defRPr sz="1400" b="0" i="0" u="none" strike="noStrike" kern="1200" baseline="0">
                      <a:solidFill>
                        <a:schemeClr val="bg1"/>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dLbl>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Arial Narrow" panose="020B0606020202030204" pitchFamily="34" charset="0"/>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Sheet12!$A$20:$B$20</c:f>
              <c:strCache>
                <c:ptCount val="2"/>
                <c:pt idx="0">
                  <c:v>Unsuitable private toilet</c:v>
                </c:pt>
                <c:pt idx="1">
                  <c:v>Suitable private toilet</c:v>
                </c:pt>
              </c:strCache>
            </c:strRef>
          </c:cat>
          <c:val>
            <c:numRef>
              <c:f>Sheet12!$A$21:$B$21</c:f>
              <c:numCache>
                <c:formatCode>0%</c:formatCode>
                <c:ptCount val="2"/>
                <c:pt idx="0">
                  <c:v>0.62000000000000011</c:v>
                </c:pt>
                <c:pt idx="1">
                  <c:v>0.38000000000000006</c:v>
                </c:pt>
              </c:numCache>
            </c:numRef>
          </c:val>
          <c:extLst xmlns:c16r2="http://schemas.microsoft.com/office/drawing/2015/06/chart">
            <c:ext xmlns:c16="http://schemas.microsoft.com/office/drawing/2014/chart" uri="{C3380CC4-5D6E-409C-BE32-E72D297353CC}">
              <c16:uniqueId val="{00000002-4650-45C5-AB13-60B3C8E27142}"/>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59958223972003477"/>
          <c:y val="0.32921716402313583"/>
          <c:w val="0.38375109361329834"/>
          <c:h val="0.3415653122325698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zero"/>
    <c:showDLblsOverMax val="0"/>
  </c:chart>
  <c:spPr>
    <a:noFill/>
    <a:ln>
      <a:noFill/>
    </a:ln>
    <a:effectLst/>
  </c:spPr>
  <c:txPr>
    <a:bodyPr/>
    <a:lstStyle/>
    <a:p>
      <a:pPr>
        <a:defRPr sz="1400">
          <a:latin typeface="Arial Narrow" panose="020B0606020202030204" pitchFamily="34" charset="0"/>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8A29E6-57E7-4269-9827-4FBCBB4B38D1}" type="datetimeFigureOut">
              <a:rPr lang="en-US" smtClean="0"/>
              <a:pPr/>
              <a:t>4/4/2016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B4B136-559C-4788-A590-007C58E3C16E}" type="slidenum">
              <a:rPr lang="en-US" smtClean="0"/>
              <a:pPr/>
              <a:t>‹#›</a:t>
            </a:fld>
            <a:endParaRPr lang="en-US" dirty="0"/>
          </a:p>
        </p:txBody>
      </p:sp>
    </p:spTree>
    <p:extLst>
      <p:ext uri="{BB962C8B-B14F-4D97-AF65-F5344CB8AC3E}">
        <p14:creationId xmlns:p14="http://schemas.microsoft.com/office/powerpoint/2010/main" val="109863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25000"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a:t>
            </a:fld>
            <a:endParaRPr lang="en-US" dirty="0"/>
          </a:p>
        </p:txBody>
      </p:sp>
    </p:spTree>
    <p:extLst>
      <p:ext uri="{BB962C8B-B14F-4D97-AF65-F5344CB8AC3E}">
        <p14:creationId xmlns:p14="http://schemas.microsoft.com/office/powerpoint/2010/main" val="103161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UNHCR monitors the camp population through regular analysis of the number of individuals registered in the camp. </a:t>
            </a:r>
          </a:p>
        </p:txBody>
      </p:sp>
      <p:sp>
        <p:nvSpPr>
          <p:cNvPr id="4" name="Slide Number Placeholder 3"/>
          <p:cNvSpPr>
            <a:spLocks noGrp="1"/>
          </p:cNvSpPr>
          <p:nvPr>
            <p:ph type="sldNum" sz="quarter" idx="10"/>
          </p:nvPr>
        </p:nvSpPr>
        <p:spPr/>
        <p:txBody>
          <a:bodyPr/>
          <a:lstStyle/>
          <a:p>
            <a:fld id="{16B4B136-559C-4788-A590-007C58E3C16E}" type="slidenum">
              <a:rPr lang="en-US" smtClean="0"/>
              <a:pPr/>
              <a:t>2</a:t>
            </a:fld>
            <a:endParaRPr lang="en-US" dirty="0"/>
          </a:p>
        </p:txBody>
      </p:sp>
    </p:spTree>
    <p:extLst>
      <p:ext uri="{BB962C8B-B14F-4D97-AF65-F5344CB8AC3E}">
        <p14:creationId xmlns:p14="http://schemas.microsoft.com/office/powerpoint/2010/main" val="655502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All data was entered into Open Data Kit (ODK) collect, a data collection application for android smartphones. </a:t>
            </a:r>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3</a:t>
            </a:fld>
            <a:endParaRPr lang="en-US" dirty="0"/>
          </a:p>
        </p:txBody>
      </p:sp>
    </p:spTree>
    <p:extLst>
      <p:ext uri="{BB962C8B-B14F-4D97-AF65-F5344CB8AC3E}">
        <p14:creationId xmlns:p14="http://schemas.microsoft.com/office/powerpoint/2010/main" val="655502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4</a:t>
            </a:fld>
            <a:endParaRPr lang="en-US" dirty="0"/>
          </a:p>
        </p:txBody>
      </p:sp>
    </p:spTree>
    <p:extLst>
      <p:ext uri="{BB962C8B-B14F-4D97-AF65-F5344CB8AC3E}">
        <p14:creationId xmlns:p14="http://schemas.microsoft.com/office/powerpoint/2010/main" val="3594464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The decrease in the recorded population is partly reflected in the decrease in the number of individuals registered in the camp from 84,729 to 79,230 between January and December 2015. According to UNHCR, the decrease in Zaatari camp registration figures during 2015 is largely due to voluntary returns to Syria, departures to a third country, and transfer to another camp within Jordan</a:t>
            </a:r>
          </a:p>
        </p:txBody>
      </p:sp>
      <p:sp>
        <p:nvSpPr>
          <p:cNvPr id="4" name="Slide Number Placeholder 3"/>
          <p:cNvSpPr>
            <a:spLocks noGrp="1"/>
          </p:cNvSpPr>
          <p:nvPr>
            <p:ph type="sldNum" sz="quarter" idx="10"/>
          </p:nvPr>
        </p:nvSpPr>
        <p:spPr/>
        <p:txBody>
          <a:bodyPr/>
          <a:lstStyle/>
          <a:p>
            <a:fld id="{16B4B136-559C-4788-A590-007C58E3C16E}" type="slidenum">
              <a:rPr lang="en-US" smtClean="0"/>
              <a:pPr/>
              <a:t>5</a:t>
            </a:fld>
            <a:endParaRPr lang="en-US" dirty="0"/>
          </a:p>
        </p:txBody>
      </p:sp>
    </p:spTree>
    <p:extLst>
      <p:ext uri="{BB962C8B-B14F-4D97-AF65-F5344CB8AC3E}">
        <p14:creationId xmlns:p14="http://schemas.microsoft.com/office/powerpoint/2010/main" val="2480194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The districts with both the largest and smallest populations have remained the same since the January 2015 population count, indicating that the population changes have largely been uniform across districts, rather than affecting some parts of the camp more than others.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Districts 7, 11, and 2 have experienced the largest reductions in actual population, with decreases of 1,057, 925, and 863, respectively. </a:t>
            </a:r>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6</a:t>
            </a:fld>
            <a:endParaRPr lang="en-US" dirty="0"/>
          </a:p>
        </p:txBody>
      </p:sp>
    </p:spTree>
    <p:extLst>
      <p:ext uri="{BB962C8B-B14F-4D97-AF65-F5344CB8AC3E}">
        <p14:creationId xmlns:p14="http://schemas.microsoft.com/office/powerpoint/2010/main" val="1959407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7</a:t>
            </a:fld>
            <a:endParaRPr lang="en-US" dirty="0"/>
          </a:p>
        </p:txBody>
      </p:sp>
    </p:spTree>
    <p:extLst>
      <p:ext uri="{BB962C8B-B14F-4D97-AF65-F5344CB8AC3E}">
        <p14:creationId xmlns:p14="http://schemas.microsoft.com/office/powerpoint/2010/main" val="4111030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The largest proportion of individuals were reported to be between 18 and 39 years, with 29.9% of individuals falling into this age bracket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23.3% of the population was reported to be 0-5 years, indicating a large population of young children</a:t>
            </a:r>
          </a:p>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9</a:t>
            </a:fld>
            <a:endParaRPr lang="en-US" dirty="0"/>
          </a:p>
        </p:txBody>
      </p:sp>
    </p:spTree>
    <p:extLst>
      <p:ext uri="{BB962C8B-B14F-4D97-AF65-F5344CB8AC3E}">
        <p14:creationId xmlns:p14="http://schemas.microsoft.com/office/powerpoint/2010/main" val="3319863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a:t>
            </a:r>
            <a:r>
              <a:rPr lang="en-GB" sz="1200" kern="1200" baseline="0" dirty="0">
                <a:solidFill>
                  <a:schemeClr val="tx1"/>
                </a:solidFill>
                <a:effectLst/>
                <a:latin typeface="+mn-lt"/>
                <a:ea typeface="+mn-ea"/>
                <a:cs typeface="+mn-cs"/>
              </a:rPr>
              <a:t> district level differences in time of arrival to the camp </a:t>
            </a:r>
            <a:r>
              <a:rPr lang="en-GB" sz="1200" kern="1200" dirty="0">
                <a:solidFill>
                  <a:schemeClr val="tx1"/>
                </a:solidFill>
                <a:effectLst/>
                <a:latin typeface="+mn-lt"/>
                <a:ea typeface="+mn-ea"/>
                <a:cs typeface="+mn-cs"/>
              </a:rPr>
              <a:t>is likely due to some districts being the first to be populated following the inception of the camp and therefore housing many families that arrived upon, or shortly after, the opening of the camp.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10</a:t>
            </a:fld>
            <a:endParaRPr lang="en-US" dirty="0"/>
          </a:p>
        </p:txBody>
      </p:sp>
    </p:spTree>
    <p:extLst>
      <p:ext uri="{BB962C8B-B14F-4D97-AF65-F5344CB8AC3E}">
        <p14:creationId xmlns:p14="http://schemas.microsoft.com/office/powerpoint/2010/main" val="1669499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12</a:t>
            </a:fld>
            <a:endParaRPr lang="en-US" dirty="0"/>
          </a:p>
        </p:txBody>
      </p:sp>
    </p:spTree>
    <p:extLst>
      <p:ext uri="{BB962C8B-B14F-4D97-AF65-F5344CB8AC3E}">
        <p14:creationId xmlns:p14="http://schemas.microsoft.com/office/powerpoint/2010/main" val="40585282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The decrease of 9% in the number of households with tent(s) as their only form of shelter, is largely due to a UNHCR initiative to house all families in a caravan.</a:t>
            </a: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13</a:t>
            </a:fld>
            <a:endParaRPr lang="en-US" dirty="0"/>
          </a:p>
        </p:txBody>
      </p:sp>
    </p:spTree>
    <p:extLst>
      <p:ext uri="{BB962C8B-B14F-4D97-AF65-F5344CB8AC3E}">
        <p14:creationId xmlns:p14="http://schemas.microsoft.com/office/powerpoint/2010/main" val="796608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14</a:t>
            </a:fld>
            <a:endParaRPr lang="en-US" dirty="0"/>
          </a:p>
        </p:txBody>
      </p:sp>
    </p:spTree>
    <p:extLst>
      <p:ext uri="{BB962C8B-B14F-4D97-AF65-F5344CB8AC3E}">
        <p14:creationId xmlns:p14="http://schemas.microsoft.com/office/powerpoint/2010/main" val="522726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15</a:t>
            </a:fld>
            <a:endParaRPr lang="en-US" dirty="0"/>
          </a:p>
        </p:txBody>
      </p:sp>
    </p:spTree>
    <p:extLst>
      <p:ext uri="{BB962C8B-B14F-4D97-AF65-F5344CB8AC3E}">
        <p14:creationId xmlns:p14="http://schemas.microsoft.com/office/powerpoint/2010/main" val="2872068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dirty="0"/>
              <a:t>6-11</a:t>
            </a:r>
            <a:r>
              <a:rPr lang="en-US" baseline="0" dirty="0"/>
              <a:t> year olds representing 18.6% of all persons recorded is a decrease from 23% in the January 2015 population count</a:t>
            </a:r>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16</a:t>
            </a:fld>
            <a:endParaRPr lang="en-US" dirty="0"/>
          </a:p>
        </p:txBody>
      </p:sp>
    </p:spTree>
    <p:extLst>
      <p:ext uri="{BB962C8B-B14F-4D97-AF65-F5344CB8AC3E}">
        <p14:creationId xmlns:p14="http://schemas.microsoft.com/office/powerpoint/2010/main" val="3643194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17</a:t>
            </a:fld>
            <a:endParaRPr lang="en-US" dirty="0"/>
          </a:p>
        </p:txBody>
      </p:sp>
    </p:spTree>
    <p:extLst>
      <p:ext uri="{BB962C8B-B14F-4D97-AF65-F5344CB8AC3E}">
        <p14:creationId xmlns:p14="http://schemas.microsoft.com/office/powerpoint/2010/main" val="3643194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18</a:t>
            </a:fld>
            <a:endParaRPr lang="en-US" dirty="0"/>
          </a:p>
        </p:txBody>
      </p:sp>
    </p:spTree>
    <p:extLst>
      <p:ext uri="{BB962C8B-B14F-4D97-AF65-F5344CB8AC3E}">
        <p14:creationId xmlns:p14="http://schemas.microsoft.com/office/powerpoint/2010/main" val="8700715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19</a:t>
            </a:fld>
            <a:endParaRPr lang="en-US" dirty="0"/>
          </a:p>
        </p:txBody>
      </p:sp>
    </p:spTree>
    <p:extLst>
      <p:ext uri="{BB962C8B-B14F-4D97-AF65-F5344CB8AC3E}">
        <p14:creationId xmlns:p14="http://schemas.microsoft.com/office/powerpoint/2010/main" val="24916602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The seconds most frequently</a:t>
            </a:r>
            <a:r>
              <a:rPr lang="en-US" baseline="0" dirty="0"/>
              <a:t> cited reason for males 12-17 years being out of school was </a:t>
            </a:r>
            <a:r>
              <a:rPr lang="en-US" dirty="0">
                <a:latin typeface="Arial Narrow" panose="020B0606020202030204" pitchFamily="34" charset="0"/>
              </a:rPr>
              <a:t>the need to partake in remunerative activities (21%)</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latin typeface="Arial Narrow" panose="020B0606020202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t>The seconds most frequently</a:t>
            </a:r>
            <a:r>
              <a:rPr lang="en-US" baseline="0" dirty="0"/>
              <a:t> cited reason for females 12-17 years being out of school was </a:t>
            </a:r>
            <a:r>
              <a:rPr lang="en-US" dirty="0">
                <a:latin typeface="Arial Narrow" panose="020B0606020202030204" pitchFamily="34" charset="0"/>
              </a:rPr>
              <a:t>that</a:t>
            </a:r>
            <a:r>
              <a:rPr lang="en-US" baseline="0" dirty="0">
                <a:latin typeface="Arial Narrow" panose="020B0606020202030204" pitchFamily="34" charset="0"/>
              </a:rPr>
              <a:t> they do not consider education as important (19%)</a:t>
            </a:r>
            <a:endParaRPr lang="en-US" dirty="0">
              <a:latin typeface="Arial Narrow" panose="020B0606020202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latin typeface="Arial Narrow" panose="020B0606020202030204" pitchFamily="34" charset="0"/>
            </a:endParaRPr>
          </a:p>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20</a:t>
            </a:fld>
            <a:endParaRPr lang="en-US" dirty="0"/>
          </a:p>
        </p:txBody>
      </p:sp>
    </p:spTree>
    <p:extLst>
      <p:ext uri="{BB962C8B-B14F-4D97-AF65-F5344CB8AC3E}">
        <p14:creationId xmlns:p14="http://schemas.microsoft.com/office/powerpoint/2010/main" val="15949860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21</a:t>
            </a:fld>
            <a:endParaRPr lang="en-US" dirty="0"/>
          </a:p>
        </p:txBody>
      </p:sp>
    </p:spTree>
    <p:extLst>
      <p:ext uri="{BB962C8B-B14F-4D97-AF65-F5344CB8AC3E}">
        <p14:creationId xmlns:p14="http://schemas.microsoft.com/office/powerpoint/2010/main" val="3046721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32% of households with at least one child attending informal education cited Save the Children as an</a:t>
            </a:r>
            <a:r>
              <a:rPr lang="en-US" baseline="0" dirty="0"/>
              <a:t> institute that was attended for informal education, 23% cited Relief International, and 13% cited IRD.</a:t>
            </a:r>
          </a:p>
        </p:txBody>
      </p:sp>
      <p:sp>
        <p:nvSpPr>
          <p:cNvPr id="4" name="Slide Number Placeholder 3"/>
          <p:cNvSpPr>
            <a:spLocks noGrp="1"/>
          </p:cNvSpPr>
          <p:nvPr>
            <p:ph type="sldNum" sz="quarter" idx="10"/>
          </p:nvPr>
        </p:nvSpPr>
        <p:spPr/>
        <p:txBody>
          <a:bodyPr/>
          <a:lstStyle/>
          <a:p>
            <a:fld id="{16B4B136-559C-4788-A590-007C58E3C16E}" type="slidenum">
              <a:rPr lang="en-US" smtClean="0"/>
              <a:pPr/>
              <a:t>22</a:t>
            </a:fld>
            <a:endParaRPr lang="en-US" dirty="0"/>
          </a:p>
        </p:txBody>
      </p:sp>
    </p:spTree>
    <p:extLst>
      <p:ext uri="{BB962C8B-B14F-4D97-AF65-F5344CB8AC3E}">
        <p14:creationId xmlns:p14="http://schemas.microsoft.com/office/powerpoint/2010/main" val="3655241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23</a:t>
            </a:fld>
            <a:endParaRPr lang="en-US" dirty="0"/>
          </a:p>
        </p:txBody>
      </p:sp>
    </p:spTree>
    <p:extLst>
      <p:ext uri="{BB962C8B-B14F-4D97-AF65-F5344CB8AC3E}">
        <p14:creationId xmlns:p14="http://schemas.microsoft.com/office/powerpoint/2010/main" val="3655241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24</a:t>
            </a:fld>
            <a:endParaRPr lang="en-US" dirty="0"/>
          </a:p>
        </p:txBody>
      </p:sp>
    </p:spTree>
    <p:extLst>
      <p:ext uri="{BB962C8B-B14F-4D97-AF65-F5344CB8AC3E}">
        <p14:creationId xmlns:p14="http://schemas.microsoft.com/office/powerpoint/2010/main" val="15000429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latin typeface="Arial Narrow" panose="020B0606020202030204" pitchFamily="34" charset="0"/>
            </a:endParaRPr>
          </a:p>
        </p:txBody>
      </p:sp>
      <p:sp>
        <p:nvSpPr>
          <p:cNvPr id="4" name="Slide Number Placeholder 3"/>
          <p:cNvSpPr>
            <a:spLocks noGrp="1"/>
          </p:cNvSpPr>
          <p:nvPr>
            <p:ph type="sldNum" sz="quarter" idx="10"/>
          </p:nvPr>
        </p:nvSpPr>
        <p:spPr/>
        <p:txBody>
          <a:bodyPr/>
          <a:lstStyle/>
          <a:p>
            <a:fld id="{16B4B136-559C-4788-A590-007C58E3C16E}" type="slidenum">
              <a:rPr lang="en-US" smtClean="0"/>
              <a:pPr/>
              <a:t>25</a:t>
            </a:fld>
            <a:endParaRPr lang="en-US" dirty="0"/>
          </a:p>
        </p:txBody>
      </p:sp>
    </p:spTree>
    <p:extLst>
      <p:ext uri="{BB962C8B-B14F-4D97-AF65-F5344CB8AC3E}">
        <p14:creationId xmlns:p14="http://schemas.microsoft.com/office/powerpoint/2010/main" val="741410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latin typeface="Arial Narrow" panose="020B0606020202030204" pitchFamily="34" charset="0"/>
            </a:endParaRPr>
          </a:p>
        </p:txBody>
      </p:sp>
      <p:sp>
        <p:nvSpPr>
          <p:cNvPr id="4" name="Slide Number Placeholder 3"/>
          <p:cNvSpPr>
            <a:spLocks noGrp="1"/>
          </p:cNvSpPr>
          <p:nvPr>
            <p:ph type="sldNum" sz="quarter" idx="10"/>
          </p:nvPr>
        </p:nvSpPr>
        <p:spPr/>
        <p:txBody>
          <a:bodyPr/>
          <a:lstStyle/>
          <a:p>
            <a:fld id="{16B4B136-559C-4788-A590-007C58E3C16E}" type="slidenum">
              <a:rPr lang="en-US" smtClean="0"/>
              <a:pPr/>
              <a:t>27</a:t>
            </a:fld>
            <a:endParaRPr lang="en-US" dirty="0"/>
          </a:p>
        </p:txBody>
      </p:sp>
    </p:spTree>
    <p:extLst>
      <p:ext uri="{BB962C8B-B14F-4D97-AF65-F5344CB8AC3E}">
        <p14:creationId xmlns:p14="http://schemas.microsoft.com/office/powerpoint/2010/main" val="1225574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rial Narrow" panose="020B0606020202030204" pitchFamily="34" charset="0"/>
              </a:rPr>
              <a:t>These findings indicate that the completion of the waste water network will substantially increase the proportion of</a:t>
            </a:r>
            <a:r>
              <a:rPr lang="en-US" baseline="0" dirty="0">
                <a:latin typeface="Arial Narrow" panose="020B0606020202030204" pitchFamily="34" charset="0"/>
              </a:rPr>
              <a:t> households with a suitable private toilet</a:t>
            </a:r>
            <a:endParaRPr lang="en-US" dirty="0">
              <a:latin typeface="Arial Narrow" panose="020B0606020202030204" pitchFamily="34" charset="0"/>
            </a:endParaRPr>
          </a:p>
        </p:txBody>
      </p:sp>
      <p:sp>
        <p:nvSpPr>
          <p:cNvPr id="4" name="Slide Number Placeholder 3"/>
          <p:cNvSpPr>
            <a:spLocks noGrp="1"/>
          </p:cNvSpPr>
          <p:nvPr>
            <p:ph type="sldNum" sz="quarter" idx="10"/>
          </p:nvPr>
        </p:nvSpPr>
        <p:spPr/>
        <p:txBody>
          <a:bodyPr/>
          <a:lstStyle/>
          <a:p>
            <a:fld id="{16B4B136-559C-4788-A590-007C58E3C16E}" type="slidenum">
              <a:rPr lang="en-US" smtClean="0"/>
              <a:pPr/>
              <a:t>28</a:t>
            </a:fld>
            <a:endParaRPr lang="en-US" dirty="0"/>
          </a:p>
        </p:txBody>
      </p:sp>
    </p:spTree>
    <p:extLst>
      <p:ext uri="{BB962C8B-B14F-4D97-AF65-F5344CB8AC3E}">
        <p14:creationId xmlns:p14="http://schemas.microsoft.com/office/powerpoint/2010/main" val="21340622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These findings will be used by UNICEF and camp partners to inform programming that aims to ensure a safe standard of private sanitation facilities across the camp. Households with an unsuitable private toilet and a household member with restricted mobility were considered eligible for follow-up visits to identify their need for additional private WASH infrastructure assistance. </a:t>
            </a:r>
            <a:endParaRPr lang="en-US" dirty="0">
              <a:latin typeface="Arial Narrow" panose="020B0606020202030204" pitchFamily="34" charset="0"/>
            </a:endParaRPr>
          </a:p>
        </p:txBody>
      </p:sp>
      <p:sp>
        <p:nvSpPr>
          <p:cNvPr id="4" name="Slide Number Placeholder 3"/>
          <p:cNvSpPr>
            <a:spLocks noGrp="1"/>
          </p:cNvSpPr>
          <p:nvPr>
            <p:ph type="sldNum" sz="quarter" idx="10"/>
          </p:nvPr>
        </p:nvSpPr>
        <p:spPr/>
        <p:txBody>
          <a:bodyPr/>
          <a:lstStyle/>
          <a:p>
            <a:fld id="{16B4B136-559C-4788-A590-007C58E3C16E}" type="slidenum">
              <a:rPr lang="en-US" smtClean="0"/>
              <a:pPr/>
              <a:t>30</a:t>
            </a:fld>
            <a:endParaRPr lang="en-US" dirty="0"/>
          </a:p>
        </p:txBody>
      </p:sp>
    </p:spTree>
    <p:extLst>
      <p:ext uri="{BB962C8B-B14F-4D97-AF65-F5344CB8AC3E}">
        <p14:creationId xmlns:p14="http://schemas.microsoft.com/office/powerpoint/2010/main" val="9491314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B4B136-559C-4788-A590-007C58E3C16E}" type="slidenum">
              <a:rPr lang="en-US" smtClean="0"/>
              <a:pPr/>
              <a:t>31</a:t>
            </a:fld>
            <a:endParaRPr lang="en-US" dirty="0"/>
          </a:p>
        </p:txBody>
      </p:sp>
    </p:spTree>
    <p:extLst>
      <p:ext uri="{BB962C8B-B14F-4D97-AF65-F5344CB8AC3E}">
        <p14:creationId xmlns:p14="http://schemas.microsoft.com/office/powerpoint/2010/main" val="1401703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804234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124367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964645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1734097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2244914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4266289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2771354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45692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2789999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3910299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E69E4C-CE69-480D-9179-E65935919FB3}" type="datetimeFigureOut">
              <a:rPr lang="en-US" smtClean="0"/>
              <a:pPr/>
              <a:t>4/4/2016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2136496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69E4C-CE69-480D-9179-E65935919FB3}" type="datetimeFigureOut">
              <a:rPr lang="en-US" smtClean="0"/>
              <a:pPr/>
              <a:t>4/4/2016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AE3FB8-D5EE-411F-BD9B-B2EDFD14D6F8}" type="slidenum">
              <a:rPr lang="en-US" smtClean="0"/>
              <a:pPr/>
              <a:t>‹#›</a:t>
            </a:fld>
            <a:endParaRPr lang="en-US" dirty="0"/>
          </a:p>
        </p:txBody>
      </p:sp>
    </p:spTree>
    <p:extLst>
      <p:ext uri="{BB962C8B-B14F-4D97-AF65-F5344CB8AC3E}">
        <p14:creationId xmlns:p14="http://schemas.microsoft.com/office/powerpoint/2010/main" val="1669866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chart" Target="../charts/chart1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chart" Target="../charts/chart1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chart" Target="../charts/chart13.xml"/><Relationship Id="rId5" Type="http://schemas.openxmlformats.org/officeDocument/2006/relationships/chart" Target="../charts/chart1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chart" Target="../charts/chart15.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chart" Target="../charts/chart16.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chart" Target="../charts/chart17.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chart" Target="../charts/chart18.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jpeg"/><Relationship Id="rId7" Type="http://schemas.openxmlformats.org/officeDocument/2006/relationships/hyperlink" Target="http://reach-info.org/jor/alzaatari_camp/"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mailto:stallen@unicef.org" TargetMode="External"/><Relationship Id="rId5" Type="http://schemas.openxmlformats.org/officeDocument/2006/relationships/hyperlink" Target="mailto:andrew.mckenna@reach-initiative.org" TargetMode="External"/><Relationship Id="rId4" Type="http://schemas.openxmlformats.org/officeDocument/2006/relationships/hyperlink" Target="mailto:roxana.mullafiroze@reach-initiative.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C:\Users\User\Pictures\20150413_112429.jpg"/>
          <p:cNvPicPr/>
          <p:nvPr/>
        </p:nvPicPr>
        <p:blipFill rotWithShape="1">
          <a:blip r:embed="rId3" cstate="print"/>
          <a:srcRect r="5936"/>
          <a:stretch/>
        </p:blipFill>
        <p:spPr bwMode="auto">
          <a:xfrm>
            <a:off x="0" y="-41769"/>
            <a:ext cx="9144000" cy="6310296"/>
          </a:xfrm>
          <a:prstGeom prst="rect">
            <a:avLst/>
          </a:prstGeom>
          <a:noFill/>
          <a:ln w="9525">
            <a:noFill/>
            <a:miter lim="800000"/>
            <a:headEnd/>
            <a:tailEnd/>
          </a:ln>
        </p:spPr>
      </p:pic>
      <p:sp>
        <p:nvSpPr>
          <p:cNvPr id="2" name="Title 1"/>
          <p:cNvSpPr>
            <a:spLocks noGrp="1"/>
          </p:cNvSpPr>
          <p:nvPr>
            <p:ph type="ctrTitle"/>
          </p:nvPr>
        </p:nvSpPr>
        <p:spPr>
          <a:xfrm>
            <a:off x="685800" y="1233712"/>
            <a:ext cx="7772400" cy="2393043"/>
          </a:xfrm>
          <a:solidFill>
            <a:srgbClr val="EE595A"/>
          </a:solidFill>
        </p:spPr>
        <p:txBody>
          <a:bodyPr>
            <a:normAutofit/>
          </a:bodyPr>
          <a:lstStyle/>
          <a:p>
            <a:r>
              <a:rPr lang="en-US" b="1" dirty="0">
                <a:solidFill>
                  <a:schemeClr val="bg1"/>
                </a:solidFill>
                <a:latin typeface="Arial Narrow" panose="020B0606020202030204" pitchFamily="34" charset="0"/>
                <a:cs typeface="Arial" panose="020B0604020202020204" pitchFamily="34" charset="0"/>
              </a:rPr>
              <a:t>Population Count</a:t>
            </a:r>
            <a:br>
              <a:rPr lang="en-US" b="1" dirty="0">
                <a:solidFill>
                  <a:schemeClr val="bg1"/>
                </a:solidFill>
                <a:latin typeface="Arial Narrow" panose="020B0606020202030204" pitchFamily="34" charset="0"/>
                <a:cs typeface="Arial" panose="020B0604020202020204" pitchFamily="34" charset="0"/>
              </a:rPr>
            </a:br>
            <a:r>
              <a:rPr lang="en-US" b="1">
                <a:solidFill>
                  <a:schemeClr val="bg1"/>
                </a:solidFill>
                <a:latin typeface="Arial Narrow" panose="020B0606020202030204" pitchFamily="34" charset="0"/>
                <a:cs typeface="Arial" panose="020B0604020202020204" pitchFamily="34" charset="0"/>
              </a:rPr>
              <a:t>Zaatari </a:t>
            </a:r>
            <a:r>
              <a:rPr lang="en-US" b="1" smtClean="0">
                <a:solidFill>
                  <a:schemeClr val="bg1"/>
                </a:solidFill>
                <a:latin typeface="Arial Narrow" panose="020B0606020202030204" pitchFamily="34" charset="0"/>
                <a:cs typeface="Arial" panose="020B0604020202020204" pitchFamily="34" charset="0"/>
              </a:rPr>
              <a:t>Camp</a:t>
            </a:r>
            <a:endParaRPr lang="en-US" b="1" dirty="0">
              <a:solidFill>
                <a:schemeClr val="bg1"/>
              </a:solidFill>
              <a:latin typeface="Arial Narrow" panose="020B0606020202030204" pitchFamily="34" charset="0"/>
              <a:cs typeface="Arial" panose="020B0604020202020204" pitchFamily="34" charset="0"/>
            </a:endParaRP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ubtitle 2"/>
          <p:cNvSpPr txBox="1">
            <a:spLocks/>
          </p:cNvSpPr>
          <p:nvPr/>
        </p:nvSpPr>
        <p:spPr>
          <a:xfrm>
            <a:off x="1502229" y="4450443"/>
            <a:ext cx="6400800"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endParaRPr lang="en-US" dirty="0">
              <a:solidFill>
                <a:schemeClr val="bg1">
                  <a:lumMod val="50000"/>
                </a:schemeClr>
              </a:solidFill>
              <a:latin typeface="Arial Narrow" panose="020B0606020202030204" pitchFamily="34" charset="0"/>
            </a:endParaRPr>
          </a:p>
          <a:p>
            <a:endParaRPr lang="en-US" dirty="0">
              <a:solidFill>
                <a:schemeClr val="bg1">
                  <a:lumMod val="50000"/>
                </a:schemeClr>
              </a:solidFill>
              <a:latin typeface="Arial Narrow" panose="020B0606020202030204" pitchFamily="34" charset="0"/>
            </a:endParaRPr>
          </a:p>
        </p:txBody>
      </p:sp>
      <p:sp>
        <p:nvSpPr>
          <p:cNvPr id="6" name="Subtitle 2"/>
          <p:cNvSpPr txBox="1">
            <a:spLocks/>
          </p:cNvSpPr>
          <p:nvPr/>
        </p:nvSpPr>
        <p:spPr>
          <a:xfrm>
            <a:off x="1143000" y="4191000"/>
            <a:ext cx="6683829" cy="564243"/>
          </a:xfrm>
          <a:prstGeom prst="rect">
            <a:avLst/>
          </a:prstGeom>
          <a:solidFill>
            <a:srgbClr val="FFFFFF">
              <a:alpha val="25098"/>
            </a:srgbClr>
          </a:solidFill>
        </p:spPr>
        <p:txBody>
          <a:bodyPr vert="horz" lIns="91440" tIns="45720" rIns="91440" bIns="45720"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i="1" dirty="0">
                <a:solidFill>
                  <a:schemeClr val="tx1">
                    <a:lumMod val="85000"/>
                    <a:lumOff val="15000"/>
                  </a:schemeClr>
                </a:solidFill>
                <a:latin typeface="Arial Narrow" panose="020B0606020202030204" pitchFamily="34" charset="0"/>
              </a:rPr>
              <a:t>Presentation of Key Findings</a:t>
            </a:r>
          </a:p>
        </p:txBody>
      </p:sp>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5" cstate="print"/>
          <a:srcRect/>
          <a:stretch>
            <a:fillRect/>
          </a:stretch>
        </p:blipFill>
        <p:spPr bwMode="auto">
          <a:xfrm>
            <a:off x="304800" y="6368914"/>
            <a:ext cx="1593215" cy="399415"/>
          </a:xfrm>
          <a:prstGeom prst="rect">
            <a:avLst/>
          </a:prstGeom>
          <a:noFill/>
          <a:ln w="9525">
            <a:noFill/>
            <a:miter lim="800000"/>
            <a:headEnd/>
            <a:tailEnd/>
          </a:ln>
        </p:spPr>
      </p:pic>
    </p:spTree>
    <p:extLst>
      <p:ext uri="{BB962C8B-B14F-4D97-AF65-F5344CB8AC3E}">
        <p14:creationId xmlns:p14="http://schemas.microsoft.com/office/powerpoint/2010/main" val="18802125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7080"/>
            <a:ext cx="56388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Introduction / Background</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533400" y="1076186"/>
            <a:ext cx="8077200" cy="4308872"/>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GB" b="1" dirty="0">
                <a:latin typeface="Arial Narrow" panose="020B0606020202030204" pitchFamily="34" charset="0"/>
              </a:rPr>
              <a:t>To date, six population counts have been conducted in Zaatari camp, the first of which occurred in May/June 2013 and the most recent in December 2015. </a:t>
            </a:r>
          </a:p>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These counts provide a </a:t>
            </a:r>
            <a:r>
              <a:rPr lang="en-GB" b="1" dirty="0">
                <a:latin typeface="Arial Narrow" panose="020B0606020202030204" pitchFamily="34" charset="0"/>
              </a:rPr>
              <a:t>demographic and spatial breakdown </a:t>
            </a:r>
            <a:r>
              <a:rPr lang="en-GB" dirty="0">
                <a:latin typeface="Arial Narrow" panose="020B0606020202030204" pitchFamily="34" charset="0"/>
              </a:rPr>
              <a:t>of the camp population at the </a:t>
            </a:r>
            <a:r>
              <a:rPr lang="en-GB" b="1" dirty="0">
                <a:latin typeface="Arial Narrow" panose="020B0606020202030204" pitchFamily="34" charset="0"/>
              </a:rPr>
              <a:t>district and block level at a single point in time</a:t>
            </a:r>
            <a:endParaRPr lang="en-GB" dirty="0">
              <a:latin typeface="Arial Narrow" panose="020B0606020202030204" pitchFamily="34" charset="0"/>
            </a:endParaRPr>
          </a:p>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Block level data is particularly important, since much  of WASH programming is conducted at the block level, including the delivery of water across the camp and planning for the implementation of a waste water network. </a:t>
            </a:r>
          </a:p>
          <a:p>
            <a:pPr marL="285750" indent="-285750" algn="just">
              <a:spcBef>
                <a:spcPts val="600"/>
              </a:spcBef>
              <a:spcAft>
                <a:spcPts val="600"/>
              </a:spcAft>
              <a:buFont typeface="Arial" panose="020B0604020202020204" pitchFamily="34" charset="0"/>
              <a:buChar char="•"/>
            </a:pPr>
            <a:r>
              <a:rPr lang="en-GB" b="1" dirty="0">
                <a:latin typeface="Arial Narrow" panose="020B0606020202030204" pitchFamily="34" charset="0"/>
              </a:rPr>
              <a:t>REACH, in partnership with UNICEF, conducted a population count from 13-23 December 2015</a:t>
            </a:r>
            <a:r>
              <a:rPr lang="en-GB" dirty="0">
                <a:latin typeface="Arial Narrow" panose="020B0606020202030204" pitchFamily="34" charset="0"/>
              </a:rPr>
              <a:t>. </a:t>
            </a:r>
          </a:p>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To reflect the priority information needs of UNICEF and its partners, the population count also included questions about intentions to leave the camp, attendance of informal and formal education, the condition of private WASH facilities, and the presence of household members with restricted mobility.  </a:t>
            </a:r>
            <a:endParaRPr lang="en-US" dirty="0">
              <a:latin typeface="Arial Narrow" panose="020B060602020203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1804"/>
            <a:ext cx="1626870" cy="390003"/>
          </a:xfrm>
          <a:prstGeom prst="rect">
            <a:avLst/>
          </a:prstGeom>
          <a:noFill/>
          <a:ln w="9525">
            <a:noFill/>
            <a:miter lim="800000"/>
            <a:headEnd/>
            <a:tailEnd/>
          </a:ln>
        </p:spPr>
      </p:pic>
      <p:pic>
        <p:nvPicPr>
          <p:cNvPr id="10" name="Picture 9" descr="C:\Users\Toshiba\AppData\Local\Microsoft\Windows\Temporary Internet Files\Content.Outlook\5IPPUQEN\Unicef_logo-white.png"/>
          <p:cNvPicPr/>
          <p:nvPr/>
        </p:nvPicPr>
        <p:blipFill>
          <a:blip r:embed="rId4" cstate="print"/>
          <a:srcRect/>
          <a:stretch>
            <a:fillRect/>
          </a:stretch>
        </p:blipFill>
        <p:spPr bwMode="auto">
          <a:xfrm>
            <a:off x="228600" y="6351804"/>
            <a:ext cx="1593215" cy="399415"/>
          </a:xfrm>
          <a:prstGeom prst="rect">
            <a:avLst/>
          </a:prstGeom>
          <a:noFill/>
          <a:ln w="9525">
            <a:noFill/>
            <a:miter lim="800000"/>
            <a:headEnd/>
            <a:tailEnd/>
          </a:ln>
        </p:spPr>
      </p:pic>
    </p:spTree>
    <p:extLst>
      <p:ext uri="{BB962C8B-B14F-4D97-AF65-F5344CB8AC3E}">
        <p14:creationId xmlns:p14="http://schemas.microsoft.com/office/powerpoint/2010/main" val="211278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3124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Methodology</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sp>
        <p:nvSpPr>
          <p:cNvPr id="5" name="Rectangle 4"/>
          <p:cNvSpPr/>
          <p:nvPr/>
        </p:nvSpPr>
        <p:spPr>
          <a:xfrm>
            <a:off x="304800" y="1180743"/>
            <a:ext cx="8229600" cy="4308872"/>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Data collection was completed by a mixed sex team of enumerators and Syrian Cash for Workers who visited every household unit in Zaatari camp.</a:t>
            </a:r>
            <a:endParaRPr lang="en-GB" dirty="0">
              <a:latin typeface="Arial Narrow" panose="020B0606020202030204" pitchFamily="34" charset="0"/>
              <a:cs typeface="Times New Roman" panose="02020603050405020304" pitchFamily="18" charset="0"/>
            </a:endParaRPr>
          </a:p>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To ensure that all households were visited, enumerators marked on a map each household assessed.</a:t>
            </a:r>
          </a:p>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Location information was logged according to the boundaries outlined by the UNHCR block system and through the collection of GPS coordinates, at a minimum of 6 metre accuracy. </a:t>
            </a:r>
            <a:endParaRPr lang="en-GB" dirty="0">
              <a:latin typeface="Arial Narrow" panose="020B0606020202030204" pitchFamily="34" charset="0"/>
              <a:cs typeface="Times New Roman" panose="02020603050405020304" pitchFamily="18" charset="0"/>
            </a:endParaRPr>
          </a:p>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For households that could not be assessed for any reason, a total of three revisits were conducted. If the household could still not be assessed by the third revisit, the household’s location was recorded using ODK.</a:t>
            </a:r>
          </a:p>
          <a:p>
            <a:pPr marL="285750" indent="-285750" algn="just">
              <a:spcBef>
                <a:spcPts val="600"/>
              </a:spcBef>
              <a:spcAft>
                <a:spcPts val="600"/>
              </a:spcAft>
              <a:buFont typeface="Arial" panose="020B0604020202020204" pitchFamily="34" charset="0"/>
              <a:buChar char="•"/>
            </a:pPr>
            <a:r>
              <a:rPr lang="en-GB">
                <a:latin typeface="Arial Narrow" panose="020B0606020202030204" pitchFamily="34" charset="0"/>
              </a:rPr>
              <a:t>Upon finalising the assessment and conducting the initial analysis of the population figures, interviews were conducted to contextualise the findings in each of the 12 districts in the camp, with two interviews in districts that experienced the largest reductions in population during 2015 (Districts 1, 2, 3, 7, and 11).  </a:t>
            </a:r>
            <a:endParaRPr lang="en-US" dirty="0">
              <a:latin typeface="Arial Narrow" panose="020B0606020202030204" pitchFamily="34" charset="0"/>
            </a:endParaRPr>
          </a:p>
        </p:txBody>
      </p:sp>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Tree>
    <p:extLst>
      <p:ext uri="{BB962C8B-B14F-4D97-AF65-F5344CB8AC3E}">
        <p14:creationId xmlns:p14="http://schemas.microsoft.com/office/powerpoint/2010/main" val="211278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19267" r="1010" b="30001"/>
          <a:stretch/>
        </p:blipFill>
        <p:spPr>
          <a:xfrm>
            <a:off x="0" y="0"/>
            <a:ext cx="9144000" cy="6248400"/>
          </a:xfrm>
          <a:prstGeom prst="rect">
            <a:avLst/>
          </a:prstGeom>
        </p:spPr>
      </p:pic>
      <p:sp>
        <p:nvSpPr>
          <p:cNvPr id="2" name="Title 1"/>
          <p:cNvSpPr>
            <a:spLocks noGrp="1"/>
          </p:cNvSpPr>
          <p:nvPr>
            <p:ph type="title"/>
          </p:nvPr>
        </p:nvSpPr>
        <p:spPr>
          <a:xfrm>
            <a:off x="1676400" y="1828800"/>
            <a:ext cx="5410200" cy="2362200"/>
          </a:xfrm>
          <a:solidFill>
            <a:srgbClr val="EE595A"/>
          </a:solidFill>
        </p:spPr>
        <p:txBody>
          <a:bodyPr>
            <a:normAutofit/>
          </a:bodyPr>
          <a:lstStyle/>
          <a:p>
            <a:r>
              <a:rPr lang="en-US" sz="3600" b="1" dirty="0">
                <a:solidFill>
                  <a:schemeClr val="bg1"/>
                </a:solidFill>
                <a:latin typeface="Arial Narrow" panose="020B0606020202030204" pitchFamily="34" charset="0"/>
              </a:rPr>
              <a:t>POPULATION AND DEMOGRAPHICS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5" cstate="print"/>
          <a:srcRect/>
          <a:stretch>
            <a:fillRect/>
          </a:stretch>
        </p:blipFill>
        <p:spPr bwMode="auto">
          <a:xfrm>
            <a:off x="304800" y="6368914"/>
            <a:ext cx="1593215" cy="399415"/>
          </a:xfrm>
          <a:prstGeom prst="rect">
            <a:avLst/>
          </a:prstGeom>
          <a:noFill/>
          <a:ln w="9525">
            <a:noFill/>
            <a:miter lim="800000"/>
            <a:headEnd/>
            <a:tailEnd/>
          </a:ln>
        </p:spPr>
      </p:pic>
    </p:spTree>
    <p:extLst>
      <p:ext uri="{BB962C8B-B14F-4D97-AF65-F5344CB8AC3E}">
        <p14:creationId xmlns:p14="http://schemas.microsoft.com/office/powerpoint/2010/main" val="1704780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37338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Overall population</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7" name="Chart 6"/>
          <p:cNvGraphicFramePr/>
          <p:nvPr>
            <p:extLst>
              <p:ext uri="{D42A27DB-BD31-4B8C-83A1-F6EECF244321}">
                <p14:modId xmlns:p14="http://schemas.microsoft.com/office/powerpoint/2010/main" val="648125844"/>
              </p:ext>
            </p:extLst>
          </p:nvPr>
        </p:nvGraphicFramePr>
        <p:xfrm>
          <a:off x="647700" y="2743200"/>
          <a:ext cx="7848600" cy="2260768"/>
        </p:xfrm>
        <a:graphic>
          <a:graphicData uri="http://schemas.openxmlformats.org/drawingml/2006/chart">
            <c:chart xmlns:c="http://schemas.openxmlformats.org/drawingml/2006/chart" xmlns:r="http://schemas.openxmlformats.org/officeDocument/2006/relationships" r:id="rId5"/>
          </a:graphicData>
        </a:graphic>
      </p:graphicFrame>
      <p:sp>
        <p:nvSpPr>
          <p:cNvPr id="3" name="Rectangle 2"/>
          <p:cNvSpPr/>
          <p:nvPr/>
        </p:nvSpPr>
        <p:spPr>
          <a:xfrm>
            <a:off x="1651635" y="2223241"/>
            <a:ext cx="6477000" cy="323165"/>
          </a:xfrm>
          <a:prstGeom prst="rect">
            <a:avLst/>
          </a:prstGeom>
        </p:spPr>
        <p:txBody>
          <a:bodyPr wrap="square">
            <a:spAutoFit/>
          </a:bodyPr>
          <a:lstStyle/>
          <a:p>
            <a:pPr algn="just">
              <a:spcBef>
                <a:spcPts val="600"/>
              </a:spcBef>
              <a:spcAft>
                <a:spcPts val="600"/>
              </a:spcAft>
            </a:pPr>
            <a:r>
              <a:rPr lang="en-GB" sz="1500" b="1" dirty="0">
                <a:solidFill>
                  <a:srgbClr val="404040"/>
                </a:solidFill>
                <a:latin typeface="Arial Narrow" panose="020B0606020202030204" pitchFamily="34" charset="0"/>
                <a:ea typeface="Times New Roman" panose="02020603050405020304" pitchFamily="18" charset="0"/>
                <a:cs typeface="Times New Roman" panose="02020603050405020304" pitchFamily="18" charset="0"/>
              </a:rPr>
              <a:t>Zaatari Camp population since May/June 2013 </a:t>
            </a:r>
            <a:endParaRPr lang="en-US" sz="1500" b="1" dirty="0">
              <a:solidFill>
                <a:srgbClr val="404040"/>
              </a:solidFill>
              <a:effectLst/>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6" name="Rectangle 5"/>
          <p:cNvSpPr/>
          <p:nvPr/>
        </p:nvSpPr>
        <p:spPr>
          <a:xfrm>
            <a:off x="381000" y="1210270"/>
            <a:ext cx="8382000" cy="646331"/>
          </a:xfrm>
          <a:prstGeom prst="rect">
            <a:avLst/>
          </a:prstGeom>
        </p:spPr>
        <p:txBody>
          <a:bodyPr wrap="square">
            <a:spAutoFit/>
          </a:bodyPr>
          <a:lstStyle/>
          <a:p>
            <a:pPr marL="285750" indent="-285750" algn="just">
              <a:buFont typeface="Arial" panose="020B0604020202020204" pitchFamily="34" charset="0"/>
              <a:buChar char="•"/>
            </a:pPr>
            <a:r>
              <a:rPr lang="en-GB" b="1" dirty="0">
                <a:latin typeface="Arial Narrow" panose="020B0606020202030204" pitchFamily="34" charset="0"/>
                <a:ea typeface="Times New Roman" panose="02020603050405020304" pitchFamily="18" charset="0"/>
                <a:cs typeface="Times New Roman" panose="02020603050405020304" pitchFamily="18" charset="0"/>
              </a:rPr>
              <a:t>71,227 individuals were recorded as present in the camp at the time of the assessment (</a:t>
            </a:r>
            <a:r>
              <a:rPr lang="en-GB" b="1" dirty="0">
                <a:latin typeface="Arial Narrow" panose="020B0606020202030204" pitchFamily="34" charset="0"/>
              </a:rPr>
              <a:t>13-23 December 2015)</a:t>
            </a:r>
            <a:endParaRPr lang="en-US" b="1" dirty="0"/>
          </a:p>
        </p:txBody>
      </p:sp>
    </p:spTree>
    <p:extLst>
      <p:ext uri="{BB962C8B-B14F-4D97-AF65-F5344CB8AC3E}">
        <p14:creationId xmlns:p14="http://schemas.microsoft.com/office/powerpoint/2010/main" val="3031720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41148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District level population</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5" name="Rectangle 4"/>
          <p:cNvSpPr/>
          <p:nvPr/>
        </p:nvSpPr>
        <p:spPr>
          <a:xfrm>
            <a:off x="3249385" y="1676147"/>
            <a:ext cx="2188029" cy="323165"/>
          </a:xfrm>
          <a:prstGeom prst="rect">
            <a:avLst/>
          </a:prstGeom>
        </p:spPr>
        <p:txBody>
          <a:bodyPr wrap="square">
            <a:spAutoFit/>
          </a:bodyPr>
          <a:lstStyle/>
          <a:p>
            <a:pPr algn="ctr">
              <a:spcBef>
                <a:spcPts val="1000"/>
              </a:spcBef>
              <a:spcAft>
                <a:spcPts val="600"/>
              </a:spcAft>
            </a:pPr>
            <a:r>
              <a:rPr lang="en-GB" sz="1500" b="1" dirty="0">
                <a:latin typeface="Arial Narrow" panose="020B0606020202030204" pitchFamily="34" charset="0"/>
                <a:cs typeface="Arial" panose="020B0604020202020204" pitchFamily="34" charset="0"/>
              </a:rPr>
              <a:t>Population per district</a:t>
            </a:r>
            <a:endParaRPr lang="en-US" sz="1500" b="1" dirty="0">
              <a:effectLst/>
              <a:latin typeface="Arial Narrow" panose="020B0606020202030204" pitchFamily="34" charset="0"/>
              <a:cs typeface="Arial" panose="020B0604020202020204" pitchFamily="34" charset="0"/>
            </a:endParaRPr>
          </a:p>
        </p:txBody>
      </p:sp>
      <p:sp>
        <p:nvSpPr>
          <p:cNvPr id="6" name="Rectangle 5"/>
          <p:cNvSpPr/>
          <p:nvPr/>
        </p:nvSpPr>
        <p:spPr>
          <a:xfrm>
            <a:off x="304800" y="1191399"/>
            <a:ext cx="8229600" cy="369332"/>
          </a:xfrm>
          <a:prstGeom prst="rect">
            <a:avLst/>
          </a:prstGeom>
        </p:spPr>
        <p:txBody>
          <a:bodyPr wrap="square">
            <a:spAutoFit/>
          </a:bodyPr>
          <a:lstStyle/>
          <a:p>
            <a:pPr marL="285750" indent="-285750">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On average districts have experienced a </a:t>
            </a:r>
            <a:r>
              <a:rPr lang="en-GB" b="1" dirty="0">
                <a:latin typeface="Arial Narrow" panose="020B0606020202030204" pitchFamily="34" charset="0"/>
                <a:ea typeface="Times New Roman" panose="02020603050405020304" pitchFamily="18" charset="0"/>
                <a:cs typeface="Times New Roman" panose="02020603050405020304" pitchFamily="18" charset="0"/>
              </a:rPr>
              <a:t>9% decrease in population </a:t>
            </a:r>
            <a:r>
              <a:rPr lang="en-GB" dirty="0">
                <a:latin typeface="Arial Narrow" panose="020B0606020202030204" pitchFamily="34" charset="0"/>
                <a:ea typeface="Times New Roman" panose="02020603050405020304" pitchFamily="18" charset="0"/>
                <a:cs typeface="Times New Roman" panose="02020603050405020304" pitchFamily="18" charset="0"/>
              </a:rPr>
              <a:t>since January 2015 </a:t>
            </a:r>
            <a:endParaRPr lang="en-US" dirty="0"/>
          </a:p>
        </p:txBody>
      </p:sp>
      <p:sp>
        <p:nvSpPr>
          <p:cNvPr id="9" name="Rectangle 8"/>
          <p:cNvSpPr/>
          <p:nvPr/>
        </p:nvSpPr>
        <p:spPr>
          <a:xfrm>
            <a:off x="304800" y="5001418"/>
            <a:ext cx="8411547" cy="1077218"/>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rPr>
              <a:t>The districts that were found to have the largest populations in Zaatari camp, </a:t>
            </a:r>
            <a:r>
              <a:rPr lang="en-GB" b="1" dirty="0">
                <a:latin typeface="Arial Narrow" panose="020B0606020202030204" pitchFamily="34" charset="0"/>
              </a:rPr>
              <a:t>were Districts 8 and 11, with 7,978 people and 7,582 people respectively</a:t>
            </a:r>
          </a:p>
          <a:p>
            <a:pPr marL="285750" indent="-285750" algn="just">
              <a:spcBef>
                <a:spcPts val="600"/>
              </a:spcBef>
              <a:spcAft>
                <a:spcPts val="600"/>
              </a:spcAft>
              <a:buFont typeface="Arial" panose="020B0604020202020204" pitchFamily="34" charset="0"/>
              <a:buChar char="•"/>
            </a:pPr>
            <a:r>
              <a:rPr lang="en-GB" b="1" dirty="0">
                <a:latin typeface="Arial Narrow" panose="020B0606020202030204" pitchFamily="34" charset="0"/>
              </a:rPr>
              <a:t>District 4 and 3 are the least populated with 4,162 people and 4,467 people</a:t>
            </a:r>
            <a:r>
              <a:rPr lang="en-GB" dirty="0">
                <a:latin typeface="Arial Narrow" panose="020B0606020202030204" pitchFamily="34" charset="0"/>
              </a:rPr>
              <a:t>, respectively. </a:t>
            </a:r>
            <a:endParaRPr lang="en-US" dirty="0">
              <a:latin typeface="Arial Narrow" panose="020B0606020202030204" pitchFamily="34" charset="0"/>
            </a:endParaRPr>
          </a:p>
        </p:txBody>
      </p:sp>
      <p:graphicFrame>
        <p:nvGraphicFramePr>
          <p:cNvPr id="12" name="Chart 11"/>
          <p:cNvGraphicFramePr>
            <a:graphicFrameLocks/>
          </p:cNvGraphicFramePr>
          <p:nvPr>
            <p:extLst>
              <p:ext uri="{D42A27DB-BD31-4B8C-83A1-F6EECF244321}">
                <p14:modId xmlns:p14="http://schemas.microsoft.com/office/powerpoint/2010/main" val="437221711"/>
              </p:ext>
            </p:extLst>
          </p:nvPr>
        </p:nvGraphicFramePr>
        <p:xfrm>
          <a:off x="457200" y="2057400"/>
          <a:ext cx="7772400" cy="294401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671590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831" y="0"/>
            <a:ext cx="9254543" cy="7010399"/>
          </a:xfrm>
        </p:spPr>
      </p:pic>
    </p:spTree>
    <p:extLst>
      <p:ext uri="{BB962C8B-B14F-4D97-AF65-F5344CB8AC3E}">
        <p14:creationId xmlns:p14="http://schemas.microsoft.com/office/powerpoint/2010/main" val="1194494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33580"/>
            <a:ext cx="9144000" cy="6824420"/>
          </a:xfrm>
        </p:spPr>
      </p:pic>
    </p:spTree>
    <p:extLst>
      <p:ext uri="{BB962C8B-B14F-4D97-AF65-F5344CB8AC3E}">
        <p14:creationId xmlns:p14="http://schemas.microsoft.com/office/powerpoint/2010/main" val="2750472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5029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Population Demographics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3" name="Rectangle 2"/>
          <p:cNvSpPr/>
          <p:nvPr/>
        </p:nvSpPr>
        <p:spPr>
          <a:xfrm>
            <a:off x="2895600" y="1579283"/>
            <a:ext cx="3312125" cy="323165"/>
          </a:xfrm>
          <a:prstGeom prst="rect">
            <a:avLst/>
          </a:prstGeom>
        </p:spPr>
        <p:txBody>
          <a:bodyPr wrap="none">
            <a:spAutoFit/>
          </a:bodyPr>
          <a:lstStyle/>
          <a:p>
            <a:r>
              <a:rPr lang="en-GB" sz="1500" b="1" dirty="0">
                <a:latin typeface="Arial Narrow" panose="020B0606020202030204" pitchFamily="34" charset="0"/>
                <a:ea typeface="Times New Roman" panose="02020603050405020304" pitchFamily="18" charset="0"/>
                <a:cs typeface="Times New Roman" panose="02020603050405020304" pitchFamily="18" charset="0"/>
              </a:rPr>
              <a:t>Age and sex breakdown of the population</a:t>
            </a:r>
            <a:endParaRPr lang="en-US" sz="1500" b="1" dirty="0"/>
          </a:p>
        </p:txBody>
      </p:sp>
      <p:sp>
        <p:nvSpPr>
          <p:cNvPr id="12" name="Rectangle 11"/>
          <p:cNvSpPr/>
          <p:nvPr/>
        </p:nvSpPr>
        <p:spPr>
          <a:xfrm>
            <a:off x="304800" y="1021785"/>
            <a:ext cx="8382000" cy="369332"/>
          </a:xfrm>
          <a:prstGeom prst="rect">
            <a:avLst/>
          </a:prstGeom>
        </p:spPr>
        <p:txBody>
          <a:bodyPr wrap="square">
            <a:spAutoFit/>
          </a:bodyPr>
          <a:lstStyle/>
          <a:p>
            <a:pPr marL="285750" indent="-285750">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49.4% (36,051) of the camp population were reported as male, and 50.6% (36,051) as female</a:t>
            </a:r>
            <a:endParaRPr lang="en-US" dirty="0"/>
          </a:p>
        </p:txBody>
      </p:sp>
      <p:sp>
        <p:nvSpPr>
          <p:cNvPr id="13" name="Rectangle 12"/>
          <p:cNvSpPr/>
          <p:nvPr/>
        </p:nvSpPr>
        <p:spPr>
          <a:xfrm>
            <a:off x="228600" y="5020270"/>
            <a:ext cx="8713470" cy="923330"/>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There has been little change in the demographic breakdown of the population since January 2015, with the proportion of children aged 0-5 years increasing from 18% to 23.3%, the proportion of 6-11 year olds decreasing from 23.1% to 18.6%</a:t>
            </a:r>
            <a:endParaRPr lang="en-GB" dirty="0">
              <a:latin typeface="Arial Narrow" panose="020B0606020202030204" pitchFamily="34" charset="0"/>
              <a:cs typeface="Times New Roman" panose="02020603050405020304" pitchFamily="18" charset="0"/>
            </a:endParaRPr>
          </a:p>
        </p:txBody>
      </p:sp>
      <p:graphicFrame>
        <p:nvGraphicFramePr>
          <p:cNvPr id="14" name="Chart 13"/>
          <p:cNvGraphicFramePr>
            <a:graphicFrameLocks/>
          </p:cNvGraphicFramePr>
          <p:nvPr>
            <p:extLst>
              <p:ext uri="{D42A27DB-BD31-4B8C-83A1-F6EECF244321}">
                <p14:modId xmlns:p14="http://schemas.microsoft.com/office/powerpoint/2010/main" val="3082781227"/>
              </p:ext>
            </p:extLst>
          </p:nvPr>
        </p:nvGraphicFramePr>
        <p:xfrm>
          <a:off x="2271152" y="1928486"/>
          <a:ext cx="4601695" cy="287211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375664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5029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Month of Arrival in the Camp</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5" name="Rectangle 4"/>
          <p:cNvSpPr/>
          <p:nvPr/>
        </p:nvSpPr>
        <p:spPr>
          <a:xfrm>
            <a:off x="322242" y="1143000"/>
            <a:ext cx="8440757" cy="646331"/>
          </a:xfrm>
          <a:prstGeom prst="rect">
            <a:avLst/>
          </a:prstGeom>
        </p:spPr>
        <p:txBody>
          <a:bodyPr wrap="square">
            <a:spAutoFit/>
          </a:bodyPr>
          <a:lstStyle/>
          <a:p>
            <a:pPr marL="285750" indent="-285750">
              <a:buFont typeface="Arial" panose="020B0604020202020204" pitchFamily="34" charset="0"/>
              <a:buChar char="•"/>
            </a:pPr>
            <a:r>
              <a:rPr lang="en-GB" b="1" dirty="0">
                <a:latin typeface="Arial Narrow" panose="020B0606020202030204" pitchFamily="34" charset="0"/>
                <a:ea typeface="Times New Roman" panose="02020603050405020304" pitchFamily="18" charset="0"/>
                <a:cs typeface="Times New Roman" panose="02020603050405020304" pitchFamily="18" charset="0"/>
              </a:rPr>
              <a:t>The vast majority of households have been in the camp for over a year (99.3%), and 80.7% have been in the camp for more than two years</a:t>
            </a:r>
            <a:endParaRPr lang="en-US" b="1" dirty="0"/>
          </a:p>
        </p:txBody>
      </p:sp>
      <p:sp>
        <p:nvSpPr>
          <p:cNvPr id="6" name="Rectangle 5"/>
          <p:cNvSpPr/>
          <p:nvPr/>
        </p:nvSpPr>
        <p:spPr>
          <a:xfrm>
            <a:off x="3048000" y="1849588"/>
            <a:ext cx="3406702" cy="323165"/>
          </a:xfrm>
          <a:prstGeom prst="rect">
            <a:avLst/>
          </a:prstGeom>
        </p:spPr>
        <p:txBody>
          <a:bodyPr wrap="none">
            <a:spAutoFit/>
          </a:bodyPr>
          <a:lstStyle/>
          <a:p>
            <a:pPr algn="just">
              <a:spcBef>
                <a:spcPts val="600"/>
              </a:spcBef>
              <a:spcAft>
                <a:spcPts val="600"/>
              </a:spcAft>
            </a:pPr>
            <a:r>
              <a:rPr lang="en-GB" sz="1500" b="1" dirty="0">
                <a:solidFill>
                  <a:srgbClr val="404040"/>
                </a:solidFill>
                <a:latin typeface="Arial Narrow" panose="020B0606020202030204" pitchFamily="34" charset="0"/>
                <a:ea typeface="Times New Roman" panose="02020603050405020304" pitchFamily="18" charset="0"/>
                <a:cs typeface="Times New Roman" panose="02020603050405020304" pitchFamily="18" charset="0"/>
              </a:rPr>
              <a:t>Reported time since arrival in Zaatari camp</a:t>
            </a:r>
            <a:endParaRPr lang="en-US" sz="1500" b="1" dirty="0">
              <a:solidFill>
                <a:srgbClr val="404040"/>
              </a:solidFill>
              <a:effectLst/>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7" name="Rectangle 6"/>
          <p:cNvSpPr/>
          <p:nvPr/>
        </p:nvSpPr>
        <p:spPr>
          <a:xfrm>
            <a:off x="334178" y="5218647"/>
            <a:ext cx="8440757" cy="646331"/>
          </a:xfrm>
          <a:prstGeom prst="rect">
            <a:avLst/>
          </a:prstGeom>
        </p:spPr>
        <p:txBody>
          <a:bodyPr wrap="square">
            <a:spAutoFit/>
          </a:bodyPr>
          <a:lstStyle/>
          <a:p>
            <a:pPr marL="285750" indent="-285750">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Districts 1 (94.1%), 2 (94.8%), 3 (91.2%) and 12 (90.3%) contain the largest proportion of the population who have been living in the camp for more than 2 years</a:t>
            </a:r>
            <a:endParaRPr lang="en-US" dirty="0"/>
          </a:p>
        </p:txBody>
      </p:sp>
      <p:graphicFrame>
        <p:nvGraphicFramePr>
          <p:cNvPr id="12" name="Chart 11"/>
          <p:cNvGraphicFramePr>
            <a:graphicFrameLocks/>
          </p:cNvGraphicFramePr>
          <p:nvPr>
            <p:extLst>
              <p:ext uri="{D42A27DB-BD31-4B8C-83A1-F6EECF244321}">
                <p14:modId xmlns:p14="http://schemas.microsoft.com/office/powerpoint/2010/main" val="3535643365"/>
              </p:ext>
            </p:extLst>
          </p:nvPr>
        </p:nvGraphicFramePr>
        <p:xfrm>
          <a:off x="685800" y="2293267"/>
          <a:ext cx="7696200" cy="258048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473336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2277061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425061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28956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Shelter type</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13" name="Chart 12"/>
          <p:cNvGraphicFramePr>
            <a:graphicFrameLocks/>
          </p:cNvGraphicFramePr>
          <p:nvPr>
            <p:extLst>
              <p:ext uri="{D42A27DB-BD31-4B8C-83A1-F6EECF244321}">
                <p14:modId xmlns:p14="http://schemas.microsoft.com/office/powerpoint/2010/main" val="3065867751"/>
              </p:ext>
            </p:extLst>
          </p:nvPr>
        </p:nvGraphicFramePr>
        <p:xfrm>
          <a:off x="920827" y="2193856"/>
          <a:ext cx="6927773" cy="2942418"/>
        </p:xfrm>
        <a:graphic>
          <a:graphicData uri="http://schemas.openxmlformats.org/drawingml/2006/chart">
            <c:chart xmlns:c="http://schemas.openxmlformats.org/drawingml/2006/chart" xmlns:r="http://schemas.openxmlformats.org/officeDocument/2006/relationships" r:id="rId5"/>
          </a:graphicData>
        </a:graphic>
      </p:graphicFrame>
      <p:sp>
        <p:nvSpPr>
          <p:cNvPr id="5" name="Rectangle 4"/>
          <p:cNvSpPr/>
          <p:nvPr/>
        </p:nvSpPr>
        <p:spPr>
          <a:xfrm>
            <a:off x="1395493" y="1922474"/>
            <a:ext cx="6400800" cy="323165"/>
          </a:xfrm>
          <a:prstGeom prst="rect">
            <a:avLst/>
          </a:prstGeom>
        </p:spPr>
        <p:txBody>
          <a:bodyPr wrap="square">
            <a:spAutoFit/>
          </a:bodyPr>
          <a:lstStyle/>
          <a:p>
            <a:r>
              <a:rPr lang="en-GB" sz="1500" b="1" dirty="0">
                <a:latin typeface="Arial Narrow" panose="020B0606020202030204" pitchFamily="34" charset="0"/>
                <a:ea typeface="Times New Roman" panose="02020603050405020304" pitchFamily="18" charset="0"/>
                <a:cs typeface="Times New Roman" panose="02020603050405020304" pitchFamily="18" charset="0"/>
              </a:rPr>
              <a:t>Household shelter type for the January 2015 and December 2015 population counts</a:t>
            </a:r>
            <a:endParaRPr lang="en-US" sz="1500" b="1" dirty="0"/>
          </a:p>
        </p:txBody>
      </p:sp>
      <p:sp>
        <p:nvSpPr>
          <p:cNvPr id="6" name="Rectangle 5"/>
          <p:cNvSpPr/>
          <p:nvPr/>
        </p:nvSpPr>
        <p:spPr>
          <a:xfrm>
            <a:off x="277258" y="1052422"/>
            <a:ext cx="8485742" cy="646331"/>
          </a:xfrm>
          <a:prstGeom prst="rect">
            <a:avLst/>
          </a:prstGeom>
        </p:spPr>
        <p:txBody>
          <a:bodyPr wrap="square">
            <a:spAutoFit/>
          </a:bodyPr>
          <a:lstStyle/>
          <a:p>
            <a:pPr marL="285750" indent="-285750" algn="just">
              <a:buFont typeface="Arial" panose="020B0604020202020204" pitchFamily="34" charset="0"/>
              <a:buChar char="•"/>
            </a:pPr>
            <a:r>
              <a:rPr lang="en-GB" b="1" dirty="0">
                <a:latin typeface="Arial Narrow" panose="020B0606020202030204" pitchFamily="34" charset="0"/>
                <a:ea typeface="Times New Roman" panose="02020603050405020304" pitchFamily="18" charset="0"/>
                <a:cs typeface="Times New Roman" panose="02020603050405020304" pitchFamily="18" charset="0"/>
              </a:rPr>
              <a:t>The proportion of households that have caravan(s) as their shelter type has increased by 17% since January 2015: from 80% to 97%</a:t>
            </a:r>
            <a:endParaRPr lang="en-US" b="1" dirty="0"/>
          </a:p>
        </p:txBody>
      </p:sp>
      <p:sp>
        <p:nvSpPr>
          <p:cNvPr id="7" name="Rectangle 6"/>
          <p:cNvSpPr/>
          <p:nvPr/>
        </p:nvSpPr>
        <p:spPr>
          <a:xfrm>
            <a:off x="277258" y="5225945"/>
            <a:ext cx="8637270" cy="646331"/>
          </a:xfrm>
          <a:prstGeom prst="rect">
            <a:avLst/>
          </a:prstGeom>
        </p:spPr>
        <p:txBody>
          <a:bodyPr wrap="square">
            <a:spAutoFit/>
          </a:bodyPr>
          <a:lstStyle/>
          <a:p>
            <a:pPr marL="285750" indent="-285750">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There has been a decrease since January 2015 in the proportion of households with tents as their sole form of shelter, </a:t>
            </a:r>
            <a:r>
              <a:rPr lang="en-GB" b="1" dirty="0">
                <a:latin typeface="Arial Narrow" panose="020B0606020202030204" pitchFamily="34" charset="0"/>
                <a:ea typeface="Times New Roman" panose="02020603050405020304" pitchFamily="18" charset="0"/>
                <a:cs typeface="Times New Roman" panose="02020603050405020304" pitchFamily="18" charset="0"/>
              </a:rPr>
              <a:t>from 10% in January 2015 to 1% in December 2015</a:t>
            </a:r>
            <a:endParaRPr lang="en-US" b="1" dirty="0"/>
          </a:p>
        </p:txBody>
      </p:sp>
    </p:spTree>
    <p:extLst>
      <p:ext uri="{BB962C8B-B14F-4D97-AF65-F5344CB8AC3E}">
        <p14:creationId xmlns:p14="http://schemas.microsoft.com/office/powerpoint/2010/main" val="2166994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45720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Movement Intentions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3" name="Rectangle 2"/>
          <p:cNvSpPr/>
          <p:nvPr/>
        </p:nvSpPr>
        <p:spPr>
          <a:xfrm>
            <a:off x="246634" y="1035169"/>
            <a:ext cx="8492169" cy="923330"/>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GB" b="1" dirty="0">
                <a:latin typeface="Arial Narrow" panose="020B0606020202030204" pitchFamily="34" charset="0"/>
                <a:ea typeface="Times New Roman" panose="02020603050405020304" pitchFamily="18" charset="0"/>
                <a:cs typeface="Times New Roman" panose="02020603050405020304" pitchFamily="18" charset="0"/>
              </a:rPr>
              <a:t>49.9% of respondents reported that they did not think that families would leave the camp in the four months following the assessment given the opportunity</a:t>
            </a:r>
            <a:r>
              <a:rPr lang="en-GB" dirty="0">
                <a:latin typeface="Arial Narrow" panose="020B0606020202030204" pitchFamily="34" charset="0"/>
                <a:ea typeface="Times New Roman" panose="02020603050405020304" pitchFamily="18" charset="0"/>
                <a:cs typeface="Times New Roman" panose="02020603050405020304" pitchFamily="18" charset="0"/>
              </a:rPr>
              <a:t>, 25.9% indicated that families would, and 24.2% said they did not know. </a:t>
            </a:r>
            <a:endParaRPr lang="en-US"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graphicFrame>
        <p:nvGraphicFramePr>
          <p:cNvPr id="12" name="Chart 11"/>
          <p:cNvGraphicFramePr>
            <a:graphicFrameLocks/>
          </p:cNvGraphicFramePr>
          <p:nvPr>
            <p:extLst>
              <p:ext uri="{D42A27DB-BD31-4B8C-83A1-F6EECF244321}">
                <p14:modId xmlns:p14="http://schemas.microsoft.com/office/powerpoint/2010/main" val="3835328182"/>
              </p:ext>
            </p:extLst>
          </p:nvPr>
        </p:nvGraphicFramePr>
        <p:xfrm>
          <a:off x="1590675" y="2378311"/>
          <a:ext cx="5962650" cy="2619315"/>
        </p:xfrm>
        <a:graphic>
          <a:graphicData uri="http://schemas.openxmlformats.org/drawingml/2006/chart">
            <c:chart xmlns:c="http://schemas.openxmlformats.org/drawingml/2006/chart" xmlns:r="http://schemas.openxmlformats.org/officeDocument/2006/relationships" r:id="rId5"/>
          </a:graphicData>
        </a:graphic>
      </p:graphicFrame>
      <p:sp>
        <p:nvSpPr>
          <p:cNvPr id="9" name="Rectangle 8"/>
          <p:cNvSpPr/>
          <p:nvPr/>
        </p:nvSpPr>
        <p:spPr>
          <a:xfrm>
            <a:off x="1219200" y="1980973"/>
            <a:ext cx="7086599" cy="323165"/>
          </a:xfrm>
          <a:prstGeom prst="rect">
            <a:avLst/>
          </a:prstGeom>
        </p:spPr>
        <p:txBody>
          <a:bodyPr wrap="square">
            <a:spAutoFit/>
          </a:bodyPr>
          <a:lstStyle/>
          <a:p>
            <a:r>
              <a:rPr lang="en-GB" sz="1500" b="1" dirty="0">
                <a:latin typeface="Arial Narrow" panose="020B0606020202030204" pitchFamily="34" charset="0"/>
                <a:ea typeface="Times New Roman" panose="02020603050405020304" pitchFamily="18" charset="0"/>
                <a:cs typeface="Times New Roman" panose="02020603050405020304" pitchFamily="18" charset="0"/>
              </a:rPr>
              <a:t>Places where respondents perceived families would move to if they had the opportunity</a:t>
            </a:r>
            <a:endParaRPr lang="en-US" sz="1500" b="1" dirty="0"/>
          </a:p>
        </p:txBody>
      </p:sp>
      <p:sp>
        <p:nvSpPr>
          <p:cNvPr id="14" name="Rectangle 13"/>
          <p:cNvSpPr/>
          <p:nvPr/>
        </p:nvSpPr>
        <p:spPr>
          <a:xfrm>
            <a:off x="246634" y="5094238"/>
            <a:ext cx="8595040" cy="923330"/>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Narrow" panose="020B0606020202030204" pitchFamily="34" charset="0"/>
                <a:ea typeface="Times New Roman" panose="02020603050405020304" pitchFamily="18" charset="0"/>
                <a:cs typeface="Times New Roman" panose="02020603050405020304" pitchFamily="18" charset="0"/>
              </a:rPr>
              <a:t>Of the 25.9% of respondents that reported that families would leave Zaatari camp if they had the opportunity to in the four months following the assessment, the most frequently cited location that families would move to was </a:t>
            </a:r>
            <a:r>
              <a:rPr lang="en-GB" b="1" dirty="0">
                <a:latin typeface="Arial Narrow" panose="020B0606020202030204" pitchFamily="34" charset="0"/>
                <a:ea typeface="Times New Roman" panose="02020603050405020304" pitchFamily="18" charset="0"/>
                <a:cs typeface="Times New Roman" panose="02020603050405020304" pitchFamily="18" charset="0"/>
              </a:rPr>
              <a:t>Europe, at 46%, followed by Canada (33.5%) and Syria (11.4%)</a:t>
            </a:r>
            <a:endParaRPr lang="en-US" b="1" dirty="0">
              <a:effectLst/>
              <a:latin typeface="Cambria" panose="020405030504060302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344827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_MG_5272.JPG"/>
          <p:cNvPicPr>
            <a:picLocks noChangeAspect="1"/>
          </p:cNvPicPr>
          <p:nvPr/>
        </p:nvPicPr>
        <p:blipFill>
          <a:blip r:embed="rId3" cstate="print"/>
          <a:stretch>
            <a:fillRect/>
          </a:stretch>
        </p:blipFill>
        <p:spPr>
          <a:xfrm>
            <a:off x="0" y="0"/>
            <a:ext cx="9144000" cy="6248400"/>
          </a:xfrm>
          <a:prstGeom prst="rect">
            <a:avLst/>
          </a:prstGeom>
        </p:spPr>
      </p:pic>
      <p:sp>
        <p:nvSpPr>
          <p:cNvPr id="2" name="Title 1"/>
          <p:cNvSpPr>
            <a:spLocks noGrp="1"/>
          </p:cNvSpPr>
          <p:nvPr>
            <p:ph type="title"/>
          </p:nvPr>
        </p:nvSpPr>
        <p:spPr>
          <a:xfrm>
            <a:off x="2057400" y="2248546"/>
            <a:ext cx="4876800" cy="1828800"/>
          </a:xfrm>
          <a:solidFill>
            <a:srgbClr val="EE595A"/>
          </a:solidFill>
        </p:spPr>
        <p:txBody>
          <a:bodyPr>
            <a:normAutofit/>
          </a:bodyPr>
          <a:lstStyle/>
          <a:p>
            <a:r>
              <a:rPr lang="en-US" sz="5400" b="1" dirty="0">
                <a:solidFill>
                  <a:schemeClr val="bg1"/>
                </a:solidFill>
                <a:latin typeface="Arial Narrow" panose="020B0606020202030204" pitchFamily="34" charset="0"/>
              </a:rPr>
              <a:t>EDUCATION</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5" cstate="print"/>
          <a:srcRect/>
          <a:stretch>
            <a:fillRect/>
          </a:stretch>
        </p:blipFill>
        <p:spPr bwMode="auto">
          <a:xfrm>
            <a:off x="304800" y="6368914"/>
            <a:ext cx="1593215" cy="399415"/>
          </a:xfrm>
          <a:prstGeom prst="rect">
            <a:avLst/>
          </a:prstGeom>
          <a:noFill/>
          <a:ln w="9525">
            <a:noFill/>
            <a:miter lim="800000"/>
            <a:headEnd/>
            <a:tailEnd/>
          </a:ln>
        </p:spPr>
      </p:pic>
    </p:spTree>
    <p:extLst>
      <p:ext uri="{BB962C8B-B14F-4D97-AF65-F5344CB8AC3E}">
        <p14:creationId xmlns:p14="http://schemas.microsoft.com/office/powerpoint/2010/main" val="609328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7696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School-aged children</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10" name="Chart 9"/>
          <p:cNvGraphicFramePr>
            <a:graphicFrameLocks/>
          </p:cNvGraphicFramePr>
          <p:nvPr>
            <p:extLst>
              <p:ext uri="{D42A27DB-BD31-4B8C-83A1-F6EECF244321}">
                <p14:modId xmlns:p14="http://schemas.microsoft.com/office/powerpoint/2010/main" val="2911178973"/>
              </p:ext>
            </p:extLst>
          </p:nvPr>
        </p:nvGraphicFramePr>
        <p:xfrm>
          <a:off x="339436" y="2555954"/>
          <a:ext cx="4692361" cy="3338896"/>
        </p:xfrm>
        <a:graphic>
          <a:graphicData uri="http://schemas.openxmlformats.org/drawingml/2006/chart">
            <c:chart xmlns:c="http://schemas.openxmlformats.org/drawingml/2006/chart" xmlns:r="http://schemas.openxmlformats.org/officeDocument/2006/relationships" r:id="rId5"/>
          </a:graphicData>
        </a:graphic>
      </p:graphicFrame>
      <p:sp>
        <p:nvSpPr>
          <p:cNvPr id="6" name="TextBox 5"/>
          <p:cNvSpPr txBox="1"/>
          <p:nvPr/>
        </p:nvSpPr>
        <p:spPr>
          <a:xfrm>
            <a:off x="339436" y="1066800"/>
            <a:ext cx="8423564" cy="1477328"/>
          </a:xfrm>
          <a:prstGeom prst="rect">
            <a:avLst/>
          </a:prstGeom>
          <a:noFill/>
        </p:spPr>
        <p:txBody>
          <a:bodyPr wrap="square" rtlCol="0">
            <a:spAutoFit/>
          </a:bodyPr>
          <a:lstStyle/>
          <a:p>
            <a:pPr marL="285750" indent="-285750" algn="just">
              <a:buFont typeface="Arial" panose="020B0604020202020204" pitchFamily="34" charset="0"/>
              <a:buChar char="•"/>
            </a:pPr>
            <a:r>
              <a:rPr lang="en-US" dirty="0">
                <a:latin typeface="Arial Narrow" panose="020B0606020202030204" pitchFamily="34" charset="0"/>
              </a:rPr>
              <a:t>There were 23,941 school-aged children recorded across the camp at the time of the assessment, representing 34% of the total camp population</a:t>
            </a:r>
          </a:p>
          <a:p>
            <a:pPr marL="742950" lvl="1" indent="-285750" algn="just">
              <a:buFont typeface="Arial" panose="020B0604020202020204" pitchFamily="34" charset="0"/>
              <a:buChar char="•"/>
            </a:pPr>
            <a:r>
              <a:rPr lang="en-US" dirty="0">
                <a:latin typeface="Arial Narrow" panose="020B0606020202030204" pitchFamily="34" charset="0"/>
              </a:rPr>
              <a:t>6-11 y/o 18.6%</a:t>
            </a:r>
          </a:p>
          <a:p>
            <a:pPr marL="742950" lvl="1" indent="-285750" algn="just">
              <a:buFont typeface="Arial" panose="020B0604020202020204" pitchFamily="34" charset="0"/>
              <a:buChar char="•"/>
            </a:pPr>
            <a:r>
              <a:rPr lang="en-US" dirty="0">
                <a:latin typeface="Arial Narrow" panose="020B0606020202030204" pitchFamily="34" charset="0"/>
              </a:rPr>
              <a:t>12-17 y/o 15%</a:t>
            </a:r>
          </a:p>
          <a:p>
            <a:pPr marL="285750" indent="-285750" algn="just">
              <a:buFont typeface="Arial" panose="020B0604020202020204" pitchFamily="34" charset="0"/>
              <a:buChar char="•"/>
            </a:pPr>
            <a:r>
              <a:rPr lang="en-US" dirty="0">
                <a:latin typeface="Arial Narrow" panose="020B0606020202030204" pitchFamily="34" charset="0"/>
              </a:rPr>
              <a:t>34% of households without school-aged children were recorded</a:t>
            </a:r>
          </a:p>
        </p:txBody>
      </p:sp>
      <p:graphicFrame>
        <p:nvGraphicFramePr>
          <p:cNvPr id="14" name="Chart 13"/>
          <p:cNvGraphicFramePr>
            <a:graphicFrameLocks/>
          </p:cNvGraphicFramePr>
          <p:nvPr>
            <p:extLst>
              <p:ext uri="{D42A27DB-BD31-4B8C-83A1-F6EECF244321}">
                <p14:modId xmlns:p14="http://schemas.microsoft.com/office/powerpoint/2010/main" val="3167732790"/>
              </p:ext>
            </p:extLst>
          </p:nvPr>
        </p:nvGraphicFramePr>
        <p:xfrm>
          <a:off x="436418" y="2544128"/>
          <a:ext cx="8229600" cy="3551872"/>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3417501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7696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Formal School Enrolment: 6-11 year olds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10" name="Chart 9"/>
          <p:cNvGraphicFramePr>
            <a:graphicFrameLocks/>
          </p:cNvGraphicFramePr>
          <p:nvPr>
            <p:extLst>
              <p:ext uri="{D42A27DB-BD31-4B8C-83A1-F6EECF244321}">
                <p14:modId xmlns:p14="http://schemas.microsoft.com/office/powerpoint/2010/main" val="974899172"/>
              </p:ext>
            </p:extLst>
          </p:nvPr>
        </p:nvGraphicFramePr>
        <p:xfrm>
          <a:off x="339436" y="2555954"/>
          <a:ext cx="4692361" cy="333889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Chart 12"/>
          <p:cNvGraphicFramePr>
            <a:graphicFrameLocks/>
          </p:cNvGraphicFramePr>
          <p:nvPr>
            <p:extLst>
              <p:ext uri="{D42A27DB-BD31-4B8C-83A1-F6EECF244321}">
                <p14:modId xmlns:p14="http://schemas.microsoft.com/office/powerpoint/2010/main" val="1260871147"/>
              </p:ext>
            </p:extLst>
          </p:nvPr>
        </p:nvGraphicFramePr>
        <p:xfrm>
          <a:off x="4038600" y="2800239"/>
          <a:ext cx="4568536" cy="2850326"/>
        </p:xfrm>
        <a:graphic>
          <a:graphicData uri="http://schemas.openxmlformats.org/drawingml/2006/chart">
            <c:chart xmlns:c="http://schemas.openxmlformats.org/drawingml/2006/chart" xmlns:r="http://schemas.openxmlformats.org/officeDocument/2006/relationships" r:id="rId6"/>
          </a:graphicData>
        </a:graphic>
      </p:graphicFrame>
      <p:sp>
        <p:nvSpPr>
          <p:cNvPr id="5" name="TextBox 4"/>
          <p:cNvSpPr txBox="1"/>
          <p:nvPr/>
        </p:nvSpPr>
        <p:spPr>
          <a:xfrm>
            <a:off x="2388377" y="2511633"/>
            <a:ext cx="594477" cy="369332"/>
          </a:xfrm>
          <a:prstGeom prst="rect">
            <a:avLst/>
          </a:prstGeom>
          <a:noFill/>
        </p:spPr>
        <p:txBody>
          <a:bodyPr wrap="square" rtlCol="0">
            <a:spAutoFit/>
          </a:bodyPr>
          <a:lstStyle/>
          <a:p>
            <a:r>
              <a:rPr lang="en-US" u="sng" dirty="0">
                <a:latin typeface="Arial Narrow" panose="020B0606020202030204" pitchFamily="34" charset="0"/>
              </a:rPr>
              <a:t>Girls</a:t>
            </a:r>
          </a:p>
        </p:txBody>
      </p:sp>
      <p:sp>
        <p:nvSpPr>
          <p:cNvPr id="15" name="TextBox 14"/>
          <p:cNvSpPr txBox="1"/>
          <p:nvPr/>
        </p:nvSpPr>
        <p:spPr>
          <a:xfrm>
            <a:off x="6025629" y="2511633"/>
            <a:ext cx="656389" cy="369332"/>
          </a:xfrm>
          <a:prstGeom prst="rect">
            <a:avLst/>
          </a:prstGeom>
          <a:noFill/>
        </p:spPr>
        <p:txBody>
          <a:bodyPr wrap="square" rtlCol="0">
            <a:spAutoFit/>
          </a:bodyPr>
          <a:lstStyle/>
          <a:p>
            <a:r>
              <a:rPr lang="en-US" u="sng" dirty="0">
                <a:latin typeface="Arial Narrow" panose="020B0606020202030204" pitchFamily="34" charset="0"/>
              </a:rPr>
              <a:t>Boys</a:t>
            </a:r>
          </a:p>
        </p:txBody>
      </p:sp>
      <p:sp>
        <p:nvSpPr>
          <p:cNvPr id="16" name="TextBox 15"/>
          <p:cNvSpPr txBox="1"/>
          <p:nvPr/>
        </p:nvSpPr>
        <p:spPr>
          <a:xfrm>
            <a:off x="3387985" y="5465899"/>
            <a:ext cx="2368029" cy="369332"/>
          </a:xfrm>
          <a:prstGeom prst="rect">
            <a:avLst/>
          </a:prstGeom>
          <a:noFill/>
        </p:spPr>
        <p:txBody>
          <a:bodyPr wrap="square" rtlCol="0">
            <a:spAutoFit/>
          </a:bodyPr>
          <a:lstStyle/>
          <a:p>
            <a:r>
              <a:rPr lang="en-US" b="1" dirty="0">
                <a:solidFill>
                  <a:srgbClr val="EE595A"/>
                </a:solidFill>
                <a:latin typeface="Arial Narrow" panose="020B0606020202030204" pitchFamily="34" charset="0"/>
              </a:rPr>
              <a:t>Not Enrolled </a:t>
            </a:r>
            <a:r>
              <a:rPr lang="en-US" b="1" dirty="0">
                <a:latin typeface="Arial Narrow" panose="020B0606020202030204" pitchFamily="34" charset="0"/>
              </a:rPr>
              <a:t>/ </a:t>
            </a:r>
            <a:r>
              <a:rPr lang="en-US" b="1" dirty="0">
                <a:solidFill>
                  <a:srgbClr val="58595A"/>
                </a:solidFill>
                <a:latin typeface="Arial Narrow" panose="020B0606020202030204" pitchFamily="34" charset="0"/>
              </a:rPr>
              <a:t>Enrolled</a:t>
            </a:r>
          </a:p>
        </p:txBody>
      </p:sp>
      <p:sp>
        <p:nvSpPr>
          <p:cNvPr id="17" name="TextBox 16"/>
          <p:cNvSpPr txBox="1"/>
          <p:nvPr/>
        </p:nvSpPr>
        <p:spPr>
          <a:xfrm>
            <a:off x="1797611" y="2098464"/>
            <a:ext cx="5548775" cy="323165"/>
          </a:xfrm>
          <a:prstGeom prst="rect">
            <a:avLst/>
          </a:prstGeom>
          <a:noFill/>
        </p:spPr>
        <p:txBody>
          <a:bodyPr wrap="square" rtlCol="0">
            <a:spAutoFit/>
          </a:bodyPr>
          <a:lstStyle/>
          <a:p>
            <a:r>
              <a:rPr lang="en-US" sz="1500" b="1" dirty="0">
                <a:latin typeface="Arial Narrow" panose="020B0606020202030204" pitchFamily="34" charset="0"/>
              </a:rPr>
              <a:t>Proportion of 6-11 year olds enrolled in formal education by sex</a:t>
            </a:r>
          </a:p>
        </p:txBody>
      </p:sp>
      <p:sp>
        <p:nvSpPr>
          <p:cNvPr id="6" name="TextBox 5"/>
          <p:cNvSpPr txBox="1"/>
          <p:nvPr/>
        </p:nvSpPr>
        <p:spPr>
          <a:xfrm>
            <a:off x="339436" y="1261877"/>
            <a:ext cx="8423564" cy="646331"/>
          </a:xfrm>
          <a:prstGeom prst="rect">
            <a:avLst/>
          </a:prstGeom>
          <a:noFill/>
        </p:spPr>
        <p:txBody>
          <a:bodyPr wrap="square" rtlCol="0">
            <a:spAutoFit/>
          </a:bodyPr>
          <a:lstStyle/>
          <a:p>
            <a:pPr marL="285750" indent="-285750" algn="just">
              <a:buFont typeface="Arial" panose="020B0604020202020204" pitchFamily="34" charset="0"/>
              <a:buChar char="•"/>
            </a:pPr>
            <a:r>
              <a:rPr lang="en-US" dirty="0">
                <a:latin typeface="Arial Narrow" panose="020B0606020202030204" pitchFamily="34" charset="0"/>
              </a:rPr>
              <a:t>Marginally more 6-11 year old boys (10%) were not enrolled in a formal school than 6-11 year old girls (7%).</a:t>
            </a:r>
          </a:p>
        </p:txBody>
      </p:sp>
    </p:spTree>
    <p:extLst>
      <p:ext uri="{BB962C8B-B14F-4D97-AF65-F5344CB8AC3E}">
        <p14:creationId xmlns:p14="http://schemas.microsoft.com/office/powerpoint/2010/main" val="1769134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6934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Reasons for 6-11 year olds not enrolling</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14" name="Chart 13"/>
          <p:cNvGraphicFramePr>
            <a:graphicFrameLocks/>
          </p:cNvGraphicFramePr>
          <p:nvPr>
            <p:extLst>
              <p:ext uri="{D42A27DB-BD31-4B8C-83A1-F6EECF244321}">
                <p14:modId xmlns:p14="http://schemas.microsoft.com/office/powerpoint/2010/main" val="2674799134"/>
              </p:ext>
            </p:extLst>
          </p:nvPr>
        </p:nvGraphicFramePr>
        <p:xfrm>
          <a:off x="838200" y="2613874"/>
          <a:ext cx="7391400" cy="3566600"/>
        </p:xfrm>
        <a:graphic>
          <a:graphicData uri="http://schemas.openxmlformats.org/drawingml/2006/chart">
            <c:chart xmlns:c="http://schemas.openxmlformats.org/drawingml/2006/chart" xmlns:r="http://schemas.openxmlformats.org/officeDocument/2006/relationships" r:id="rId5"/>
          </a:graphicData>
        </a:graphic>
      </p:graphicFrame>
      <p:sp>
        <p:nvSpPr>
          <p:cNvPr id="28" name="TextBox 27"/>
          <p:cNvSpPr txBox="1"/>
          <p:nvPr/>
        </p:nvSpPr>
        <p:spPr>
          <a:xfrm>
            <a:off x="914400" y="2018003"/>
            <a:ext cx="7239000" cy="553998"/>
          </a:xfrm>
          <a:prstGeom prst="rect">
            <a:avLst/>
          </a:prstGeom>
          <a:noFill/>
        </p:spPr>
        <p:txBody>
          <a:bodyPr wrap="square" rtlCol="0">
            <a:spAutoFit/>
          </a:bodyPr>
          <a:lstStyle/>
          <a:p>
            <a:pPr algn="ctr"/>
            <a:r>
              <a:rPr lang="en-US" sz="1500" b="1" dirty="0">
                <a:latin typeface="Arial Narrow" panose="020B0606020202030204" pitchFamily="34" charset="0"/>
              </a:rPr>
              <a:t>Proportion of households with at least one 6-11 year child not enrolled in formal education, by most frequently cited reason for not attending</a:t>
            </a:r>
          </a:p>
        </p:txBody>
      </p:sp>
      <p:sp>
        <p:nvSpPr>
          <p:cNvPr id="29" name="TextBox 28"/>
          <p:cNvSpPr txBox="1"/>
          <p:nvPr/>
        </p:nvSpPr>
        <p:spPr>
          <a:xfrm>
            <a:off x="270164" y="1011929"/>
            <a:ext cx="8637270" cy="923330"/>
          </a:xfrm>
          <a:prstGeom prst="rect">
            <a:avLst/>
          </a:prstGeom>
          <a:noFill/>
        </p:spPr>
        <p:txBody>
          <a:bodyPr wrap="square" rtlCol="0">
            <a:spAutoFit/>
          </a:bodyPr>
          <a:lstStyle/>
          <a:p>
            <a:pPr marL="285750" indent="-285750">
              <a:buFont typeface="Arial" panose="020B0604020202020204" pitchFamily="34" charset="0"/>
              <a:buChar char="•"/>
            </a:pPr>
            <a:r>
              <a:rPr lang="en-US" b="1" dirty="0">
                <a:latin typeface="Arial Narrow" panose="020B0606020202030204" pitchFamily="34" charset="0"/>
              </a:rPr>
              <a:t>The most frequently cited reason for 6-11 year old boys not being enrolled in formal education was that they don’t consider education to be important (25%)</a:t>
            </a:r>
            <a:r>
              <a:rPr lang="en-US" dirty="0">
                <a:latin typeface="Arial Narrow" panose="020B0606020202030204" pitchFamily="34" charset="0"/>
              </a:rPr>
              <a:t>, compared to 17% of households with at least one 6-11 year old girl not enrolled in formal education citing this reason.   </a:t>
            </a:r>
          </a:p>
        </p:txBody>
      </p:sp>
    </p:spTree>
    <p:extLst>
      <p:ext uri="{BB962C8B-B14F-4D97-AF65-F5344CB8AC3E}">
        <p14:creationId xmlns:p14="http://schemas.microsoft.com/office/powerpoint/2010/main" val="797535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7696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Formal School Enrolment: 12-17 year olds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10" name="Chart 9"/>
          <p:cNvGraphicFramePr>
            <a:graphicFrameLocks/>
          </p:cNvGraphicFramePr>
          <p:nvPr>
            <p:extLst>
              <p:ext uri="{D42A27DB-BD31-4B8C-83A1-F6EECF244321}">
                <p14:modId xmlns:p14="http://schemas.microsoft.com/office/powerpoint/2010/main" val="180315447"/>
              </p:ext>
            </p:extLst>
          </p:nvPr>
        </p:nvGraphicFramePr>
        <p:xfrm>
          <a:off x="339436" y="2830185"/>
          <a:ext cx="4692361" cy="3338896"/>
        </p:xfrm>
        <a:graphic>
          <a:graphicData uri="http://schemas.openxmlformats.org/drawingml/2006/chart">
            <c:chart xmlns:c="http://schemas.openxmlformats.org/drawingml/2006/chart" xmlns:r="http://schemas.openxmlformats.org/officeDocument/2006/relationships" r:id="rId5"/>
          </a:graphicData>
        </a:graphic>
      </p:graphicFrame>
      <p:sp>
        <p:nvSpPr>
          <p:cNvPr id="5" name="TextBox 4"/>
          <p:cNvSpPr txBox="1"/>
          <p:nvPr/>
        </p:nvSpPr>
        <p:spPr>
          <a:xfrm>
            <a:off x="2639332" y="2970530"/>
            <a:ext cx="594477" cy="369332"/>
          </a:xfrm>
          <a:prstGeom prst="rect">
            <a:avLst/>
          </a:prstGeom>
          <a:noFill/>
        </p:spPr>
        <p:txBody>
          <a:bodyPr wrap="square" rtlCol="0">
            <a:spAutoFit/>
          </a:bodyPr>
          <a:lstStyle/>
          <a:p>
            <a:r>
              <a:rPr lang="en-US" u="sng" dirty="0">
                <a:latin typeface="Arial Narrow" panose="020B0606020202030204" pitchFamily="34" charset="0"/>
              </a:rPr>
              <a:t>Girls</a:t>
            </a:r>
          </a:p>
        </p:txBody>
      </p:sp>
      <p:sp>
        <p:nvSpPr>
          <p:cNvPr id="15" name="TextBox 14"/>
          <p:cNvSpPr txBox="1"/>
          <p:nvPr/>
        </p:nvSpPr>
        <p:spPr>
          <a:xfrm>
            <a:off x="6025628" y="2970530"/>
            <a:ext cx="656389" cy="369332"/>
          </a:xfrm>
          <a:prstGeom prst="rect">
            <a:avLst/>
          </a:prstGeom>
          <a:noFill/>
        </p:spPr>
        <p:txBody>
          <a:bodyPr wrap="square" rtlCol="0">
            <a:spAutoFit/>
          </a:bodyPr>
          <a:lstStyle/>
          <a:p>
            <a:r>
              <a:rPr lang="en-US" u="sng" dirty="0">
                <a:latin typeface="Arial Narrow" panose="020B0606020202030204" pitchFamily="34" charset="0"/>
              </a:rPr>
              <a:t>Boys</a:t>
            </a:r>
          </a:p>
        </p:txBody>
      </p:sp>
      <p:sp>
        <p:nvSpPr>
          <p:cNvPr id="16" name="TextBox 15"/>
          <p:cNvSpPr txBox="1"/>
          <p:nvPr/>
        </p:nvSpPr>
        <p:spPr>
          <a:xfrm>
            <a:off x="3387985" y="5802868"/>
            <a:ext cx="2368029" cy="369332"/>
          </a:xfrm>
          <a:prstGeom prst="rect">
            <a:avLst/>
          </a:prstGeom>
          <a:noFill/>
        </p:spPr>
        <p:txBody>
          <a:bodyPr wrap="square" rtlCol="0">
            <a:spAutoFit/>
          </a:bodyPr>
          <a:lstStyle/>
          <a:p>
            <a:r>
              <a:rPr lang="en-US" b="1" dirty="0">
                <a:solidFill>
                  <a:srgbClr val="EE595A"/>
                </a:solidFill>
                <a:latin typeface="Arial Narrow" panose="020B0606020202030204" pitchFamily="34" charset="0"/>
              </a:rPr>
              <a:t>Not Enrolled </a:t>
            </a:r>
            <a:r>
              <a:rPr lang="en-US" b="1" dirty="0">
                <a:latin typeface="Arial Narrow" panose="020B0606020202030204" pitchFamily="34" charset="0"/>
              </a:rPr>
              <a:t>/ </a:t>
            </a:r>
            <a:r>
              <a:rPr lang="en-US" b="1" dirty="0">
                <a:solidFill>
                  <a:srgbClr val="58595A"/>
                </a:solidFill>
                <a:latin typeface="Arial Narrow" panose="020B0606020202030204" pitchFamily="34" charset="0"/>
              </a:rPr>
              <a:t>Enrolled</a:t>
            </a:r>
          </a:p>
        </p:txBody>
      </p:sp>
      <p:sp>
        <p:nvSpPr>
          <p:cNvPr id="17" name="TextBox 16"/>
          <p:cNvSpPr txBox="1"/>
          <p:nvPr/>
        </p:nvSpPr>
        <p:spPr>
          <a:xfrm>
            <a:off x="2147425" y="2625868"/>
            <a:ext cx="5548775" cy="323165"/>
          </a:xfrm>
          <a:prstGeom prst="rect">
            <a:avLst/>
          </a:prstGeom>
          <a:noFill/>
        </p:spPr>
        <p:txBody>
          <a:bodyPr wrap="square" rtlCol="0">
            <a:spAutoFit/>
          </a:bodyPr>
          <a:lstStyle/>
          <a:p>
            <a:r>
              <a:rPr lang="en-US" sz="1500" b="1" dirty="0">
                <a:latin typeface="Arial Narrow" panose="020B0606020202030204" pitchFamily="34" charset="0"/>
              </a:rPr>
              <a:t>Proportion of 12-17 year olds enrolled in formal education by sex</a:t>
            </a:r>
          </a:p>
        </p:txBody>
      </p:sp>
      <p:graphicFrame>
        <p:nvGraphicFramePr>
          <p:cNvPr id="14" name="Chart 13"/>
          <p:cNvGraphicFramePr>
            <a:graphicFrameLocks/>
          </p:cNvGraphicFramePr>
          <p:nvPr>
            <p:extLst>
              <p:ext uri="{D42A27DB-BD31-4B8C-83A1-F6EECF244321}">
                <p14:modId xmlns:p14="http://schemas.microsoft.com/office/powerpoint/2010/main" val="164833869"/>
              </p:ext>
            </p:extLst>
          </p:nvPr>
        </p:nvGraphicFramePr>
        <p:xfrm>
          <a:off x="762000" y="3275710"/>
          <a:ext cx="4349143" cy="2682561"/>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8" name="Chart 17"/>
          <p:cNvGraphicFramePr>
            <a:graphicFrameLocks/>
          </p:cNvGraphicFramePr>
          <p:nvPr>
            <p:extLst>
              <p:ext uri="{D42A27DB-BD31-4B8C-83A1-F6EECF244321}">
                <p14:modId xmlns:p14="http://schemas.microsoft.com/office/powerpoint/2010/main" val="1509070950"/>
              </p:ext>
            </p:extLst>
          </p:nvPr>
        </p:nvGraphicFramePr>
        <p:xfrm>
          <a:off x="4199063" y="3275710"/>
          <a:ext cx="4309520" cy="2688798"/>
        </p:xfrm>
        <a:graphic>
          <a:graphicData uri="http://schemas.openxmlformats.org/drawingml/2006/chart">
            <c:chart xmlns:c="http://schemas.openxmlformats.org/drawingml/2006/chart" xmlns:r="http://schemas.openxmlformats.org/officeDocument/2006/relationships" r:id="rId7"/>
          </a:graphicData>
        </a:graphic>
      </p:graphicFrame>
      <p:sp>
        <p:nvSpPr>
          <p:cNvPr id="19" name="TextBox 18"/>
          <p:cNvSpPr txBox="1"/>
          <p:nvPr/>
        </p:nvSpPr>
        <p:spPr>
          <a:xfrm>
            <a:off x="284833" y="1015730"/>
            <a:ext cx="8637270" cy="1554272"/>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en-US" sz="1700" b="1" dirty="0">
                <a:latin typeface="Arial Narrow" panose="020B0606020202030204" pitchFamily="34" charset="0"/>
              </a:rPr>
              <a:t>The proportion of 12-17 year olds enrolled in formal education was substantially lower than the proportion of 6-11 year olds enrolled in formal education</a:t>
            </a:r>
            <a:r>
              <a:rPr lang="en-US" sz="1700" dirty="0">
                <a:latin typeface="Arial Narrow" panose="020B0606020202030204" pitchFamily="34" charset="0"/>
              </a:rPr>
              <a:t>.</a:t>
            </a:r>
          </a:p>
          <a:p>
            <a:pPr marL="285750" indent="-285750" algn="just">
              <a:spcBef>
                <a:spcPts val="600"/>
              </a:spcBef>
              <a:spcAft>
                <a:spcPts val="600"/>
              </a:spcAft>
              <a:buFont typeface="Arial" panose="020B0604020202020204" pitchFamily="34" charset="0"/>
              <a:buChar char="•"/>
            </a:pPr>
            <a:r>
              <a:rPr lang="en-US" sz="1700" dirty="0">
                <a:latin typeface="Arial Narrow" panose="020B0606020202030204" pitchFamily="34" charset="0"/>
              </a:rPr>
              <a:t>93% of 6-11 year old girls were reported as enrolled in formal education compared to 59% of 12-17 year old girls, and 90% of 6-11 year olds boys were enrolled in education compared to 47% of 12-17 year old boys</a:t>
            </a:r>
          </a:p>
        </p:txBody>
      </p:sp>
    </p:spTree>
    <p:extLst>
      <p:ext uri="{BB962C8B-B14F-4D97-AF65-F5344CB8AC3E}">
        <p14:creationId xmlns:p14="http://schemas.microsoft.com/office/powerpoint/2010/main" val="4105047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76962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Reasons for 12-17 year olds not enrolling</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20" name="Chart 19"/>
          <p:cNvGraphicFramePr>
            <a:graphicFrameLocks/>
          </p:cNvGraphicFramePr>
          <p:nvPr>
            <p:extLst>
              <p:ext uri="{D42A27DB-BD31-4B8C-83A1-F6EECF244321}">
                <p14:modId xmlns:p14="http://schemas.microsoft.com/office/powerpoint/2010/main" val="1490153925"/>
              </p:ext>
            </p:extLst>
          </p:nvPr>
        </p:nvGraphicFramePr>
        <p:xfrm>
          <a:off x="533400" y="3200400"/>
          <a:ext cx="8001000" cy="2917418"/>
        </p:xfrm>
        <a:graphic>
          <a:graphicData uri="http://schemas.openxmlformats.org/drawingml/2006/chart">
            <c:chart xmlns:c="http://schemas.openxmlformats.org/drawingml/2006/chart" xmlns:r="http://schemas.openxmlformats.org/officeDocument/2006/relationships" r:id="rId5"/>
          </a:graphicData>
        </a:graphic>
      </p:graphicFrame>
      <p:sp>
        <p:nvSpPr>
          <p:cNvPr id="3" name="Rectangle 2"/>
          <p:cNvSpPr/>
          <p:nvPr/>
        </p:nvSpPr>
        <p:spPr>
          <a:xfrm>
            <a:off x="571500" y="2607232"/>
            <a:ext cx="8001000" cy="553998"/>
          </a:xfrm>
          <a:prstGeom prst="rect">
            <a:avLst/>
          </a:prstGeom>
        </p:spPr>
        <p:txBody>
          <a:bodyPr wrap="square">
            <a:spAutoFit/>
          </a:bodyPr>
          <a:lstStyle/>
          <a:p>
            <a:pPr algn="ctr"/>
            <a:r>
              <a:rPr lang="en-US" sz="1500" b="1" dirty="0">
                <a:latin typeface="Arial Narrow" panose="020B0606020202030204" pitchFamily="34" charset="0"/>
              </a:rPr>
              <a:t>Proportion of households with at least one 12-17 year child not enrolled in formal education, by most frequently cited reason for not attending</a:t>
            </a:r>
          </a:p>
        </p:txBody>
      </p:sp>
      <p:sp>
        <p:nvSpPr>
          <p:cNvPr id="21" name="TextBox 20"/>
          <p:cNvSpPr txBox="1"/>
          <p:nvPr/>
        </p:nvSpPr>
        <p:spPr>
          <a:xfrm>
            <a:off x="253365" y="1116386"/>
            <a:ext cx="8637270" cy="1354217"/>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en-US" dirty="0">
                <a:latin typeface="Arial Narrow" panose="020B0606020202030204" pitchFamily="34" charset="0"/>
              </a:rPr>
              <a:t>As with 6-11 year old boys the most frequently cited reason for 12-17 year old boys not being enrolling in formal education </a:t>
            </a:r>
            <a:r>
              <a:rPr lang="en-US" b="1" dirty="0">
                <a:latin typeface="Arial Narrow" panose="020B0606020202030204" pitchFamily="34" charset="0"/>
              </a:rPr>
              <a:t>was that they do not consider education important (32%)</a:t>
            </a:r>
          </a:p>
          <a:p>
            <a:pPr marL="285750" indent="-285750" algn="just">
              <a:spcBef>
                <a:spcPts val="600"/>
              </a:spcBef>
              <a:spcAft>
                <a:spcPts val="600"/>
              </a:spcAft>
              <a:buFont typeface="Arial" panose="020B0604020202020204" pitchFamily="34" charset="0"/>
              <a:buChar char="•"/>
            </a:pPr>
            <a:r>
              <a:rPr lang="en-US" dirty="0">
                <a:latin typeface="Arial Narrow" panose="020B0606020202030204" pitchFamily="34" charset="0"/>
              </a:rPr>
              <a:t>The most frequently cited reason for 12-17 year old females not being enrolled in education was </a:t>
            </a:r>
            <a:r>
              <a:rPr lang="en-US" b="1" dirty="0">
                <a:latin typeface="Arial Narrow" panose="020B0606020202030204" pitchFamily="34" charset="0"/>
              </a:rPr>
              <a:t>that they were married or preparing to get married (38%)</a:t>
            </a:r>
          </a:p>
        </p:txBody>
      </p:sp>
    </p:spTree>
    <p:extLst>
      <p:ext uri="{BB962C8B-B14F-4D97-AF65-F5344CB8AC3E}">
        <p14:creationId xmlns:p14="http://schemas.microsoft.com/office/powerpoint/2010/main" val="2775481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4776" y="0"/>
            <a:ext cx="9178776" cy="6858000"/>
          </a:xfrm>
        </p:spPr>
      </p:pic>
    </p:spTree>
    <p:extLst>
      <p:ext uri="{BB962C8B-B14F-4D97-AF65-F5344CB8AC3E}">
        <p14:creationId xmlns:p14="http://schemas.microsoft.com/office/powerpoint/2010/main" val="39838070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60960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Attendance to informal education </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9" name="Chart 8"/>
          <p:cNvGraphicFramePr>
            <a:graphicFrameLocks/>
          </p:cNvGraphicFramePr>
          <p:nvPr>
            <p:extLst>
              <p:ext uri="{D42A27DB-BD31-4B8C-83A1-F6EECF244321}">
                <p14:modId xmlns:p14="http://schemas.microsoft.com/office/powerpoint/2010/main" val="2373932113"/>
              </p:ext>
            </p:extLst>
          </p:nvPr>
        </p:nvGraphicFramePr>
        <p:xfrm>
          <a:off x="2292897" y="2248296"/>
          <a:ext cx="4544349" cy="2905606"/>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1797612" y="1736657"/>
            <a:ext cx="5548775" cy="553998"/>
          </a:xfrm>
          <a:prstGeom prst="rect">
            <a:avLst/>
          </a:prstGeom>
          <a:noFill/>
        </p:spPr>
        <p:txBody>
          <a:bodyPr wrap="square" rtlCol="0">
            <a:spAutoFit/>
          </a:bodyPr>
          <a:lstStyle/>
          <a:p>
            <a:pPr algn="ctr"/>
            <a:r>
              <a:rPr lang="en-US" sz="1500" b="1" dirty="0">
                <a:latin typeface="Arial Narrow" panose="020B0606020202030204" pitchFamily="34" charset="0"/>
              </a:rPr>
              <a:t>Proportion of 6-17 year olds who attended informal education in the two weeks prior to the assessment</a:t>
            </a:r>
          </a:p>
        </p:txBody>
      </p:sp>
      <p:sp>
        <p:nvSpPr>
          <p:cNvPr id="13" name="TextBox 12"/>
          <p:cNvSpPr txBox="1"/>
          <p:nvPr/>
        </p:nvSpPr>
        <p:spPr>
          <a:xfrm>
            <a:off x="253364" y="1030069"/>
            <a:ext cx="8637270" cy="646331"/>
          </a:xfrm>
          <a:prstGeom prst="rect">
            <a:avLst/>
          </a:prstGeom>
          <a:noFill/>
        </p:spPr>
        <p:txBody>
          <a:bodyPr wrap="square" rtlCol="0">
            <a:spAutoFit/>
          </a:bodyPr>
          <a:lstStyle/>
          <a:p>
            <a:pPr marL="285750" indent="-285750" algn="just">
              <a:buFont typeface="Arial" panose="020B0604020202020204" pitchFamily="34" charset="0"/>
              <a:buChar char="•"/>
            </a:pPr>
            <a:r>
              <a:rPr lang="en-US" dirty="0">
                <a:latin typeface="Arial Narrow" panose="020B0606020202030204" pitchFamily="34" charset="0"/>
              </a:rPr>
              <a:t>Only 13% of school-aged children were reported to have attended informal education in the two weeks prior the assessment</a:t>
            </a:r>
          </a:p>
        </p:txBody>
      </p:sp>
      <p:sp>
        <p:nvSpPr>
          <p:cNvPr id="14" name="TextBox 13"/>
          <p:cNvSpPr txBox="1"/>
          <p:nvPr/>
        </p:nvSpPr>
        <p:spPr>
          <a:xfrm>
            <a:off x="246436" y="5018782"/>
            <a:ext cx="8644198" cy="1077218"/>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en-US" dirty="0">
                <a:latin typeface="Arial Narrow" panose="020B0606020202030204" pitchFamily="34" charset="0"/>
              </a:rPr>
              <a:t>23% of households with school-aged children have at least one child attending informal education</a:t>
            </a:r>
          </a:p>
          <a:p>
            <a:pPr marL="285750" indent="-285750" algn="just">
              <a:spcBef>
                <a:spcPts val="600"/>
              </a:spcBef>
              <a:spcAft>
                <a:spcPts val="600"/>
              </a:spcAft>
              <a:buFont typeface="Arial" panose="020B0604020202020204" pitchFamily="34" charset="0"/>
              <a:buChar char="•"/>
            </a:pPr>
            <a:r>
              <a:rPr lang="en-US" b="1" dirty="0">
                <a:latin typeface="Arial Narrow" panose="020B0606020202030204" pitchFamily="34" charset="0"/>
              </a:rPr>
              <a:t>13% of households with school-aged children do not have any children attending either formal or informal education    </a:t>
            </a:r>
          </a:p>
        </p:txBody>
      </p:sp>
    </p:spTree>
    <p:extLst>
      <p:ext uri="{BB962C8B-B14F-4D97-AF65-F5344CB8AC3E}">
        <p14:creationId xmlns:p14="http://schemas.microsoft.com/office/powerpoint/2010/main" val="2480039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60960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Summary</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13" name="TextBox 12"/>
          <p:cNvSpPr txBox="1"/>
          <p:nvPr/>
        </p:nvSpPr>
        <p:spPr>
          <a:xfrm>
            <a:off x="253364" y="1439882"/>
            <a:ext cx="8637270" cy="3693319"/>
          </a:xfrm>
          <a:prstGeom prst="rect">
            <a:avLst/>
          </a:prstGeom>
          <a:noFill/>
        </p:spPr>
        <p:txBody>
          <a:bodyPr wrap="square" rtlCol="0">
            <a:spAutoFit/>
          </a:bodyPr>
          <a:lstStyle/>
          <a:p>
            <a:pPr algn="just"/>
            <a:r>
              <a:rPr lang="en-US" b="1" i="1" dirty="0">
                <a:latin typeface="Arial Narrow" panose="020B0606020202030204" pitchFamily="34" charset="0"/>
              </a:rPr>
              <a:t>Formal Education</a:t>
            </a:r>
            <a:endParaRPr lang="en-US" dirty="0">
              <a:latin typeface="Arial Narrow" panose="020B0606020202030204" pitchFamily="34" charset="0"/>
            </a:endParaRPr>
          </a:p>
          <a:p>
            <a:pPr marL="285750" indent="-285750" algn="just">
              <a:buFont typeface="Arial" panose="020B0604020202020204" pitchFamily="34" charset="0"/>
              <a:buChar char="•"/>
            </a:pPr>
            <a:r>
              <a:rPr lang="en-US" sz="2000" b="1" dirty="0">
                <a:solidFill>
                  <a:srgbClr val="EE595A"/>
                </a:solidFill>
                <a:latin typeface="Arial Narrow" panose="020B0606020202030204" pitchFamily="34" charset="0"/>
              </a:rPr>
              <a:t>75.4% of school-aged children are enrolled in formal education</a:t>
            </a:r>
          </a:p>
          <a:p>
            <a:pPr marL="742950" lvl="1" indent="-285750" algn="just">
              <a:buFont typeface="Arial" panose="020B0604020202020204" pitchFamily="34" charset="0"/>
              <a:buChar char="•"/>
            </a:pPr>
            <a:r>
              <a:rPr lang="en-US" dirty="0">
                <a:latin typeface="Arial Narrow" panose="020B0606020202030204" pitchFamily="34" charset="0"/>
              </a:rPr>
              <a:t>An increase from 51.6% in June 2014 (JENA) and 64.6% in March 2015 (CCFA)</a:t>
            </a:r>
          </a:p>
          <a:p>
            <a:pPr marL="285750" indent="-285750" algn="just">
              <a:buFont typeface="Arial" panose="020B0604020202020204" pitchFamily="34" charset="0"/>
              <a:buChar char="•"/>
            </a:pPr>
            <a:r>
              <a:rPr lang="en-US" dirty="0">
                <a:latin typeface="Arial Narrow" panose="020B0606020202030204" pitchFamily="34" charset="0"/>
              </a:rPr>
              <a:t>Significant differences exist between the two age groups, with 91% of 6-11 year olds enrolled in formal education versus 56% of 12-17 year olds</a:t>
            </a:r>
          </a:p>
          <a:p>
            <a:pPr algn="just"/>
            <a:endParaRPr lang="en-US" dirty="0">
              <a:latin typeface="Arial Narrow" panose="020B0606020202030204" pitchFamily="34" charset="0"/>
            </a:endParaRPr>
          </a:p>
          <a:p>
            <a:pPr algn="just"/>
            <a:r>
              <a:rPr lang="en-US" b="1" i="1" dirty="0">
                <a:latin typeface="Arial Narrow" panose="020B0606020202030204" pitchFamily="34" charset="0"/>
              </a:rPr>
              <a:t>Informal Education</a:t>
            </a:r>
          </a:p>
          <a:p>
            <a:pPr marL="285750" indent="-285750" algn="just">
              <a:buFont typeface="Arial" panose="020B0604020202020204" pitchFamily="34" charset="0"/>
              <a:buChar char="•"/>
            </a:pPr>
            <a:r>
              <a:rPr lang="en-US" dirty="0">
                <a:latin typeface="Arial Narrow" panose="020B0606020202030204" pitchFamily="34" charset="0"/>
              </a:rPr>
              <a:t>Low attendance overall—13% of school-aged children (3,088) attended informal education in the 2-weeks prior to data collection</a:t>
            </a:r>
          </a:p>
          <a:p>
            <a:pPr marL="742950" lvl="1" indent="-285750" algn="just">
              <a:buFont typeface="Arial" panose="020B0604020202020204" pitchFamily="34" charset="0"/>
              <a:buChar char="•"/>
            </a:pPr>
            <a:r>
              <a:rPr lang="en-US" dirty="0">
                <a:latin typeface="Arial Narrow" panose="020B0606020202030204" pitchFamily="34" charset="0"/>
              </a:rPr>
              <a:t>***Age and sex-breakdown not recorded—area for future assessments and understanding</a:t>
            </a:r>
          </a:p>
          <a:p>
            <a:pPr marL="285750" indent="-285750" algn="just">
              <a:buFont typeface="Arial" panose="020B0604020202020204" pitchFamily="34" charset="0"/>
              <a:buChar char="•"/>
            </a:pPr>
            <a:r>
              <a:rPr lang="en-US" dirty="0">
                <a:latin typeface="Arial Narrow" panose="020B0606020202030204" pitchFamily="34" charset="0"/>
              </a:rPr>
              <a:t>23% of households with school-aged children had at least 1 child attending informal education in the 2-weeks prior to data collection</a:t>
            </a:r>
          </a:p>
          <a:p>
            <a:pPr marL="285750" indent="-285750" algn="just">
              <a:buFont typeface="Arial" panose="020B0604020202020204" pitchFamily="34" charset="0"/>
              <a:buChar char="•"/>
            </a:pPr>
            <a:r>
              <a:rPr lang="en-US" dirty="0">
                <a:latin typeface="Arial Narrow" panose="020B0606020202030204" pitchFamily="34" charset="0"/>
              </a:rPr>
              <a:t>Most frequent providers were Save the Children, Relief International, IRD, and NRC</a:t>
            </a:r>
          </a:p>
        </p:txBody>
      </p:sp>
    </p:spTree>
    <p:extLst>
      <p:ext uri="{BB962C8B-B14F-4D97-AF65-F5344CB8AC3E}">
        <p14:creationId xmlns:p14="http://schemas.microsoft.com/office/powerpoint/2010/main" val="1563641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r="32039"/>
          <a:stretch/>
        </p:blipFill>
        <p:spPr>
          <a:xfrm>
            <a:off x="1" y="0"/>
            <a:ext cx="9144000" cy="6463553"/>
          </a:xfrm>
          <a:prstGeom prst="rect">
            <a:avLst/>
          </a:prstGeom>
        </p:spPr>
      </p:pic>
      <p:sp>
        <p:nvSpPr>
          <p:cNvPr id="2" name="Title 1"/>
          <p:cNvSpPr>
            <a:spLocks noGrp="1"/>
          </p:cNvSpPr>
          <p:nvPr>
            <p:ph type="title"/>
          </p:nvPr>
        </p:nvSpPr>
        <p:spPr>
          <a:xfrm>
            <a:off x="2133600" y="2209800"/>
            <a:ext cx="4953000" cy="1981200"/>
          </a:xfrm>
          <a:solidFill>
            <a:srgbClr val="EE595A"/>
          </a:solidFill>
        </p:spPr>
        <p:txBody>
          <a:bodyPr>
            <a:normAutofit/>
          </a:bodyPr>
          <a:lstStyle/>
          <a:p>
            <a:r>
              <a:rPr lang="en-US" sz="3600" b="1" dirty="0">
                <a:solidFill>
                  <a:schemeClr val="bg1"/>
                </a:solidFill>
                <a:latin typeface="Arial Narrow" panose="020B0606020202030204" pitchFamily="34" charset="0"/>
              </a:rPr>
              <a:t>PRIVATE TOILETS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5" cstate="print"/>
          <a:srcRect/>
          <a:stretch>
            <a:fillRect/>
          </a:stretch>
        </p:blipFill>
        <p:spPr bwMode="auto">
          <a:xfrm>
            <a:off x="304800" y="6368914"/>
            <a:ext cx="1593215" cy="399415"/>
          </a:xfrm>
          <a:prstGeom prst="rect">
            <a:avLst/>
          </a:prstGeom>
          <a:noFill/>
          <a:ln w="9525">
            <a:noFill/>
            <a:miter lim="800000"/>
            <a:headEnd/>
            <a:tailEnd/>
          </a:ln>
        </p:spPr>
      </p:pic>
    </p:spTree>
    <p:extLst>
      <p:ext uri="{BB962C8B-B14F-4D97-AF65-F5344CB8AC3E}">
        <p14:creationId xmlns:p14="http://schemas.microsoft.com/office/powerpoint/2010/main" val="1269534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60960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Households with private toilets</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12" name="Chart 11"/>
          <p:cNvGraphicFramePr>
            <a:graphicFrameLocks/>
          </p:cNvGraphicFramePr>
          <p:nvPr>
            <p:extLst>
              <p:ext uri="{D42A27DB-BD31-4B8C-83A1-F6EECF244321}">
                <p14:modId xmlns:p14="http://schemas.microsoft.com/office/powerpoint/2010/main" val="1438586637"/>
              </p:ext>
            </p:extLst>
          </p:nvPr>
        </p:nvGraphicFramePr>
        <p:xfrm>
          <a:off x="800100" y="2713085"/>
          <a:ext cx="7543799" cy="3079000"/>
        </p:xfrm>
        <a:graphic>
          <a:graphicData uri="http://schemas.openxmlformats.org/drawingml/2006/chart">
            <c:chart xmlns:c="http://schemas.openxmlformats.org/drawingml/2006/chart" xmlns:r="http://schemas.openxmlformats.org/officeDocument/2006/relationships" r:id="rId5"/>
          </a:graphicData>
        </a:graphic>
      </p:graphicFrame>
      <p:sp>
        <p:nvSpPr>
          <p:cNvPr id="15" name="TextBox 14"/>
          <p:cNvSpPr txBox="1"/>
          <p:nvPr/>
        </p:nvSpPr>
        <p:spPr>
          <a:xfrm>
            <a:off x="1101407" y="2404646"/>
            <a:ext cx="7034155" cy="338554"/>
          </a:xfrm>
          <a:prstGeom prst="rect">
            <a:avLst/>
          </a:prstGeom>
          <a:noFill/>
        </p:spPr>
        <p:txBody>
          <a:bodyPr wrap="square" rtlCol="0">
            <a:spAutoFit/>
          </a:bodyPr>
          <a:lstStyle/>
          <a:p>
            <a:r>
              <a:rPr lang="en-US" sz="1600" dirty="0"/>
              <a:t> </a:t>
            </a:r>
            <a:r>
              <a:rPr lang="en-US" sz="1500" b="1" dirty="0">
                <a:latin typeface="Arial Narrow" panose="020B0606020202030204" pitchFamily="34" charset="0"/>
              </a:rPr>
              <a:t>The proportion of households </a:t>
            </a:r>
            <a:r>
              <a:rPr lang="en-US" sz="1500" b="1" u="sng" dirty="0">
                <a:latin typeface="Arial Narrow" panose="020B0606020202030204" pitchFamily="34" charset="0"/>
              </a:rPr>
              <a:t>without </a:t>
            </a:r>
            <a:r>
              <a:rPr lang="en-US" sz="1500" b="1" dirty="0">
                <a:latin typeface="Arial Narrow" panose="020B0606020202030204" pitchFamily="34" charset="0"/>
              </a:rPr>
              <a:t>a private toilet within the household, by district (D)</a:t>
            </a:r>
          </a:p>
        </p:txBody>
      </p:sp>
      <p:sp>
        <p:nvSpPr>
          <p:cNvPr id="16" name="TextBox 15"/>
          <p:cNvSpPr txBox="1"/>
          <p:nvPr/>
        </p:nvSpPr>
        <p:spPr>
          <a:xfrm>
            <a:off x="253364" y="1166855"/>
            <a:ext cx="8637270" cy="1077218"/>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US" b="1" dirty="0">
                <a:latin typeface="Arial Narrow" panose="020B0606020202030204" pitchFamily="34" charset="0"/>
              </a:rPr>
              <a:t>91% of households have a private toilet within the household</a:t>
            </a:r>
          </a:p>
          <a:p>
            <a:pPr marL="285750" indent="-285750">
              <a:spcBef>
                <a:spcPts val="600"/>
              </a:spcBef>
              <a:spcAft>
                <a:spcPts val="600"/>
              </a:spcAft>
              <a:buFont typeface="Arial" panose="020B0604020202020204" pitchFamily="34" charset="0"/>
              <a:buChar char="•"/>
            </a:pPr>
            <a:r>
              <a:rPr lang="en-US" dirty="0">
                <a:latin typeface="Arial Narrow" panose="020B0606020202030204" pitchFamily="34" charset="0"/>
              </a:rPr>
              <a:t>Districts 6 and 8 had the highest proportion of households </a:t>
            </a:r>
            <a:r>
              <a:rPr lang="en-US" b="1" dirty="0">
                <a:latin typeface="Arial Narrow" panose="020B0606020202030204" pitchFamily="34" charset="0"/>
              </a:rPr>
              <a:t>without a private toilet </a:t>
            </a:r>
            <a:r>
              <a:rPr lang="en-US" dirty="0">
                <a:latin typeface="Arial Narrow" panose="020B0606020202030204" pitchFamily="34" charset="0"/>
              </a:rPr>
              <a:t>(16%) followed by District 5 (15%)</a:t>
            </a:r>
          </a:p>
        </p:txBody>
      </p:sp>
    </p:spTree>
    <p:extLst>
      <p:ext uri="{BB962C8B-B14F-4D97-AF65-F5344CB8AC3E}">
        <p14:creationId xmlns:p14="http://schemas.microsoft.com/office/powerpoint/2010/main" val="41647334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 y="80210"/>
            <a:ext cx="9144000" cy="6777789"/>
          </a:xfrm>
        </p:spPr>
      </p:pic>
    </p:spTree>
    <p:extLst>
      <p:ext uri="{BB962C8B-B14F-4D97-AF65-F5344CB8AC3E}">
        <p14:creationId xmlns:p14="http://schemas.microsoft.com/office/powerpoint/2010/main" val="394452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44196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Suitable private toilets </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3" name="TextBox 2"/>
          <p:cNvSpPr txBox="1"/>
          <p:nvPr/>
        </p:nvSpPr>
        <p:spPr>
          <a:xfrm>
            <a:off x="342900" y="1295400"/>
            <a:ext cx="8153400" cy="3939540"/>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en-US" sz="1900" dirty="0">
                <a:latin typeface="Arial Narrow" panose="020B0606020202030204" pitchFamily="34" charset="0"/>
              </a:rPr>
              <a:t>Following inquiries about the structural set-up of their private toilet, </a:t>
            </a:r>
            <a:r>
              <a:rPr lang="en-US" sz="1900" b="1" dirty="0">
                <a:latin typeface="Arial Narrow" panose="020B0606020202030204" pitchFamily="34" charset="0"/>
              </a:rPr>
              <a:t>86.5% of households were found not to have a suitable private toilet according to UNICEF standards. </a:t>
            </a:r>
          </a:p>
          <a:p>
            <a:pPr marL="285750" indent="-285750" algn="just">
              <a:spcBef>
                <a:spcPts val="600"/>
              </a:spcBef>
              <a:spcAft>
                <a:spcPts val="600"/>
              </a:spcAft>
              <a:buFont typeface="Arial" panose="020B0604020202020204" pitchFamily="34" charset="0"/>
              <a:buChar char="•"/>
            </a:pPr>
            <a:r>
              <a:rPr lang="en-US" sz="1900" dirty="0">
                <a:latin typeface="Arial Narrow" panose="020B0606020202030204" pitchFamily="34" charset="0"/>
              </a:rPr>
              <a:t>To be suitable a household’s private toilet should have:</a:t>
            </a:r>
          </a:p>
          <a:p>
            <a:pPr marL="914400" indent="-400050" algn="just">
              <a:spcBef>
                <a:spcPts val="600"/>
              </a:spcBef>
              <a:spcAft>
                <a:spcPts val="600"/>
              </a:spcAft>
              <a:buFont typeface="+mj-lt"/>
              <a:buAutoNum type="romanLcPeriod"/>
            </a:pPr>
            <a:r>
              <a:rPr lang="en-US" sz="1900" dirty="0">
                <a:latin typeface="Arial Narrow" panose="020B0606020202030204" pitchFamily="34" charset="0"/>
              </a:rPr>
              <a:t>Impermeable flooring (concrete or another water resistance material)</a:t>
            </a:r>
          </a:p>
          <a:p>
            <a:pPr marL="914400" indent="-400050" algn="just">
              <a:spcBef>
                <a:spcPts val="600"/>
              </a:spcBef>
              <a:spcAft>
                <a:spcPts val="600"/>
              </a:spcAft>
              <a:buFont typeface="+mj-lt"/>
              <a:buAutoNum type="romanLcPeriod"/>
            </a:pPr>
            <a:r>
              <a:rPr lang="en-US" sz="1900" dirty="0">
                <a:latin typeface="Arial Narrow" panose="020B0606020202030204" pitchFamily="34" charset="0"/>
              </a:rPr>
              <a:t>A connection to a septic tank or network</a:t>
            </a:r>
          </a:p>
          <a:p>
            <a:pPr marL="914400" indent="-400050" algn="just">
              <a:spcBef>
                <a:spcPts val="600"/>
              </a:spcBef>
              <a:spcAft>
                <a:spcPts val="600"/>
              </a:spcAft>
              <a:buFont typeface="+mj-lt"/>
              <a:buAutoNum type="romanLcPeriod"/>
            </a:pPr>
            <a:r>
              <a:rPr lang="en-US" sz="1900" dirty="0">
                <a:latin typeface="Arial Narrow" panose="020B0606020202030204" pitchFamily="34" charset="0"/>
              </a:rPr>
              <a:t>Handwashing facilities within the toilet (defined as water source or water container)</a:t>
            </a:r>
          </a:p>
          <a:p>
            <a:pPr marL="914400" indent="-400050" algn="just">
              <a:spcBef>
                <a:spcPts val="600"/>
              </a:spcBef>
              <a:spcAft>
                <a:spcPts val="600"/>
              </a:spcAft>
              <a:buFont typeface="+mj-lt"/>
              <a:buAutoNum type="romanLcPeriod"/>
            </a:pPr>
            <a:r>
              <a:rPr lang="en-US" sz="1900" dirty="0">
                <a:latin typeface="Arial Narrow" panose="020B0606020202030204" pitchFamily="34" charset="0"/>
              </a:rPr>
              <a:t>Drainage for handwashing waste water</a:t>
            </a:r>
          </a:p>
          <a:p>
            <a:pPr marL="914400" indent="-400050" algn="just">
              <a:spcBef>
                <a:spcPts val="600"/>
              </a:spcBef>
              <a:spcAft>
                <a:spcPts val="600"/>
              </a:spcAft>
              <a:buFont typeface="+mj-lt"/>
              <a:buAutoNum type="romanLcPeriod"/>
            </a:pPr>
            <a:r>
              <a:rPr lang="en-US" sz="1900" dirty="0">
                <a:latin typeface="Arial Narrow" panose="020B0606020202030204" pitchFamily="34" charset="0"/>
              </a:rPr>
              <a:t>Permanently installed walls or curtains on all four sides of the toilet area</a:t>
            </a:r>
          </a:p>
        </p:txBody>
      </p:sp>
    </p:spTree>
    <p:extLst>
      <p:ext uri="{BB962C8B-B14F-4D97-AF65-F5344CB8AC3E}">
        <p14:creationId xmlns:p14="http://schemas.microsoft.com/office/powerpoint/2010/main" val="1769263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7010400" cy="639762"/>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Suitable private toilets - Breakdown </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sp>
        <p:nvSpPr>
          <p:cNvPr id="5" name="TextBox 4"/>
          <p:cNvSpPr txBox="1"/>
          <p:nvPr/>
        </p:nvSpPr>
        <p:spPr>
          <a:xfrm>
            <a:off x="304800" y="1560391"/>
            <a:ext cx="8305800" cy="3939540"/>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en-US" sz="1900" dirty="0">
                <a:latin typeface="Arial Narrow" panose="020B0606020202030204" pitchFamily="34" charset="0"/>
              </a:rPr>
              <a:t>When broken down by suitability indicator the following proportions of household were found to have a private toilet that did </a:t>
            </a:r>
            <a:r>
              <a:rPr lang="en-US" sz="1900" b="1" dirty="0">
                <a:latin typeface="Arial Narrow" panose="020B0606020202030204" pitchFamily="34" charset="0"/>
              </a:rPr>
              <a:t>not</a:t>
            </a:r>
            <a:r>
              <a:rPr lang="en-US" sz="1900" dirty="0">
                <a:latin typeface="Arial Narrow" panose="020B0606020202030204" pitchFamily="34" charset="0"/>
              </a:rPr>
              <a:t> meet the criteria of that indicator:</a:t>
            </a:r>
          </a:p>
          <a:p>
            <a:pPr marL="852488" indent="-285750" algn="just">
              <a:spcBef>
                <a:spcPts val="600"/>
              </a:spcBef>
              <a:spcAft>
                <a:spcPts val="600"/>
              </a:spcAft>
              <a:buFont typeface="Wingdings" panose="05000000000000000000" pitchFamily="2" charset="2"/>
              <a:buChar char="Ø"/>
            </a:pPr>
            <a:r>
              <a:rPr lang="en-US" sz="1900" b="1" dirty="0">
                <a:latin typeface="Arial Narrow" panose="020B0606020202030204" pitchFamily="34" charset="0"/>
              </a:rPr>
              <a:t>66% </a:t>
            </a:r>
            <a:r>
              <a:rPr lang="en-US" sz="1900" dirty="0">
                <a:latin typeface="Arial Narrow" panose="020B0606020202030204" pitchFamily="34" charset="0"/>
              </a:rPr>
              <a:t>not connected to a septic tank or sewage network</a:t>
            </a:r>
          </a:p>
          <a:p>
            <a:pPr marL="852488" indent="-285750" algn="just">
              <a:spcBef>
                <a:spcPts val="600"/>
              </a:spcBef>
              <a:spcAft>
                <a:spcPts val="600"/>
              </a:spcAft>
              <a:buFont typeface="Wingdings" panose="05000000000000000000" pitchFamily="2" charset="2"/>
              <a:buChar char="Ø"/>
            </a:pPr>
            <a:r>
              <a:rPr lang="en-US" sz="1900" b="1" dirty="0">
                <a:latin typeface="Arial Narrow" panose="020B0606020202030204" pitchFamily="34" charset="0"/>
              </a:rPr>
              <a:t>2% </a:t>
            </a:r>
            <a:r>
              <a:rPr lang="en-US" sz="1900" dirty="0">
                <a:latin typeface="Arial Narrow" panose="020B0606020202030204" pitchFamily="34" charset="0"/>
              </a:rPr>
              <a:t>with a dirt floor or no flooring</a:t>
            </a:r>
          </a:p>
          <a:p>
            <a:pPr marL="852488" indent="-285750" algn="just">
              <a:spcBef>
                <a:spcPts val="600"/>
              </a:spcBef>
              <a:spcAft>
                <a:spcPts val="600"/>
              </a:spcAft>
              <a:buFont typeface="Wingdings" panose="05000000000000000000" pitchFamily="2" charset="2"/>
              <a:buChar char="Ø"/>
            </a:pPr>
            <a:r>
              <a:rPr lang="en-US" sz="1900" b="1" dirty="0">
                <a:latin typeface="Arial Narrow" panose="020B0606020202030204" pitchFamily="34" charset="0"/>
              </a:rPr>
              <a:t>11% </a:t>
            </a:r>
            <a:r>
              <a:rPr lang="en-US" sz="1900" dirty="0">
                <a:latin typeface="Arial Narrow" panose="020B0606020202030204" pitchFamily="34" charset="0"/>
              </a:rPr>
              <a:t>with no handwashing facilities</a:t>
            </a:r>
          </a:p>
          <a:p>
            <a:pPr marL="852488" indent="-285750" algn="just">
              <a:spcBef>
                <a:spcPts val="600"/>
              </a:spcBef>
              <a:spcAft>
                <a:spcPts val="600"/>
              </a:spcAft>
              <a:buFont typeface="Wingdings" panose="05000000000000000000" pitchFamily="2" charset="2"/>
              <a:buChar char="Ø"/>
            </a:pPr>
            <a:r>
              <a:rPr lang="en-US" sz="1900" b="1" dirty="0">
                <a:latin typeface="Arial Narrow" panose="020B0606020202030204" pitchFamily="34" charset="0"/>
              </a:rPr>
              <a:t>11% </a:t>
            </a:r>
            <a:r>
              <a:rPr lang="en-US" sz="1900" dirty="0">
                <a:latin typeface="Arial Narrow" panose="020B0606020202030204" pitchFamily="34" charset="0"/>
              </a:rPr>
              <a:t>with handwashing facilities, did not have drainage facilities</a:t>
            </a:r>
          </a:p>
          <a:p>
            <a:pPr marL="852488" indent="-285750" algn="just">
              <a:spcBef>
                <a:spcPts val="600"/>
              </a:spcBef>
              <a:spcAft>
                <a:spcPts val="600"/>
              </a:spcAft>
              <a:buFont typeface="Wingdings" panose="05000000000000000000" pitchFamily="2" charset="2"/>
              <a:buChar char="Ø"/>
            </a:pPr>
            <a:r>
              <a:rPr lang="en-US" sz="1900" b="1" dirty="0">
                <a:latin typeface="Arial Narrow" panose="020B0606020202030204" pitchFamily="34" charset="0"/>
              </a:rPr>
              <a:t>53% </a:t>
            </a:r>
            <a:r>
              <a:rPr lang="en-US" sz="1900" dirty="0">
                <a:latin typeface="Arial Narrow" panose="020B0606020202030204" pitchFamily="34" charset="0"/>
              </a:rPr>
              <a:t>did not have permanent walls or curtains</a:t>
            </a:r>
          </a:p>
          <a:p>
            <a:pPr marL="285750" indent="-285750" algn="just">
              <a:spcBef>
                <a:spcPts val="600"/>
              </a:spcBef>
              <a:spcAft>
                <a:spcPts val="600"/>
              </a:spcAft>
              <a:buFont typeface="Arial" panose="020B0604020202020204" pitchFamily="34" charset="0"/>
              <a:buChar char="•"/>
            </a:pPr>
            <a:r>
              <a:rPr lang="en-US" sz="1900" dirty="0">
                <a:latin typeface="Arial Narrow" panose="020B0606020202030204" pitchFamily="34" charset="0"/>
              </a:rPr>
              <a:t>These findings indicate that </a:t>
            </a:r>
            <a:r>
              <a:rPr lang="en-US" sz="1900" b="1" dirty="0">
                <a:latin typeface="Arial Narrow" panose="020B0606020202030204" pitchFamily="34" charset="0"/>
              </a:rPr>
              <a:t>not being connected to a septic tank or sewage network, and not having permanent walls or curtains, are the main infrastructural barriers faced by households that have a private toilet.</a:t>
            </a:r>
          </a:p>
        </p:txBody>
      </p:sp>
    </p:spTree>
    <p:extLst>
      <p:ext uri="{BB962C8B-B14F-4D97-AF65-F5344CB8AC3E}">
        <p14:creationId xmlns:p14="http://schemas.microsoft.com/office/powerpoint/2010/main" val="17872361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p:spPr>
      </p:pic>
    </p:spTree>
    <p:extLst>
      <p:ext uri="{BB962C8B-B14F-4D97-AF65-F5344CB8AC3E}">
        <p14:creationId xmlns:p14="http://schemas.microsoft.com/office/powerpoint/2010/main" val="250791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54"/>
            <a:ext cx="8458200" cy="1152946"/>
          </a:xfrm>
          <a:solidFill>
            <a:srgbClr val="EE595A"/>
          </a:solidFill>
        </p:spPr>
        <p:txBody>
          <a:bodyPr>
            <a:normAutofit fontScale="90000"/>
          </a:bodyPr>
          <a:lstStyle/>
          <a:p>
            <a:pPr algn="l"/>
            <a:r>
              <a:rPr lang="en-US" sz="3600" b="1" dirty="0">
                <a:solidFill>
                  <a:schemeClr val="bg1"/>
                </a:solidFill>
                <a:latin typeface="Arial Narrow" panose="020B0606020202030204" pitchFamily="34" charset="0"/>
              </a:rPr>
              <a:t>Households with members with restricted mobility and an unsuitable private toilet </a:t>
            </a:r>
          </a:p>
        </p:txBody>
      </p:sp>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pic>
        <p:nvPicPr>
          <p:cNvPr id="11" name="Picture 10" descr="C:\Users\Toshiba\AppData\Local\Microsoft\Windows\Temporary Internet Files\Content.Outlook\5IPPUQEN\Unicef_logo-white.png"/>
          <p:cNvPicPr/>
          <p:nvPr/>
        </p:nvPicPr>
        <p:blipFill>
          <a:blip r:embed="rId4" cstate="print"/>
          <a:srcRect/>
          <a:stretch>
            <a:fillRect/>
          </a:stretch>
        </p:blipFill>
        <p:spPr bwMode="auto">
          <a:xfrm>
            <a:off x="304800" y="6368914"/>
            <a:ext cx="1593215" cy="399415"/>
          </a:xfrm>
          <a:prstGeom prst="rect">
            <a:avLst/>
          </a:prstGeom>
          <a:noFill/>
          <a:ln w="9525">
            <a:noFill/>
            <a:miter lim="800000"/>
            <a:headEnd/>
            <a:tailEnd/>
          </a:ln>
        </p:spPr>
      </p:pic>
      <p:graphicFrame>
        <p:nvGraphicFramePr>
          <p:cNvPr id="9" name="Chart 8"/>
          <p:cNvGraphicFramePr>
            <a:graphicFrameLocks noChangeAspect="1"/>
          </p:cNvGraphicFramePr>
          <p:nvPr>
            <p:extLst>
              <p:ext uri="{D42A27DB-BD31-4B8C-83A1-F6EECF244321}">
                <p14:modId xmlns:p14="http://schemas.microsoft.com/office/powerpoint/2010/main" val="50600222"/>
              </p:ext>
            </p:extLst>
          </p:nvPr>
        </p:nvGraphicFramePr>
        <p:xfrm>
          <a:off x="2106481" y="3356901"/>
          <a:ext cx="4754880" cy="2891129"/>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966844" y="2740445"/>
            <a:ext cx="7034155" cy="553998"/>
          </a:xfrm>
          <a:prstGeom prst="rect">
            <a:avLst/>
          </a:prstGeom>
          <a:noFill/>
        </p:spPr>
        <p:txBody>
          <a:bodyPr wrap="square" rtlCol="0">
            <a:spAutoFit/>
          </a:bodyPr>
          <a:lstStyle/>
          <a:p>
            <a:pPr algn="ctr"/>
            <a:r>
              <a:rPr lang="en-US" sz="1500" b="1" dirty="0">
                <a:latin typeface="Arial Narrow" panose="020B0606020202030204" pitchFamily="34" charset="0"/>
              </a:rPr>
              <a:t>  The proportion of households with at least one member needing assistance with mobility, by suitability of private toilet</a:t>
            </a:r>
          </a:p>
        </p:txBody>
      </p:sp>
      <p:sp>
        <p:nvSpPr>
          <p:cNvPr id="3" name="TextBox 2"/>
          <p:cNvSpPr txBox="1"/>
          <p:nvPr/>
        </p:nvSpPr>
        <p:spPr>
          <a:xfrm>
            <a:off x="394111" y="1685091"/>
            <a:ext cx="8355778" cy="800219"/>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en-US" dirty="0">
                <a:latin typeface="Arial Narrow" panose="020B0606020202030204" pitchFamily="34" charset="0"/>
              </a:rPr>
              <a:t>5% of households reported that they had at least one member that needed mobility assistance</a:t>
            </a:r>
          </a:p>
          <a:p>
            <a:pPr marL="285750" indent="-285750" algn="just">
              <a:spcBef>
                <a:spcPts val="600"/>
              </a:spcBef>
              <a:spcAft>
                <a:spcPts val="600"/>
              </a:spcAft>
              <a:buFont typeface="Arial" panose="020B0604020202020204" pitchFamily="34" charset="0"/>
              <a:buChar char="•"/>
            </a:pPr>
            <a:r>
              <a:rPr lang="en-US" dirty="0">
                <a:latin typeface="Arial Narrow" panose="020B0606020202030204" pitchFamily="34" charset="0"/>
              </a:rPr>
              <a:t>Of this 5%, 62% reported that they had an unsuitable private toilet. </a:t>
            </a:r>
          </a:p>
        </p:txBody>
      </p:sp>
    </p:spTree>
    <p:extLst>
      <p:ext uri="{BB962C8B-B14F-4D97-AF65-F5344CB8AC3E}">
        <p14:creationId xmlns:p14="http://schemas.microsoft.com/office/powerpoint/2010/main" val="549446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248400"/>
            <a:ext cx="9144000" cy="609600"/>
          </a:xfrm>
          <a:prstGeom prst="rect">
            <a:avLst/>
          </a:prstGeom>
          <a:solidFill>
            <a:srgbClr val="585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bwMode="auto">
          <a:xfrm>
            <a:off x="7315200" y="6358198"/>
            <a:ext cx="1626870" cy="390003"/>
          </a:xfrm>
          <a:prstGeom prst="rect">
            <a:avLst/>
          </a:prstGeom>
          <a:noFill/>
          <a:ln w="9525">
            <a:noFill/>
            <a:miter lim="800000"/>
            <a:headEnd/>
            <a:tailEnd/>
          </a:ln>
        </p:spPr>
      </p:pic>
      <p:sp>
        <p:nvSpPr>
          <p:cNvPr id="7" name="Title 1"/>
          <p:cNvSpPr txBox="1">
            <a:spLocks/>
          </p:cNvSpPr>
          <p:nvPr/>
        </p:nvSpPr>
        <p:spPr>
          <a:xfrm>
            <a:off x="1" y="228600"/>
            <a:ext cx="2438400" cy="639762"/>
          </a:xfrm>
          <a:prstGeom prst="rect">
            <a:avLst/>
          </a:prstGeom>
          <a:solidFill>
            <a:srgbClr val="EE595A"/>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a:solidFill>
                  <a:schemeClr val="bg1"/>
                </a:solidFill>
                <a:latin typeface="Arial Narrow" panose="020B0606020202030204" pitchFamily="34" charset="0"/>
              </a:rPr>
              <a:t>Thank You</a:t>
            </a:r>
          </a:p>
        </p:txBody>
      </p:sp>
      <p:sp>
        <p:nvSpPr>
          <p:cNvPr id="3" name="TextBox 2"/>
          <p:cNvSpPr txBox="1"/>
          <p:nvPr/>
        </p:nvSpPr>
        <p:spPr>
          <a:xfrm>
            <a:off x="723900" y="1343085"/>
            <a:ext cx="7696200" cy="4524315"/>
          </a:xfrm>
          <a:prstGeom prst="rect">
            <a:avLst/>
          </a:prstGeom>
          <a:noFill/>
        </p:spPr>
        <p:txBody>
          <a:bodyPr wrap="square" rtlCol="0">
            <a:spAutoFit/>
          </a:bodyPr>
          <a:lstStyle/>
          <a:p>
            <a:pPr algn="ctr"/>
            <a:r>
              <a:rPr lang="en-US" dirty="0">
                <a:latin typeface="Arial Narrow" panose="020B0606020202030204" pitchFamily="34" charset="0"/>
              </a:rPr>
              <a:t>For further information regarding the Population Count assessment at Za’atari Camp please contact:</a:t>
            </a:r>
          </a:p>
          <a:p>
            <a:pPr algn="ctr"/>
            <a:endParaRPr lang="en-US" dirty="0">
              <a:latin typeface="Arial Narrow" panose="020B0606020202030204" pitchFamily="34" charset="0"/>
            </a:endParaRPr>
          </a:p>
          <a:p>
            <a:pPr marL="636588" algn="ctr"/>
            <a:r>
              <a:rPr lang="en-US" b="1" dirty="0">
                <a:latin typeface="Arial Narrow" panose="020B0606020202030204" pitchFamily="34" charset="0"/>
              </a:rPr>
              <a:t>Roxana Mullafiroze </a:t>
            </a:r>
            <a:r>
              <a:rPr lang="en-US" dirty="0">
                <a:latin typeface="Arial Narrow" panose="020B0606020202030204" pitchFamily="34" charset="0"/>
              </a:rPr>
              <a:t>– REACH Assessment Officer</a:t>
            </a:r>
          </a:p>
          <a:p>
            <a:pPr marL="636588" algn="ctr"/>
            <a:r>
              <a:rPr lang="en-US" dirty="0">
                <a:solidFill>
                  <a:schemeClr val="tx2"/>
                </a:solidFill>
                <a:latin typeface="Arial Narrow" panose="020B0606020202030204" pitchFamily="34" charset="0"/>
                <a:hlinkClick r:id="rId4"/>
              </a:rPr>
              <a:t>roxana.mullafiroze@reach-initiative.org</a:t>
            </a:r>
            <a:r>
              <a:rPr lang="en-US" dirty="0">
                <a:solidFill>
                  <a:schemeClr val="tx2"/>
                </a:solidFill>
                <a:latin typeface="Arial Narrow" panose="020B0606020202030204" pitchFamily="34" charset="0"/>
              </a:rPr>
              <a:t>  </a:t>
            </a:r>
          </a:p>
          <a:p>
            <a:pPr marL="636588" algn="ctr"/>
            <a:endParaRPr lang="en-US" dirty="0">
              <a:solidFill>
                <a:schemeClr val="tx2"/>
              </a:solidFill>
              <a:latin typeface="Arial Narrow" panose="020B0606020202030204" pitchFamily="34" charset="0"/>
            </a:endParaRPr>
          </a:p>
          <a:p>
            <a:pPr marL="636588" algn="ctr"/>
            <a:r>
              <a:rPr lang="en-US" b="1" dirty="0">
                <a:latin typeface="Arial Narrow" panose="020B0606020202030204" pitchFamily="34" charset="0"/>
              </a:rPr>
              <a:t>Andrew McKenna </a:t>
            </a:r>
            <a:r>
              <a:rPr lang="en-US" dirty="0">
                <a:latin typeface="Arial Narrow" panose="020B0606020202030204" pitchFamily="34" charset="0"/>
              </a:rPr>
              <a:t>– REACH GIS Officer</a:t>
            </a:r>
          </a:p>
          <a:p>
            <a:pPr marL="636588" algn="ctr"/>
            <a:r>
              <a:rPr lang="en-US" dirty="0">
                <a:solidFill>
                  <a:schemeClr val="tx2"/>
                </a:solidFill>
                <a:latin typeface="Arial Narrow" panose="020B0606020202030204" pitchFamily="34" charset="0"/>
                <a:hlinkClick r:id="rId5"/>
              </a:rPr>
              <a:t>andrew.mckenna@reach-initiative.org</a:t>
            </a:r>
            <a:r>
              <a:rPr lang="en-US" dirty="0">
                <a:solidFill>
                  <a:schemeClr val="tx2"/>
                </a:solidFill>
                <a:latin typeface="Arial Narrow" panose="020B0606020202030204" pitchFamily="34" charset="0"/>
              </a:rPr>
              <a:t> </a:t>
            </a:r>
          </a:p>
          <a:p>
            <a:pPr marL="636588" algn="ctr"/>
            <a:r>
              <a:rPr lang="en-US" dirty="0">
                <a:solidFill>
                  <a:schemeClr val="tx2"/>
                </a:solidFill>
                <a:latin typeface="Arial Narrow" panose="020B0606020202030204" pitchFamily="34" charset="0"/>
              </a:rPr>
              <a:t> </a:t>
            </a:r>
          </a:p>
          <a:p>
            <a:pPr marL="636588" algn="ctr"/>
            <a:r>
              <a:rPr lang="en-US" b="1" dirty="0">
                <a:latin typeface="Arial Narrow" panose="020B0606020202030204" pitchFamily="34" charset="0"/>
              </a:rPr>
              <a:t>Stephen Allen </a:t>
            </a:r>
            <a:r>
              <a:rPr lang="en-US" dirty="0">
                <a:latin typeface="Arial Narrow" panose="020B0606020202030204" pitchFamily="34" charset="0"/>
              </a:rPr>
              <a:t>–</a:t>
            </a:r>
            <a:r>
              <a:rPr lang="en-US" b="1" dirty="0">
                <a:latin typeface="Arial Narrow" panose="020B0606020202030204" pitchFamily="34" charset="0"/>
              </a:rPr>
              <a:t> </a:t>
            </a:r>
            <a:r>
              <a:rPr lang="en-US" dirty="0">
                <a:latin typeface="Arial Narrow" panose="020B0606020202030204" pitchFamily="34" charset="0"/>
              </a:rPr>
              <a:t>UNICEF: Field Coordinator</a:t>
            </a:r>
          </a:p>
          <a:p>
            <a:pPr algn="ctr"/>
            <a:r>
              <a:rPr lang="en-US" u="sng" dirty="0">
                <a:latin typeface="Arial Narrow" panose="020B0606020202030204" pitchFamily="34" charset="0"/>
                <a:hlinkClick r:id="rId6"/>
              </a:rPr>
              <a:t>stallen@unicef.org</a:t>
            </a:r>
            <a:endParaRPr lang="en-US" u="sng" dirty="0">
              <a:latin typeface="Arial Narrow" panose="020B0606020202030204" pitchFamily="34" charset="0"/>
            </a:endParaRPr>
          </a:p>
          <a:p>
            <a:pPr algn="ctr"/>
            <a:endParaRPr lang="en-US" u="sng" dirty="0">
              <a:latin typeface="Arial Narrow" panose="020B0606020202030204" pitchFamily="34" charset="0"/>
            </a:endParaRPr>
          </a:p>
          <a:p>
            <a:pPr algn="ctr"/>
            <a:r>
              <a:rPr lang="en-US" b="1" i="1" dirty="0">
                <a:latin typeface="Arial Narrow" panose="020B0606020202030204" pitchFamily="34" charset="0"/>
              </a:rPr>
              <a:t>To access all population count outputs, visit the online interactive dashboard and download any available resources: </a:t>
            </a:r>
            <a:r>
              <a:rPr lang="en-US" b="1" i="1" dirty="0">
                <a:latin typeface="Arial Narrow" panose="020B0606020202030204" pitchFamily="34" charset="0"/>
                <a:hlinkClick r:id="rId7"/>
              </a:rPr>
              <a:t>http://reach-info.org/jor/alzaatari_camp/</a:t>
            </a:r>
            <a:endParaRPr lang="en-US" b="1" i="1" dirty="0">
              <a:latin typeface="Arial Narrow" panose="020B0606020202030204" pitchFamily="34" charset="0"/>
            </a:endParaRPr>
          </a:p>
          <a:p>
            <a:pPr algn="ctr"/>
            <a:endParaRPr lang="en-US" b="1" i="1" dirty="0">
              <a:latin typeface="Arial Narrow" panose="020B0606020202030204" pitchFamily="34" charset="0"/>
            </a:endParaRPr>
          </a:p>
          <a:p>
            <a:pPr marL="636588" algn="ctr"/>
            <a:endParaRPr lang="en-US" dirty="0">
              <a:solidFill>
                <a:schemeClr val="tx2"/>
              </a:solidFill>
              <a:latin typeface="Arial Narrow" panose="020B0606020202030204" pitchFamily="34" charset="0"/>
            </a:endParaRPr>
          </a:p>
        </p:txBody>
      </p:sp>
      <p:pic>
        <p:nvPicPr>
          <p:cNvPr id="9" name="Picture 8" descr="C:\Users\Toshiba\AppData\Local\Microsoft\Windows\Temporary Internet Files\Content.Outlook\5IPPUQEN\Unicef_logo-white.png"/>
          <p:cNvPicPr/>
          <p:nvPr/>
        </p:nvPicPr>
        <p:blipFill>
          <a:blip r:embed="rId8" cstate="print"/>
          <a:srcRect/>
          <a:stretch>
            <a:fillRect/>
          </a:stretch>
        </p:blipFill>
        <p:spPr bwMode="auto">
          <a:xfrm>
            <a:off x="304800" y="6368914"/>
            <a:ext cx="1593215" cy="399415"/>
          </a:xfrm>
          <a:prstGeom prst="rect">
            <a:avLst/>
          </a:prstGeom>
          <a:noFill/>
          <a:ln w="9525">
            <a:noFill/>
            <a:miter lim="800000"/>
            <a:headEnd/>
            <a:tailEnd/>
          </a:ln>
        </p:spPr>
      </p:pic>
    </p:spTree>
    <p:extLst>
      <p:ext uri="{BB962C8B-B14F-4D97-AF65-F5344CB8AC3E}">
        <p14:creationId xmlns:p14="http://schemas.microsoft.com/office/powerpoint/2010/main" val="190031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26766</TotalTime>
  <Words>2284</Words>
  <Application>Microsoft Office PowerPoint</Application>
  <PresentationFormat>On-screen Show (4:3)</PresentationFormat>
  <Paragraphs>179</Paragraphs>
  <Slides>31</Slides>
  <Notes>27</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Population Count Zaatari Camp</vt:lpstr>
      <vt:lpstr>Introduction / Background</vt:lpstr>
      <vt:lpstr>Methodology</vt:lpstr>
      <vt:lpstr>POPULATION AND DEMOGRAPHICS</vt:lpstr>
      <vt:lpstr>Overall population</vt:lpstr>
      <vt:lpstr>District level population</vt:lpstr>
      <vt:lpstr>PowerPoint Presentation</vt:lpstr>
      <vt:lpstr>PowerPoint Presentation</vt:lpstr>
      <vt:lpstr>Population Demographics</vt:lpstr>
      <vt:lpstr>Month of Arrival in the Camp</vt:lpstr>
      <vt:lpstr>PowerPoint Presentation</vt:lpstr>
      <vt:lpstr>PowerPoint Presentation</vt:lpstr>
      <vt:lpstr>Shelter type</vt:lpstr>
      <vt:lpstr>Movement Intentions</vt:lpstr>
      <vt:lpstr>EDUCATION</vt:lpstr>
      <vt:lpstr>School-aged children</vt:lpstr>
      <vt:lpstr>Formal School Enrolment: 6-11 year olds</vt:lpstr>
      <vt:lpstr>Reasons for 6-11 year olds not enrolling</vt:lpstr>
      <vt:lpstr>Formal School Enrolment: 12-17 year olds</vt:lpstr>
      <vt:lpstr>Reasons for 12-17 year olds not enrolling</vt:lpstr>
      <vt:lpstr>PowerPoint Presentation</vt:lpstr>
      <vt:lpstr>Attendance to informal education </vt:lpstr>
      <vt:lpstr>Summary</vt:lpstr>
      <vt:lpstr>PRIVATE TOILETS</vt:lpstr>
      <vt:lpstr>Households with private toilets</vt:lpstr>
      <vt:lpstr>PowerPoint Presentation</vt:lpstr>
      <vt:lpstr>Suitable private toilets </vt:lpstr>
      <vt:lpstr>Suitable private toilets - Breakdown </vt:lpstr>
      <vt:lpstr>PowerPoint Presentation</vt:lpstr>
      <vt:lpstr>Households with members with restricted mobility and an unsuitable private toilet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UNESCO – EU Jami3ti Initiative</dc:title>
  <dc:creator>amckenna</dc:creator>
  <cp:lastModifiedBy>Leana</cp:lastModifiedBy>
  <cp:revision>877</cp:revision>
  <dcterms:created xsi:type="dcterms:W3CDTF">2015-06-24T09:35:16Z</dcterms:created>
  <dcterms:modified xsi:type="dcterms:W3CDTF">2016-04-04T07:08:47Z</dcterms:modified>
</cp:coreProperties>
</file>