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9" r:id="rId4"/>
    <p:sldId id="261" r:id="rId5"/>
    <p:sldId id="264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UNHCR, The UN Refugee Agency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D7FF-E8B4-4734-9B06-51C0D7FA712D}" type="datetimeFigureOut">
              <a:rPr lang="en-US" smtClean="0"/>
              <a:t>10-Aug-16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C425-D0B7-47B8-BFF2-0B535E0A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78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UNHCR, The UN Refugee Agency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5961-0DEB-4A20-B5DB-0DC03B11A31B}" type="datetimeFigureOut">
              <a:rPr lang="en-US" smtClean="0"/>
              <a:t>10-Aug-16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63E9-EEB3-4AD9-B181-F0439A37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02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>
                <a:latin typeface="Robo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229" y="42078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0" indent="0" algn="ctr">
              <a:buNone/>
              <a:defRPr sz="2000"/>
            </a:lvl2pPr>
            <a:lvl3pPr marL="914376" indent="0" algn="ctr">
              <a:buNone/>
              <a:defRPr sz="1801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4" indent="0" algn="ctr">
              <a:buNone/>
              <a:defRPr sz="1600"/>
            </a:lvl6pPr>
            <a:lvl7pPr marL="2743130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37ABC8B4-838F-46F4-BEDC-3FEBA2DA4306}" type="datetime1">
              <a:rPr lang="en-US" smtClean="0"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00B3040E-2B11-43CE-B56E-C36F0ADF1466}" type="datetime1">
              <a:rPr lang="en-US" smtClean="0"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506CE39-D9FF-4369-B2A4-830BA9FE82C3}" type="datetime1">
              <a:rPr lang="en-US" smtClean="0"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00EF4C32-F71E-4663-BBF8-CEBC9FF9720B}" type="datetime1">
              <a:rPr lang="en-US" smtClean="0"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6" indent="0">
              <a:buNone/>
              <a:defRPr sz="1801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0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6" indent="0">
              <a:buNone/>
              <a:defRPr sz="1801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0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30353EAE-5F62-401C-9E94-2301B306F507}" type="datetime1">
              <a:rPr lang="en-US" smtClean="0"/>
              <a:t>10-Aug-16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5017048-28AA-4830-BF1F-C33ED581C33E}" type="datetime1">
              <a:rPr lang="en-US" smtClean="0"/>
              <a:t>10-Aug-16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A2A3A1C-E660-40E7-AC5A-EEAAEAA0E3EE}" type="datetime1">
              <a:rPr lang="en-US" smtClean="0"/>
              <a:t>10-Aug-16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6" indent="0">
              <a:buNone/>
              <a:defRPr sz="1200"/>
            </a:lvl3pPr>
            <a:lvl4pPr marL="1371566" indent="0">
              <a:buNone/>
              <a:defRPr sz="1001"/>
            </a:lvl4pPr>
            <a:lvl5pPr marL="1828754" indent="0">
              <a:buNone/>
              <a:defRPr sz="1001"/>
            </a:lvl5pPr>
            <a:lvl6pPr marL="2285944" indent="0">
              <a:buNone/>
              <a:defRPr sz="1001"/>
            </a:lvl6pPr>
            <a:lvl7pPr marL="2743130" indent="0">
              <a:buNone/>
              <a:defRPr sz="1001"/>
            </a:lvl7pPr>
            <a:lvl8pPr marL="3200320" indent="0">
              <a:buNone/>
              <a:defRPr sz="1001"/>
            </a:lvl8pPr>
            <a:lvl9pPr marL="3657509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0272FFC-6BF5-41CA-8BB0-1867D7A7EE8D}" type="datetime1">
              <a:rPr lang="en-US" smtClean="0"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76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4" indent="0">
              <a:buNone/>
              <a:defRPr sz="2000"/>
            </a:lvl6pPr>
            <a:lvl7pPr marL="2743130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6" indent="0">
              <a:buNone/>
              <a:defRPr sz="1200"/>
            </a:lvl3pPr>
            <a:lvl4pPr marL="1371566" indent="0">
              <a:buNone/>
              <a:defRPr sz="1001"/>
            </a:lvl4pPr>
            <a:lvl5pPr marL="1828754" indent="0">
              <a:buNone/>
              <a:defRPr sz="1001"/>
            </a:lvl5pPr>
            <a:lvl6pPr marL="2285944" indent="0">
              <a:buNone/>
              <a:defRPr sz="1001"/>
            </a:lvl6pPr>
            <a:lvl7pPr marL="2743130" indent="0">
              <a:buNone/>
              <a:defRPr sz="1001"/>
            </a:lvl7pPr>
            <a:lvl8pPr marL="3200320" indent="0">
              <a:buNone/>
              <a:defRPr sz="1001"/>
            </a:lvl8pPr>
            <a:lvl9pPr marL="3657509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5814E2-6A15-4123-A5AB-544DB2E272C7}" type="datetime1">
              <a:rPr lang="en-US" smtClean="0"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UNHCR -- The UN Refugee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FB06314-2B7F-425C-9F36-C12E76A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4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6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Roboto Light"/>
          <a:ea typeface="+mj-ea"/>
          <a:cs typeface="+mj-cs"/>
        </a:defRPr>
      </a:lvl1pPr>
    </p:titleStyle>
    <p:bodyStyle>
      <a:lvl1pPr marL="228594" indent="-228594" algn="l" defTabSz="914376" rtl="0" eaLnBrk="1" latinLnBrk="0" hangingPunct="1">
        <a:lnSpc>
          <a:spcPct val="100000"/>
        </a:lnSpc>
        <a:spcBef>
          <a:spcPts val="1001"/>
        </a:spcBef>
        <a:spcAft>
          <a:spcPts val="1001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1pPr>
      <a:lvl2pPr marL="685784" indent="-228594" algn="l" defTabSz="914376" rtl="0" eaLnBrk="1" latinLnBrk="0" hangingPunct="1">
        <a:lnSpc>
          <a:spcPct val="100000"/>
        </a:lnSpc>
        <a:spcBef>
          <a:spcPts val="500"/>
        </a:spcBef>
        <a:spcAft>
          <a:spcPts val="1001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2pPr>
      <a:lvl3pPr marL="1142971" indent="-228594" algn="l" defTabSz="914376" rtl="0" eaLnBrk="1" latinLnBrk="0" hangingPunct="1">
        <a:lnSpc>
          <a:spcPct val="100000"/>
        </a:lnSpc>
        <a:spcBef>
          <a:spcPts val="500"/>
        </a:spcBef>
        <a:spcAft>
          <a:spcPts val="1001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3pPr>
      <a:lvl4pPr marL="1600160" indent="-228594" algn="l" defTabSz="914376" rtl="0" eaLnBrk="1" latinLnBrk="0" hangingPunct="1">
        <a:lnSpc>
          <a:spcPct val="100000"/>
        </a:lnSpc>
        <a:spcBef>
          <a:spcPts val="500"/>
        </a:spcBef>
        <a:spcAft>
          <a:spcPts val="1001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4pPr>
      <a:lvl5pPr marL="2057350" indent="-228594" algn="l" defTabSz="914376" rtl="0" eaLnBrk="1" latinLnBrk="0" hangingPunct="1">
        <a:lnSpc>
          <a:spcPct val="100000"/>
        </a:lnSpc>
        <a:spcBef>
          <a:spcPts val="500"/>
        </a:spcBef>
        <a:spcAft>
          <a:spcPts val="1001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/>
          <a:ea typeface="+mn-ea"/>
          <a:cs typeface="+mn-cs"/>
        </a:defRPr>
      </a:lvl5pPr>
      <a:lvl6pPr marL="2514536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4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rse-smi.maps.arcgis.com/apps/MapJournal/index.html?appid=dc0cf99f05f44858b886c824f3a563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rrse-smi.maps.arcgis.com/apps/MapSeries/index.html?appid=d5f377f7f6f2418b8ebadaae638df2e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10515600" cy="81481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Situation in Greece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89345"/>
            <a:ext cx="10515600" cy="1862496"/>
          </a:xfrm>
        </p:spPr>
        <p:txBody>
          <a:bodyPr/>
          <a:lstStyle/>
          <a:p>
            <a:r>
              <a:rPr lang="en-US" dirty="0"/>
              <a:t>1 million refugees/migrants since 2015 </a:t>
            </a:r>
          </a:p>
          <a:p>
            <a:r>
              <a:rPr lang="en-US" dirty="0"/>
              <a:t>First 3 months of 2016, 150,000 refugee/migrants Greek islands.</a:t>
            </a:r>
          </a:p>
          <a:p>
            <a:r>
              <a:rPr lang="en-US" dirty="0"/>
              <a:t>EU-Turkey deal (20</a:t>
            </a:r>
            <a:r>
              <a:rPr lang="en-US" baseline="30000" dirty="0"/>
              <a:t> </a:t>
            </a:r>
            <a:r>
              <a:rPr lang="en-US" dirty="0"/>
              <a:t>March), sites on mainland Greece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6" y="2908380"/>
            <a:ext cx="5735129" cy="3823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70" y="2904606"/>
            <a:ext cx="6829870" cy="3827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07" y="2904607"/>
            <a:ext cx="6829874" cy="38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1"/>
            <a:ext cx="10515600" cy="82386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Site Monitoring Rational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33685"/>
            <a:ext cx="10515600" cy="4351339"/>
          </a:xfrm>
        </p:spPr>
        <p:txBody>
          <a:bodyPr/>
          <a:lstStyle/>
          <a:p>
            <a:r>
              <a:rPr lang="en-US" dirty="0"/>
              <a:t>Lack of information on mainland sites (Locations, Capacity, Sectorial info)</a:t>
            </a:r>
          </a:p>
          <a:p>
            <a:r>
              <a:rPr lang="en-US" dirty="0"/>
              <a:t>Mainly refugee context, establish UNHCR’s coordination role</a:t>
            </a:r>
          </a:p>
          <a:p>
            <a:r>
              <a:rPr lang="en-US" dirty="0"/>
              <a:t>Rapid assessment of new sites</a:t>
            </a:r>
          </a:p>
          <a:p>
            <a:r>
              <a:rPr lang="en-US" dirty="0"/>
              <a:t>Track movement between sites (</a:t>
            </a:r>
            <a:r>
              <a:rPr lang="en-US" dirty="0" err="1"/>
              <a:t>Eidomeni</a:t>
            </a:r>
            <a:r>
              <a:rPr lang="en-US" dirty="0"/>
              <a:t>, Piraeus Port)</a:t>
            </a:r>
          </a:p>
          <a:p>
            <a:r>
              <a:rPr lang="en-US" dirty="0"/>
              <a:t>Verify population figures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6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1"/>
            <a:ext cx="10515600" cy="8600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Site Monitoring - Greece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98" y="1384608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Create Site Master List (Names, Locations, Populations)</a:t>
            </a:r>
          </a:p>
          <a:p>
            <a:r>
              <a:rPr lang="en-US" dirty="0"/>
              <a:t>Develop questionnaire (sectorial input)</a:t>
            </a:r>
          </a:p>
          <a:p>
            <a:r>
              <a:rPr lang="en-US" dirty="0"/>
              <a:t>Kobo and </a:t>
            </a:r>
            <a:r>
              <a:rPr lang="en-US" dirty="0" err="1"/>
              <a:t>GeoODK</a:t>
            </a:r>
            <a:r>
              <a:rPr lang="en-US" dirty="0"/>
              <a:t>, train teams (Protection)</a:t>
            </a:r>
          </a:p>
          <a:p>
            <a:r>
              <a:rPr lang="en-US" dirty="0"/>
              <a:t>Collate, Clean, Verify</a:t>
            </a:r>
          </a:p>
          <a:p>
            <a:r>
              <a:rPr lang="en-US" dirty="0"/>
              <a:t>Import into Site Monitoring Tool (Excel)</a:t>
            </a:r>
          </a:p>
          <a:p>
            <a:r>
              <a:rPr lang="en-US" dirty="0"/>
              <a:t>Create Site Profiles and Sectorial Dashboards (Excel)</a:t>
            </a:r>
          </a:p>
          <a:p>
            <a:r>
              <a:rPr lang="en-US" dirty="0"/>
              <a:t>Disseminate - ArcGIS Online, print, email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10515600" cy="8208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Site Monitoring – Site Profiles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10" t="13009" r="29522"/>
          <a:stretch/>
        </p:blipFill>
        <p:spPr>
          <a:xfrm>
            <a:off x="126749" y="1444795"/>
            <a:ext cx="5830434" cy="516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211" t="15385" r="29472"/>
          <a:stretch/>
        </p:blipFill>
        <p:spPr>
          <a:xfrm>
            <a:off x="6010793" y="1444795"/>
            <a:ext cx="6031973" cy="51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63" y="0"/>
            <a:ext cx="10515600" cy="887074"/>
          </a:xfrm>
        </p:spPr>
        <p:txBody>
          <a:bodyPr/>
          <a:lstStyle/>
          <a:p>
            <a:pPr algn="ctr"/>
            <a:r>
              <a:rPr lang="en-US" dirty="0"/>
              <a:t>Site Monitoring – ArcGIS Online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" y="1348741"/>
            <a:ext cx="6017716" cy="418338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70" y="1348739"/>
            <a:ext cx="5843822" cy="418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785" y="5532120"/>
            <a:ext cx="388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www.unhcr.gr/sites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76" y="5537878"/>
            <a:ext cx="388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www.unhcr.gr/sites/profile</a:t>
            </a:r>
          </a:p>
        </p:txBody>
      </p:sp>
    </p:spTree>
    <p:extLst>
      <p:ext uri="{BB962C8B-B14F-4D97-AF65-F5344CB8AC3E}">
        <p14:creationId xmlns:p14="http://schemas.microsoft.com/office/powerpoint/2010/main" val="59913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10515600" cy="887240"/>
          </a:xfrm>
        </p:spPr>
        <p:txBody>
          <a:bodyPr/>
          <a:lstStyle/>
          <a:p>
            <a:pPr algn="ctr"/>
            <a:r>
              <a:rPr lang="en-US" dirty="0"/>
              <a:t>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242697"/>
            <a:ext cx="10515600" cy="519431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Pros:</a:t>
            </a:r>
          </a:p>
          <a:p>
            <a:pPr lvl="0"/>
            <a:r>
              <a:rPr lang="en-US" dirty="0"/>
              <a:t>Easy and rapid deployment</a:t>
            </a:r>
          </a:p>
          <a:p>
            <a:pPr lvl="0"/>
            <a:r>
              <a:rPr lang="en-US" dirty="0"/>
              <a:t>Easy to create site profiles, dashboards, ArcGIS online maps, products</a:t>
            </a:r>
          </a:p>
          <a:p>
            <a:pPr lvl="0"/>
            <a:r>
              <a:rPr lang="en-US" dirty="0"/>
              <a:t>Facilitated overall coordination and at sectorial level </a:t>
            </a:r>
          </a:p>
          <a:p>
            <a:pPr marL="0" lvl="0" indent="0">
              <a:buNone/>
            </a:pPr>
            <a:r>
              <a:rPr lang="en-US" dirty="0"/>
              <a:t>Cons:</a:t>
            </a:r>
          </a:p>
          <a:p>
            <a:pPr lvl="0"/>
            <a:r>
              <a:rPr lang="en-US" dirty="0"/>
              <a:t>Difficult to maintain field teams</a:t>
            </a:r>
          </a:p>
          <a:p>
            <a:pPr lvl="0"/>
            <a:r>
              <a:rPr lang="en-US" dirty="0"/>
              <a:t>Obtain input from sectorial units</a:t>
            </a:r>
          </a:p>
          <a:p>
            <a:pPr lvl="0"/>
            <a:r>
              <a:rPr lang="en-US" dirty="0"/>
              <a:t>Staff unfamiliar with data collection on mobiles</a:t>
            </a:r>
          </a:p>
        </p:txBody>
      </p:sp>
    </p:spTree>
    <p:extLst>
      <p:ext uri="{BB962C8B-B14F-4D97-AF65-F5344CB8AC3E}">
        <p14:creationId xmlns:p14="http://schemas.microsoft.com/office/powerpoint/2010/main" val="344009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10515600" cy="887240"/>
          </a:xfrm>
        </p:spPr>
        <p:txBody>
          <a:bodyPr/>
          <a:lstStyle/>
          <a:p>
            <a:pPr algn="ctr"/>
            <a:r>
              <a:rPr lang="en-US" dirty="0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242697"/>
            <a:ext cx="10515600" cy="5194317"/>
          </a:xfrm>
        </p:spPr>
        <p:txBody>
          <a:bodyPr/>
          <a:lstStyle/>
          <a:p>
            <a:pPr lvl="0"/>
            <a:r>
              <a:rPr lang="en-US" dirty="0"/>
              <a:t>Refugees - site pop data 70% registration, is site information collected accurate &amp; standardized?</a:t>
            </a:r>
          </a:p>
          <a:p>
            <a:pPr lvl="0"/>
            <a:r>
              <a:rPr lang="en-US" dirty="0"/>
              <a:t>Refugees - site information and population estimates, which system is used? </a:t>
            </a:r>
          </a:p>
          <a:p>
            <a:pPr lvl="0"/>
            <a:r>
              <a:rPr lang="en-US" dirty="0"/>
              <a:t>IDP implementation? How to standardize?</a:t>
            </a:r>
          </a:p>
        </p:txBody>
      </p:sp>
    </p:spTree>
    <p:extLst>
      <p:ext uri="{BB962C8B-B14F-4D97-AF65-F5344CB8AC3E}">
        <p14:creationId xmlns:p14="http://schemas.microsoft.com/office/powerpoint/2010/main" val="366827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F75147F-FAF8-48A7-9C9D-10B1C5702A8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232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Office Theme</vt:lpstr>
      <vt:lpstr>Situation in Greece</vt:lpstr>
      <vt:lpstr>Site Monitoring Rational</vt:lpstr>
      <vt:lpstr>Site Monitoring - Greece </vt:lpstr>
      <vt:lpstr>Site Monitoring – Site Profiles</vt:lpstr>
      <vt:lpstr>Site Monitoring – ArcGIS Online</vt:lpstr>
      <vt:lpstr>Pros and Cons</vt:lpstr>
      <vt:lpstr>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</dc:title>
  <dc:creator>CCCMIMO</dc:creator>
  <cp:lastModifiedBy>Milindi Illangasinghe</cp:lastModifiedBy>
  <cp:revision>65</cp:revision>
  <dcterms:created xsi:type="dcterms:W3CDTF">2015-05-20T19:22:13Z</dcterms:created>
  <dcterms:modified xsi:type="dcterms:W3CDTF">2016-08-10T13:59:00Z</dcterms:modified>
</cp:coreProperties>
</file>