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73" r:id="rId3"/>
    <p:sldId id="279" r:id="rId4"/>
    <p:sldId id="278" r:id="rId5"/>
    <p:sldId id="277" r:id="rId6"/>
    <p:sldId id="280" r:id="rId7"/>
    <p:sldId id="274" r:id="rId8"/>
    <p:sldId id="275" r:id="rId9"/>
    <p:sldId id="276" r:id="rId10"/>
    <p:sldId id="266" r:id="rId11"/>
    <p:sldId id="272" r:id="rId12"/>
    <p:sldId id="271" r:id="rId13"/>
    <p:sldId id="281" r:id="rId14"/>
    <p:sldId id="282" r:id="rId15"/>
    <p:sldId id="283" r:id="rId16"/>
    <p:sldId id="284" r:id="rId17"/>
    <p:sldId id="285" r:id="rId18"/>
    <p:sldId id="286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150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44B5A-C600-4EEB-9C35-4C47F391423D}" type="datetimeFigureOut">
              <a:rPr lang="en-GB" smtClean="0"/>
              <a:t>01/03/2017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46856-845B-4AF7-A2A1-E6B75CC33B8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73562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44B5A-C600-4EEB-9C35-4C47F391423D}" type="datetimeFigureOut">
              <a:rPr lang="en-GB" smtClean="0"/>
              <a:t>01/03/2017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46856-845B-4AF7-A2A1-E6B75CC33B8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47895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44B5A-C600-4EEB-9C35-4C47F391423D}" type="datetimeFigureOut">
              <a:rPr lang="en-GB" smtClean="0"/>
              <a:t>01/03/2017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46856-845B-4AF7-A2A1-E6B75CC33B8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73162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44B5A-C600-4EEB-9C35-4C47F391423D}" type="datetimeFigureOut">
              <a:rPr lang="en-GB" smtClean="0"/>
              <a:t>01/03/2017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46856-845B-4AF7-A2A1-E6B75CC33B8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21034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44B5A-C600-4EEB-9C35-4C47F391423D}" type="datetimeFigureOut">
              <a:rPr lang="en-GB" smtClean="0"/>
              <a:t>01/03/2017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46856-845B-4AF7-A2A1-E6B75CC33B8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689254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44B5A-C600-4EEB-9C35-4C47F391423D}" type="datetimeFigureOut">
              <a:rPr lang="en-GB" smtClean="0"/>
              <a:t>01/03/2017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46856-845B-4AF7-A2A1-E6B75CC33B8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300662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44B5A-C600-4EEB-9C35-4C47F391423D}" type="datetimeFigureOut">
              <a:rPr lang="en-GB" smtClean="0"/>
              <a:t>01/03/2017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46856-845B-4AF7-A2A1-E6B75CC33B8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33226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44B5A-C600-4EEB-9C35-4C47F391423D}" type="datetimeFigureOut">
              <a:rPr lang="en-GB" smtClean="0"/>
              <a:t>01/03/2017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46856-845B-4AF7-A2A1-E6B75CC33B8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55406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44B5A-C600-4EEB-9C35-4C47F391423D}" type="datetimeFigureOut">
              <a:rPr lang="en-GB" smtClean="0"/>
              <a:t>01/03/2017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46856-845B-4AF7-A2A1-E6B75CC33B8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23117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44B5A-C600-4EEB-9C35-4C47F391423D}" type="datetimeFigureOut">
              <a:rPr lang="en-GB" smtClean="0"/>
              <a:t>01/03/2017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46856-845B-4AF7-A2A1-E6B75CC33B8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428955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44B5A-C600-4EEB-9C35-4C47F391423D}" type="datetimeFigureOut">
              <a:rPr lang="en-GB" smtClean="0"/>
              <a:t>01/03/2017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46856-845B-4AF7-A2A1-E6B75CC33B8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676973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744B5A-C600-4EEB-9C35-4C47F391423D}" type="datetimeFigureOut">
              <a:rPr lang="en-GB" smtClean="0"/>
              <a:t>01/03/2017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B46856-845B-4AF7-A2A1-E6B75CC33B8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72403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5481" y="2480382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Health Partners reporting on Activity Info- </a:t>
            </a:r>
            <a:r>
              <a:rPr lang="en-US" dirty="0">
                <a:solidFill>
                  <a:srgbClr val="92D050"/>
                </a:solidFill>
              </a:rPr>
              <a:t>January 2017</a:t>
            </a:r>
            <a:r>
              <a:rPr lang="en-GB" dirty="0"/>
              <a:t/>
            </a:r>
            <a:br>
              <a:rPr lang="en-GB" dirty="0"/>
            </a:br>
            <a:endParaRPr lang="en-GB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9143" y="220585"/>
            <a:ext cx="1147110" cy="114681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887" y="329934"/>
            <a:ext cx="3992888" cy="928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59320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74788"/>
          </a:xfrm>
        </p:spPr>
        <p:txBody>
          <a:bodyPr/>
          <a:lstStyle/>
          <a:p>
            <a:r>
              <a:rPr lang="en-US" dirty="0" smtClean="0">
                <a:solidFill>
                  <a:schemeClr val="accent2"/>
                </a:solidFill>
              </a:rPr>
              <a:t>Focus --- </a:t>
            </a:r>
            <a:r>
              <a:rPr lang="en-US" dirty="0" err="1" smtClean="0">
                <a:solidFill>
                  <a:schemeClr val="accent2"/>
                </a:solidFill>
              </a:rPr>
              <a:t>Bekaa</a:t>
            </a:r>
            <a:r>
              <a:rPr lang="en-US" dirty="0" smtClean="0">
                <a:solidFill>
                  <a:schemeClr val="accent2"/>
                </a:solidFill>
              </a:rPr>
              <a:t> Area</a:t>
            </a:r>
            <a:endParaRPr lang="en-GB" sz="3000" b="1" dirty="0">
              <a:solidFill>
                <a:schemeClr val="accent2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8407" y="1430448"/>
            <a:ext cx="11829860" cy="524195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 smtClean="0">
                <a:solidFill>
                  <a:srgbClr val="92D050"/>
                </a:solidFill>
              </a:rPr>
              <a:t>Support to PHC access through </a:t>
            </a:r>
            <a:r>
              <a:rPr lang="en-US" sz="2400" b="1" dirty="0" smtClean="0">
                <a:solidFill>
                  <a:srgbClr val="92D050"/>
                </a:solidFill>
              </a:rPr>
              <a:t>fixed health outlets</a:t>
            </a:r>
          </a:p>
          <a:p>
            <a:pPr>
              <a:buFontTx/>
              <a:buChar char="-"/>
            </a:pPr>
            <a:r>
              <a:rPr lang="en-US" sz="2600" dirty="0" smtClean="0">
                <a:solidFill>
                  <a:schemeClr val="accent1"/>
                </a:solidFill>
              </a:rPr>
              <a:t>49,250 subsidized consultations (out of 106,883 on a national level = 46%)</a:t>
            </a:r>
          </a:p>
          <a:p>
            <a:pPr>
              <a:buFontTx/>
              <a:buChar char="-"/>
            </a:pPr>
            <a:r>
              <a:rPr lang="en-US" sz="2600" dirty="0" smtClean="0">
                <a:solidFill>
                  <a:schemeClr val="accent1"/>
                </a:solidFill>
              </a:rPr>
              <a:t> 2,065 ANC (4%) I 670 NCD (1.3%) I 795 MH (1.6%)   </a:t>
            </a:r>
            <a:r>
              <a:rPr lang="en-US" sz="2600" b="1" dirty="0" smtClean="0">
                <a:solidFill>
                  <a:srgbClr val="FF0000"/>
                </a:solidFill>
              </a:rPr>
              <a:t>Attention! Gap in data entry!!</a:t>
            </a:r>
          </a:p>
          <a:p>
            <a:pPr>
              <a:buFontTx/>
              <a:buChar char="-"/>
            </a:pPr>
            <a:r>
              <a:rPr lang="en-US" sz="2600" dirty="0" smtClean="0">
                <a:solidFill>
                  <a:schemeClr val="accent1"/>
                </a:solidFill>
              </a:rPr>
              <a:t>Consultations provided through 30 fixed health outlets:</a:t>
            </a:r>
          </a:p>
          <a:p>
            <a:pPr>
              <a:buFont typeface="Wingdings" charset="0"/>
              <a:buChar char="à"/>
            </a:pPr>
            <a:r>
              <a:rPr lang="en-US" sz="2600" dirty="0" smtClean="0">
                <a:solidFill>
                  <a:schemeClr val="accent1"/>
                </a:solidFill>
              </a:rPr>
              <a:t>9 </a:t>
            </a:r>
            <a:r>
              <a:rPr lang="en-US" sz="2600" dirty="0" err="1" smtClean="0">
                <a:solidFill>
                  <a:schemeClr val="accent1"/>
                </a:solidFill>
              </a:rPr>
              <a:t>MoPH</a:t>
            </a:r>
            <a:r>
              <a:rPr lang="en-US" sz="2600" dirty="0" smtClean="0">
                <a:solidFill>
                  <a:schemeClr val="accent1"/>
                </a:solidFill>
              </a:rPr>
              <a:t> PHCs, 10 </a:t>
            </a:r>
            <a:r>
              <a:rPr lang="en-US" sz="2600" dirty="0" err="1" smtClean="0">
                <a:solidFill>
                  <a:schemeClr val="accent1"/>
                </a:solidFill>
              </a:rPr>
              <a:t>MoSA</a:t>
            </a:r>
            <a:r>
              <a:rPr lang="en-US" sz="2600" dirty="0" smtClean="0">
                <a:solidFill>
                  <a:schemeClr val="accent1"/>
                </a:solidFill>
              </a:rPr>
              <a:t>-SDC, 11 other health outlets.</a:t>
            </a:r>
          </a:p>
          <a:p>
            <a:pPr>
              <a:buFont typeface="Wingdings" charset="0"/>
              <a:buChar char="à"/>
            </a:pPr>
            <a:r>
              <a:rPr lang="en-US" sz="2600" dirty="0" smtClean="0">
                <a:solidFill>
                  <a:schemeClr val="accent1"/>
                </a:solidFill>
              </a:rPr>
              <a:t>10 partners: AMEL, Caritas Lebanon, </a:t>
            </a:r>
            <a:r>
              <a:rPr lang="en-US" sz="2600" dirty="0" err="1" smtClean="0">
                <a:solidFill>
                  <a:schemeClr val="accent1"/>
                </a:solidFill>
              </a:rPr>
              <a:t>Humedica</a:t>
            </a:r>
            <a:r>
              <a:rPr lang="en-US" sz="2600" dirty="0" smtClean="0">
                <a:solidFill>
                  <a:schemeClr val="accent1"/>
                </a:solidFill>
              </a:rPr>
              <a:t>, IMC, IOM, MdM, </a:t>
            </a:r>
            <a:r>
              <a:rPr lang="en-US" sz="2600" dirty="0" err="1" smtClean="0">
                <a:solidFill>
                  <a:schemeClr val="accent1"/>
                </a:solidFill>
              </a:rPr>
              <a:t>Medair</a:t>
            </a:r>
            <a:r>
              <a:rPr lang="en-US" sz="2600" dirty="0" smtClean="0">
                <a:solidFill>
                  <a:schemeClr val="accent1"/>
                </a:solidFill>
              </a:rPr>
              <a:t>, MTI, URDA, WAHA.</a:t>
            </a:r>
          </a:p>
          <a:p>
            <a:pPr marL="0" indent="0">
              <a:buNone/>
            </a:pPr>
            <a:endParaRPr lang="en-US" sz="2000" dirty="0" smtClean="0"/>
          </a:p>
          <a:p>
            <a:pPr marL="0" indent="0">
              <a:buNone/>
            </a:pPr>
            <a:endParaRPr lang="en-US" sz="2000" dirty="0" smtClean="0"/>
          </a:p>
          <a:p>
            <a:pPr>
              <a:buFontTx/>
              <a:buChar char="-"/>
            </a:pPr>
            <a:endParaRPr lang="en-US" sz="2000" dirty="0" smtClean="0"/>
          </a:p>
          <a:p>
            <a:pPr>
              <a:buFontTx/>
              <a:buChar char="-"/>
            </a:pPr>
            <a:endParaRPr lang="en-US" sz="2000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395611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77246"/>
          </a:xfrm>
        </p:spPr>
        <p:txBody>
          <a:bodyPr/>
          <a:lstStyle/>
          <a:p>
            <a:r>
              <a:rPr lang="en-US" dirty="0" smtClean="0">
                <a:solidFill>
                  <a:schemeClr val="accent2"/>
                </a:solidFill>
              </a:rPr>
              <a:t>Focus --- </a:t>
            </a:r>
            <a:r>
              <a:rPr lang="en-US" dirty="0" err="1" smtClean="0">
                <a:solidFill>
                  <a:schemeClr val="accent2"/>
                </a:solidFill>
              </a:rPr>
              <a:t>Bekaa</a:t>
            </a:r>
            <a:r>
              <a:rPr lang="en-US" dirty="0" smtClean="0">
                <a:solidFill>
                  <a:schemeClr val="accent2"/>
                </a:solidFill>
              </a:rPr>
              <a:t> Area</a:t>
            </a:r>
            <a:endParaRPr lang="en-GB" dirty="0">
              <a:solidFill>
                <a:schemeClr val="accent2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097594"/>
            <a:ext cx="10515600" cy="5718030"/>
          </a:xfrm>
        </p:spPr>
        <p:txBody>
          <a:bodyPr>
            <a:normAutofit/>
          </a:bodyPr>
          <a:lstStyle/>
          <a:p>
            <a:pPr>
              <a:buFontTx/>
              <a:buChar char="-"/>
            </a:pPr>
            <a:r>
              <a:rPr lang="en-US" sz="2400" dirty="0" smtClean="0"/>
              <a:t>Partner and health outlet distribution by </a:t>
            </a:r>
            <a:r>
              <a:rPr lang="en-US" sz="2400" dirty="0" err="1" smtClean="0"/>
              <a:t>caza</a:t>
            </a:r>
            <a:r>
              <a:rPr lang="en-US" sz="2400" dirty="0" smtClean="0"/>
              <a:t>:</a:t>
            </a:r>
          </a:p>
          <a:p>
            <a:pPr marL="0" indent="0">
              <a:buNone/>
            </a:pPr>
            <a:endParaRPr lang="en-US" sz="2400" dirty="0" smtClean="0"/>
          </a:p>
          <a:p>
            <a:pPr marL="0" indent="0">
              <a:buNone/>
            </a:pPr>
            <a:endParaRPr lang="en-US" sz="2400" dirty="0" smtClean="0"/>
          </a:p>
          <a:p>
            <a:pPr marL="0" indent="0">
              <a:buNone/>
            </a:pPr>
            <a:endParaRPr lang="en-US" sz="2400" dirty="0" smtClean="0"/>
          </a:p>
          <a:p>
            <a:pPr marL="0" indent="0">
              <a:buNone/>
            </a:pPr>
            <a:endParaRPr lang="en-US" sz="2400" dirty="0"/>
          </a:p>
          <a:p>
            <a:pPr>
              <a:buFontTx/>
              <a:buChar char="-"/>
            </a:pPr>
            <a:endParaRPr lang="en-US" sz="2400" dirty="0" smtClean="0"/>
          </a:p>
          <a:p>
            <a:pPr>
              <a:buFontTx/>
              <a:buChar char="-"/>
            </a:pPr>
            <a:r>
              <a:rPr lang="en-US" sz="2400" dirty="0" smtClean="0"/>
              <a:t>Top 10 fixed health outlets (by volume)</a:t>
            </a:r>
          </a:p>
          <a:p>
            <a:pPr>
              <a:buFontTx/>
              <a:buChar char="-"/>
            </a:pPr>
            <a:endParaRPr lang="en-GB" sz="2400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1262289"/>
              </p:ext>
            </p:extLst>
          </p:nvPr>
        </p:nvGraphicFramePr>
        <p:xfrm>
          <a:off x="2290526" y="4311973"/>
          <a:ext cx="5501693" cy="214767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889895"/>
                <a:gridCol w="2939836"/>
                <a:gridCol w="671962"/>
              </a:tblGrid>
              <a:tr h="178973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 dirty="0">
                          <a:effectLst/>
                        </a:rPr>
                        <a:t>Partner </a:t>
                      </a:r>
                      <a:endParaRPr lang="en-GB" sz="10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 dirty="0">
                          <a:effectLst/>
                        </a:rPr>
                        <a:t>Site</a:t>
                      </a:r>
                      <a:endParaRPr lang="en-GB" sz="10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u="none" strike="noStrike">
                          <a:effectLst/>
                        </a:rPr>
                        <a:t>Jan-17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78973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URDA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PHC: URDA-ALRAHMA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4300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22535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78973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URDA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PHC: URDA-Medical Village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4300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3801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78973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MDM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000" u="none" strike="noStrike">
                          <a:effectLst/>
                        </a:rPr>
                        <a:t>PHC: Kamed el Loz PHCC</a:t>
                      </a:r>
                      <a:endParaRPr lang="es-E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4300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3032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78973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WAHA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PHC: Vision NGO Medical Clinic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4300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2417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78973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IMC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 dirty="0">
                          <a:effectLst/>
                        </a:rPr>
                        <a:t>PHC: Health </a:t>
                      </a:r>
                      <a:r>
                        <a:rPr lang="en-GB" sz="1000" u="none" strike="noStrike" dirty="0" err="1">
                          <a:effectLst/>
                        </a:rPr>
                        <a:t>Taaneyel</a:t>
                      </a:r>
                      <a:r>
                        <a:rPr lang="en-GB" sz="1000" u="none" strike="noStrike" dirty="0">
                          <a:effectLst/>
                        </a:rPr>
                        <a:t>  Hariri Foundation</a:t>
                      </a:r>
                      <a:endParaRPr lang="en-GB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4300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1864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78973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MDM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 dirty="0">
                          <a:effectLst/>
                        </a:rPr>
                        <a:t>PHC: El Ain PHCC</a:t>
                      </a:r>
                      <a:endParaRPr lang="en-GB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4300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1332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78973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MDM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PHC: Qob Elias Health Center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4300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1332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78973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IMC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PHC: El-Farouk Health Center - Saadneyel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4300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1157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78973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IMC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PHC: Laboueh Municipality Center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4300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1097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78973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IOM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PHC: Taalbaya PHC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4300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1048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78973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MTI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PHC: Saadnayel Youth  Association Center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4300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 dirty="0">
                          <a:effectLst/>
                        </a:rPr>
                        <a:t>1036</a:t>
                      </a:r>
                      <a:endParaRPr lang="en-GB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4877122"/>
              </p:ext>
            </p:extLst>
          </p:nvPr>
        </p:nvGraphicFramePr>
        <p:xfrm>
          <a:off x="1989042" y="1505270"/>
          <a:ext cx="8437168" cy="2316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09292"/>
                <a:gridCol w="2109292"/>
                <a:gridCol w="2109292"/>
                <a:gridCol w="2109292"/>
              </a:tblGrid>
              <a:tr h="516539">
                <a:tc>
                  <a:txBody>
                    <a:bodyPr/>
                    <a:lstStyle/>
                    <a:p>
                      <a:r>
                        <a:rPr lang="en-US" sz="1400" dirty="0" err="1" smtClean="0"/>
                        <a:t>Baalback</a:t>
                      </a:r>
                      <a:r>
                        <a:rPr lang="en-US" sz="1400" dirty="0" smtClean="0"/>
                        <a:t> (10)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err="1" smtClean="0"/>
                        <a:t>Zahle</a:t>
                      </a:r>
                      <a:r>
                        <a:rPr lang="en-US" sz="1400" dirty="0" smtClean="0"/>
                        <a:t> (12)</a:t>
                      </a:r>
                      <a:endParaRPr lang="en-GB" sz="140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West </a:t>
                      </a:r>
                      <a:r>
                        <a:rPr lang="en-US" sz="1400" dirty="0" err="1" smtClean="0"/>
                        <a:t>Bekaa</a:t>
                      </a:r>
                      <a:r>
                        <a:rPr lang="en-US" sz="1400" dirty="0" smtClean="0"/>
                        <a:t> (5)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 err="1" smtClean="0"/>
                        <a:t>Rachayya</a:t>
                      </a:r>
                      <a:r>
                        <a:rPr lang="en-GB" sz="1400" dirty="0" smtClean="0"/>
                        <a:t> (3)</a:t>
                      </a:r>
                      <a:endParaRPr lang="en-GB" sz="1400" dirty="0"/>
                    </a:p>
                  </a:txBody>
                  <a:tcPr/>
                </a:tc>
              </a:tr>
              <a:tr h="1792696">
                <a:tc>
                  <a:txBody>
                    <a:bodyPr/>
                    <a:lstStyle/>
                    <a:p>
                      <a:r>
                        <a:rPr lang="en-GB" sz="1400" dirty="0" err="1" smtClean="0"/>
                        <a:t>Amel</a:t>
                      </a:r>
                      <a:r>
                        <a:rPr lang="en-GB" sz="1400" dirty="0" smtClean="0"/>
                        <a:t> (2)</a:t>
                      </a:r>
                    </a:p>
                    <a:p>
                      <a:r>
                        <a:rPr lang="en-GB" sz="1400" dirty="0" smtClean="0"/>
                        <a:t>IMC</a:t>
                      </a:r>
                      <a:r>
                        <a:rPr lang="en-GB" sz="1400" baseline="0" dirty="0" smtClean="0"/>
                        <a:t> (1)</a:t>
                      </a:r>
                    </a:p>
                    <a:p>
                      <a:r>
                        <a:rPr lang="en-GB" sz="1400" baseline="0" dirty="0" err="1" smtClean="0"/>
                        <a:t>MdM</a:t>
                      </a:r>
                      <a:r>
                        <a:rPr lang="en-GB" sz="1400" baseline="0" dirty="0" smtClean="0"/>
                        <a:t> (2)</a:t>
                      </a:r>
                      <a:endParaRPr lang="en-GB" sz="1400" dirty="0" smtClean="0"/>
                    </a:p>
                    <a:p>
                      <a:r>
                        <a:rPr lang="en-GB" sz="1400" dirty="0" err="1" smtClean="0"/>
                        <a:t>Medair</a:t>
                      </a:r>
                      <a:r>
                        <a:rPr lang="en-GB" sz="1400" dirty="0" smtClean="0"/>
                        <a:t> (4)</a:t>
                      </a:r>
                    </a:p>
                    <a:p>
                      <a:r>
                        <a:rPr lang="en-GB" sz="1400" dirty="0" smtClean="0"/>
                        <a:t>URDA (1)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Caritas</a:t>
                      </a:r>
                      <a:r>
                        <a:rPr lang="en-GB" sz="1400" baseline="0" dirty="0" smtClean="0"/>
                        <a:t> (1)</a:t>
                      </a:r>
                    </a:p>
                    <a:p>
                      <a:r>
                        <a:rPr lang="en-GB" sz="1400" baseline="0" dirty="0" err="1" smtClean="0"/>
                        <a:t>Humedica</a:t>
                      </a:r>
                      <a:r>
                        <a:rPr lang="en-GB" sz="1400" baseline="0" dirty="0" smtClean="0"/>
                        <a:t> (1)</a:t>
                      </a:r>
                    </a:p>
                    <a:p>
                      <a:r>
                        <a:rPr lang="en-GB" sz="1400" baseline="0" dirty="0" smtClean="0"/>
                        <a:t>IMC (3)</a:t>
                      </a:r>
                    </a:p>
                    <a:p>
                      <a:r>
                        <a:rPr lang="en-GB" sz="1400" baseline="0" dirty="0" smtClean="0"/>
                        <a:t>IOM (1)</a:t>
                      </a:r>
                    </a:p>
                    <a:p>
                      <a:r>
                        <a:rPr lang="en-GB" sz="1400" baseline="0" dirty="0" err="1" smtClean="0"/>
                        <a:t>MdM</a:t>
                      </a:r>
                      <a:r>
                        <a:rPr lang="en-GB" sz="1400" baseline="0" dirty="0" smtClean="0"/>
                        <a:t> (2)</a:t>
                      </a:r>
                    </a:p>
                    <a:p>
                      <a:r>
                        <a:rPr lang="en-GB" sz="1400" baseline="0" dirty="0" err="1" smtClean="0"/>
                        <a:t>Medair</a:t>
                      </a:r>
                      <a:r>
                        <a:rPr lang="en-GB" sz="1400" baseline="0" dirty="0" smtClean="0"/>
                        <a:t> (2)</a:t>
                      </a:r>
                    </a:p>
                    <a:p>
                      <a:r>
                        <a:rPr lang="en-GB" sz="1400" baseline="0" dirty="0" smtClean="0"/>
                        <a:t>MTI (1)</a:t>
                      </a:r>
                    </a:p>
                    <a:p>
                      <a:r>
                        <a:rPr lang="en-GB" sz="1400" dirty="0" smtClean="0"/>
                        <a:t>URDA (1)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 err="1" smtClean="0"/>
                        <a:t>Amel</a:t>
                      </a:r>
                      <a:r>
                        <a:rPr lang="en-GB" sz="1400" dirty="0" smtClean="0"/>
                        <a:t> (1)</a:t>
                      </a:r>
                    </a:p>
                    <a:p>
                      <a:r>
                        <a:rPr lang="en-GB" sz="1400" dirty="0" err="1" smtClean="0"/>
                        <a:t>MdM</a:t>
                      </a:r>
                      <a:r>
                        <a:rPr lang="en-GB" sz="1400" baseline="0" dirty="0" smtClean="0"/>
                        <a:t> (1)</a:t>
                      </a:r>
                      <a:endParaRPr lang="en-GB" sz="1400" dirty="0" smtClean="0"/>
                    </a:p>
                    <a:p>
                      <a:r>
                        <a:rPr lang="en-GB" sz="1400" dirty="0" err="1" smtClean="0"/>
                        <a:t>Medair</a:t>
                      </a:r>
                      <a:r>
                        <a:rPr lang="en-GB" sz="1400" dirty="0" smtClean="0"/>
                        <a:t> (2)</a:t>
                      </a:r>
                    </a:p>
                    <a:p>
                      <a:r>
                        <a:rPr lang="en-GB" sz="1400" dirty="0" smtClean="0"/>
                        <a:t>WAHA</a:t>
                      </a:r>
                      <a:r>
                        <a:rPr lang="en-GB" sz="1400" baseline="0" dirty="0" smtClean="0"/>
                        <a:t> (1)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IMC (1)</a:t>
                      </a:r>
                    </a:p>
                    <a:p>
                      <a:r>
                        <a:rPr lang="en-GB" sz="1400" dirty="0" err="1" smtClean="0"/>
                        <a:t>Medair</a:t>
                      </a:r>
                      <a:r>
                        <a:rPr lang="en-GB" sz="1400" baseline="0" dirty="0" smtClean="0"/>
                        <a:t> (2)</a:t>
                      </a:r>
                      <a:endParaRPr lang="en-GB" sz="1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Rounded Rectangle 3"/>
          <p:cNvSpPr/>
          <p:nvPr/>
        </p:nvSpPr>
        <p:spPr>
          <a:xfrm>
            <a:off x="8652747" y="4567473"/>
            <a:ext cx="2320053" cy="583949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solidFill>
                  <a:srgbClr val="FF0000"/>
                </a:solidFill>
              </a:rPr>
              <a:t>URDA to double check/ confirm their figures</a:t>
            </a:r>
            <a:endParaRPr lang="en-GB" sz="1400" b="1" dirty="0">
              <a:solidFill>
                <a:srgbClr val="FF0000"/>
              </a:solidFill>
            </a:endParaRPr>
          </a:p>
        </p:txBody>
      </p:sp>
      <p:cxnSp>
        <p:nvCxnSpPr>
          <p:cNvPr id="8" name="Straight Arrow Connector 7"/>
          <p:cNvCxnSpPr/>
          <p:nvPr/>
        </p:nvCxnSpPr>
        <p:spPr>
          <a:xfrm>
            <a:off x="7792219" y="4562947"/>
            <a:ext cx="790466" cy="28971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534038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2"/>
                </a:solidFill>
              </a:rPr>
              <a:t>Focus --- </a:t>
            </a:r>
            <a:r>
              <a:rPr lang="en-US" dirty="0" err="1" smtClean="0">
                <a:solidFill>
                  <a:schemeClr val="accent2"/>
                </a:solidFill>
              </a:rPr>
              <a:t>Bekaa</a:t>
            </a:r>
            <a:r>
              <a:rPr lang="en-US" dirty="0" smtClean="0">
                <a:solidFill>
                  <a:schemeClr val="accent2"/>
                </a:solidFill>
              </a:rPr>
              <a:t> Area</a:t>
            </a:r>
            <a:endParaRPr lang="en-GB" dirty="0">
              <a:solidFill>
                <a:schemeClr val="accent2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400" dirty="0" smtClean="0">
                <a:solidFill>
                  <a:srgbClr val="92D050"/>
                </a:solidFill>
              </a:rPr>
              <a:t>Support to PHC access through </a:t>
            </a:r>
            <a:r>
              <a:rPr lang="en-US" sz="2400" b="1" dirty="0" smtClean="0">
                <a:solidFill>
                  <a:srgbClr val="92D050"/>
                </a:solidFill>
              </a:rPr>
              <a:t>MMUs</a:t>
            </a:r>
          </a:p>
          <a:p>
            <a:pPr marL="0" indent="0">
              <a:buNone/>
            </a:pPr>
            <a:r>
              <a:rPr lang="en-US" sz="2400" dirty="0" smtClean="0">
                <a:solidFill>
                  <a:schemeClr val="accent1"/>
                </a:solidFill>
              </a:rPr>
              <a:t>-  14,517 </a:t>
            </a:r>
            <a:r>
              <a:rPr lang="en-US" sz="2400" dirty="0">
                <a:solidFill>
                  <a:schemeClr val="accent1"/>
                </a:solidFill>
              </a:rPr>
              <a:t>s</a:t>
            </a:r>
            <a:r>
              <a:rPr lang="en-US" sz="2400" dirty="0" smtClean="0">
                <a:solidFill>
                  <a:schemeClr val="accent1"/>
                </a:solidFill>
              </a:rPr>
              <a:t>ubsidized consultations (23% of total consultations in </a:t>
            </a:r>
            <a:r>
              <a:rPr lang="en-US" sz="2400" dirty="0" err="1" smtClean="0">
                <a:solidFill>
                  <a:schemeClr val="accent1"/>
                </a:solidFill>
              </a:rPr>
              <a:t>Bekaa</a:t>
            </a:r>
            <a:r>
              <a:rPr lang="en-US" sz="2400" dirty="0" smtClean="0">
                <a:solidFill>
                  <a:schemeClr val="accent1"/>
                </a:solidFill>
              </a:rPr>
              <a:t>)</a:t>
            </a:r>
          </a:p>
          <a:p>
            <a:pPr marL="0" indent="0">
              <a:buNone/>
            </a:pPr>
            <a:r>
              <a:rPr lang="en-US" sz="2400" dirty="0" smtClean="0">
                <a:solidFill>
                  <a:schemeClr val="accent1"/>
                </a:solidFill>
              </a:rPr>
              <a:t> - MMU partners: Amel, Beyond, </a:t>
            </a:r>
            <a:r>
              <a:rPr lang="en-US" sz="2400" dirty="0" err="1" smtClean="0">
                <a:solidFill>
                  <a:schemeClr val="accent1"/>
                </a:solidFill>
              </a:rPr>
              <a:t>Humedica</a:t>
            </a:r>
            <a:r>
              <a:rPr lang="en-US" sz="2400" dirty="0" smtClean="0">
                <a:solidFill>
                  <a:schemeClr val="accent1"/>
                </a:solidFill>
              </a:rPr>
              <a:t>, </a:t>
            </a:r>
            <a:r>
              <a:rPr lang="en-US" sz="2400" dirty="0" err="1" smtClean="0">
                <a:solidFill>
                  <a:schemeClr val="accent1"/>
                </a:solidFill>
              </a:rPr>
              <a:t>Makassed</a:t>
            </a:r>
            <a:r>
              <a:rPr lang="en-US" sz="2400" dirty="0" smtClean="0">
                <a:solidFill>
                  <a:schemeClr val="accent1"/>
                </a:solidFill>
              </a:rPr>
              <a:t>, URDA</a:t>
            </a:r>
          </a:p>
          <a:p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5577" y="3187264"/>
            <a:ext cx="5515745" cy="3124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75908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74788"/>
          </a:xfrm>
        </p:spPr>
        <p:txBody>
          <a:bodyPr/>
          <a:lstStyle/>
          <a:p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Focus --- North Area</a:t>
            </a:r>
            <a:endParaRPr lang="en-GB" sz="3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8407" y="1430448"/>
            <a:ext cx="11829860" cy="524195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 smtClean="0">
                <a:solidFill>
                  <a:srgbClr val="92D050"/>
                </a:solidFill>
              </a:rPr>
              <a:t>Support to PHC access through </a:t>
            </a:r>
            <a:r>
              <a:rPr lang="en-US" sz="2400" b="1" dirty="0" smtClean="0">
                <a:solidFill>
                  <a:srgbClr val="92D050"/>
                </a:solidFill>
              </a:rPr>
              <a:t>fixed health outlets</a:t>
            </a:r>
          </a:p>
          <a:p>
            <a:pPr>
              <a:buFontTx/>
              <a:buChar char="-"/>
            </a:pPr>
            <a:r>
              <a:rPr lang="en-US" sz="2600" dirty="0" smtClean="0">
                <a:solidFill>
                  <a:schemeClr val="accent1">
                    <a:lumMod val="75000"/>
                  </a:schemeClr>
                </a:solidFill>
              </a:rPr>
              <a:t>15,419 subsidized consultations (around 12% of total consultations)</a:t>
            </a:r>
          </a:p>
          <a:p>
            <a:pPr marL="0" indent="0">
              <a:buNone/>
            </a:pPr>
            <a:r>
              <a:rPr lang="en-US" sz="2400" dirty="0" smtClean="0">
                <a:solidFill>
                  <a:srgbClr val="FF0000"/>
                </a:solidFill>
              </a:rPr>
              <a:t>	</a:t>
            </a:r>
            <a:r>
              <a:rPr lang="en-US" sz="2000" dirty="0" smtClean="0">
                <a:solidFill>
                  <a:srgbClr val="FF0000"/>
                </a:solidFill>
              </a:rPr>
              <a:t>Note</a:t>
            </a:r>
            <a:r>
              <a:rPr lang="en-US" sz="2000" dirty="0">
                <a:solidFill>
                  <a:srgbClr val="FF0000"/>
                </a:solidFill>
              </a:rPr>
              <a:t>: The figure above excludes the </a:t>
            </a:r>
            <a:r>
              <a:rPr lang="en-US" sz="2000" dirty="0" smtClean="0">
                <a:solidFill>
                  <a:srgbClr val="FF0000"/>
                </a:solidFill>
              </a:rPr>
              <a:t>2,201 </a:t>
            </a:r>
            <a:r>
              <a:rPr lang="en-US" sz="2000" dirty="0">
                <a:solidFill>
                  <a:srgbClr val="FF0000"/>
                </a:solidFill>
              </a:rPr>
              <a:t>consultations provided by UNRWA in the </a:t>
            </a:r>
            <a:r>
              <a:rPr lang="en-US" sz="2000" dirty="0" smtClean="0">
                <a:solidFill>
                  <a:srgbClr val="FF0000"/>
                </a:solidFill>
              </a:rPr>
              <a:t>North.</a:t>
            </a:r>
            <a:endParaRPr lang="en-US" sz="2000" dirty="0">
              <a:solidFill>
                <a:srgbClr val="FF0000"/>
              </a:solidFill>
            </a:endParaRPr>
          </a:p>
          <a:p>
            <a:pPr>
              <a:buFontTx/>
              <a:buChar char="-"/>
            </a:pPr>
            <a:r>
              <a:rPr lang="en-US" sz="2600" dirty="0" smtClean="0">
                <a:solidFill>
                  <a:schemeClr val="accent1">
                    <a:lumMod val="75000"/>
                  </a:schemeClr>
                </a:solidFill>
              </a:rPr>
              <a:t> 1,553 ANC (10%) I 814 NCD (5%) I 970 MH (6%) </a:t>
            </a:r>
          </a:p>
          <a:p>
            <a:pPr>
              <a:buFontTx/>
              <a:buChar char="-"/>
            </a:pPr>
            <a:r>
              <a:rPr lang="en-US" sz="2600" dirty="0" smtClean="0">
                <a:solidFill>
                  <a:schemeClr val="accent1">
                    <a:lumMod val="75000"/>
                  </a:schemeClr>
                </a:solidFill>
              </a:rPr>
              <a:t>Consultations provided through 27 fixed health outlets:</a:t>
            </a:r>
          </a:p>
          <a:p>
            <a:pPr>
              <a:buFont typeface="Wingdings" charset="0"/>
              <a:buChar char="à"/>
            </a:pPr>
            <a:r>
              <a:rPr lang="en-US" sz="2600" dirty="0" smtClean="0">
                <a:solidFill>
                  <a:schemeClr val="accent1">
                    <a:lumMod val="75000"/>
                  </a:schemeClr>
                </a:solidFill>
              </a:rPr>
              <a:t>21 </a:t>
            </a:r>
            <a:r>
              <a:rPr lang="en-US" sz="2600" dirty="0" err="1" smtClean="0">
                <a:solidFill>
                  <a:schemeClr val="accent1">
                    <a:lumMod val="75000"/>
                  </a:schemeClr>
                </a:solidFill>
              </a:rPr>
              <a:t>MoPH</a:t>
            </a:r>
            <a:r>
              <a:rPr lang="en-US" sz="2600" dirty="0" smtClean="0">
                <a:solidFill>
                  <a:schemeClr val="accent1">
                    <a:lumMod val="75000"/>
                  </a:schemeClr>
                </a:solidFill>
              </a:rPr>
              <a:t> PHCs, 1 </a:t>
            </a:r>
            <a:r>
              <a:rPr lang="en-US" sz="2600" dirty="0" err="1" smtClean="0">
                <a:solidFill>
                  <a:schemeClr val="accent1">
                    <a:lumMod val="75000"/>
                  </a:schemeClr>
                </a:solidFill>
              </a:rPr>
              <a:t>MoSA</a:t>
            </a:r>
            <a:r>
              <a:rPr lang="en-US" sz="2600" dirty="0" smtClean="0">
                <a:solidFill>
                  <a:schemeClr val="accent1">
                    <a:lumMod val="75000"/>
                  </a:schemeClr>
                </a:solidFill>
              </a:rPr>
              <a:t>-SDC, 5 other health outlets, </a:t>
            </a:r>
            <a:r>
              <a:rPr lang="en-US" sz="2600" dirty="0" smtClean="0">
                <a:solidFill>
                  <a:srgbClr val="FF0000"/>
                </a:solidFill>
              </a:rPr>
              <a:t>+</a:t>
            </a:r>
            <a:r>
              <a:rPr lang="en-US" sz="2600" dirty="0" smtClean="0">
                <a:solidFill>
                  <a:srgbClr val="7030A0"/>
                </a:solidFill>
              </a:rPr>
              <a:t> </a:t>
            </a:r>
            <a:r>
              <a:rPr lang="en-US" sz="2600" dirty="0" smtClean="0">
                <a:solidFill>
                  <a:srgbClr val="FF0000"/>
                </a:solidFill>
              </a:rPr>
              <a:t>3 UNRWA clinics</a:t>
            </a:r>
          </a:p>
          <a:p>
            <a:pPr>
              <a:buFont typeface="Wingdings" charset="0"/>
              <a:buChar char="à"/>
            </a:pPr>
            <a:r>
              <a:rPr lang="en-US" sz="2600" dirty="0">
                <a:solidFill>
                  <a:schemeClr val="accent1">
                    <a:lumMod val="75000"/>
                  </a:schemeClr>
                </a:solidFill>
              </a:rPr>
              <a:t>9</a:t>
            </a:r>
            <a:r>
              <a:rPr lang="en-US" sz="26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2600" dirty="0" smtClean="0">
                <a:solidFill>
                  <a:schemeClr val="accent1">
                    <a:lumMod val="75000"/>
                  </a:schemeClr>
                </a:solidFill>
              </a:rPr>
              <a:t>partners: Caritas, IMC, </a:t>
            </a:r>
            <a:r>
              <a:rPr lang="en-US" sz="2600" dirty="0" smtClean="0">
                <a:solidFill>
                  <a:schemeClr val="accent1">
                    <a:lumMod val="75000"/>
                  </a:schemeClr>
                </a:solidFill>
              </a:rPr>
              <a:t>RI, IOCC </a:t>
            </a:r>
            <a:r>
              <a:rPr lang="en-US" sz="2600" dirty="0" smtClean="0">
                <a:solidFill>
                  <a:schemeClr val="accent1">
                    <a:lumMod val="75000"/>
                  </a:schemeClr>
                </a:solidFill>
              </a:rPr>
              <a:t>Lebanon, IOM, </a:t>
            </a:r>
            <a:r>
              <a:rPr lang="en-US" sz="2600" dirty="0" err="1" smtClean="0">
                <a:solidFill>
                  <a:schemeClr val="accent1">
                    <a:lumMod val="75000"/>
                  </a:schemeClr>
                </a:solidFill>
              </a:rPr>
              <a:t>Makassed</a:t>
            </a:r>
            <a:r>
              <a:rPr lang="en-US" sz="2600" dirty="0" smtClean="0">
                <a:solidFill>
                  <a:schemeClr val="accent1">
                    <a:lumMod val="75000"/>
                  </a:schemeClr>
                </a:solidFill>
              </a:rPr>
              <a:t>, PU-AMI, Restart, UNRWA</a:t>
            </a:r>
            <a:endParaRPr lang="en-US" sz="20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en-US" sz="2000" dirty="0" smtClean="0"/>
          </a:p>
          <a:p>
            <a:pPr>
              <a:buFontTx/>
              <a:buChar char="-"/>
            </a:pPr>
            <a:endParaRPr lang="en-US" sz="2000" dirty="0" smtClean="0"/>
          </a:p>
          <a:p>
            <a:pPr>
              <a:buFontTx/>
              <a:buChar char="-"/>
            </a:pPr>
            <a:endParaRPr lang="en-US" sz="2000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06890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77246"/>
          </a:xfrm>
        </p:spPr>
        <p:txBody>
          <a:bodyPr/>
          <a:lstStyle/>
          <a:p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Focus --- North Area</a:t>
            </a:r>
            <a:endParaRPr lang="en-GB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097594"/>
            <a:ext cx="10515600" cy="5718030"/>
          </a:xfrm>
        </p:spPr>
        <p:txBody>
          <a:bodyPr>
            <a:normAutofit/>
          </a:bodyPr>
          <a:lstStyle/>
          <a:p>
            <a:pPr>
              <a:buFontTx/>
              <a:buChar char="-"/>
            </a:pPr>
            <a:r>
              <a:rPr lang="en-US" sz="2400" dirty="0" smtClean="0"/>
              <a:t>Partner and health outlet distribution by </a:t>
            </a:r>
            <a:r>
              <a:rPr lang="en-US" sz="2400" dirty="0" err="1" smtClean="0"/>
              <a:t>caza</a:t>
            </a:r>
            <a:r>
              <a:rPr lang="en-US" sz="2400" dirty="0" smtClean="0"/>
              <a:t>:</a:t>
            </a:r>
          </a:p>
          <a:p>
            <a:pPr marL="0" indent="0">
              <a:buNone/>
            </a:pPr>
            <a:endParaRPr lang="en-US" sz="2400" dirty="0" smtClean="0"/>
          </a:p>
          <a:p>
            <a:pPr marL="0" indent="0">
              <a:buNone/>
            </a:pPr>
            <a:endParaRPr lang="en-US" sz="2400" dirty="0" smtClean="0"/>
          </a:p>
          <a:p>
            <a:pPr marL="0" indent="0">
              <a:buNone/>
            </a:pPr>
            <a:endParaRPr lang="en-US" sz="2400" dirty="0" smtClean="0"/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400" dirty="0" smtClean="0"/>
              <a:t>- Top 10 fixed health outlets (by volume)</a:t>
            </a:r>
          </a:p>
          <a:p>
            <a:pPr marL="0" indent="0">
              <a:buNone/>
            </a:pPr>
            <a:endParaRPr lang="en-GB" sz="2400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5754456"/>
              </p:ext>
            </p:extLst>
          </p:nvPr>
        </p:nvGraphicFramePr>
        <p:xfrm>
          <a:off x="1991762" y="1577260"/>
          <a:ext cx="8075690" cy="19262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15138"/>
                <a:gridCol w="1615138"/>
                <a:gridCol w="1415974"/>
                <a:gridCol w="1814302"/>
                <a:gridCol w="1615138"/>
              </a:tblGrid>
              <a:tr h="492957">
                <a:tc>
                  <a:txBody>
                    <a:bodyPr/>
                    <a:lstStyle/>
                    <a:p>
                      <a:r>
                        <a:rPr lang="en-US" sz="1400" dirty="0" err="1" smtClean="0"/>
                        <a:t>Akkar</a:t>
                      </a:r>
                      <a:r>
                        <a:rPr lang="en-US" sz="1400" dirty="0" smtClean="0"/>
                        <a:t> (15)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Tripoli (6)</a:t>
                      </a:r>
                      <a:endParaRPr lang="en-GB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Koura</a:t>
                      </a:r>
                      <a:r>
                        <a:rPr lang="en-US" sz="1400" baseline="0" dirty="0" smtClean="0"/>
                        <a:t> (2)</a:t>
                      </a:r>
                      <a:endParaRPr lang="en-GB" sz="1400" dirty="0" smtClean="0"/>
                    </a:p>
                    <a:p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err="1" smtClean="0"/>
                        <a:t>Minnieh-Donnieh</a:t>
                      </a:r>
                      <a:r>
                        <a:rPr lang="en-US" sz="1400" dirty="0" smtClean="0"/>
                        <a:t> (5)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err="1" smtClean="0"/>
                        <a:t>Zgharta</a:t>
                      </a:r>
                      <a:r>
                        <a:rPr lang="en-US" sz="1400" smtClean="0"/>
                        <a:t> (2)</a:t>
                      </a:r>
                      <a:endParaRPr lang="en-GB" sz="1400" dirty="0"/>
                    </a:p>
                  </a:txBody>
                  <a:tcPr/>
                </a:tc>
              </a:tr>
              <a:tr h="1408093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IMC (8)</a:t>
                      </a:r>
                    </a:p>
                    <a:p>
                      <a:r>
                        <a:rPr lang="en-US" sz="1400" dirty="0" smtClean="0"/>
                        <a:t>IOCC</a:t>
                      </a:r>
                      <a:r>
                        <a:rPr lang="en-US" sz="1400" baseline="0" dirty="0" smtClean="0"/>
                        <a:t> (4)</a:t>
                      </a:r>
                    </a:p>
                    <a:p>
                      <a:r>
                        <a:rPr lang="en-US" sz="1400" baseline="0" dirty="0" err="1" smtClean="0"/>
                        <a:t>Makassed</a:t>
                      </a:r>
                      <a:r>
                        <a:rPr lang="en-US" sz="1400" baseline="0" dirty="0" smtClean="0"/>
                        <a:t> (1)</a:t>
                      </a:r>
                    </a:p>
                    <a:p>
                      <a:r>
                        <a:rPr lang="en-US" sz="1400" baseline="0" dirty="0" smtClean="0"/>
                        <a:t>PU-AMI (2)</a:t>
                      </a:r>
                    </a:p>
                    <a:p>
                      <a:r>
                        <a:rPr lang="en-US" sz="1400" baseline="0" dirty="0" smtClean="0">
                          <a:solidFill>
                            <a:srgbClr val="FF0000"/>
                          </a:solidFill>
                        </a:rPr>
                        <a:t>UNRWA (1)</a:t>
                      </a:r>
                      <a:endParaRPr lang="en-US" sz="1400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Caritas (1)</a:t>
                      </a:r>
                    </a:p>
                    <a:p>
                      <a:r>
                        <a:rPr lang="en-US" sz="1400" dirty="0" smtClean="0"/>
                        <a:t>IMC (3)</a:t>
                      </a:r>
                    </a:p>
                    <a:p>
                      <a:r>
                        <a:rPr lang="en-US" sz="1400" dirty="0" smtClean="0"/>
                        <a:t>Restart (1)</a:t>
                      </a:r>
                    </a:p>
                    <a:p>
                      <a:r>
                        <a:rPr lang="en-US" sz="1400" dirty="0" smtClean="0"/>
                        <a:t>RI (1)</a:t>
                      </a:r>
                    </a:p>
                    <a:p>
                      <a:r>
                        <a:rPr lang="en-US" sz="1400" dirty="0" smtClean="0">
                          <a:solidFill>
                            <a:srgbClr val="FF0000"/>
                          </a:solidFill>
                        </a:rPr>
                        <a:t>UNRWA (1)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Caritas (1)</a:t>
                      </a:r>
                    </a:p>
                    <a:p>
                      <a:r>
                        <a:rPr lang="en-US" sz="1400" dirty="0" smtClean="0"/>
                        <a:t>IMC (1)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IMC (3)</a:t>
                      </a:r>
                    </a:p>
                    <a:p>
                      <a:r>
                        <a:rPr lang="en-US" sz="1400" dirty="0" smtClean="0"/>
                        <a:t>IOM</a:t>
                      </a:r>
                      <a:r>
                        <a:rPr lang="en-US" sz="1400" baseline="0" dirty="0" smtClean="0"/>
                        <a:t> (1)</a:t>
                      </a:r>
                    </a:p>
                    <a:p>
                      <a:r>
                        <a:rPr lang="en-US" sz="1400" baseline="0" dirty="0" smtClean="0"/>
                        <a:t>RI (1)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RI (2)</a:t>
                      </a:r>
                      <a:endParaRPr lang="en-GB" sz="14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4617346"/>
              </p:ext>
            </p:extLst>
          </p:nvPr>
        </p:nvGraphicFramePr>
        <p:xfrm>
          <a:off x="1991762" y="4235981"/>
          <a:ext cx="6629400" cy="242887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09600"/>
                <a:gridCol w="1473200"/>
                <a:gridCol w="1270000"/>
                <a:gridCol w="2667000"/>
                <a:gridCol w="609600"/>
              </a:tblGrid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Gov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Caza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Partner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Health Facility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Jan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u="none" strike="noStrike">
                          <a:effectLst/>
                        </a:rPr>
                        <a:t>2017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Nord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Trablous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4300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IMC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8600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PHC: Makarem Al Akhlak PHC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42900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1833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Akkar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Aakar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4300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PU-AMI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8600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PHC: Charity Medical Center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42900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1742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Akkar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Aakar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4300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IMC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8600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PHC: Iman medical center Bebnin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42900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1113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Nord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Miniyeh-Danniyeh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4300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IMC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8600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PHC: Nahda Clinic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42900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966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Nord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Miniyeh-Danniyeh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4300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IMC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8600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PHC: Menyeh governmental center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42900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901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Nord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Trablous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4300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IMC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8600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PHC: Al iman health center - mina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42900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791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Akkar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Aakar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4300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IMC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8600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PHC: Kfartoun health center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42900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751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Akkar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Aakar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4300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IMC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8600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PHC: Mashha charity health center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42900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743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Nord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Miniyeh-Danniyeh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4300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IMC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8600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PHC: Iman medical center Sir Danniye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42900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723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323850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Nord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Zgharta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4300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RI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8600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PHC: Health  Meryata  Hariri Foundation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42900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606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323850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Nord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Trablous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4300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RESTART Lebanon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8600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PHC: Restart Center Damm-Farz -Tripoli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42900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 dirty="0">
                          <a:effectLst/>
                        </a:rPr>
                        <a:t>602</a:t>
                      </a:r>
                      <a:endParaRPr lang="en-GB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389783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Focus --- North Area</a:t>
            </a:r>
            <a:endParaRPr lang="en-GB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400" dirty="0" smtClean="0">
                <a:solidFill>
                  <a:srgbClr val="92D050"/>
                </a:solidFill>
              </a:rPr>
              <a:t>Support to PHC access through </a:t>
            </a:r>
            <a:r>
              <a:rPr lang="en-US" sz="2400" b="1" dirty="0" smtClean="0">
                <a:solidFill>
                  <a:srgbClr val="92D050"/>
                </a:solidFill>
              </a:rPr>
              <a:t>MMUs</a:t>
            </a:r>
          </a:p>
          <a:p>
            <a:pPr marL="0" indent="0">
              <a:buNone/>
            </a:pPr>
            <a:r>
              <a:rPr lang="en-US" sz="2400" dirty="0" smtClean="0">
                <a:solidFill>
                  <a:schemeClr val="accent1"/>
                </a:solidFill>
              </a:rPr>
              <a:t>-  5,396 </a:t>
            </a:r>
            <a:r>
              <a:rPr lang="en-US" sz="2400" dirty="0">
                <a:solidFill>
                  <a:schemeClr val="accent1"/>
                </a:solidFill>
              </a:rPr>
              <a:t>s</a:t>
            </a:r>
            <a:r>
              <a:rPr lang="en-US" sz="2400" dirty="0" smtClean="0">
                <a:solidFill>
                  <a:schemeClr val="accent1"/>
                </a:solidFill>
              </a:rPr>
              <a:t>ubsidized consultations</a:t>
            </a:r>
          </a:p>
          <a:p>
            <a:pPr marL="0" indent="0">
              <a:buNone/>
            </a:pPr>
            <a:r>
              <a:rPr lang="en-US" sz="2400" dirty="0" smtClean="0">
                <a:solidFill>
                  <a:schemeClr val="accent1"/>
                </a:solidFill>
              </a:rPr>
              <a:t> - MMU partners: Beyond, IMC, </a:t>
            </a:r>
            <a:r>
              <a:rPr lang="en-US" sz="2400" dirty="0" err="1" smtClean="0">
                <a:solidFill>
                  <a:schemeClr val="accent1"/>
                </a:solidFill>
              </a:rPr>
              <a:t>Makassed</a:t>
            </a:r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3633249"/>
            <a:ext cx="10427362" cy="1835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037942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74788"/>
          </a:xfrm>
        </p:spPr>
        <p:txBody>
          <a:bodyPr/>
          <a:lstStyle/>
          <a:p>
            <a:r>
              <a:rPr lang="en-US" dirty="0" smtClean="0">
                <a:solidFill>
                  <a:schemeClr val="accent2"/>
                </a:solidFill>
              </a:rPr>
              <a:t>Focus --- South Area</a:t>
            </a:r>
            <a:endParaRPr lang="en-GB" sz="3000" b="1" dirty="0">
              <a:solidFill>
                <a:schemeClr val="accent2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8407" y="1430448"/>
            <a:ext cx="11829860" cy="524195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 smtClean="0">
                <a:solidFill>
                  <a:srgbClr val="92D050"/>
                </a:solidFill>
              </a:rPr>
              <a:t>Support to PHC access through </a:t>
            </a:r>
            <a:r>
              <a:rPr lang="en-US" sz="2400" b="1" dirty="0" smtClean="0">
                <a:solidFill>
                  <a:srgbClr val="92D050"/>
                </a:solidFill>
              </a:rPr>
              <a:t>fixed health outlets</a:t>
            </a:r>
          </a:p>
          <a:p>
            <a:pPr>
              <a:buFontTx/>
              <a:buChar char="-"/>
            </a:pPr>
            <a:r>
              <a:rPr lang="en-US" sz="2600" dirty="0" smtClean="0">
                <a:solidFill>
                  <a:schemeClr val="accent1"/>
                </a:solidFill>
              </a:rPr>
              <a:t>8,585 subsidized consultations (out of 130,284 on a national level = 6%). </a:t>
            </a:r>
          </a:p>
          <a:p>
            <a:pPr marL="0" indent="0">
              <a:buNone/>
            </a:pPr>
            <a:r>
              <a:rPr lang="en-US" sz="2000" dirty="0" smtClean="0">
                <a:solidFill>
                  <a:srgbClr val="FF0000"/>
                </a:solidFill>
              </a:rPr>
              <a:t>	Note: The </a:t>
            </a:r>
            <a:r>
              <a:rPr lang="en-US" sz="2000" dirty="0">
                <a:solidFill>
                  <a:srgbClr val="FF0000"/>
                </a:solidFill>
              </a:rPr>
              <a:t>figure above excludes </a:t>
            </a:r>
            <a:r>
              <a:rPr lang="en-US" sz="2000" dirty="0" smtClean="0">
                <a:solidFill>
                  <a:srgbClr val="FF0000"/>
                </a:solidFill>
              </a:rPr>
              <a:t>the 5,923 consultations provided by UNRWA in the South.</a:t>
            </a:r>
          </a:p>
          <a:p>
            <a:pPr>
              <a:buFontTx/>
              <a:buChar char="-"/>
            </a:pPr>
            <a:r>
              <a:rPr lang="en-US" sz="2600" dirty="0" smtClean="0">
                <a:solidFill>
                  <a:schemeClr val="accent1"/>
                </a:solidFill>
              </a:rPr>
              <a:t> 598 ANC (7%) I 450 NCD (5.2%) I 354 MH (4%)</a:t>
            </a:r>
            <a:endParaRPr lang="en-US" sz="2600" b="1" dirty="0" smtClean="0">
              <a:solidFill>
                <a:schemeClr val="accent1"/>
              </a:solidFill>
            </a:endParaRPr>
          </a:p>
          <a:p>
            <a:pPr>
              <a:buFontTx/>
              <a:buChar char="-"/>
            </a:pPr>
            <a:r>
              <a:rPr lang="en-US" sz="2600" dirty="0" smtClean="0">
                <a:solidFill>
                  <a:schemeClr val="accent1"/>
                </a:solidFill>
              </a:rPr>
              <a:t>Consultations provided through 17 fixed health outlets:</a:t>
            </a:r>
          </a:p>
          <a:p>
            <a:pPr>
              <a:buFont typeface="Wingdings" charset="0"/>
              <a:buChar char="à"/>
            </a:pPr>
            <a:r>
              <a:rPr lang="en-US" sz="2600" dirty="0" smtClean="0">
                <a:solidFill>
                  <a:schemeClr val="accent1"/>
                </a:solidFill>
              </a:rPr>
              <a:t>10 </a:t>
            </a:r>
            <a:r>
              <a:rPr lang="en-US" sz="2600" dirty="0" err="1" smtClean="0">
                <a:solidFill>
                  <a:schemeClr val="accent1"/>
                </a:solidFill>
              </a:rPr>
              <a:t>MoPH</a:t>
            </a:r>
            <a:r>
              <a:rPr lang="en-US" sz="2600" dirty="0" smtClean="0">
                <a:solidFill>
                  <a:schemeClr val="accent1"/>
                </a:solidFill>
              </a:rPr>
              <a:t> PHCs, 1 </a:t>
            </a:r>
            <a:r>
              <a:rPr lang="en-US" sz="2600" dirty="0" err="1" smtClean="0">
                <a:solidFill>
                  <a:schemeClr val="accent1"/>
                </a:solidFill>
              </a:rPr>
              <a:t>MoSA</a:t>
            </a:r>
            <a:r>
              <a:rPr lang="en-US" sz="2600" dirty="0" smtClean="0">
                <a:solidFill>
                  <a:schemeClr val="accent1"/>
                </a:solidFill>
              </a:rPr>
              <a:t>-SDC, 6 other health outlets, </a:t>
            </a:r>
            <a:r>
              <a:rPr lang="en-US" sz="2600" dirty="0" smtClean="0">
                <a:solidFill>
                  <a:srgbClr val="FF0000"/>
                </a:solidFill>
              </a:rPr>
              <a:t>+ 13 UNRWA clinics</a:t>
            </a:r>
          </a:p>
          <a:p>
            <a:pPr>
              <a:buFont typeface="Wingdings" charset="0"/>
              <a:buChar char="à"/>
            </a:pPr>
            <a:r>
              <a:rPr lang="en-US" sz="2600" dirty="0" smtClean="0">
                <a:solidFill>
                  <a:schemeClr val="accent1"/>
                </a:solidFill>
              </a:rPr>
              <a:t>7 partners: AMEL, Caritas Lebanon, IMC, IOM, </a:t>
            </a:r>
            <a:r>
              <a:rPr lang="en-US" sz="2600" dirty="0" err="1" smtClean="0">
                <a:solidFill>
                  <a:schemeClr val="accent1"/>
                </a:solidFill>
              </a:rPr>
              <a:t>Makassed</a:t>
            </a:r>
            <a:r>
              <a:rPr lang="en-US" sz="2600" dirty="0" smtClean="0">
                <a:solidFill>
                  <a:schemeClr val="accent1"/>
                </a:solidFill>
              </a:rPr>
              <a:t>, PU-AMI, </a:t>
            </a:r>
            <a:r>
              <a:rPr lang="en-US" sz="2600" dirty="0" smtClean="0">
                <a:solidFill>
                  <a:srgbClr val="FF0000"/>
                </a:solidFill>
              </a:rPr>
              <a:t>UNRWA</a:t>
            </a:r>
            <a:r>
              <a:rPr lang="en-US" sz="2600" dirty="0" smtClean="0">
                <a:solidFill>
                  <a:schemeClr val="accent1"/>
                </a:solidFill>
              </a:rPr>
              <a:t>.</a:t>
            </a:r>
          </a:p>
          <a:p>
            <a:pPr marL="0" indent="0">
              <a:buNone/>
            </a:pPr>
            <a:endParaRPr lang="en-US" sz="2000" dirty="0" smtClean="0"/>
          </a:p>
          <a:p>
            <a:pPr marL="0" indent="0">
              <a:buNone/>
            </a:pPr>
            <a:endParaRPr lang="en-US" sz="2000" dirty="0" smtClean="0"/>
          </a:p>
          <a:p>
            <a:pPr>
              <a:buFontTx/>
              <a:buChar char="-"/>
            </a:pPr>
            <a:endParaRPr lang="en-US" sz="2000" dirty="0" smtClean="0"/>
          </a:p>
          <a:p>
            <a:pPr>
              <a:buFontTx/>
              <a:buChar char="-"/>
            </a:pPr>
            <a:endParaRPr lang="en-US" sz="2000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8215130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77246"/>
          </a:xfrm>
        </p:spPr>
        <p:txBody>
          <a:bodyPr/>
          <a:lstStyle/>
          <a:p>
            <a:r>
              <a:rPr lang="en-US" dirty="0" smtClean="0">
                <a:solidFill>
                  <a:schemeClr val="accent2"/>
                </a:solidFill>
              </a:rPr>
              <a:t>Focus --- South Area</a:t>
            </a:r>
            <a:endParaRPr lang="en-GB" dirty="0">
              <a:solidFill>
                <a:schemeClr val="accent2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097594"/>
            <a:ext cx="10515600" cy="5718030"/>
          </a:xfrm>
        </p:spPr>
        <p:txBody>
          <a:bodyPr>
            <a:normAutofit/>
          </a:bodyPr>
          <a:lstStyle/>
          <a:p>
            <a:pPr>
              <a:buFontTx/>
              <a:buChar char="-"/>
            </a:pPr>
            <a:r>
              <a:rPr lang="en-US" sz="2400" dirty="0" smtClean="0"/>
              <a:t>Partner and health outlet distribution by </a:t>
            </a:r>
            <a:r>
              <a:rPr lang="en-US" sz="2400" dirty="0" err="1" smtClean="0"/>
              <a:t>caza</a:t>
            </a:r>
            <a:r>
              <a:rPr lang="en-US" sz="2400" dirty="0" smtClean="0"/>
              <a:t>:</a:t>
            </a:r>
          </a:p>
          <a:p>
            <a:pPr marL="0" indent="0">
              <a:buNone/>
            </a:pPr>
            <a:endParaRPr lang="en-US" sz="2400" dirty="0" smtClean="0"/>
          </a:p>
          <a:p>
            <a:pPr marL="0" indent="0">
              <a:buNone/>
            </a:pPr>
            <a:endParaRPr lang="en-US" sz="2400" dirty="0" smtClean="0"/>
          </a:p>
          <a:p>
            <a:pPr marL="0" indent="0">
              <a:buNone/>
            </a:pPr>
            <a:endParaRPr lang="en-US" sz="2400" dirty="0" smtClean="0"/>
          </a:p>
          <a:p>
            <a:pPr>
              <a:buFontTx/>
              <a:buChar char="-"/>
            </a:pPr>
            <a:r>
              <a:rPr lang="en-US" sz="2400" dirty="0" smtClean="0"/>
              <a:t>Top 10 fixed health outlets (by volume)</a:t>
            </a:r>
          </a:p>
          <a:p>
            <a:pPr>
              <a:buFontTx/>
              <a:buChar char="-"/>
            </a:pPr>
            <a:endParaRPr lang="en-GB" sz="2400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617647"/>
              </p:ext>
            </p:extLst>
          </p:nvPr>
        </p:nvGraphicFramePr>
        <p:xfrm>
          <a:off x="1970935" y="1545893"/>
          <a:ext cx="8232318" cy="13207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2053"/>
                <a:gridCol w="1372053"/>
                <a:gridCol w="1372053"/>
                <a:gridCol w="1372053"/>
                <a:gridCol w="1372053"/>
                <a:gridCol w="1372053"/>
              </a:tblGrid>
              <a:tr h="292724">
                <a:tc>
                  <a:txBody>
                    <a:bodyPr/>
                    <a:lstStyle/>
                    <a:p>
                      <a:r>
                        <a:rPr lang="en-US" sz="1400" dirty="0" err="1" smtClean="0"/>
                        <a:t>Saida</a:t>
                      </a:r>
                      <a:r>
                        <a:rPr lang="en-US" sz="1400" dirty="0" smtClean="0"/>
                        <a:t> (4)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Sour (5)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El </a:t>
                      </a:r>
                      <a:r>
                        <a:rPr lang="en-US" sz="1400" dirty="0" err="1" smtClean="0"/>
                        <a:t>Nabatiyeh</a:t>
                      </a:r>
                      <a:r>
                        <a:rPr lang="en-US" sz="1400" dirty="0" smtClean="0"/>
                        <a:t> (3)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err="1" smtClean="0"/>
                        <a:t>Bint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Jbeil</a:t>
                      </a:r>
                      <a:r>
                        <a:rPr lang="en-US" sz="1400" dirty="0" smtClean="0"/>
                        <a:t> (2)</a:t>
                      </a:r>
                      <a:endParaRPr lang="en-GB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err="1" smtClean="0"/>
                        <a:t>Hasbaya</a:t>
                      </a:r>
                      <a:r>
                        <a:rPr lang="en-US" sz="1400" dirty="0" smtClean="0"/>
                        <a:t> (2)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err="1" smtClean="0"/>
                        <a:t>Marjaayoun</a:t>
                      </a:r>
                      <a:r>
                        <a:rPr lang="en-US" sz="1400" dirty="0" smtClean="0"/>
                        <a:t> (1)</a:t>
                      </a:r>
                      <a:endParaRPr lang="en-GB" sz="1400" dirty="0"/>
                    </a:p>
                  </a:txBody>
                  <a:tcPr/>
                </a:tc>
              </a:tr>
              <a:tr h="1015926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Caritas (1)</a:t>
                      </a:r>
                    </a:p>
                    <a:p>
                      <a:r>
                        <a:rPr lang="en-US" sz="1400" dirty="0" smtClean="0"/>
                        <a:t>IMC (2)</a:t>
                      </a:r>
                    </a:p>
                    <a:p>
                      <a:r>
                        <a:rPr lang="en-US" sz="1400" dirty="0" smtClean="0"/>
                        <a:t>PU-AMI (1)</a:t>
                      </a:r>
                    </a:p>
                    <a:p>
                      <a:r>
                        <a:rPr lang="en-US" sz="1400" dirty="0" smtClean="0">
                          <a:solidFill>
                            <a:srgbClr val="FF0000"/>
                          </a:solidFill>
                        </a:rPr>
                        <a:t>UNRWA (7)</a:t>
                      </a:r>
                      <a:endParaRPr lang="en-GB" sz="1400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Amel (2)</a:t>
                      </a:r>
                    </a:p>
                    <a:p>
                      <a:r>
                        <a:rPr lang="en-US" sz="1400" dirty="0" smtClean="0"/>
                        <a:t>IMC</a:t>
                      </a:r>
                      <a:r>
                        <a:rPr lang="en-US" sz="1400" baseline="0" dirty="0" smtClean="0"/>
                        <a:t> (3)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rgbClr val="FF0000"/>
                          </a:solidFill>
                        </a:rPr>
                        <a:t>UNRWA (6)</a:t>
                      </a:r>
                      <a:endParaRPr lang="en-GB" sz="1400" dirty="0" smtClean="0">
                        <a:solidFill>
                          <a:srgbClr val="FF0000"/>
                        </a:solidFill>
                      </a:endParaRPr>
                    </a:p>
                    <a:p>
                      <a:endParaRPr lang="en-GB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IMC (1)</a:t>
                      </a:r>
                    </a:p>
                    <a:p>
                      <a:r>
                        <a:rPr lang="en-US" sz="1400" dirty="0" smtClean="0"/>
                        <a:t>IOM (1)</a:t>
                      </a:r>
                    </a:p>
                    <a:p>
                      <a:r>
                        <a:rPr lang="en-US" sz="1400" dirty="0" smtClean="0"/>
                        <a:t>PU-AMI (1)</a:t>
                      </a:r>
                      <a:endParaRPr lang="en-GB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IMC (2)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AMEL (1)</a:t>
                      </a:r>
                    </a:p>
                    <a:p>
                      <a:r>
                        <a:rPr lang="en-US" sz="1400" dirty="0" err="1" smtClean="0"/>
                        <a:t>Makassed</a:t>
                      </a:r>
                      <a:r>
                        <a:rPr lang="en-US" sz="1400" dirty="0" smtClean="0"/>
                        <a:t> (1)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AMEL</a:t>
                      </a:r>
                      <a:r>
                        <a:rPr lang="en-US" sz="1400" baseline="0" dirty="0" smtClean="0"/>
                        <a:t> (1)</a:t>
                      </a:r>
                      <a:endParaRPr lang="en-GB" sz="14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5322674"/>
              </p:ext>
            </p:extLst>
          </p:nvPr>
        </p:nvGraphicFramePr>
        <p:xfrm>
          <a:off x="1970935" y="3373184"/>
          <a:ext cx="7124699" cy="307657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09328"/>
                <a:gridCol w="1066325"/>
                <a:gridCol w="1421766"/>
                <a:gridCol w="3417952"/>
                <a:gridCol w="609328"/>
              </a:tblGrid>
              <a:tr h="161925">
                <a:tc>
                  <a:txBody>
                    <a:bodyPr/>
                    <a:lstStyle/>
                    <a:p>
                      <a:pPr algn="l" fontAlgn="b"/>
                      <a:endParaRPr lang="en-GB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Jan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u="none" strike="noStrike">
                          <a:effectLst/>
                        </a:rPr>
                        <a:t>Gov</a:t>
                      </a:r>
                      <a:endParaRPr lang="en-GB" sz="1000" b="1" i="0" u="none" strike="noStrike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u="none" strike="noStrike">
                          <a:effectLst/>
                        </a:rPr>
                        <a:t>Caza</a:t>
                      </a:r>
                      <a:endParaRPr lang="en-GB" sz="1000" b="1" i="0" u="none" strike="noStrike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u="none" strike="noStrike" dirty="0">
                          <a:effectLst/>
                        </a:rPr>
                        <a:t>Partner</a:t>
                      </a:r>
                      <a:endParaRPr lang="en-GB" sz="1000" b="1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u="none" strike="noStrike">
                          <a:effectLst/>
                        </a:rPr>
                        <a:t>Health Facility</a:t>
                      </a:r>
                      <a:endParaRPr lang="en-GB" sz="1000" b="1" i="0" u="none" strike="noStrike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u="none" strike="noStrike">
                          <a:effectLst/>
                        </a:rPr>
                        <a:t>2017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61925"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u="none" strike="noStrike">
                          <a:effectLst/>
                        </a:rPr>
                        <a:t>South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u="none" strike="noStrike">
                          <a:effectLst/>
                        </a:rPr>
                        <a:t>Saida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4300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u="none" strike="noStrike">
                          <a:effectLst/>
                        </a:rPr>
                        <a:t>PU-AMI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8600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u="none" strike="noStrike">
                          <a:effectLst/>
                        </a:rPr>
                        <a:t>PHC: Srebta health center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42900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00" u="none" strike="noStrike">
                          <a:effectLst/>
                        </a:rPr>
                        <a:t>1,257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</a:tr>
              <a:tr h="161925"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u="none" strike="noStrike">
                          <a:effectLst/>
                        </a:rPr>
                        <a:t>South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u="none" strike="noStrike">
                          <a:effectLst/>
                        </a:rPr>
                        <a:t>Sour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4300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u="none" strike="noStrike">
                          <a:effectLst/>
                        </a:rPr>
                        <a:t>IMC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8600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u="none" strike="noStrike">
                          <a:effectLst/>
                        </a:rPr>
                        <a:t>PHC: Islamic Health Care Society Clinic PHC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42900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00" u="none" strike="noStrike">
                          <a:effectLst/>
                        </a:rPr>
                        <a:t>910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</a:tr>
              <a:tr h="161925"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u="none" strike="noStrike">
                          <a:effectLst/>
                        </a:rPr>
                        <a:t>South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u="none" strike="noStrike">
                          <a:effectLst/>
                        </a:rPr>
                        <a:t>Sour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4300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u="none" strike="noStrike">
                          <a:effectLst/>
                        </a:rPr>
                        <a:t>AMEL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8600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u="none" strike="noStrike">
                          <a:effectLst/>
                        </a:rPr>
                        <a:t>PHC: Amel health center - Bazourieh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42900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00" u="none" strike="noStrike">
                          <a:effectLst/>
                        </a:rPr>
                        <a:t>872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</a:tr>
              <a:tr h="161925"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u="none" strike="noStrike">
                          <a:effectLst/>
                        </a:rPr>
                        <a:t>South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u="none" strike="noStrike">
                          <a:effectLst/>
                        </a:rPr>
                        <a:t>Saida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4300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u="none" strike="noStrike">
                          <a:effectLst/>
                        </a:rPr>
                        <a:t>IMC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8600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it-IT" sz="1000" u="none" strike="noStrike">
                          <a:effectLst/>
                        </a:rPr>
                        <a:t>PHC: Nazih elbizri medical center</a:t>
                      </a:r>
                      <a:endParaRPr lang="it-IT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42900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00" u="none" strike="noStrike">
                          <a:effectLst/>
                        </a:rPr>
                        <a:t>836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</a:tr>
              <a:tr h="161925"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u="none" strike="noStrike">
                          <a:effectLst/>
                        </a:rPr>
                        <a:t>Nabatiye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u="none" strike="noStrike">
                          <a:effectLst/>
                        </a:rPr>
                        <a:t>Bent Jbayl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4300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u="none" strike="noStrike">
                          <a:effectLst/>
                        </a:rPr>
                        <a:t>IMC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8600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u="none" strike="noStrike">
                          <a:effectLst/>
                        </a:rPr>
                        <a:t>SDC: Bent Jbeil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42900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00" u="none" strike="noStrike">
                          <a:effectLst/>
                        </a:rPr>
                        <a:t>699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</a:tr>
              <a:tr h="161925"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u="none" strike="noStrike">
                          <a:effectLst/>
                        </a:rPr>
                        <a:t>South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u="none" strike="noStrike">
                          <a:effectLst/>
                        </a:rPr>
                        <a:t>Sour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4300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u="none" strike="noStrike">
                          <a:effectLst/>
                        </a:rPr>
                        <a:t>AMEL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8600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u="none" strike="noStrike">
                          <a:effectLst/>
                        </a:rPr>
                        <a:t>PHC: Amel association - Tyre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42900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00" u="none" strike="noStrike">
                          <a:effectLst/>
                        </a:rPr>
                        <a:t>654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</a:tr>
              <a:tr h="161925"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u="none" strike="noStrike">
                          <a:effectLst/>
                        </a:rPr>
                        <a:t>South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u="none" strike="noStrike">
                          <a:effectLst/>
                        </a:rPr>
                        <a:t>Sour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4300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u="none" strike="noStrike">
                          <a:effectLst/>
                        </a:rPr>
                        <a:t>IMC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8600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u="none" strike="noStrike">
                          <a:effectLst/>
                        </a:rPr>
                        <a:t>PHC: Imam Khomeini medical center - maachouk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42900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00" u="none" strike="noStrike">
                          <a:effectLst/>
                        </a:rPr>
                        <a:t>638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</a:tr>
              <a:tr h="161925"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u="none" strike="noStrike">
                          <a:effectLst/>
                        </a:rPr>
                        <a:t>Nabatiye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u="none" strike="noStrike">
                          <a:effectLst/>
                        </a:rPr>
                        <a:t>Bent Jbayl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4300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u="none" strike="noStrike">
                          <a:effectLst/>
                        </a:rPr>
                        <a:t>IMC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8600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u="none" strike="noStrike">
                          <a:effectLst/>
                        </a:rPr>
                        <a:t>PHC: Islamic health society, Borj Alaway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42900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00" u="none" strike="noStrike">
                          <a:effectLst/>
                        </a:rPr>
                        <a:t>566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</a:tr>
              <a:tr h="161925"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u="none" strike="noStrike">
                          <a:effectLst/>
                        </a:rPr>
                        <a:t>Nabatiye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u="none" strike="noStrike">
                          <a:effectLst/>
                        </a:rPr>
                        <a:t>El Nabatieh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4300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u="none" strike="noStrike">
                          <a:effectLst/>
                        </a:rPr>
                        <a:t>IMC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8600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u="none" strike="noStrike">
                          <a:effectLst/>
                        </a:rPr>
                        <a:t>PHC: Ansar Munmicipality center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42900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00" u="none" strike="noStrike">
                          <a:effectLst/>
                        </a:rPr>
                        <a:t>499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</a:tr>
              <a:tr h="161925"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u="none" strike="noStrike">
                          <a:effectLst/>
                        </a:rPr>
                        <a:t>South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u="none" strike="noStrike">
                          <a:effectLst/>
                        </a:rPr>
                        <a:t>Saida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4300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u="none" strike="noStrike">
                          <a:effectLst/>
                        </a:rPr>
                        <a:t>IMC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8600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u="none" strike="noStrike">
                          <a:effectLst/>
                        </a:rPr>
                        <a:t>PHC: Al Kayan-Msyleh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42900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00" u="none" strike="noStrike">
                          <a:effectLst/>
                        </a:rPr>
                        <a:t>453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</a:tr>
              <a:tr h="161925"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u="none" strike="noStrike">
                          <a:effectLst/>
                        </a:rPr>
                        <a:t>Nabatiye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u="none" strike="noStrike">
                          <a:effectLst/>
                        </a:rPr>
                        <a:t>Marjaayoun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4300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u="none" strike="noStrike">
                          <a:effectLst/>
                        </a:rPr>
                        <a:t>AMEL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8600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u="none" strike="noStrike">
                          <a:effectLst/>
                        </a:rPr>
                        <a:t>PHC: Amel association - Khyam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42900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00" u="none" strike="noStrike">
                          <a:effectLst/>
                        </a:rPr>
                        <a:t>311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</a:tr>
              <a:tr h="161925"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u="none" strike="noStrike">
                          <a:effectLst/>
                        </a:rPr>
                        <a:t>Nabatiye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u="none" strike="noStrike">
                          <a:effectLst/>
                        </a:rPr>
                        <a:t>El Nabatieh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4300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u="none" strike="noStrike">
                          <a:effectLst/>
                        </a:rPr>
                        <a:t>IOM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8600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u="none" strike="noStrike">
                          <a:effectLst/>
                        </a:rPr>
                        <a:t>PHC: Nabatieh PHC center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42900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00" u="none" strike="noStrike">
                          <a:effectLst/>
                        </a:rPr>
                        <a:t>279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</a:tr>
              <a:tr h="161925"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u="none" strike="noStrike">
                          <a:effectLst/>
                        </a:rPr>
                        <a:t>South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u="none" strike="noStrike">
                          <a:effectLst/>
                        </a:rPr>
                        <a:t>Sour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4300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u="none" strike="noStrike">
                          <a:effectLst/>
                        </a:rPr>
                        <a:t>IMC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8600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u="none" strike="noStrike">
                          <a:effectLst/>
                        </a:rPr>
                        <a:t>PHC: Kayan medical center - Tyre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42900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00" u="none" strike="noStrike">
                          <a:effectLst/>
                        </a:rPr>
                        <a:t>196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</a:tr>
              <a:tr h="161925"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u="none" strike="noStrike">
                          <a:effectLst/>
                        </a:rPr>
                        <a:t>Nabatiye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u="none" strike="noStrike">
                          <a:effectLst/>
                        </a:rPr>
                        <a:t>El Nabatieh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4300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u="none" strike="noStrike">
                          <a:effectLst/>
                        </a:rPr>
                        <a:t>PU-AMI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8600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u="none" strike="noStrike">
                          <a:effectLst/>
                        </a:rPr>
                        <a:t>PHC: Kafar romman health center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42900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00" u="none" strike="noStrike">
                          <a:effectLst/>
                        </a:rPr>
                        <a:t>144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</a:tr>
              <a:tr h="161925"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u="none" strike="noStrike">
                          <a:effectLst/>
                        </a:rPr>
                        <a:t>Nabatiye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u="none" strike="noStrike">
                          <a:effectLst/>
                        </a:rPr>
                        <a:t>Hasbaya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4300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u="none" strike="noStrike">
                          <a:effectLst/>
                        </a:rPr>
                        <a:t>AMEL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8600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u="none" strike="noStrike">
                          <a:effectLst/>
                        </a:rPr>
                        <a:t>PHC: Amel Primary Health care center Halta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42900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00" u="none" strike="noStrike">
                          <a:effectLst/>
                        </a:rPr>
                        <a:t>138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</a:tr>
              <a:tr h="161925"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u="none" strike="noStrike">
                          <a:effectLst/>
                        </a:rPr>
                        <a:t>Nabatiye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u="none" strike="noStrike">
                          <a:effectLst/>
                        </a:rPr>
                        <a:t>Hasbaya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4300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u="none" strike="noStrike">
                          <a:effectLst/>
                        </a:rPr>
                        <a:t>Makassed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8600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pt-BR" sz="1000" u="none" strike="noStrike">
                          <a:effectLst/>
                        </a:rPr>
                        <a:t>PHC: Kafar hamam governmental center</a:t>
                      </a:r>
                      <a:endParaRPr lang="pt-BR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42900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00" u="none" strike="noStrike">
                          <a:effectLst/>
                        </a:rPr>
                        <a:t>123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</a:tr>
              <a:tr h="161925"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u="none" strike="noStrike">
                          <a:effectLst/>
                        </a:rPr>
                        <a:t>South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u="none" strike="noStrike">
                          <a:effectLst/>
                        </a:rPr>
                        <a:t>Saida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4300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u="none" strike="noStrike">
                          <a:effectLst/>
                        </a:rPr>
                        <a:t>Caritas Lebanon</a:t>
                      </a:r>
                      <a:endParaRPr lang="en-GB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8600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u="none" strike="noStrike">
                          <a:effectLst/>
                        </a:rPr>
                        <a:t>PHC: CLMC CC Saida</a:t>
                      </a:r>
                      <a:endParaRPr lang="en-GB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42900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00" u="none" strike="noStrike" dirty="0">
                          <a:effectLst/>
                        </a:rPr>
                        <a:t>10</a:t>
                      </a:r>
                      <a:endParaRPr lang="en-GB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9768689" y="3874883"/>
            <a:ext cx="2127564" cy="1901228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UNRWA clinics with more than 1,000 visits per month are Ain el </a:t>
            </a:r>
            <a:r>
              <a:rPr lang="en-US" dirty="0" err="1" smtClean="0">
                <a:solidFill>
                  <a:srgbClr val="FF0000"/>
                </a:solidFill>
              </a:rPr>
              <a:t>Helwe</a:t>
            </a:r>
            <a:r>
              <a:rPr lang="en-US" dirty="0" smtClean="0">
                <a:solidFill>
                  <a:srgbClr val="FF0000"/>
                </a:solidFill>
              </a:rPr>
              <a:t> 1, Ain el </a:t>
            </a:r>
            <a:r>
              <a:rPr lang="en-US" dirty="0" err="1" smtClean="0">
                <a:solidFill>
                  <a:srgbClr val="FF0000"/>
                </a:solidFill>
              </a:rPr>
              <a:t>Helwe</a:t>
            </a:r>
            <a:r>
              <a:rPr lang="en-US" dirty="0" smtClean="0">
                <a:solidFill>
                  <a:srgbClr val="FF0000"/>
                </a:solidFill>
              </a:rPr>
              <a:t> 2 and </a:t>
            </a:r>
            <a:r>
              <a:rPr lang="en-US" dirty="0" err="1" smtClean="0">
                <a:solidFill>
                  <a:srgbClr val="FF0000"/>
                </a:solidFill>
              </a:rPr>
              <a:t>Burj</a:t>
            </a:r>
            <a:r>
              <a:rPr lang="en-US" dirty="0" smtClean="0">
                <a:solidFill>
                  <a:srgbClr val="FF0000"/>
                </a:solidFill>
              </a:rPr>
              <a:t> el </a:t>
            </a:r>
            <a:r>
              <a:rPr lang="en-US" dirty="0" err="1" smtClean="0">
                <a:solidFill>
                  <a:srgbClr val="FF0000"/>
                </a:solidFill>
              </a:rPr>
              <a:t>Chemali</a:t>
            </a:r>
            <a:endParaRPr lang="en-GB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746293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2"/>
                </a:solidFill>
              </a:rPr>
              <a:t>Focus --- South Area</a:t>
            </a:r>
            <a:endParaRPr lang="en-GB" dirty="0">
              <a:solidFill>
                <a:schemeClr val="accent2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400" dirty="0" smtClean="0">
                <a:solidFill>
                  <a:srgbClr val="92D050"/>
                </a:solidFill>
              </a:rPr>
              <a:t>Support to PHC access through </a:t>
            </a:r>
            <a:r>
              <a:rPr lang="en-US" sz="2400" b="1" dirty="0" smtClean="0">
                <a:solidFill>
                  <a:srgbClr val="92D050"/>
                </a:solidFill>
              </a:rPr>
              <a:t>MMUs</a:t>
            </a:r>
          </a:p>
          <a:p>
            <a:pPr marL="0" indent="0">
              <a:buNone/>
            </a:pPr>
            <a:r>
              <a:rPr lang="en-US" sz="2400" dirty="0" smtClean="0">
                <a:solidFill>
                  <a:schemeClr val="accent1"/>
                </a:solidFill>
              </a:rPr>
              <a:t>-  3,488 </a:t>
            </a:r>
            <a:r>
              <a:rPr lang="en-US" sz="2400" dirty="0">
                <a:solidFill>
                  <a:schemeClr val="accent1"/>
                </a:solidFill>
              </a:rPr>
              <a:t>s</a:t>
            </a:r>
            <a:r>
              <a:rPr lang="en-US" sz="2400" dirty="0" smtClean="0">
                <a:solidFill>
                  <a:schemeClr val="accent1"/>
                </a:solidFill>
              </a:rPr>
              <a:t>ubsidized consultations</a:t>
            </a:r>
          </a:p>
          <a:p>
            <a:pPr marL="0" indent="0">
              <a:buNone/>
            </a:pPr>
            <a:r>
              <a:rPr lang="en-US" sz="2400" dirty="0" smtClean="0">
                <a:solidFill>
                  <a:schemeClr val="accent1"/>
                </a:solidFill>
              </a:rPr>
              <a:t> - MMU partners: Amel, Blue Mission, IMC</a:t>
            </a:r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4262" y="3684761"/>
            <a:ext cx="8908661" cy="1731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97241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92D050"/>
                </a:solidFill>
              </a:rPr>
              <a:t>Overview – January 2017</a:t>
            </a:r>
            <a:endParaRPr lang="en-GB" dirty="0">
              <a:solidFill>
                <a:srgbClr val="92D05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554595"/>
            <a:ext cx="6627137" cy="1276538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r>
              <a:rPr lang="en-US" dirty="0" smtClean="0">
                <a:solidFill>
                  <a:schemeClr val="accent1"/>
                </a:solidFill>
              </a:rPr>
              <a:t>130,284 subsidized consultations </a:t>
            </a:r>
          </a:p>
          <a:p>
            <a:pPr marL="1371600" lvl="3" indent="0">
              <a:buNone/>
            </a:pPr>
            <a:r>
              <a:rPr lang="en-US" dirty="0" smtClean="0">
                <a:solidFill>
                  <a:schemeClr val="accent1"/>
                </a:solidFill>
              </a:rPr>
              <a:t>106,883 through fixed health outlets</a:t>
            </a:r>
          </a:p>
          <a:p>
            <a:pPr marL="1371600" lvl="3" indent="0">
              <a:buNone/>
            </a:pPr>
            <a:r>
              <a:rPr lang="en-US" dirty="0">
                <a:solidFill>
                  <a:schemeClr val="accent1"/>
                </a:solidFill>
              </a:rPr>
              <a:t> </a:t>
            </a:r>
            <a:r>
              <a:rPr lang="en-US" dirty="0" smtClean="0">
                <a:solidFill>
                  <a:schemeClr val="accent1"/>
                </a:solidFill>
              </a:rPr>
              <a:t> 23,401 through mobile medical units (18% of total)</a:t>
            </a:r>
          </a:p>
          <a:p>
            <a:pPr marL="1371600" lvl="3" indent="0">
              <a:buNone/>
            </a:pPr>
            <a:endParaRPr lang="en-US" dirty="0" smtClean="0">
              <a:solidFill>
                <a:schemeClr val="accent1"/>
              </a:solidFill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0" y="2998719"/>
            <a:ext cx="7668286" cy="158320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0">
              <a:buNone/>
            </a:pPr>
            <a:r>
              <a:rPr lang="en-US" sz="2600" dirty="0" smtClean="0">
                <a:solidFill>
                  <a:schemeClr val="accent1"/>
                </a:solidFill>
              </a:rPr>
              <a:t>133 supported fixed health outlets </a:t>
            </a:r>
            <a:r>
              <a:rPr lang="en-US" sz="2600" dirty="0">
                <a:solidFill>
                  <a:schemeClr val="accent1"/>
                </a:solidFill>
              </a:rPr>
              <a:t>through </a:t>
            </a:r>
            <a:r>
              <a:rPr lang="en-US" sz="2600" dirty="0" smtClean="0">
                <a:solidFill>
                  <a:schemeClr val="accent1"/>
                </a:solidFill>
              </a:rPr>
              <a:t>17 partners</a:t>
            </a:r>
          </a:p>
          <a:p>
            <a:pPr marL="457200" lvl="1" indent="0">
              <a:buNone/>
            </a:pPr>
            <a:r>
              <a:rPr lang="en-US" sz="1900" dirty="0" smtClean="0">
                <a:solidFill>
                  <a:schemeClr val="accent1"/>
                </a:solidFill>
              </a:rPr>
              <a:t>	incl.	55 </a:t>
            </a:r>
            <a:r>
              <a:rPr lang="en-US" sz="1900" dirty="0" err="1" smtClean="0">
                <a:solidFill>
                  <a:schemeClr val="accent1"/>
                </a:solidFill>
              </a:rPr>
              <a:t>MoPH</a:t>
            </a:r>
            <a:r>
              <a:rPr lang="en-US" sz="1900" dirty="0" smtClean="0">
                <a:solidFill>
                  <a:schemeClr val="accent1"/>
                </a:solidFill>
              </a:rPr>
              <a:t>-PHCs</a:t>
            </a:r>
          </a:p>
          <a:p>
            <a:pPr marL="457200" lvl="1" indent="0">
              <a:buNone/>
            </a:pPr>
            <a:r>
              <a:rPr lang="en-US" sz="1900" dirty="0">
                <a:solidFill>
                  <a:schemeClr val="accent1"/>
                </a:solidFill>
              </a:rPr>
              <a:t>	 	</a:t>
            </a:r>
            <a:r>
              <a:rPr lang="en-US" sz="1900" dirty="0" smtClean="0">
                <a:solidFill>
                  <a:schemeClr val="accent1"/>
                </a:solidFill>
              </a:rPr>
              <a:t>14 </a:t>
            </a:r>
            <a:r>
              <a:rPr lang="en-US" sz="1900" dirty="0" err="1" smtClean="0">
                <a:solidFill>
                  <a:schemeClr val="accent1"/>
                </a:solidFill>
              </a:rPr>
              <a:t>MoSA</a:t>
            </a:r>
            <a:r>
              <a:rPr lang="en-US" sz="1900" dirty="0" smtClean="0">
                <a:solidFill>
                  <a:schemeClr val="accent1"/>
                </a:solidFill>
              </a:rPr>
              <a:t>-SDCs</a:t>
            </a:r>
          </a:p>
          <a:p>
            <a:pPr marL="457200" lvl="1" indent="0">
              <a:buNone/>
            </a:pPr>
            <a:r>
              <a:rPr lang="en-US" sz="1900" dirty="0">
                <a:solidFill>
                  <a:schemeClr val="accent1"/>
                </a:solidFill>
              </a:rPr>
              <a:t>	</a:t>
            </a:r>
            <a:r>
              <a:rPr lang="en-US" sz="1900" dirty="0" smtClean="0">
                <a:solidFill>
                  <a:schemeClr val="accent1"/>
                </a:solidFill>
              </a:rPr>
              <a:t>	23 UNRWA Health Clinics</a:t>
            </a:r>
          </a:p>
          <a:p>
            <a:pPr marL="457200" lvl="1" indent="0">
              <a:buNone/>
            </a:pPr>
            <a:r>
              <a:rPr lang="en-US" sz="1900" dirty="0">
                <a:solidFill>
                  <a:schemeClr val="accent1"/>
                </a:solidFill>
              </a:rPr>
              <a:t>	</a:t>
            </a:r>
            <a:r>
              <a:rPr lang="en-US" sz="1900" dirty="0" smtClean="0">
                <a:solidFill>
                  <a:schemeClr val="accent1"/>
                </a:solidFill>
              </a:rPr>
              <a:t>	41 other health outlets</a:t>
            </a:r>
            <a:r>
              <a:rPr lang="en-US" dirty="0" smtClean="0">
                <a:solidFill>
                  <a:schemeClr val="accent1"/>
                </a:solidFill>
              </a:rPr>
              <a:t>	</a:t>
            </a:r>
            <a:endParaRPr lang="en-US" dirty="0">
              <a:solidFill>
                <a:schemeClr val="accent1"/>
              </a:solidFill>
            </a:endParaRPr>
          </a:p>
          <a:p>
            <a:pPr marL="457200" lvl="1" indent="0">
              <a:buFont typeface="Arial" panose="020B0604020202020204" pitchFamily="34" charset="0"/>
              <a:buNone/>
            </a:pPr>
            <a:endParaRPr lang="en-US" dirty="0" smtClean="0">
              <a:solidFill>
                <a:schemeClr val="accent1"/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153908" y="4956291"/>
            <a:ext cx="6627137" cy="5605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0">
              <a:buFont typeface="Arial" panose="020B0604020202020204" pitchFamily="34" charset="0"/>
              <a:buNone/>
            </a:pPr>
            <a:r>
              <a:rPr lang="en-US" dirty="0" smtClean="0">
                <a:solidFill>
                  <a:schemeClr val="accent1"/>
                </a:solidFill>
              </a:rPr>
              <a:t>  7 partners supporting mobile medical units</a:t>
            </a:r>
          </a:p>
        </p:txBody>
      </p:sp>
      <p:sp>
        <p:nvSpPr>
          <p:cNvPr id="7" name="Rectangle 6"/>
          <p:cNvSpPr/>
          <p:nvPr/>
        </p:nvSpPr>
        <p:spPr>
          <a:xfrm>
            <a:off x="8366156" y="2850206"/>
            <a:ext cx="2987644" cy="10502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accent2"/>
                </a:solidFill>
              </a:rPr>
              <a:t>38%              62%   </a:t>
            </a:r>
          </a:p>
          <a:p>
            <a:pPr algn="ctr"/>
            <a:r>
              <a:rPr lang="en-US" sz="2600" dirty="0" smtClean="0">
                <a:solidFill>
                  <a:schemeClr val="accent2"/>
                </a:solidFill>
              </a:rPr>
              <a:t>     Male  I  Female</a:t>
            </a:r>
            <a:endParaRPr lang="en-GB" sz="2600" dirty="0">
              <a:solidFill>
                <a:schemeClr val="accent2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568697" y="4355297"/>
            <a:ext cx="4418091" cy="10502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accent2"/>
                </a:solidFill>
              </a:rPr>
              <a:t>                 25%        23%           37%         15%   </a:t>
            </a:r>
          </a:p>
          <a:p>
            <a:pPr algn="ctr"/>
            <a:r>
              <a:rPr lang="en-US" sz="2600" dirty="0" smtClean="0">
                <a:solidFill>
                  <a:schemeClr val="accent2"/>
                </a:solidFill>
              </a:rPr>
              <a:t>Age    0-4  I 5-17 I  18-59  I +60</a:t>
            </a:r>
            <a:endParaRPr lang="en-GB" sz="2600" dirty="0">
              <a:solidFill>
                <a:schemeClr val="accent2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8366156" y="1345115"/>
            <a:ext cx="2987644" cy="10502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accent2"/>
                </a:solidFill>
              </a:rPr>
              <a:t>         5%         3.4%          2.5%   </a:t>
            </a:r>
          </a:p>
          <a:p>
            <a:pPr algn="ctr"/>
            <a:r>
              <a:rPr lang="en-US" sz="2600" dirty="0" smtClean="0">
                <a:solidFill>
                  <a:schemeClr val="accent2"/>
                </a:solidFill>
              </a:rPr>
              <a:t>     ANC I  NCD  I  MH</a:t>
            </a:r>
            <a:endParaRPr lang="en-GB" sz="2600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52455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1"/>
                </a:solidFill>
              </a:rPr>
              <a:t>Access to medication</a:t>
            </a:r>
            <a:endParaRPr lang="en-GB" dirty="0">
              <a:solidFill>
                <a:schemeClr val="accent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sz="2200" dirty="0" smtClean="0">
                <a:solidFill>
                  <a:schemeClr val="accent2"/>
                </a:solidFill>
              </a:rPr>
              <a:t>Chronic </a:t>
            </a:r>
            <a:r>
              <a:rPr lang="en-US" sz="2200" dirty="0">
                <a:solidFill>
                  <a:schemeClr val="accent2"/>
                </a:solidFill>
              </a:rPr>
              <a:t>disease medication (outside YMCA)</a:t>
            </a:r>
            <a:endParaRPr lang="en-US" sz="2200" dirty="0" smtClean="0">
              <a:solidFill>
                <a:schemeClr val="accent2"/>
              </a:solidFill>
            </a:endParaRPr>
          </a:p>
          <a:p>
            <a:pPr marL="0" indent="0">
              <a:buNone/>
            </a:pPr>
            <a:r>
              <a:rPr lang="en-US" sz="2200" dirty="0" smtClean="0">
                <a:solidFill>
                  <a:schemeClr val="accent1"/>
                </a:solidFill>
              </a:rPr>
              <a:t>	3,737 beneficiaries through </a:t>
            </a:r>
            <a:r>
              <a:rPr lang="en-US" sz="2200" dirty="0" smtClean="0">
                <a:solidFill>
                  <a:srgbClr val="92D050"/>
                </a:solidFill>
              </a:rPr>
              <a:t>fixed health outlets (mostly outside of the YMCA network)</a:t>
            </a:r>
          </a:p>
          <a:p>
            <a:pPr marL="0" indent="0">
              <a:buNone/>
            </a:pPr>
            <a:r>
              <a:rPr lang="en-US" sz="2200" dirty="0" smtClean="0">
                <a:solidFill>
                  <a:schemeClr val="accent1"/>
                </a:solidFill>
              </a:rPr>
              <a:t>		</a:t>
            </a:r>
            <a:r>
              <a:rPr lang="en-US" sz="2200" dirty="0" smtClean="0">
                <a:solidFill>
                  <a:schemeClr val="accent1"/>
                </a:solidFill>
                <a:sym typeface="Wingdings" panose="05000000000000000000" pitchFamily="2" charset="2"/>
              </a:rPr>
              <a:t> </a:t>
            </a:r>
            <a:r>
              <a:rPr lang="en-US" sz="1800" dirty="0" smtClean="0">
                <a:solidFill>
                  <a:schemeClr val="accent1"/>
                </a:solidFill>
              </a:rPr>
              <a:t>3,047 Syrians ,</a:t>
            </a:r>
            <a:r>
              <a:rPr lang="en-US" sz="1800" dirty="0">
                <a:solidFill>
                  <a:schemeClr val="accent1"/>
                </a:solidFill>
              </a:rPr>
              <a:t> </a:t>
            </a:r>
            <a:r>
              <a:rPr lang="en-US" sz="1800" dirty="0" smtClean="0">
                <a:solidFill>
                  <a:schemeClr val="accent1"/>
                </a:solidFill>
              </a:rPr>
              <a:t>466 Lebanese, 224 PRS</a:t>
            </a:r>
          </a:p>
          <a:p>
            <a:pPr marL="0" indent="0">
              <a:buNone/>
            </a:pPr>
            <a:r>
              <a:rPr lang="en-US" sz="2200" dirty="0" smtClean="0">
                <a:solidFill>
                  <a:schemeClr val="accent1"/>
                </a:solidFill>
              </a:rPr>
              <a:t>	814 beneficiaries </a:t>
            </a:r>
            <a:r>
              <a:rPr lang="en-US" sz="2200" dirty="0" smtClean="0">
                <a:solidFill>
                  <a:srgbClr val="92D050"/>
                </a:solidFill>
              </a:rPr>
              <a:t>through MMUs</a:t>
            </a:r>
            <a:endParaRPr lang="en-US" sz="2200" dirty="0">
              <a:solidFill>
                <a:srgbClr val="92D050"/>
              </a:solidFill>
            </a:endParaRPr>
          </a:p>
          <a:p>
            <a:pPr marL="0" indent="0">
              <a:buNone/>
            </a:pPr>
            <a:r>
              <a:rPr lang="en-US" sz="3200" dirty="0" smtClean="0">
                <a:sym typeface="Wingdings" panose="05000000000000000000" pitchFamily="2" charset="2"/>
              </a:rPr>
              <a:t>		</a:t>
            </a:r>
            <a:r>
              <a:rPr lang="en-US" sz="1800" dirty="0">
                <a:solidFill>
                  <a:schemeClr val="accent1"/>
                </a:solidFill>
                <a:sym typeface="Wingdings" panose="05000000000000000000" pitchFamily="2" charset="2"/>
              </a:rPr>
              <a:t> </a:t>
            </a:r>
            <a:r>
              <a:rPr lang="en-US" sz="1800" dirty="0">
                <a:solidFill>
                  <a:schemeClr val="accent1"/>
                </a:solidFill>
              </a:rPr>
              <a:t>733 Syrians , 42 Lebanese, 29 PRS</a:t>
            </a:r>
          </a:p>
          <a:p>
            <a:r>
              <a:rPr lang="en-US" sz="2200" dirty="0">
                <a:solidFill>
                  <a:schemeClr val="accent2"/>
                </a:solidFill>
              </a:rPr>
              <a:t>Acute disease medication (additionally procured)</a:t>
            </a:r>
            <a:endParaRPr lang="en-US" sz="2200" b="1" dirty="0" smtClean="0"/>
          </a:p>
          <a:p>
            <a:pPr marL="0" indent="0">
              <a:buNone/>
            </a:pPr>
            <a:r>
              <a:rPr lang="en-US" sz="2200" dirty="0" smtClean="0">
                <a:solidFill>
                  <a:schemeClr val="accent1"/>
                </a:solidFill>
              </a:rPr>
              <a:t>	21,211 beneficiaries </a:t>
            </a:r>
            <a:r>
              <a:rPr lang="en-US" sz="2200" dirty="0">
                <a:solidFill>
                  <a:schemeClr val="accent1"/>
                </a:solidFill>
              </a:rPr>
              <a:t>through </a:t>
            </a:r>
            <a:r>
              <a:rPr lang="en-US" sz="2200" dirty="0">
                <a:solidFill>
                  <a:srgbClr val="92D050"/>
                </a:solidFill>
              </a:rPr>
              <a:t>fixed health outlets</a:t>
            </a:r>
          </a:p>
          <a:p>
            <a:pPr marL="0" indent="0">
              <a:buNone/>
            </a:pPr>
            <a:r>
              <a:rPr lang="en-US" sz="2200" dirty="0"/>
              <a:t>	 </a:t>
            </a:r>
            <a:r>
              <a:rPr lang="en-US" sz="2200" dirty="0" smtClean="0"/>
              <a:t>  	</a:t>
            </a:r>
            <a:r>
              <a:rPr lang="en-US" sz="2200" dirty="0" smtClean="0">
                <a:solidFill>
                  <a:schemeClr val="accent1"/>
                </a:solidFill>
                <a:sym typeface="Wingdings" panose="05000000000000000000" pitchFamily="2" charset="2"/>
              </a:rPr>
              <a:t> </a:t>
            </a:r>
            <a:r>
              <a:rPr lang="en-US" sz="1800" dirty="0" smtClean="0">
                <a:solidFill>
                  <a:schemeClr val="accent1"/>
                </a:solidFill>
              </a:rPr>
              <a:t>17,885 </a:t>
            </a:r>
            <a:r>
              <a:rPr lang="en-US" sz="1800" dirty="0">
                <a:solidFill>
                  <a:schemeClr val="accent1"/>
                </a:solidFill>
              </a:rPr>
              <a:t>Syrians , </a:t>
            </a:r>
            <a:r>
              <a:rPr lang="en-US" sz="1800" dirty="0" smtClean="0">
                <a:solidFill>
                  <a:schemeClr val="accent1"/>
                </a:solidFill>
              </a:rPr>
              <a:t>2,829 </a:t>
            </a:r>
            <a:r>
              <a:rPr lang="en-US" sz="1800" dirty="0">
                <a:solidFill>
                  <a:schemeClr val="accent1"/>
                </a:solidFill>
              </a:rPr>
              <a:t>Lebanese, </a:t>
            </a:r>
            <a:r>
              <a:rPr lang="en-US" sz="1800" dirty="0" smtClean="0">
                <a:solidFill>
                  <a:schemeClr val="accent1"/>
                </a:solidFill>
              </a:rPr>
              <a:t>497 </a:t>
            </a:r>
            <a:r>
              <a:rPr lang="en-US" sz="1800" dirty="0">
                <a:solidFill>
                  <a:schemeClr val="accent1"/>
                </a:solidFill>
              </a:rPr>
              <a:t>PRS</a:t>
            </a:r>
          </a:p>
          <a:p>
            <a:pPr marL="0" indent="0">
              <a:buNone/>
            </a:pPr>
            <a:r>
              <a:rPr lang="en-US" sz="2200" dirty="0" smtClean="0">
                <a:solidFill>
                  <a:schemeClr val="accent1"/>
                </a:solidFill>
              </a:rPr>
              <a:t>	18,716 </a:t>
            </a:r>
            <a:r>
              <a:rPr lang="en-US" sz="2200" dirty="0">
                <a:solidFill>
                  <a:schemeClr val="accent1"/>
                </a:solidFill>
              </a:rPr>
              <a:t>beneficiaries </a:t>
            </a:r>
            <a:r>
              <a:rPr lang="en-US" sz="2200" dirty="0" smtClean="0">
                <a:solidFill>
                  <a:srgbClr val="92D050"/>
                </a:solidFill>
              </a:rPr>
              <a:t>through </a:t>
            </a:r>
            <a:r>
              <a:rPr lang="en-US" sz="2200" dirty="0">
                <a:solidFill>
                  <a:srgbClr val="92D050"/>
                </a:solidFill>
              </a:rPr>
              <a:t>MMUs</a:t>
            </a:r>
          </a:p>
          <a:p>
            <a:pPr marL="0" indent="0">
              <a:buNone/>
            </a:pPr>
            <a:r>
              <a:rPr lang="en-US" sz="3200" dirty="0">
                <a:sym typeface="Wingdings" panose="05000000000000000000" pitchFamily="2" charset="2"/>
              </a:rPr>
              <a:t>		</a:t>
            </a:r>
            <a:r>
              <a:rPr lang="en-US" sz="1800" dirty="0">
                <a:solidFill>
                  <a:schemeClr val="accent1"/>
                </a:solidFill>
                <a:sym typeface="Wingdings" panose="05000000000000000000" pitchFamily="2" charset="2"/>
              </a:rPr>
              <a:t> </a:t>
            </a:r>
            <a:r>
              <a:rPr lang="en-US" sz="1800" dirty="0" smtClean="0">
                <a:solidFill>
                  <a:schemeClr val="accent1"/>
                </a:solidFill>
              </a:rPr>
              <a:t>18,147 </a:t>
            </a:r>
            <a:r>
              <a:rPr lang="en-US" sz="1800" dirty="0">
                <a:solidFill>
                  <a:schemeClr val="accent1"/>
                </a:solidFill>
              </a:rPr>
              <a:t>Syrians , </a:t>
            </a:r>
            <a:r>
              <a:rPr lang="en-US" sz="1800" dirty="0" smtClean="0">
                <a:solidFill>
                  <a:schemeClr val="accent1"/>
                </a:solidFill>
              </a:rPr>
              <a:t>449 </a:t>
            </a:r>
            <a:r>
              <a:rPr lang="en-US" sz="1800" dirty="0">
                <a:solidFill>
                  <a:schemeClr val="accent1"/>
                </a:solidFill>
              </a:rPr>
              <a:t>Lebanese, </a:t>
            </a:r>
            <a:r>
              <a:rPr lang="en-US" sz="1800" dirty="0" smtClean="0">
                <a:solidFill>
                  <a:schemeClr val="accent1"/>
                </a:solidFill>
              </a:rPr>
              <a:t>81 PRS, 39 PRL</a:t>
            </a:r>
            <a:endParaRPr lang="en-US" sz="1800" dirty="0">
              <a:solidFill>
                <a:schemeClr val="accent1"/>
              </a:solidFill>
            </a:endParaRPr>
          </a:p>
          <a:p>
            <a:pPr marL="0" indent="0">
              <a:buNone/>
            </a:pPr>
            <a:endParaRPr lang="en-GB" sz="2200" b="1" dirty="0"/>
          </a:p>
        </p:txBody>
      </p:sp>
    </p:spTree>
    <p:extLst>
      <p:ext uri="{BB962C8B-B14F-4D97-AF65-F5344CB8AC3E}">
        <p14:creationId xmlns:p14="http://schemas.microsoft.com/office/powerpoint/2010/main" val="1398531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92D050"/>
                </a:solidFill>
              </a:rPr>
              <a:t>Hospital Care Support -   </a:t>
            </a:r>
            <a:r>
              <a:rPr lang="en-US" sz="3500" b="1" dirty="0" smtClean="0">
                <a:solidFill>
                  <a:srgbClr val="92D050"/>
                </a:solidFill>
              </a:rPr>
              <a:t>January 2017</a:t>
            </a:r>
            <a:endParaRPr lang="en-GB" sz="3500" b="1" dirty="0">
              <a:solidFill>
                <a:srgbClr val="92D05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>
                <a:solidFill>
                  <a:schemeClr val="accent1"/>
                </a:solidFill>
              </a:rPr>
              <a:t>Total of </a:t>
            </a:r>
            <a:r>
              <a:rPr lang="en-US" dirty="0" smtClean="0">
                <a:solidFill>
                  <a:schemeClr val="accent2"/>
                </a:solidFill>
              </a:rPr>
              <a:t>7,218 individuals </a:t>
            </a:r>
            <a:r>
              <a:rPr lang="en-US" dirty="0" smtClean="0">
                <a:solidFill>
                  <a:schemeClr val="accent1"/>
                </a:solidFill>
              </a:rPr>
              <a:t>supported for hospitalization </a:t>
            </a:r>
          </a:p>
          <a:p>
            <a:pPr marL="0" indent="0">
              <a:buNone/>
            </a:pPr>
            <a:r>
              <a:rPr lang="en-US" dirty="0" smtClean="0">
                <a:solidFill>
                  <a:schemeClr val="accent1"/>
                </a:solidFill>
              </a:rPr>
              <a:t>4 Partners: UNHCR, UNRWA, URDA, IOM</a:t>
            </a:r>
          </a:p>
          <a:p>
            <a:pPr marL="0" indent="0">
              <a:buNone/>
            </a:pPr>
            <a:r>
              <a:rPr lang="en-US" dirty="0" smtClean="0"/>
              <a:t>			____________________________</a:t>
            </a:r>
            <a:endParaRPr lang="en-US" dirty="0"/>
          </a:p>
          <a:p>
            <a:pPr marL="0" indent="0">
              <a:buNone/>
            </a:pPr>
            <a:r>
              <a:rPr lang="en-US" dirty="0">
                <a:solidFill>
                  <a:schemeClr val="accent1"/>
                </a:solidFill>
              </a:rPr>
              <a:t>Total of </a:t>
            </a:r>
            <a:r>
              <a:rPr lang="en-US" dirty="0" smtClean="0">
                <a:solidFill>
                  <a:schemeClr val="accent2"/>
                </a:solidFill>
              </a:rPr>
              <a:t>242 individuals </a:t>
            </a:r>
            <a:r>
              <a:rPr lang="en-US" dirty="0">
                <a:solidFill>
                  <a:schemeClr val="accent1"/>
                </a:solidFill>
              </a:rPr>
              <a:t>supported </a:t>
            </a:r>
            <a:r>
              <a:rPr lang="en-US" dirty="0" smtClean="0">
                <a:solidFill>
                  <a:schemeClr val="accent1"/>
                </a:solidFill>
              </a:rPr>
              <a:t>with specialized diagnostics in</a:t>
            </a:r>
          </a:p>
          <a:p>
            <a:pPr marL="0" indent="0">
              <a:buNone/>
            </a:pPr>
            <a:r>
              <a:rPr lang="en-US" dirty="0" smtClean="0">
                <a:solidFill>
                  <a:schemeClr val="accent1"/>
                </a:solidFill>
              </a:rPr>
              <a:t>2 Partners: URDA, IOM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23359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2"/>
                </a:solidFill>
              </a:rPr>
              <a:t>Limitations to data analysis</a:t>
            </a:r>
            <a:endParaRPr lang="en-GB" dirty="0">
              <a:solidFill>
                <a:schemeClr val="accent2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1"/>
                </a:solidFill>
              </a:rPr>
              <a:t>Some partners did not enter their data for January </a:t>
            </a:r>
          </a:p>
          <a:p>
            <a:r>
              <a:rPr lang="en-US" dirty="0" smtClean="0">
                <a:solidFill>
                  <a:schemeClr val="accent1"/>
                </a:solidFill>
              </a:rPr>
              <a:t>Some </a:t>
            </a:r>
            <a:r>
              <a:rPr lang="en-US" dirty="0">
                <a:solidFill>
                  <a:schemeClr val="accent1"/>
                </a:solidFill>
              </a:rPr>
              <a:t>partners did </a:t>
            </a:r>
            <a:r>
              <a:rPr lang="en-US" dirty="0" smtClean="0">
                <a:solidFill>
                  <a:schemeClr val="accent1"/>
                </a:solidFill>
              </a:rPr>
              <a:t>not enter PHC data disaggregated by ANC, NCD and MH.</a:t>
            </a:r>
            <a:endParaRPr lang="en-GB" dirty="0">
              <a:solidFill>
                <a:schemeClr val="accent1"/>
              </a:solidFill>
            </a:endParaRPr>
          </a:p>
          <a:p>
            <a:r>
              <a:rPr lang="en-US" dirty="0" smtClean="0">
                <a:solidFill>
                  <a:schemeClr val="accent1"/>
                </a:solidFill>
              </a:rPr>
              <a:t>Some partners were not able to disaggregate data by population cohort, sex and age and thus entered a lump sum</a:t>
            </a:r>
          </a:p>
        </p:txBody>
      </p:sp>
    </p:spTree>
    <p:extLst>
      <p:ext uri="{BB962C8B-B14F-4D97-AF65-F5344CB8AC3E}">
        <p14:creationId xmlns:p14="http://schemas.microsoft.com/office/powerpoint/2010/main" val="26308535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39839" y="2139604"/>
            <a:ext cx="10515600" cy="1325563"/>
          </a:xfrm>
        </p:spPr>
        <p:txBody>
          <a:bodyPr/>
          <a:lstStyle/>
          <a:p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Analysis per operational area</a:t>
            </a:r>
            <a:endParaRPr lang="en-GB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45016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74788"/>
          </a:xfrm>
        </p:spPr>
        <p:txBody>
          <a:bodyPr/>
          <a:lstStyle/>
          <a:p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Focus --- B/ML Area</a:t>
            </a:r>
            <a:endParaRPr lang="en-GB" sz="3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8407" y="1430448"/>
            <a:ext cx="11829860" cy="524195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 smtClean="0">
                <a:solidFill>
                  <a:srgbClr val="92D050"/>
                </a:solidFill>
              </a:rPr>
              <a:t>Support to PHC access through </a:t>
            </a:r>
            <a:r>
              <a:rPr lang="en-US" sz="2400" b="1" dirty="0" smtClean="0">
                <a:solidFill>
                  <a:srgbClr val="92D050"/>
                </a:solidFill>
              </a:rPr>
              <a:t>fixed health outlets</a:t>
            </a:r>
          </a:p>
          <a:p>
            <a:pPr>
              <a:buFontTx/>
              <a:buChar char="-"/>
            </a:pPr>
            <a:r>
              <a:rPr lang="en-US" sz="2600" dirty="0" smtClean="0">
                <a:solidFill>
                  <a:schemeClr val="accent1"/>
                </a:solidFill>
              </a:rPr>
              <a:t>24, 172 subsidized consultations (out of 106,883 on a national level = 23%)</a:t>
            </a:r>
          </a:p>
          <a:p>
            <a:pPr>
              <a:buFontTx/>
              <a:buChar char="-"/>
            </a:pPr>
            <a:r>
              <a:rPr lang="en-US" sz="2600" dirty="0" smtClean="0">
                <a:solidFill>
                  <a:schemeClr val="accent1"/>
                </a:solidFill>
              </a:rPr>
              <a:t>5,969 ANC (27%)I 2,495 NCD (11%) I 1,121 MH (5%)</a:t>
            </a:r>
          </a:p>
          <a:p>
            <a:pPr>
              <a:buFontTx/>
              <a:buChar char="-"/>
            </a:pPr>
            <a:r>
              <a:rPr lang="en-US" sz="2600" dirty="0" smtClean="0">
                <a:solidFill>
                  <a:schemeClr val="accent1"/>
                </a:solidFill>
              </a:rPr>
              <a:t>Consultations provided through 44 fixed health outlets:</a:t>
            </a:r>
          </a:p>
          <a:p>
            <a:pPr marL="0" indent="0">
              <a:buNone/>
            </a:pPr>
            <a:r>
              <a:rPr lang="en-US" sz="2600" dirty="0" smtClean="0">
                <a:solidFill>
                  <a:schemeClr val="accent1"/>
                </a:solidFill>
                <a:sym typeface="Wingdings" panose="05000000000000000000" pitchFamily="2" charset="2"/>
              </a:rPr>
              <a:t></a:t>
            </a:r>
            <a:r>
              <a:rPr lang="en-US" sz="2600" dirty="0" smtClean="0">
                <a:solidFill>
                  <a:schemeClr val="accent1"/>
                </a:solidFill>
              </a:rPr>
              <a:t> 16 </a:t>
            </a:r>
            <a:r>
              <a:rPr lang="en-US" sz="2600" dirty="0" err="1" smtClean="0">
                <a:solidFill>
                  <a:schemeClr val="accent1"/>
                </a:solidFill>
              </a:rPr>
              <a:t>MoPH</a:t>
            </a:r>
            <a:r>
              <a:rPr lang="en-US" sz="2600" dirty="0" smtClean="0">
                <a:solidFill>
                  <a:schemeClr val="accent1"/>
                </a:solidFill>
              </a:rPr>
              <a:t> PHCs, 1 </a:t>
            </a:r>
            <a:r>
              <a:rPr lang="en-US" sz="2600" dirty="0" err="1" smtClean="0">
                <a:solidFill>
                  <a:schemeClr val="accent1"/>
                </a:solidFill>
              </a:rPr>
              <a:t>MoSA</a:t>
            </a:r>
            <a:r>
              <a:rPr lang="en-US" sz="2600" dirty="0" smtClean="0">
                <a:solidFill>
                  <a:schemeClr val="accent1"/>
                </a:solidFill>
              </a:rPr>
              <a:t>-SDC, 7 UNRWA clinics, 20 other health outlets.</a:t>
            </a:r>
          </a:p>
          <a:p>
            <a:pPr>
              <a:buFontTx/>
              <a:buChar char="-"/>
            </a:pPr>
            <a:r>
              <a:rPr lang="en-US" sz="2600" dirty="0" smtClean="0">
                <a:solidFill>
                  <a:schemeClr val="accent1"/>
                </a:solidFill>
              </a:rPr>
              <a:t>69% Displaced Syrians I 20% Vulnerable Lebanese I 10% PRS  I 1% PRL</a:t>
            </a:r>
          </a:p>
          <a:p>
            <a:pPr>
              <a:buFontTx/>
              <a:buChar char="-"/>
            </a:pPr>
            <a:r>
              <a:rPr lang="en-US" sz="2600" dirty="0" smtClean="0">
                <a:solidFill>
                  <a:schemeClr val="accent1"/>
                </a:solidFill>
              </a:rPr>
              <a:t>38% Male I 62% Female</a:t>
            </a:r>
          </a:p>
          <a:p>
            <a:pPr>
              <a:buFontTx/>
              <a:buChar char="-"/>
            </a:pPr>
            <a:r>
              <a:rPr lang="en-US" sz="2600" dirty="0" smtClean="0">
                <a:solidFill>
                  <a:schemeClr val="accent1"/>
                </a:solidFill>
              </a:rPr>
              <a:t>11 partners: AMEL, Caritas Lebanon, IMC, IOCC Lebanon, </a:t>
            </a:r>
            <a:r>
              <a:rPr lang="en-US" sz="2600" dirty="0" err="1" smtClean="0">
                <a:solidFill>
                  <a:schemeClr val="accent1"/>
                </a:solidFill>
              </a:rPr>
              <a:t>Makassed</a:t>
            </a:r>
            <a:r>
              <a:rPr lang="en-US" sz="2600" dirty="0" smtClean="0">
                <a:solidFill>
                  <a:schemeClr val="accent1"/>
                </a:solidFill>
              </a:rPr>
              <a:t>, </a:t>
            </a:r>
            <a:r>
              <a:rPr lang="en-US" sz="2600" dirty="0" err="1" smtClean="0">
                <a:solidFill>
                  <a:schemeClr val="accent1"/>
                </a:solidFill>
              </a:rPr>
              <a:t>Makhzoumi</a:t>
            </a:r>
            <a:r>
              <a:rPr lang="en-US" sz="2600" dirty="0" smtClean="0">
                <a:solidFill>
                  <a:schemeClr val="accent1"/>
                </a:solidFill>
              </a:rPr>
              <a:t>, PU-AMI, Restart, RI, URDA and UNRWA.</a:t>
            </a:r>
          </a:p>
          <a:p>
            <a:pPr>
              <a:buFontTx/>
              <a:buChar char="-"/>
            </a:pPr>
            <a:endParaRPr lang="en-US" sz="2000" dirty="0" smtClean="0"/>
          </a:p>
          <a:p>
            <a:pPr>
              <a:buFontTx/>
              <a:buChar char="-"/>
            </a:pPr>
            <a:endParaRPr lang="en-US" sz="2000" dirty="0"/>
          </a:p>
          <a:p>
            <a:pPr marL="0" indent="0">
              <a:buNone/>
            </a:pPr>
            <a:endParaRPr lang="en-US" sz="2000" dirty="0" smtClean="0"/>
          </a:p>
          <a:p>
            <a:pPr>
              <a:buFontTx/>
              <a:buChar char="-"/>
            </a:pPr>
            <a:endParaRPr lang="en-US" sz="2000" dirty="0" smtClean="0"/>
          </a:p>
          <a:p>
            <a:pPr>
              <a:buFontTx/>
              <a:buChar char="-"/>
            </a:pPr>
            <a:endParaRPr lang="en-US" sz="2000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184719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77246"/>
          </a:xfrm>
        </p:spPr>
        <p:txBody>
          <a:bodyPr/>
          <a:lstStyle/>
          <a:p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Focus --- B/ML Area</a:t>
            </a:r>
            <a:endParaRPr lang="en-GB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249378"/>
            <a:ext cx="10515600" cy="5566246"/>
          </a:xfrm>
        </p:spPr>
        <p:txBody>
          <a:bodyPr>
            <a:normAutofit/>
          </a:bodyPr>
          <a:lstStyle/>
          <a:p>
            <a:pPr>
              <a:buFontTx/>
              <a:buChar char="-"/>
            </a:pPr>
            <a:r>
              <a:rPr lang="en-US" sz="2400" dirty="0" smtClean="0"/>
              <a:t>Partner and health outlet distribution by </a:t>
            </a:r>
            <a:r>
              <a:rPr lang="en-US" sz="2400" dirty="0" err="1" smtClean="0"/>
              <a:t>caza</a:t>
            </a:r>
            <a:r>
              <a:rPr lang="en-US" sz="2400" dirty="0" smtClean="0"/>
              <a:t>:</a:t>
            </a:r>
          </a:p>
          <a:p>
            <a:pPr>
              <a:buFontTx/>
              <a:buChar char="-"/>
            </a:pPr>
            <a:endParaRPr lang="en-US" sz="2400" dirty="0" smtClean="0"/>
          </a:p>
          <a:p>
            <a:pPr marL="0" indent="0">
              <a:buNone/>
            </a:pPr>
            <a:endParaRPr lang="en-US" sz="2400" dirty="0" smtClean="0"/>
          </a:p>
          <a:p>
            <a:pPr marL="0" indent="0">
              <a:buNone/>
            </a:pPr>
            <a:endParaRPr lang="en-US" sz="2400" dirty="0" smtClean="0"/>
          </a:p>
          <a:p>
            <a:pPr marL="0" indent="0">
              <a:buNone/>
            </a:pPr>
            <a:endParaRPr lang="en-US" sz="2400" dirty="0"/>
          </a:p>
          <a:p>
            <a:pPr>
              <a:buFontTx/>
              <a:buChar char="-"/>
            </a:pPr>
            <a:r>
              <a:rPr lang="en-US" sz="2400" dirty="0" smtClean="0"/>
              <a:t>Top 10 fixed health outlets (by volume)</a:t>
            </a:r>
          </a:p>
          <a:p>
            <a:pPr>
              <a:buFontTx/>
              <a:buChar char="-"/>
            </a:pPr>
            <a:endParaRPr lang="en-GB" sz="2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9103" y="3919525"/>
            <a:ext cx="8016089" cy="289609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029" y="1617496"/>
            <a:ext cx="11869941" cy="197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00316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Focus --- B/ML Area</a:t>
            </a:r>
            <a:endParaRPr lang="en-GB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400" dirty="0" smtClean="0">
                <a:solidFill>
                  <a:srgbClr val="92D050"/>
                </a:solidFill>
              </a:rPr>
              <a:t>Support to PHC access through </a:t>
            </a:r>
            <a:r>
              <a:rPr lang="en-US" sz="2400" b="1" dirty="0" smtClean="0">
                <a:solidFill>
                  <a:srgbClr val="92D050"/>
                </a:solidFill>
              </a:rPr>
              <a:t>MMUs</a:t>
            </a:r>
          </a:p>
          <a:p>
            <a:pPr>
              <a:buFontTx/>
              <a:buChar char="-"/>
            </a:pPr>
            <a:r>
              <a:rPr lang="en-US" sz="2400" dirty="0" smtClean="0">
                <a:solidFill>
                  <a:schemeClr val="accent1"/>
                </a:solidFill>
              </a:rPr>
              <a:t>Subsidized consultations: None</a:t>
            </a:r>
          </a:p>
          <a:p>
            <a:pPr>
              <a:buFontTx/>
              <a:buChar char="-"/>
            </a:pPr>
            <a:r>
              <a:rPr lang="en-US" sz="2400" dirty="0" smtClean="0">
                <a:solidFill>
                  <a:schemeClr val="accent1"/>
                </a:solidFill>
              </a:rPr>
              <a:t>MMU partners: None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54696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1216</TotalTime>
  <Words>1301</Words>
  <Application>Microsoft Office PowerPoint</Application>
  <PresentationFormat>Widescreen</PresentationFormat>
  <Paragraphs>398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3" baseType="lpstr">
      <vt:lpstr>Arial</vt:lpstr>
      <vt:lpstr>Calibri</vt:lpstr>
      <vt:lpstr>Calibri Light</vt:lpstr>
      <vt:lpstr>Wingdings</vt:lpstr>
      <vt:lpstr>Office Theme</vt:lpstr>
      <vt:lpstr>Health Partners reporting on Activity Info- January 2017 </vt:lpstr>
      <vt:lpstr>Overview – January 2017</vt:lpstr>
      <vt:lpstr>Access to medication</vt:lpstr>
      <vt:lpstr>Hospital Care Support -   January 2017</vt:lpstr>
      <vt:lpstr>Limitations to data analysis</vt:lpstr>
      <vt:lpstr>Analysis per operational area</vt:lpstr>
      <vt:lpstr>Focus --- B/ML Area</vt:lpstr>
      <vt:lpstr>Focus --- B/ML Area</vt:lpstr>
      <vt:lpstr>Focus --- B/ML Area</vt:lpstr>
      <vt:lpstr>Focus --- Bekaa Area</vt:lpstr>
      <vt:lpstr>Focus --- Bekaa Area</vt:lpstr>
      <vt:lpstr>Focus --- Bekaa Area</vt:lpstr>
      <vt:lpstr>Focus --- North Area</vt:lpstr>
      <vt:lpstr>Focus --- North Area</vt:lpstr>
      <vt:lpstr>Focus --- North Area</vt:lpstr>
      <vt:lpstr>Focus --- South Area</vt:lpstr>
      <vt:lpstr>Focus --- South Area</vt:lpstr>
      <vt:lpstr>Focus --- South Area</vt:lpstr>
    </vt:vector>
  </TitlesOfParts>
  <Company>UNHCR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Hala Abou Farhat</dc:creator>
  <cp:lastModifiedBy>Hala Abou Farhat</cp:lastModifiedBy>
  <cp:revision>87</cp:revision>
  <dcterms:created xsi:type="dcterms:W3CDTF">2017-02-15T11:40:31Z</dcterms:created>
  <dcterms:modified xsi:type="dcterms:W3CDTF">2017-03-01T11:50:29Z</dcterms:modified>
</cp:coreProperties>
</file>