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9"/>
  </p:sldMasterIdLst>
  <p:notesMasterIdLst>
    <p:notesMasterId r:id="rId86"/>
  </p:notesMasterIdLst>
  <p:handoutMasterIdLst>
    <p:handoutMasterId r:id="rId87"/>
  </p:handoutMasterIdLst>
  <p:sldIdLst>
    <p:sldId id="424" r:id="rId80"/>
    <p:sldId id="543" r:id="rId81"/>
    <p:sldId id="544" r:id="rId82"/>
    <p:sldId id="546" r:id="rId83"/>
    <p:sldId id="545" r:id="rId84"/>
    <p:sldId id="452" r:id="rId85"/>
  </p:sldIdLst>
  <p:sldSz cx="9144000" cy="6858000" type="screen4x3"/>
  <p:notesSz cx="9866313" cy="67357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21">
          <p15:clr>
            <a:srgbClr val="A4A3A4"/>
          </p15:clr>
        </p15:guide>
        <p15:guide id="2" pos="31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d ghosn" initials="j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737"/>
    <a:srgbClr val="4F81BD"/>
    <a:srgbClr val="C80000"/>
    <a:srgbClr val="FF8F8F"/>
    <a:srgbClr val="FF5353"/>
    <a:srgbClr val="3A669C"/>
    <a:srgbClr val="005E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76" autoAdjust="0"/>
    <p:restoredTop sz="87602" autoAdjust="0"/>
  </p:normalViewPr>
  <p:slideViewPr>
    <p:cSldViewPr>
      <p:cViewPr varScale="1">
        <p:scale>
          <a:sx n="102" d="100"/>
          <a:sy n="102" d="100"/>
        </p:scale>
        <p:origin x="17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120" d="100"/>
          <a:sy n="120" d="100"/>
        </p:scale>
        <p:origin x="-1992" y="-102"/>
      </p:cViewPr>
      <p:guideLst>
        <p:guide orient="horz" pos="2121"/>
        <p:guide pos="31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76" Type="http://schemas.openxmlformats.org/officeDocument/2006/relationships/customXml" Target="../customXml/item76.xml"/><Relationship Id="rId84" Type="http://schemas.openxmlformats.org/officeDocument/2006/relationships/slide" Target="slides/slide5.xml"/><Relationship Id="rId89" Type="http://schemas.openxmlformats.org/officeDocument/2006/relationships/presProps" Target="presProps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66" Type="http://schemas.openxmlformats.org/officeDocument/2006/relationships/customXml" Target="../customXml/item66.xml"/><Relationship Id="rId74" Type="http://schemas.openxmlformats.org/officeDocument/2006/relationships/customXml" Target="../customXml/item74.xml"/><Relationship Id="rId79" Type="http://schemas.openxmlformats.org/officeDocument/2006/relationships/slideMaster" Target="slideMasters/slideMaster1.xml"/><Relationship Id="rId87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61" Type="http://schemas.openxmlformats.org/officeDocument/2006/relationships/customXml" Target="../customXml/item61.xml"/><Relationship Id="rId82" Type="http://schemas.openxmlformats.org/officeDocument/2006/relationships/slide" Target="slides/slide3.xml"/><Relationship Id="rId90" Type="http://schemas.openxmlformats.org/officeDocument/2006/relationships/viewProps" Target="viewProps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77" Type="http://schemas.openxmlformats.org/officeDocument/2006/relationships/customXml" Target="../customXml/item77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80" Type="http://schemas.openxmlformats.org/officeDocument/2006/relationships/slide" Target="slides/slide1.xml"/><Relationship Id="rId85" Type="http://schemas.openxmlformats.org/officeDocument/2006/relationships/slide" Target="slides/slide6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customXml" Target="../customXml/item70.xml"/><Relationship Id="rId75" Type="http://schemas.openxmlformats.org/officeDocument/2006/relationships/customXml" Target="../customXml/item75.xml"/><Relationship Id="rId83" Type="http://schemas.openxmlformats.org/officeDocument/2006/relationships/slide" Target="slides/slide4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81" Type="http://schemas.openxmlformats.org/officeDocument/2006/relationships/slide" Target="slides/slide2.xml"/><Relationship Id="rId86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2017 Q1 Received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accent1"/>
                      </a:solidFill>
                      <a:latin typeface="MyriadPro-Light" panose="020B0403030403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1"/>
                    </a:solidFill>
                    <a:latin typeface="MyriadPro-Light" panose="020B04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Sheet1!$A$14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Sheet1!$B$14</c:f>
              <c:numCache>
                <c:formatCode>_(* #,##0_);_(* \(#,##0\);_(* "-"??_);_(@_)</c:formatCode>
                <c:ptCount val="1"/>
                <c:pt idx="0">
                  <c:v>236316841.70259908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2016 Q1 Received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MyriadPro-Light" panose="020B04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Sheet1!$A$14</c:f>
              <c:strCache>
                <c:ptCount val="1"/>
                <c:pt idx="0">
                  <c:v>TOTAL</c:v>
                </c:pt>
              </c:strCache>
            </c:strRef>
          </c:cat>
          <c:val>
            <c:numRef>
              <c:f>Sheet1!$C$14</c:f>
              <c:numCache>
                <c:formatCode>_(* #,##0_);_(* \(#,##0\);_(* "-"??_);_(@_)</c:formatCode>
                <c:ptCount val="1"/>
                <c:pt idx="0">
                  <c:v>468944973.90999997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36285768"/>
        <c:axId val="136278232"/>
      </c:barChart>
      <c:catAx>
        <c:axId val="1362857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278232"/>
        <c:crosses val="autoZero"/>
        <c:auto val="1"/>
        <c:lblAlgn val="ctr"/>
        <c:lblOffset val="100"/>
        <c:noMultiLvlLbl val="0"/>
      </c:catAx>
      <c:valAx>
        <c:axId val="136278232"/>
        <c:scaling>
          <c:orientation val="minMax"/>
        </c:scaling>
        <c:delete val="1"/>
        <c:axPos val="l"/>
        <c:numFmt formatCode="#,##0" sourceLinked="0"/>
        <c:majorTickMark val="none"/>
        <c:minorTickMark val="none"/>
        <c:tickLblPos val="nextTo"/>
        <c:crossAx val="136285768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1.850245735761781E-2"/>
                <c:y val="0.49099601420228367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/>
                    <a:t>US$ Millions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yriadPro-Light" panose="020B04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750656167979004E-2"/>
          <c:y val="2.9416272965879269E-2"/>
          <c:w val="0.91492594675665539"/>
          <c:h val="0.8549097452989541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Sheet1!$A$16</c:f>
              <c:strCache>
                <c:ptCount val="1"/>
                <c:pt idx="0">
                  <c:v>% covered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</c:dPt>
          <c:cat>
            <c:strRef>
              <c:f>Sheet1!$B$3:$C$3</c:f>
              <c:strCache>
                <c:ptCount val="2"/>
                <c:pt idx="0">
                  <c:v>2017 Q1 Received</c:v>
                </c:pt>
                <c:pt idx="1">
                  <c:v>2016 Q1 Received</c:v>
                </c:pt>
              </c:strCache>
            </c:strRef>
          </c:cat>
          <c:val>
            <c:numRef>
              <c:f>Sheet1!$B$16:$C$16</c:f>
              <c:numCache>
                <c:formatCode>0%</c:formatCode>
                <c:ptCount val="2"/>
                <c:pt idx="0">
                  <c:v>0.08</c:v>
                </c:pt>
                <c:pt idx="1">
                  <c:v>0.19</c:v>
                </c:pt>
              </c:numCache>
            </c:numRef>
          </c:val>
        </c:ser>
        <c:ser>
          <c:idx val="1"/>
          <c:order val="1"/>
          <c:tx>
            <c:strRef>
              <c:f>Sheet1!$A$17</c:f>
              <c:strCache>
                <c:ptCount val="1"/>
                <c:pt idx="0">
                  <c:v>% gap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cat>
            <c:strRef>
              <c:f>Sheet1!$B$3:$C$3</c:f>
              <c:strCache>
                <c:ptCount val="2"/>
                <c:pt idx="0">
                  <c:v>2017 Q1 Received</c:v>
                </c:pt>
                <c:pt idx="1">
                  <c:v>2016 Q1 Received</c:v>
                </c:pt>
              </c:strCache>
            </c:strRef>
          </c:cat>
          <c:val>
            <c:numRef>
              <c:f>Sheet1!$B$17:$C$17</c:f>
              <c:numCache>
                <c:formatCode>0%</c:formatCode>
                <c:ptCount val="2"/>
                <c:pt idx="0">
                  <c:v>0.92</c:v>
                </c:pt>
                <c:pt idx="1">
                  <c:v>0.81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35424328"/>
        <c:axId val="135988992"/>
      </c:barChart>
      <c:catAx>
        <c:axId val="135424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yriadPro-Light" panose="020B0403030403020204" pitchFamily="34" charset="0"/>
                <a:ea typeface="+mn-ea"/>
                <a:cs typeface="+mn-cs"/>
              </a:defRPr>
            </a:pPr>
            <a:endParaRPr lang="en-US"/>
          </a:p>
        </c:txPr>
        <c:crossAx val="135988992"/>
        <c:crosses val="autoZero"/>
        <c:auto val="1"/>
        <c:lblAlgn val="ctr"/>
        <c:lblOffset val="100"/>
        <c:noMultiLvlLbl val="0"/>
      </c:catAx>
      <c:valAx>
        <c:axId val="135988992"/>
        <c:scaling>
          <c:orientation val="minMax"/>
        </c:scaling>
        <c:delete val="1"/>
        <c:axPos val="l"/>
        <c:numFmt formatCode="0%" sourceLinked="0"/>
        <c:majorTickMark val="none"/>
        <c:minorTickMark val="none"/>
        <c:tickLblPos val="nextTo"/>
        <c:crossAx val="135424328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1.850245735761781E-2"/>
                <c:y val="0.49099601420228367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/>
                    <a:t>US$ Millions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2017 Q1 Received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1"/>
                    </a:solidFill>
                    <a:latin typeface="MyriadPro-Light" panose="020B04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Sheet1!$A$4:$A$12</c:f>
              <c:strCache>
                <c:ptCount val="9"/>
                <c:pt idx="0">
                  <c:v>Basic Assistance</c:v>
                </c:pt>
                <c:pt idx="1">
                  <c:v>Food Security</c:v>
                </c:pt>
                <c:pt idx="2">
                  <c:v>Education</c:v>
                </c:pt>
                <c:pt idx="3">
                  <c:v>Health</c:v>
                </c:pt>
                <c:pt idx="4">
                  <c:v>Energy &amp; Water</c:v>
                </c:pt>
                <c:pt idx="5">
                  <c:v>Livelihoods</c:v>
                </c:pt>
                <c:pt idx="6">
                  <c:v>Protection</c:v>
                </c:pt>
                <c:pt idx="7">
                  <c:v>Shelter</c:v>
                </c:pt>
                <c:pt idx="8">
                  <c:v>Social Stability</c:v>
                </c:pt>
              </c:strCache>
            </c:strRef>
          </c:cat>
          <c:val>
            <c:numRef>
              <c:f>Sheet1!$B$4:$B$12</c:f>
              <c:numCache>
                <c:formatCode>_(* #,##0_);_(* \(#,##0\);_(* "-"??_);_(@_)</c:formatCode>
                <c:ptCount val="9"/>
                <c:pt idx="0">
                  <c:v>22495664.333333336</c:v>
                </c:pt>
                <c:pt idx="1">
                  <c:v>49379872.333333336</c:v>
                </c:pt>
                <c:pt idx="2">
                  <c:v>31931670.210292194</c:v>
                </c:pt>
                <c:pt idx="3">
                  <c:v>18879088.966666669</c:v>
                </c:pt>
                <c:pt idx="4">
                  <c:v>30305187.766737003</c:v>
                </c:pt>
                <c:pt idx="5">
                  <c:v>17972899.995499998</c:v>
                </c:pt>
                <c:pt idx="6">
                  <c:v>29393256.388388287</c:v>
                </c:pt>
                <c:pt idx="7">
                  <c:v>23416262.288348269</c:v>
                </c:pt>
                <c:pt idx="8">
                  <c:v>7943939.4199999999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2016 Q1 Received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MyriadPro-Light" panose="020B0403030403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Sheet1!$A$4:$A$12</c:f>
              <c:strCache>
                <c:ptCount val="9"/>
                <c:pt idx="0">
                  <c:v>Basic Assistance</c:v>
                </c:pt>
                <c:pt idx="1">
                  <c:v>Food Security</c:v>
                </c:pt>
                <c:pt idx="2">
                  <c:v>Education</c:v>
                </c:pt>
                <c:pt idx="3">
                  <c:v>Health</c:v>
                </c:pt>
                <c:pt idx="4">
                  <c:v>Energy &amp; Water</c:v>
                </c:pt>
                <c:pt idx="5">
                  <c:v>Livelihoods</c:v>
                </c:pt>
                <c:pt idx="6">
                  <c:v>Protection</c:v>
                </c:pt>
                <c:pt idx="7">
                  <c:v>Shelter</c:v>
                </c:pt>
                <c:pt idx="8">
                  <c:v>Social Stability</c:v>
                </c:pt>
              </c:strCache>
            </c:strRef>
          </c:cat>
          <c:val>
            <c:numRef>
              <c:f>Sheet1!$C$4:$C$12</c:f>
              <c:numCache>
                <c:formatCode>_(* #,##0_);_(* \(#,##0\);_(* "-"??_);_(@_)</c:formatCode>
                <c:ptCount val="9"/>
                <c:pt idx="0">
                  <c:v>40345804.700000003</c:v>
                </c:pt>
                <c:pt idx="1">
                  <c:v>68545334.599999994</c:v>
                </c:pt>
                <c:pt idx="2">
                  <c:v>133133414.8</c:v>
                </c:pt>
                <c:pt idx="3">
                  <c:v>43429525.700000003</c:v>
                </c:pt>
                <c:pt idx="4">
                  <c:v>68572464.5</c:v>
                </c:pt>
                <c:pt idx="5">
                  <c:v>8296165</c:v>
                </c:pt>
                <c:pt idx="6">
                  <c:v>54233630.609999999</c:v>
                </c:pt>
                <c:pt idx="7">
                  <c:v>35891875</c:v>
                </c:pt>
                <c:pt idx="8">
                  <c:v>7311917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35160896"/>
        <c:axId val="135203064"/>
      </c:barChart>
      <c:catAx>
        <c:axId val="135160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yriadPro-Light" panose="020B0403030403020204" pitchFamily="34" charset="0"/>
                <a:ea typeface="+mn-ea"/>
                <a:cs typeface="+mn-cs"/>
              </a:defRPr>
            </a:pPr>
            <a:endParaRPr lang="en-US"/>
          </a:p>
        </c:txPr>
        <c:crossAx val="135203064"/>
        <c:crosses val="autoZero"/>
        <c:auto val="1"/>
        <c:lblAlgn val="ctr"/>
        <c:lblOffset val="100"/>
        <c:noMultiLvlLbl val="0"/>
      </c:catAx>
      <c:valAx>
        <c:axId val="135203064"/>
        <c:scaling>
          <c:orientation val="minMax"/>
        </c:scaling>
        <c:delete val="1"/>
        <c:axPos val="l"/>
        <c:numFmt formatCode="#,##0" sourceLinked="0"/>
        <c:majorTickMark val="none"/>
        <c:minorTickMark val="none"/>
        <c:tickLblPos val="nextTo"/>
        <c:crossAx val="135160896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1.850245735761781E-2"/>
                <c:y val="0.49099601420228367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/>
                    <a:t>US$ Millions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yriadPro-Light" panose="020B0403030403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402" cy="33678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8628" y="0"/>
            <a:ext cx="4275402" cy="33678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57388C-F778-4AF6-902F-F8C8A9869F4B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397807"/>
            <a:ext cx="4275402" cy="33678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8628" y="6397807"/>
            <a:ext cx="4275402" cy="33678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C8FD23-8EFB-44E4-B4A1-B0707B771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36479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402" cy="33678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8628" y="0"/>
            <a:ext cx="4275402" cy="33678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EBD909A-4267-45F0-9B83-521F3885AD2C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49613" y="504825"/>
            <a:ext cx="3367087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6632" y="3199488"/>
            <a:ext cx="7893050" cy="303109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397807"/>
            <a:ext cx="4275402" cy="33678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8628" y="6397807"/>
            <a:ext cx="4275402" cy="33678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29C8C49-0BC4-4726-BA02-98F0D0ADFF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46673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9C8C49-0BC4-4726-BA02-98F0D0ADFFD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902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9C8C49-0BC4-4726-BA02-98F0D0ADFFD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069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9C8C49-0BC4-4726-BA02-98F0D0ADFFD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207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9C8C49-0BC4-4726-BA02-98F0D0ADFFD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471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501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089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82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8201025" y="1282172"/>
            <a:ext cx="409575" cy="92075"/>
          </a:xfrm>
          <a:prstGeom prst="rect">
            <a:avLst/>
          </a:prstGeom>
          <a:noFill/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algn="r"/>
            <a:r>
              <a:rPr lang="en-US" sz="600" b="1" dirty="0">
                <a:solidFill>
                  <a:srgbClr val="232323"/>
                </a:solidFill>
              </a:rPr>
              <a:t>Page </a:t>
            </a:r>
            <a:fld id="{8535152C-2F34-344B-8022-2742E4E69643}" type="slidenum">
              <a:rPr lang="en-US" sz="600" b="1">
                <a:solidFill>
                  <a:srgbClr val="232323"/>
                </a:solidFill>
              </a:rPr>
              <a:pPr algn="r"/>
              <a:t>‹#›</a:t>
            </a:fld>
            <a:endParaRPr lang="en-US" sz="600" b="1" dirty="0">
              <a:solidFill>
                <a:srgbClr val="232323"/>
              </a:solidFill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066648" y="2271905"/>
            <a:ext cx="7543952" cy="1506345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endParaRPr lang="en-US" dirty="0" smtClean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Title of Page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Title of section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6883400" cy="546099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 rot="10800000">
            <a:off x="1058333" y="1728788"/>
            <a:ext cx="7542742" cy="1588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060450" y="4000500"/>
            <a:ext cx="7550150" cy="1905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168"/>
              </a:spcBef>
              <a:buFontTx/>
              <a:buNone/>
              <a:defRPr sz="1800" kern="1200" cap="all">
                <a:solidFill>
                  <a:srgbClr val="0069B4"/>
                </a:solidFill>
                <a:latin typeface=""/>
              </a:defRPr>
            </a:lvl1pPr>
            <a:lvl2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2pPr>
            <a:lvl3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3pPr>
            <a:lvl4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4pPr>
          </a:lstStyle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740732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UNHCR Logo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9638" y="153988"/>
            <a:ext cx="431958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1016000" y="5637213"/>
            <a:ext cx="3997325" cy="3381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30/09/2014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4540250"/>
            <a:ext cx="6883400" cy="174942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0" y="1160990"/>
            <a:ext cx="9144000" cy="343640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1000"/>
            </a:lvl1pPr>
          </a:lstStyle>
          <a:p>
            <a:pPr lvl="0"/>
            <a:endParaRPr lang="en-US" noProof="0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080440" y="5564748"/>
            <a:ext cx="4403283" cy="295313"/>
          </a:xfrm>
          <a:prstGeom prst="rect">
            <a:avLst/>
          </a:prstGeom>
        </p:spPr>
        <p:txBody>
          <a:bodyPr wrap="none"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3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080439" y="5078941"/>
            <a:ext cx="5786028" cy="363009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080440" y="5336154"/>
            <a:ext cx="5811427" cy="344979"/>
          </a:xfrm>
          <a:prstGeom prst="rect">
            <a:avLst/>
          </a:prstGeom>
        </p:spPr>
        <p:txBody>
          <a:bodyPr wrap="none" lIns="0" tIns="0" rIns="0" bIns="0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6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8965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44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766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02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745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862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343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653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254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271CA-2917-473E-A18E-A8966A104D2E}" type="datetimeFigureOut">
              <a:rPr lang="en-US" smtClean="0"/>
              <a:t>5/5/2017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962EE-317A-424D-A7FC-6A474C627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171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04800" y="4800600"/>
            <a:ext cx="6019800" cy="1219200"/>
          </a:xfrm>
        </p:spPr>
        <p:txBody>
          <a:bodyPr>
            <a:noAutofit/>
          </a:bodyPr>
          <a:lstStyle/>
          <a:p>
            <a:pPr rtl="1"/>
            <a:endParaRPr lang="en-US" dirty="0" smtClean="0"/>
          </a:p>
          <a:p>
            <a:pPr rtl="1"/>
            <a:endParaRPr lang="en-US" dirty="0"/>
          </a:p>
          <a:p>
            <a:pPr rtl="1"/>
            <a:r>
              <a:rPr lang="en-US" dirty="0" smtClean="0"/>
              <a:t>LCRP 2017 – Q1 Financial tracking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152400"/>
            <a:ext cx="5791200" cy="838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7400" y="2057400"/>
            <a:ext cx="4876800" cy="113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05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38200" y="990600"/>
            <a:ext cx="7991288" cy="914401"/>
          </a:xfrm>
        </p:spPr>
        <p:txBody>
          <a:bodyPr>
            <a:normAutofit/>
          </a:bodyPr>
          <a:lstStyle/>
          <a:p>
            <a:r>
              <a:rPr lang="en-US" dirty="0" smtClean="0"/>
              <a:t>LCRP 2017 – Q1 FUNDING STATUS (OVERVIEW)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038600"/>
            <a:ext cx="1828800" cy="18175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1919140"/>
            <a:ext cx="1828800" cy="18813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1400" y="1919139"/>
            <a:ext cx="4167092" cy="393700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47800" y="5914106"/>
            <a:ext cx="63006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*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The above amount does not include US$ 148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million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which was reported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as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carried over funding from 2016.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10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38200" y="990600"/>
            <a:ext cx="7991288" cy="914401"/>
          </a:xfrm>
        </p:spPr>
        <p:txBody>
          <a:bodyPr>
            <a:normAutofit/>
          </a:bodyPr>
          <a:lstStyle/>
          <a:p>
            <a:r>
              <a:rPr lang="en-US" dirty="0" smtClean="0"/>
              <a:t>LCRP 2017 – Q1 FUNDING STATUS (BY SECTOR)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896360"/>
            <a:ext cx="5181600" cy="478504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72144" y="1905001"/>
            <a:ext cx="2133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*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US$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4.6 million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was reported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as received but not yet allocated to a sector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72144" y="3135967"/>
            <a:ext cx="2133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** Protection sector funding is a combination of General Protection (US$15m), SGBV (US$4.7m) and Child Protection (US$9.75m).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52800" y="5029200"/>
            <a:ext cx="4387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**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0200" y="1937588"/>
            <a:ext cx="4387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*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78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38200" y="990600"/>
            <a:ext cx="7991288" cy="914401"/>
          </a:xfrm>
        </p:spPr>
        <p:txBody>
          <a:bodyPr>
            <a:normAutofit/>
          </a:bodyPr>
          <a:lstStyle/>
          <a:p>
            <a:r>
              <a:rPr lang="en-US" dirty="0" smtClean="0"/>
              <a:t>LCRP 2017 </a:t>
            </a:r>
            <a:r>
              <a:rPr lang="en-US" dirty="0"/>
              <a:t>Q1  VS LCRP </a:t>
            </a:r>
            <a:r>
              <a:rPr lang="en-US" dirty="0" smtClean="0"/>
              <a:t>2016 Q1 (OVERALL TOTAL)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3400" y="2956089"/>
            <a:ext cx="2686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333333"/>
                </a:solidFill>
                <a:latin typeface="MyriadPro-Light" panose="020B0403030403020204" pitchFamily="34" charset="0"/>
              </a:rPr>
              <a:t>In amount of funding received</a:t>
            </a:r>
          </a:p>
          <a:p>
            <a:r>
              <a:rPr lang="en-US" sz="1600" dirty="0" smtClean="0">
                <a:solidFill>
                  <a:srgbClr val="333333"/>
                </a:solidFill>
                <a:latin typeface="MyriadPro-Light" panose="020B0403030403020204" pitchFamily="34" charset="0"/>
              </a:rPr>
              <a:t>(millions </a:t>
            </a:r>
            <a:r>
              <a:rPr lang="en-US" sz="1600" dirty="0">
                <a:solidFill>
                  <a:srgbClr val="333333"/>
                </a:solidFill>
                <a:latin typeface="MyriadPro-Light" panose="020B0403030403020204" pitchFamily="34" charset="0"/>
              </a:rPr>
              <a:t>USD</a:t>
            </a:r>
            <a:r>
              <a:rPr lang="en-US" sz="1600" dirty="0" smtClean="0">
                <a:solidFill>
                  <a:srgbClr val="333333"/>
                </a:solidFill>
                <a:latin typeface="MyriadPro-Light" panose="020B0403030403020204" pitchFamily="34" charset="0"/>
              </a:rPr>
              <a:t>)</a:t>
            </a:r>
            <a:endParaRPr lang="en-US" sz="160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8287366"/>
              </p:ext>
            </p:extLst>
          </p:nvPr>
        </p:nvGraphicFramePr>
        <p:xfrm>
          <a:off x="533400" y="3962402"/>
          <a:ext cx="3352800" cy="2540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3770505"/>
              </p:ext>
            </p:extLst>
          </p:nvPr>
        </p:nvGraphicFramePr>
        <p:xfrm>
          <a:off x="4191000" y="2971800"/>
          <a:ext cx="4191000" cy="3531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ctangle 1"/>
          <p:cNvSpPr/>
          <p:nvPr/>
        </p:nvSpPr>
        <p:spPr>
          <a:xfrm>
            <a:off x="5006409" y="5802868"/>
            <a:ext cx="518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MyriadPro-Light" panose="020B0403030403020204" pitchFamily="34" charset="0"/>
              </a:rPr>
              <a:t>8%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58000" y="5562600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MyriadPro-Light" panose="020B0403030403020204" pitchFamily="34" charset="0"/>
              </a:rPr>
              <a:t>19%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48200" y="2561619"/>
            <a:ext cx="32094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333333"/>
                </a:solidFill>
                <a:latin typeface="MyriadPro-Light" panose="020B0403030403020204" pitchFamily="34" charset="0"/>
              </a:rPr>
              <a:t>Coverage of the total appeal amount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5617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38200" y="990600"/>
            <a:ext cx="7991288" cy="914401"/>
          </a:xfrm>
        </p:spPr>
        <p:txBody>
          <a:bodyPr>
            <a:normAutofit/>
          </a:bodyPr>
          <a:lstStyle/>
          <a:p>
            <a:r>
              <a:rPr lang="en-US" dirty="0" smtClean="0"/>
              <a:t>LCRP 2017 </a:t>
            </a:r>
            <a:r>
              <a:rPr lang="en-US" dirty="0"/>
              <a:t>Q1  VS LCRP </a:t>
            </a:r>
            <a:r>
              <a:rPr lang="en-US" dirty="0" smtClean="0"/>
              <a:t>2016 Q1 (BY SECTOR)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51555" y="1905001"/>
            <a:ext cx="1476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(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millions USD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8210777"/>
              </p:ext>
            </p:extLst>
          </p:nvPr>
        </p:nvGraphicFramePr>
        <p:xfrm>
          <a:off x="228600" y="2239768"/>
          <a:ext cx="8691562" cy="3418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Rectangle 13"/>
          <p:cNvSpPr/>
          <p:nvPr/>
        </p:nvSpPr>
        <p:spPr>
          <a:xfrm>
            <a:off x="4833844" y="4800600"/>
            <a:ext cx="4387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*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21581" y="5731505"/>
            <a:ext cx="6705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*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MyriadPro-Light" panose="020B0403030403020204" pitchFamily="34" charset="0"/>
              </a:rPr>
              <a:t>Energy &amp; Water were combined as one sector last year and thus comparison is only possible as the combination of the two sector.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25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62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/>
              <a:t>THANK YOU.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38282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69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70.xml><?xml version="1.0" encoding="utf-8"?>
<EsriMapsInfo xmlns="ESRI.ArcGIS.Mapping.OfficeIntegration.PowerPointInfo">
  <Version>Version1</Version>
  <RequiresSignIn>False</RequiresSignIn>
</EsriMapsInfo>
</file>

<file path=customXml/item71.xml><?xml version="1.0" encoding="utf-8"?>
<EsriMapsInfo xmlns="ESRI.ArcGIS.Mapping.OfficeIntegration.PowerPointInfo">
  <Version>Version1</Version>
  <RequiresSignIn>False</RequiresSignIn>
</EsriMapsInfo>
</file>

<file path=customXml/item72.xml><?xml version="1.0" encoding="utf-8"?>
<EsriMapsInfo xmlns="ESRI.ArcGIS.Mapping.OfficeIntegration.PowerPointInfo">
  <Version>Version1</Version>
  <RequiresSignIn>False</RequiresSignIn>
</EsriMapsInfo>
</file>

<file path=customXml/item73.xml><?xml version="1.0" encoding="utf-8"?>
<EsriMapsInfo xmlns="ESRI.ArcGIS.Mapping.OfficeIntegration.PowerPointInfo">
  <Version>Version1</Version>
  <RequiresSignIn>False</RequiresSignIn>
</EsriMapsInfo>
</file>

<file path=customXml/item74.xml><?xml version="1.0" encoding="utf-8"?>
<EsriMapsInfo xmlns="ESRI.ArcGIS.Mapping.OfficeIntegration.PowerPointInfo">
  <Version>Version1</Version>
  <RequiresSignIn>False</RequiresSignIn>
</EsriMapsInfo>
</file>

<file path=customXml/item75.xml><?xml version="1.0" encoding="utf-8"?>
<EsriMapsInfo xmlns="ESRI.ArcGIS.Mapping.OfficeIntegration.PowerPointInfo">
  <Version>Version1</Version>
  <RequiresSignIn>False</RequiresSignIn>
</EsriMapsInfo>
</file>

<file path=customXml/item76.xml><?xml version="1.0" encoding="utf-8"?>
<EsriMapsInfo xmlns="ESRI.ArcGIS.Mapping.OfficeIntegration.PowerPointInfo">
  <Version>Version1</Version>
  <RequiresSignIn>False</RequiresSignIn>
</EsriMapsInfo>
</file>

<file path=customXml/item77.xml><?xml version="1.0" encoding="utf-8"?>
<EsriMapsInfo xmlns="ESRI.ArcGIS.Mapping.OfficeIntegration.PowerPointInfo">
  <Version>Version1</Version>
  <RequiresSignIn>False</RequiresSignIn>
</EsriMapsInfo>
</file>

<file path=customXml/item78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895623D8-4F16-4015-A095-BEA8681DD954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BD79F109-E034-45BF-B6DB-3FE0AB8BAC35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EB75FE62-B6F2-4DC3-A709-520C31C99E3B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2541691C-400A-49A7-A827-57EEB8B85CA0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013143FD-2172-4837-943C-C445335DD96F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472C844E-687E-4AD4-B2B8-38A7E35DCB04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F5AACD4B-9461-4562-89AD-C132476B7C18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04492861-499A-4046-96BC-A2DA1D6E8819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1C166C13-9922-4EB1-B38A-CC395C7E81F8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464A66F0-1A9F-4743-B995-52BB08DD8E54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A3810574-3FE6-4E96-9BAF-6F82FDE18EAC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194864F9-F8BA-4AF8-9481-728B765A4DF2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A3982096-1E8B-41B8-ABF3-79682E2E2B34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5A1C716B-5953-41CE-8B16-A03C8F93D516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CACC28AB-84F6-45A9-91CE-3C8003BA6055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FFAE7E8E-1519-4885-8A16-4CE96B753BC7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1ADC45B7-564A-44D7-9A64-B0363797C654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AA8396E9-E25E-4E4A-B34C-1770200B2225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F0CEBCF8-71D4-4DDF-A5B2-884C83B41A3A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26D4C701-A2A5-47E7-BF55-5713050BA096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00D07A8B-C406-469F-9DCA-1EAB01968B0F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C8EA175A-B295-4BA8-9720-C16D6E20E2B5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444E87A2-8303-456B-9BAD-99140C2CEB44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B41D4261-4BA9-4AF5-943B-CC65EABB8DC9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BFF117BE-C544-409F-A0F9-FAEF9011FED8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CDD71618-028A-44CD-A17D-CAFD4C865E6B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21124186-DDC8-49AD-BB8B-48D9F84B9324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5A07E985-0F57-4769-ACE5-CD0C374ACFE7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6104F155-48DF-4115-9241-FBFC9B9BB01D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1E4B7A1E-63E0-43D9-A4BD-2A32A9AF563B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4BF73DBB-F287-4AA1-B6F3-8983314B0ED6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1E7F9373-A8A9-4CA6-91F4-DA1CAB87355F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810B09C4-8DF1-4F22-82DA-AA51AD981165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133C20D0-8117-4CA5-BE66-34091B824C92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8759A5C5-8D8B-4863-89B7-4DAAB91D74B3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30C267EA-50C0-44B5-B72D-BC8BD6175D39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50D00DA0-A754-42DE-B565-5A8EDD5BA04B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BF00B776-0B86-4A20-84FC-099013E190EB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30EB2C21-BCD3-4BC1-9FCB-5870A3D67C54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6084C1F4-C365-4E6A-8D3F-7EE8DD4417EB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758D74D6-CD4B-4599-B817-C54D2732EBC3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72BCBCC0-0817-4D09-8692-8BB2AC8CA169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2916DF95-287F-4916-99C8-25078F35BDE0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F3FA8BC4-C808-4E3B-8A79-874EB3CC80EE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940D170F-DA35-405D-9E4F-B6D63931D2EC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7463A119-711F-43A6-BF31-FEB3CA7BC8EA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17A5D75F-CE4A-484F-B878-4B239CC7A3C8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A9E50C6B-1272-4226-915F-2383A56317BF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E61F1912-4D1C-4498-9037-2807865AE583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80AAB0CE-17F5-4234-BE91-4DF849E7DF84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6BDDAF9C-BD71-4963-AD2E-B240D514FC43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9E905BBD-51F2-44F2-9945-169ECD263F83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B4CA64FB-5032-4A0C-A3CA-51099EC294C2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F0F30074-536A-41B9-A639-7973D8B54D39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4ED07E9B-7888-44E0-A966-4708961EF56E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417AE551-5E23-4952-BA1F-EAE31D4BFBCB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064E91C8-9717-478F-B6BB-0DA5D6BDA94C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CB99B8C3-10F3-4298-BF05-748CF37DBA47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1D24BCDD-FE6C-4AF4-B72A-7DB0A617C5C4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87C181C9-C0DA-4462-8CCA-9CD0086E6764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0BE105B8-6528-4129-A560-BCB710BDF3D0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0335D326-30B0-4F80-BDDF-7619F8DA19AE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8C71AF99-CEC8-4148-B78B-4C07F4227DC7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D8414C4D-E937-498B-A6E6-232CC3915DA9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6D12A5DC-937B-4F1A-B3A4-01CE119AE172}">
  <ds:schemaRefs>
    <ds:schemaRef ds:uri="ESRI.ArcGIS.Mapping.OfficeIntegration.PowerPointInfo"/>
  </ds:schemaRefs>
</ds:datastoreItem>
</file>

<file path=customXml/itemProps69.xml><?xml version="1.0" encoding="utf-8"?>
<ds:datastoreItem xmlns:ds="http://schemas.openxmlformats.org/officeDocument/2006/customXml" ds:itemID="{40FD901D-1F92-448A-B8E3-78730061A3DE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ACC5F868-792E-447F-9536-A1BA5E04AE84}">
  <ds:schemaRefs>
    <ds:schemaRef ds:uri="ESRI.ArcGIS.Mapping.OfficeIntegration.PowerPointInfo"/>
  </ds:schemaRefs>
</ds:datastoreItem>
</file>

<file path=customXml/itemProps70.xml><?xml version="1.0" encoding="utf-8"?>
<ds:datastoreItem xmlns:ds="http://schemas.openxmlformats.org/officeDocument/2006/customXml" ds:itemID="{5D4564DA-8FEC-40FD-AF93-5A1F8A60F42C}">
  <ds:schemaRefs>
    <ds:schemaRef ds:uri="ESRI.ArcGIS.Mapping.OfficeIntegration.PowerPointInfo"/>
  </ds:schemaRefs>
</ds:datastoreItem>
</file>

<file path=customXml/itemProps71.xml><?xml version="1.0" encoding="utf-8"?>
<ds:datastoreItem xmlns:ds="http://schemas.openxmlformats.org/officeDocument/2006/customXml" ds:itemID="{4C80FFA7-A436-478E-AA79-F721E17D3836}">
  <ds:schemaRefs>
    <ds:schemaRef ds:uri="ESRI.ArcGIS.Mapping.OfficeIntegration.PowerPointInfo"/>
  </ds:schemaRefs>
</ds:datastoreItem>
</file>

<file path=customXml/itemProps72.xml><?xml version="1.0" encoding="utf-8"?>
<ds:datastoreItem xmlns:ds="http://schemas.openxmlformats.org/officeDocument/2006/customXml" ds:itemID="{3DB813C6-89EF-4FB4-B3ED-6A2D90DEC73F}">
  <ds:schemaRefs>
    <ds:schemaRef ds:uri="ESRI.ArcGIS.Mapping.OfficeIntegration.PowerPointInfo"/>
  </ds:schemaRefs>
</ds:datastoreItem>
</file>

<file path=customXml/itemProps73.xml><?xml version="1.0" encoding="utf-8"?>
<ds:datastoreItem xmlns:ds="http://schemas.openxmlformats.org/officeDocument/2006/customXml" ds:itemID="{07DFA524-2F75-4FDA-8B0D-68CE93CC0FCC}">
  <ds:schemaRefs>
    <ds:schemaRef ds:uri="ESRI.ArcGIS.Mapping.OfficeIntegration.PowerPointInfo"/>
  </ds:schemaRefs>
</ds:datastoreItem>
</file>

<file path=customXml/itemProps74.xml><?xml version="1.0" encoding="utf-8"?>
<ds:datastoreItem xmlns:ds="http://schemas.openxmlformats.org/officeDocument/2006/customXml" ds:itemID="{495C1CA5-37A2-4E3B-AC77-FD06922D4F4B}">
  <ds:schemaRefs>
    <ds:schemaRef ds:uri="ESRI.ArcGIS.Mapping.OfficeIntegration.PowerPointInfo"/>
  </ds:schemaRefs>
</ds:datastoreItem>
</file>

<file path=customXml/itemProps75.xml><?xml version="1.0" encoding="utf-8"?>
<ds:datastoreItem xmlns:ds="http://schemas.openxmlformats.org/officeDocument/2006/customXml" ds:itemID="{974F5E10-3FFA-4DBB-AE6F-18DA20B6108F}">
  <ds:schemaRefs>
    <ds:schemaRef ds:uri="ESRI.ArcGIS.Mapping.OfficeIntegration.PowerPointInfo"/>
  </ds:schemaRefs>
</ds:datastoreItem>
</file>

<file path=customXml/itemProps76.xml><?xml version="1.0" encoding="utf-8"?>
<ds:datastoreItem xmlns:ds="http://schemas.openxmlformats.org/officeDocument/2006/customXml" ds:itemID="{76F4BAEF-CC72-4AC4-82D6-8A59D6B65DD7}">
  <ds:schemaRefs>
    <ds:schemaRef ds:uri="ESRI.ArcGIS.Mapping.OfficeIntegration.PowerPointInfo"/>
  </ds:schemaRefs>
</ds:datastoreItem>
</file>

<file path=customXml/itemProps77.xml><?xml version="1.0" encoding="utf-8"?>
<ds:datastoreItem xmlns:ds="http://schemas.openxmlformats.org/officeDocument/2006/customXml" ds:itemID="{63E538AF-0910-43BF-8814-008B3DFFFCE2}">
  <ds:schemaRefs>
    <ds:schemaRef ds:uri="ESRI.ArcGIS.Mapping.OfficeIntegration.PowerPointInfo"/>
  </ds:schemaRefs>
</ds:datastoreItem>
</file>

<file path=customXml/itemProps78.xml><?xml version="1.0" encoding="utf-8"?>
<ds:datastoreItem xmlns:ds="http://schemas.openxmlformats.org/officeDocument/2006/customXml" ds:itemID="{66BC47EB-1080-40DD-AFBF-E531ADA6FC9D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723FECC9-D359-4D6A-9B8B-09CB7C26C88C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DC54DDDB-BF2E-4CF5-9DEF-442E963A54F8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20545</TotalTime>
  <Words>165</Words>
  <Application>Microsoft Office PowerPoint</Application>
  <PresentationFormat>On-screen Show (4:3)</PresentationFormat>
  <Paragraphs>25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ＭＳ Ｐゴシック</vt:lpstr>
      <vt:lpstr>Arial</vt:lpstr>
      <vt:lpstr>Calibri</vt:lpstr>
      <vt:lpstr>MyriadPro-Light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Kareem Khalil</dc:creator>
  <cp:lastModifiedBy>Aung Thu Win</cp:lastModifiedBy>
  <cp:revision>521</cp:revision>
  <cp:lastPrinted>2016-01-28T08:37:08Z</cp:lastPrinted>
  <dcterms:created xsi:type="dcterms:W3CDTF">2014-11-28T08:09:44Z</dcterms:created>
  <dcterms:modified xsi:type="dcterms:W3CDTF">2017-05-05T08:22:56Z</dcterms:modified>
</cp:coreProperties>
</file>