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301" r:id="rId4"/>
    <p:sldId id="306" r:id="rId5"/>
    <p:sldId id="259" r:id="rId6"/>
    <p:sldId id="298" r:id="rId7"/>
    <p:sldId id="297" r:id="rId8"/>
    <p:sldId id="299" r:id="rId9"/>
    <p:sldId id="294" r:id="rId10"/>
    <p:sldId id="303" r:id="rId11"/>
    <p:sldId id="304" r:id="rId12"/>
    <p:sldId id="263" r:id="rId13"/>
    <p:sldId id="296" r:id="rId14"/>
    <p:sldId id="300" r:id="rId15"/>
    <p:sldId id="261" r:id="rId1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">
          <p15:clr>
            <a:srgbClr val="A4A3A4"/>
          </p15:clr>
        </p15:guide>
        <p15:guide id="2" orient="horz" pos="1536">
          <p15:clr>
            <a:srgbClr val="A4A3A4"/>
          </p15:clr>
        </p15:guide>
        <p15:guide id="3" orient="horz" pos="2168">
          <p15:clr>
            <a:srgbClr val="A4A3A4"/>
          </p15:clr>
        </p15:guide>
        <p15:guide id="4" pos="1732">
          <p15:clr>
            <a:srgbClr val="A4A3A4"/>
          </p15:clr>
        </p15:guide>
        <p15:guide id="5" pos="5004">
          <p15:clr>
            <a:srgbClr val="A4A3A4"/>
          </p15:clr>
        </p15:guide>
        <p15:guide id="6" pos="6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7521"/>
    <a:srgbClr val="00A8B6"/>
    <a:srgbClr val="766AAA"/>
    <a:srgbClr val="FDBC3B"/>
    <a:srgbClr val="9ECE7B"/>
    <a:srgbClr val="D44E5B"/>
    <a:srgbClr val="007AC2"/>
    <a:srgbClr val="8081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 snapToGrid="0">
      <p:cViewPr varScale="1">
        <p:scale>
          <a:sx n="84" d="100"/>
          <a:sy n="84" d="100"/>
        </p:scale>
        <p:origin x="1411" y="62"/>
      </p:cViewPr>
      <p:guideLst>
        <p:guide orient="horz" pos="456"/>
        <p:guide orient="horz" pos="1536"/>
        <p:guide orient="horz" pos="2168"/>
        <p:guide pos="1732"/>
        <p:guide pos="5004"/>
        <p:guide pos="6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C:\Users\palmaera\AppData\Local\Microsoft\Windows\Temporary%20Internet%20Files\Content.Outlook\31FETBLH\graph-%202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lmaera\AppData\Local\Microsoft\Windows\Temporary%20Internet%20Files\Content.Outlook\31FETBLH\Desk_formula_winterization_summary_figures(11_10_2016)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palmaera\AppData\Local\Microsoft\Windows\Temporary%20Internet%20Files\Content.Outlook\31FETBLH\Desk_formula_winterization_summary_figures(11_10_2016).xls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Book3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000"/>
              <a:t>Desk Formula</a:t>
            </a:r>
            <a:r>
              <a:rPr lang="en-GB" sz="2000" baseline="0"/>
              <a:t> Scores</a:t>
            </a:r>
            <a:endParaRPr lang="en-GB" sz="200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1.8644296713639083E-2"/>
          <c:y val="0.11361090812651209"/>
          <c:w val="0.96271140657272181"/>
          <c:h val="0.714467579732395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'Sheet1 (2)'!$A$21</c:f>
              <c:strCache>
                <c:ptCount val="1"/>
                <c:pt idx="0">
                  <c:v>Batch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C1AC6EB-2731-40C8-8662-BBDA961CE767}" type="VALUE">
                      <a:rPr lang="en-US" sz="140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(2)'!$B$20:$E$20</c:f>
              <c:strCache>
                <c:ptCount val="4"/>
                <c:pt idx="0">
                  <c:v>Severely</c:v>
                </c:pt>
                <c:pt idx="1">
                  <c:v>Highly</c:v>
                </c:pt>
                <c:pt idx="2">
                  <c:v>Mildly</c:v>
                </c:pt>
                <c:pt idx="3">
                  <c:v>Least</c:v>
                </c:pt>
              </c:strCache>
            </c:strRef>
          </c:cat>
          <c:val>
            <c:numRef>
              <c:f>'Sheet1 (2)'!$B$21:$E$21</c:f>
              <c:numCache>
                <c:formatCode>_(* #,##0_);_(* \(#,##0\);_(* "-"??_);_(@_)</c:formatCode>
                <c:ptCount val="4"/>
                <c:pt idx="0">
                  <c:v>125829</c:v>
                </c:pt>
                <c:pt idx="1">
                  <c:v>52857</c:v>
                </c:pt>
                <c:pt idx="2">
                  <c:v>28574</c:v>
                </c:pt>
                <c:pt idx="3">
                  <c:v>46922</c:v>
                </c:pt>
              </c:numCache>
            </c:numRef>
          </c:val>
        </c:ser>
        <c:ser>
          <c:idx val="1"/>
          <c:order val="1"/>
          <c:tx>
            <c:strRef>
              <c:f>'Sheet1 (2)'!$A$22</c:f>
              <c:strCache>
                <c:ptCount val="1"/>
                <c:pt idx="0">
                  <c:v>Batch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3777618578313607E-3"/>
                  <c:y val="-4.62962962962971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925872859438381E-3"/>
                  <c:y val="4.6296296296295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548111001606507E-2"/>
                  <c:y val="9.25925925925917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5851745718873691E-3"/>
                  <c:y val="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(2)'!$B$20:$E$20</c:f>
              <c:strCache>
                <c:ptCount val="4"/>
                <c:pt idx="0">
                  <c:v>Severely</c:v>
                </c:pt>
                <c:pt idx="1">
                  <c:v>Highly</c:v>
                </c:pt>
                <c:pt idx="2">
                  <c:v>Mildly</c:v>
                </c:pt>
                <c:pt idx="3">
                  <c:v>Least</c:v>
                </c:pt>
              </c:strCache>
            </c:strRef>
          </c:cat>
          <c:val>
            <c:numRef>
              <c:f>'Sheet1 (2)'!$B$22:$E$22</c:f>
              <c:numCache>
                <c:formatCode>_(* #,##0_);_(* \(#,##0\);_(* "-"??_);_(@_)</c:formatCode>
                <c:ptCount val="4"/>
                <c:pt idx="0">
                  <c:v>8642</c:v>
                </c:pt>
                <c:pt idx="1">
                  <c:v>4167</c:v>
                </c:pt>
                <c:pt idx="2">
                  <c:v>2879</c:v>
                </c:pt>
                <c:pt idx="3">
                  <c:v>6581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881656"/>
        <c:axId val="158882048"/>
      </c:barChart>
      <c:catAx>
        <c:axId val="158881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882048"/>
        <c:crosses val="autoZero"/>
        <c:auto val="1"/>
        <c:lblAlgn val="ctr"/>
        <c:lblOffset val="100"/>
        <c:noMultiLvlLbl val="0"/>
      </c:catAx>
      <c:valAx>
        <c:axId val="158882048"/>
        <c:scaling>
          <c:orientation val="minMax"/>
        </c:scaling>
        <c:delete val="1"/>
        <c:axPos val="l"/>
        <c:numFmt formatCode="_(* #,##0_);_(* \(#,##0\);_(* &quot;-&quot;??_);_(@_)" sourceLinked="1"/>
        <c:majorTickMark val="none"/>
        <c:minorTickMark val="none"/>
        <c:tickLblPos val="nextTo"/>
        <c:crossAx val="158881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218272531839442"/>
          <c:y val="0.92131019281869775"/>
          <c:w val="0.23563454936321118"/>
          <c:h val="7.86898071813022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Desk Formula Severe &amp; High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8.7737349157885863E-2"/>
          <c:y val="5.6057509782556553E-2"/>
          <c:w val="0.78688903682958"/>
          <c:h val="0.8741369078212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Sheet1!$B$21</c:f>
              <c:strCache>
                <c:ptCount val="1"/>
                <c:pt idx="0">
                  <c:v>Severe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43894650010295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7408796514440839E-2"/>
                      <c:h val="6.500490066066562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Sheet1!$A$22:$A$25</c:f>
              <c:strCache>
                <c:ptCount val="4"/>
                <c:pt idx="0">
                  <c:v>Beirut &amp; Mt. Lebanon</c:v>
                </c:pt>
                <c:pt idx="1">
                  <c:v>Bekaa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Sheet1!$B$22:$B$25</c:f>
              <c:numCache>
                <c:formatCode>_(* #,##0_);_(* \(#,##0\);_(* "-"??_);_(@_)</c:formatCode>
                <c:ptCount val="4"/>
                <c:pt idx="0">
                  <c:v>22375</c:v>
                </c:pt>
                <c:pt idx="1">
                  <c:v>68053</c:v>
                </c:pt>
                <c:pt idx="2">
                  <c:v>35036</c:v>
                </c:pt>
                <c:pt idx="3">
                  <c:v>9007</c:v>
                </c:pt>
              </c:numCache>
            </c:numRef>
          </c:val>
        </c:ser>
        <c:ser>
          <c:idx val="1"/>
          <c:order val="1"/>
          <c:tx>
            <c:strRef>
              <c:f>Sheet1!$C$21</c:f>
              <c:strCache>
                <c:ptCount val="1"/>
                <c:pt idx="0">
                  <c:v>High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1.12302917223021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Sheet1!$A$22:$A$25</c:f>
              <c:strCache>
                <c:ptCount val="4"/>
                <c:pt idx="0">
                  <c:v>Beirut &amp; Mt. Lebanon</c:v>
                </c:pt>
                <c:pt idx="1">
                  <c:v>Bekaa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Sheet1!$C$22:$C$25</c:f>
              <c:numCache>
                <c:formatCode>_(* #,##0_);_(* \(#,##0\);_(* "-"??_);_(@_)</c:formatCode>
                <c:ptCount val="4"/>
                <c:pt idx="0">
                  <c:v>20635</c:v>
                </c:pt>
                <c:pt idx="1">
                  <c:v>11378</c:v>
                </c:pt>
                <c:pt idx="2">
                  <c:v>14379</c:v>
                </c:pt>
                <c:pt idx="3">
                  <c:v>10632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882832"/>
        <c:axId val="158883224"/>
      </c:barChart>
      <c:catAx>
        <c:axId val="158882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158883224"/>
        <c:crosses val="autoZero"/>
        <c:auto val="1"/>
        <c:lblAlgn val="ctr"/>
        <c:lblOffset val="100"/>
        <c:noMultiLvlLbl val="0"/>
      </c:catAx>
      <c:valAx>
        <c:axId val="158883224"/>
        <c:scaling>
          <c:orientation val="minMax"/>
        </c:scaling>
        <c:delete val="1"/>
        <c:axPos val="l"/>
        <c:numFmt formatCode="_(* #,##0_);_(* \(#,##0\);_(* &quot;-&quot;??_);_(@_)" sourceLinked="1"/>
        <c:majorTickMark val="out"/>
        <c:minorTickMark val="none"/>
        <c:tickLblPos val="nextTo"/>
        <c:crossAx val="15888283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Sheet1!$A$28:$A$31</c:f>
              <c:strCache>
                <c:ptCount val="4"/>
                <c:pt idx="0">
                  <c:v>Beirut &amp; Mt. Lebanon</c:v>
                </c:pt>
                <c:pt idx="1">
                  <c:v>Bekaa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Sheet1!$B$28:$B$31</c:f>
              <c:numCache>
                <c:formatCode>_(* #,##0_);_(* \(#,##0\);_(* "-"??_);_(@_)</c:formatCode>
                <c:ptCount val="4"/>
                <c:pt idx="0">
                  <c:v>43010</c:v>
                </c:pt>
                <c:pt idx="1">
                  <c:v>79431</c:v>
                </c:pt>
                <c:pt idx="2">
                  <c:v>49415</c:v>
                </c:pt>
                <c:pt idx="3">
                  <c:v>19639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884008"/>
        <c:axId val="158884400"/>
      </c:barChart>
      <c:catAx>
        <c:axId val="158884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884400"/>
        <c:crosses val="autoZero"/>
        <c:auto val="1"/>
        <c:lblAlgn val="ctr"/>
        <c:lblOffset val="100"/>
        <c:noMultiLvlLbl val="0"/>
      </c:catAx>
      <c:valAx>
        <c:axId val="15888440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crossAx val="158884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Sheet1!$C$7</c:f>
              <c:strCache>
                <c:ptCount val="1"/>
                <c:pt idx="0">
                  <c:v>Achieved to date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Sheet1!$D$6:$E$6</c:f>
              <c:strCache>
                <c:ptCount val="2"/>
                <c:pt idx="0">
                  <c:v>IS</c:v>
                </c:pt>
                <c:pt idx="1">
                  <c:v>SSB</c:v>
                </c:pt>
              </c:strCache>
            </c:strRef>
          </c:cat>
          <c:val>
            <c:numRef>
              <c:f>Sheet1!$D$7:$E$7</c:f>
              <c:numCache>
                <c:formatCode>0%</c:formatCode>
                <c:ptCount val="2"/>
                <c:pt idx="0">
                  <c:v>0.75</c:v>
                </c:pt>
                <c:pt idx="1">
                  <c:v>0.28000000000000003</c:v>
                </c:pt>
              </c:numCache>
            </c:numRef>
          </c:val>
        </c:ser>
        <c:ser>
          <c:idx val="1"/>
          <c:order val="1"/>
          <c:tx>
            <c:strRef>
              <c:f>Sheet1!$C$8</c:f>
              <c:strCache>
                <c:ptCount val="1"/>
                <c:pt idx="0">
                  <c:v>Ongoing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Sheet1!$D$6:$E$6</c:f>
              <c:strCache>
                <c:ptCount val="2"/>
                <c:pt idx="0">
                  <c:v>IS</c:v>
                </c:pt>
                <c:pt idx="1">
                  <c:v>SSB</c:v>
                </c:pt>
              </c:strCache>
            </c:strRef>
          </c:cat>
          <c:val>
            <c:numRef>
              <c:f>Sheet1!$D$8:$E$8</c:f>
              <c:numCache>
                <c:formatCode>0%</c:formatCode>
                <c:ptCount val="2"/>
                <c:pt idx="0">
                  <c:v>0.25</c:v>
                </c:pt>
                <c:pt idx="1">
                  <c:v>0.72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58885184"/>
        <c:axId val="158885576"/>
      </c:barChart>
      <c:catAx>
        <c:axId val="1588851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8885576"/>
        <c:crosses val="autoZero"/>
        <c:auto val="1"/>
        <c:lblAlgn val="ctr"/>
        <c:lblOffset val="100"/>
        <c:noMultiLvlLbl val="0"/>
      </c:catAx>
      <c:valAx>
        <c:axId val="15888557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58885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4887313324829099"/>
          <c:y val="4.1505655227228759E-2"/>
          <c:w val="0.65238365302736057"/>
          <c:h val="0.170202599888098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0.20154</cdr:x>
      <cdr:y>0.2937</cdr:y>
    </cdr:from>
    <cdr:to>
      <cdr:x>0.31312</cdr:x>
      <cdr:y>0.3761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10119" y="1086395"/>
          <a:ext cx="836023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CDCBA367-5651-4D66-98A0-BB7A23004529}" type="datetime1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8EC2EFE-F7DC-46E0-8E0A-E79F7E381F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740838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058867E-45C6-4ACA-BA66-6935C7174422}" type="datetime1">
              <a:rPr lang="en-US"/>
              <a:pPr>
                <a:defRPr/>
              </a:pPr>
              <a:t>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907768-CBDD-4F99-A230-ABDA00A4A6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218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Geneva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016000" y="5637213"/>
            <a:ext cx="3997325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30/09/2014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4540250"/>
            <a:ext cx="6883400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10" name="Picture 3" descr="logo_UNHCR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76200"/>
            <a:ext cx="2047875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1160990"/>
            <a:ext cx="9144000" cy="3436409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080440" y="5564748"/>
            <a:ext cx="4403283" cy="295313"/>
          </a:xfrm>
          <a:prstGeom prst="rect">
            <a:avLst/>
          </a:prstGeom>
        </p:spPr>
        <p:txBody>
          <a:bodyPr vert="horz" wrap="none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3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80439" y="5078941"/>
            <a:ext cx="5786028" cy="36300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080440" y="5336154"/>
            <a:ext cx="5811427" cy="344979"/>
          </a:xfrm>
          <a:prstGeom prst="rect">
            <a:avLst/>
          </a:prstGeom>
        </p:spPr>
        <p:txBody>
          <a:bodyPr vert="horz" wrap="none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1600" b="0" cap="small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797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6EF60727-C2DD-4A35-B12D-A0C7536CA508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082677" y="2271803"/>
            <a:ext cx="3554638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5600700" y="2286000"/>
            <a:ext cx="2641600" cy="38354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2754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03ACC22D-E37A-4BD9-9746-7EDB0F093351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082676" y="3657600"/>
            <a:ext cx="7337423" cy="2506380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 b="0" i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1079500" y="1905000"/>
            <a:ext cx="1689100" cy="15367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2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2959100" y="1905000"/>
            <a:ext cx="1689100" cy="15367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3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4830233" y="1905000"/>
            <a:ext cx="1689100" cy="15367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6709834" y="1905000"/>
            <a:ext cx="1689100" cy="15367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63236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11FAA3C8-B678-457A-9626-8FB026C72A57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1079500" y="1917700"/>
            <a:ext cx="4038600" cy="39497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257800" y="1917700"/>
            <a:ext cx="3327400" cy="39497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09039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150"/>
            <a:ext cx="68834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 userDrawn="1"/>
        </p:nvSpPr>
        <p:spPr>
          <a:xfrm>
            <a:off x="0" y="5537200"/>
            <a:ext cx="6883400" cy="75247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7056438" y="3376613"/>
            <a:ext cx="355600" cy="177800"/>
          </a:xfrm>
          <a:prstGeom prst="rect">
            <a:avLst/>
          </a:prstGeom>
          <a:solidFill>
            <a:srgbClr val="D0D2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7056438" y="3584575"/>
            <a:ext cx="355600" cy="177800"/>
          </a:xfrm>
          <a:prstGeom prst="rect">
            <a:avLst/>
          </a:prstGeom>
          <a:solidFill>
            <a:srgbClr val="BBBD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7056438" y="3794125"/>
            <a:ext cx="355600" cy="177800"/>
          </a:xfrm>
          <a:prstGeom prst="rect">
            <a:avLst/>
          </a:prstGeom>
          <a:solidFill>
            <a:srgbClr val="A6A8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7056438" y="4003675"/>
            <a:ext cx="355600" cy="177800"/>
          </a:xfrm>
          <a:prstGeom prst="rect">
            <a:avLst/>
          </a:prstGeom>
          <a:solidFill>
            <a:srgbClr val="9294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4" name="Rectangle 23"/>
          <p:cNvSpPr/>
          <p:nvPr userDrawn="1"/>
        </p:nvSpPr>
        <p:spPr>
          <a:xfrm>
            <a:off x="7056438" y="4211638"/>
            <a:ext cx="355600" cy="177800"/>
          </a:xfrm>
          <a:prstGeom prst="rect">
            <a:avLst/>
          </a:prstGeom>
          <a:solidFill>
            <a:srgbClr val="8081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5" name="Oval 24"/>
          <p:cNvSpPr/>
          <p:nvPr userDrawn="1"/>
        </p:nvSpPr>
        <p:spPr>
          <a:xfrm>
            <a:off x="7054850" y="5207000"/>
            <a:ext cx="82550" cy="82550"/>
          </a:xfrm>
          <a:prstGeom prst="ellipse">
            <a:avLst/>
          </a:prstGeom>
          <a:solidFill>
            <a:srgbClr val="007A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6" name="Oval 25"/>
          <p:cNvSpPr/>
          <p:nvPr userDrawn="1"/>
        </p:nvSpPr>
        <p:spPr>
          <a:xfrm>
            <a:off x="7054850" y="5354638"/>
            <a:ext cx="82550" cy="82550"/>
          </a:xfrm>
          <a:prstGeom prst="ellipse">
            <a:avLst/>
          </a:prstGeom>
          <a:solidFill>
            <a:srgbClr val="D44E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7" name="Oval 26"/>
          <p:cNvSpPr/>
          <p:nvPr userDrawn="1"/>
        </p:nvSpPr>
        <p:spPr>
          <a:xfrm>
            <a:off x="7054850" y="5507038"/>
            <a:ext cx="82550" cy="82550"/>
          </a:xfrm>
          <a:prstGeom prst="ellipse">
            <a:avLst/>
          </a:prstGeom>
          <a:solidFill>
            <a:srgbClr val="9ECE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8" name="Oval 27"/>
          <p:cNvSpPr/>
          <p:nvPr userDrawn="1"/>
        </p:nvSpPr>
        <p:spPr>
          <a:xfrm>
            <a:off x="7054850" y="5656263"/>
            <a:ext cx="82550" cy="82550"/>
          </a:xfrm>
          <a:prstGeom prst="ellipse">
            <a:avLst/>
          </a:prstGeom>
          <a:solidFill>
            <a:srgbClr val="FDBC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9" name="Oval 28"/>
          <p:cNvSpPr/>
          <p:nvPr userDrawn="1"/>
        </p:nvSpPr>
        <p:spPr>
          <a:xfrm>
            <a:off x="7054850" y="5811838"/>
            <a:ext cx="82550" cy="82550"/>
          </a:xfrm>
          <a:prstGeom prst="ellipse">
            <a:avLst/>
          </a:prstGeom>
          <a:solidFill>
            <a:srgbClr val="766A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0" name="Oval 29"/>
          <p:cNvSpPr/>
          <p:nvPr userDrawn="1"/>
        </p:nvSpPr>
        <p:spPr>
          <a:xfrm>
            <a:off x="7054850" y="5964238"/>
            <a:ext cx="82550" cy="82550"/>
          </a:xfrm>
          <a:prstGeom prst="ellipse">
            <a:avLst/>
          </a:prstGeom>
          <a:solidFill>
            <a:srgbClr val="00A8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2" name="Oval 31"/>
          <p:cNvSpPr/>
          <p:nvPr userDrawn="1"/>
        </p:nvSpPr>
        <p:spPr>
          <a:xfrm>
            <a:off x="7054850" y="6113463"/>
            <a:ext cx="82550" cy="82550"/>
          </a:xfrm>
          <a:prstGeom prst="ellipse">
            <a:avLst/>
          </a:prstGeom>
          <a:solidFill>
            <a:srgbClr val="F375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080439" y="5752049"/>
            <a:ext cx="5098111" cy="36300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7"/>
          </p:nvPr>
        </p:nvSpPr>
        <p:spPr>
          <a:xfrm>
            <a:off x="7048501" y="2696105"/>
            <a:ext cx="1672166" cy="419629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300">
                <a:solidFill>
                  <a:srgbClr val="0069B4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19"/>
          <p:cNvSpPr>
            <a:spLocks noGrp="1"/>
          </p:cNvSpPr>
          <p:nvPr>
            <p:ph type="body" sz="quarter" idx="18"/>
          </p:nvPr>
        </p:nvSpPr>
        <p:spPr>
          <a:xfrm>
            <a:off x="7048501" y="4588406"/>
            <a:ext cx="1714499" cy="419629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300">
                <a:solidFill>
                  <a:srgbClr val="0069B4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19"/>
          <p:cNvSpPr>
            <a:spLocks noGrp="1"/>
          </p:cNvSpPr>
          <p:nvPr>
            <p:ph type="body" sz="quarter" idx="19"/>
          </p:nvPr>
        </p:nvSpPr>
        <p:spPr>
          <a:xfrm>
            <a:off x="7454901" y="3381110"/>
            <a:ext cx="1274232" cy="162189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19"/>
          <p:cNvSpPr>
            <a:spLocks noGrp="1"/>
          </p:cNvSpPr>
          <p:nvPr>
            <p:ph type="body" sz="quarter" idx="20"/>
          </p:nvPr>
        </p:nvSpPr>
        <p:spPr>
          <a:xfrm>
            <a:off x="7454901" y="3597011"/>
            <a:ext cx="1265766" cy="1685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19"/>
          <p:cNvSpPr>
            <a:spLocks noGrp="1"/>
          </p:cNvSpPr>
          <p:nvPr>
            <p:ph type="body" sz="quarter" idx="21"/>
          </p:nvPr>
        </p:nvSpPr>
        <p:spPr>
          <a:xfrm>
            <a:off x="7454901" y="3806561"/>
            <a:ext cx="1265766" cy="1621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Text Placeholder 19"/>
          <p:cNvSpPr>
            <a:spLocks noGrp="1"/>
          </p:cNvSpPr>
          <p:nvPr>
            <p:ph type="body" sz="quarter" idx="22"/>
          </p:nvPr>
        </p:nvSpPr>
        <p:spPr>
          <a:xfrm>
            <a:off x="7454901" y="4012935"/>
            <a:ext cx="1265766" cy="1653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19"/>
          <p:cNvSpPr>
            <a:spLocks noGrp="1"/>
          </p:cNvSpPr>
          <p:nvPr>
            <p:ph type="body" sz="quarter" idx="23"/>
          </p:nvPr>
        </p:nvSpPr>
        <p:spPr>
          <a:xfrm>
            <a:off x="7454901" y="4219311"/>
            <a:ext cx="1274232" cy="1685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Text Placeholder 19"/>
          <p:cNvSpPr>
            <a:spLocks noGrp="1"/>
          </p:cNvSpPr>
          <p:nvPr>
            <p:ph type="body" sz="quarter" idx="24"/>
          </p:nvPr>
        </p:nvSpPr>
        <p:spPr>
          <a:xfrm>
            <a:off x="7194550" y="5159110"/>
            <a:ext cx="1073149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4" name="Text Placeholder 19"/>
          <p:cNvSpPr>
            <a:spLocks noGrp="1"/>
          </p:cNvSpPr>
          <p:nvPr>
            <p:ph type="body" sz="quarter" idx="25"/>
          </p:nvPr>
        </p:nvSpPr>
        <p:spPr>
          <a:xfrm>
            <a:off x="7194550" y="5311510"/>
            <a:ext cx="1085849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6" name="Text Placeholder 19"/>
          <p:cNvSpPr>
            <a:spLocks noGrp="1"/>
          </p:cNvSpPr>
          <p:nvPr>
            <p:ph type="body" sz="quarter" idx="26"/>
          </p:nvPr>
        </p:nvSpPr>
        <p:spPr>
          <a:xfrm>
            <a:off x="7194551" y="5460735"/>
            <a:ext cx="1082674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8" name="Text Placeholder 19"/>
          <p:cNvSpPr>
            <a:spLocks noGrp="1"/>
          </p:cNvSpPr>
          <p:nvPr>
            <p:ph type="body" sz="quarter" idx="27"/>
          </p:nvPr>
        </p:nvSpPr>
        <p:spPr>
          <a:xfrm>
            <a:off x="7194551" y="5613135"/>
            <a:ext cx="1082674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0" name="Text Placeholder 19"/>
          <p:cNvSpPr>
            <a:spLocks noGrp="1"/>
          </p:cNvSpPr>
          <p:nvPr>
            <p:ph type="body" sz="quarter" idx="28"/>
          </p:nvPr>
        </p:nvSpPr>
        <p:spPr>
          <a:xfrm>
            <a:off x="7194551" y="5765535"/>
            <a:ext cx="1082674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2" name="Text Placeholder 19"/>
          <p:cNvSpPr>
            <a:spLocks noGrp="1"/>
          </p:cNvSpPr>
          <p:nvPr>
            <p:ph type="body" sz="quarter" idx="29"/>
          </p:nvPr>
        </p:nvSpPr>
        <p:spPr>
          <a:xfrm>
            <a:off x="7194551" y="5917935"/>
            <a:ext cx="1082674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4" name="Text Placeholder 19"/>
          <p:cNvSpPr>
            <a:spLocks noGrp="1"/>
          </p:cNvSpPr>
          <p:nvPr>
            <p:ph type="body" sz="quarter" idx="30"/>
          </p:nvPr>
        </p:nvSpPr>
        <p:spPr>
          <a:xfrm>
            <a:off x="7194551" y="6076685"/>
            <a:ext cx="1089024" cy="15901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rgbClr val="232323"/>
                </a:solidFill>
                <a:latin typeface=""/>
              </a:defRPr>
            </a:lvl1pPr>
            <a:lvl2pPr>
              <a:buNone/>
              <a:defRPr sz="1300">
                <a:latin typeface=""/>
              </a:defRPr>
            </a:lvl2pPr>
            <a:lvl3pPr>
              <a:defRPr sz="1300">
                <a:latin typeface=""/>
              </a:defRPr>
            </a:lvl3pPr>
            <a:lvl4pPr>
              <a:defRPr sz="1300">
                <a:latin typeface=""/>
              </a:defRPr>
            </a:lvl4pPr>
            <a:lvl5pPr>
              <a:defRPr sz="1300">
                <a:latin typeface="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3040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C8E239E1-27C4-4CBD-BD4B-65538C37FDFB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5343071" y="2233613"/>
            <a:ext cx="3208792" cy="3894137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Arial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082677" y="2271803"/>
            <a:ext cx="3554638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5505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A1CEABA7-8D91-4E1D-8E6B-2354EB773980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5343071" y="2233613"/>
            <a:ext cx="3208792" cy="3894137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Arial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082677" y="2271803"/>
            <a:ext cx="3554638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9226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971DF064-13CA-4808-B0BD-CEEA08050EF8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 userDrawn="1"/>
        </p:nvSpPr>
        <p:spPr>
          <a:xfrm>
            <a:off x="7467600" y="5038725"/>
            <a:ext cx="346075" cy="174625"/>
          </a:xfrm>
          <a:prstGeom prst="rect">
            <a:avLst/>
          </a:prstGeom>
          <a:solidFill>
            <a:srgbClr val="E1E9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7467600" y="5251450"/>
            <a:ext cx="346075" cy="174625"/>
          </a:xfrm>
          <a:prstGeom prst="rect">
            <a:avLst/>
          </a:prstGeom>
          <a:solidFill>
            <a:srgbClr val="BAD0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7467600" y="5451475"/>
            <a:ext cx="346075" cy="174625"/>
          </a:xfrm>
          <a:prstGeom prst="rect">
            <a:avLst/>
          </a:prstGeom>
          <a:solidFill>
            <a:srgbClr val="3090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7467600" y="5661025"/>
            <a:ext cx="346075" cy="1746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3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4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8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1126670" y="2233613"/>
            <a:ext cx="7369629" cy="3894137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Arial"/>
              </a:defRPr>
            </a:lvl1pPr>
          </a:lstStyle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60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082675" y="2013568"/>
            <a:ext cx="3794123" cy="35709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1" name="Text Placeholder 23"/>
          <p:cNvSpPr>
            <a:spLocks noGrp="1"/>
          </p:cNvSpPr>
          <p:nvPr>
            <p:ph type="body" sz="quarter" idx="17"/>
          </p:nvPr>
        </p:nvSpPr>
        <p:spPr>
          <a:xfrm>
            <a:off x="1082675" y="3380932"/>
            <a:ext cx="3794123" cy="35709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2" name="Text Placeholder 23"/>
          <p:cNvSpPr>
            <a:spLocks noGrp="1"/>
          </p:cNvSpPr>
          <p:nvPr>
            <p:ph type="body" sz="quarter" idx="18"/>
          </p:nvPr>
        </p:nvSpPr>
        <p:spPr>
          <a:xfrm>
            <a:off x="1082675" y="4784282"/>
            <a:ext cx="3794123" cy="35709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3" name="Text Placeholder 23"/>
          <p:cNvSpPr>
            <a:spLocks noGrp="1"/>
          </p:cNvSpPr>
          <p:nvPr>
            <p:ph type="body" sz="quarter" idx="19"/>
          </p:nvPr>
        </p:nvSpPr>
        <p:spPr>
          <a:xfrm>
            <a:off x="7354889" y="4701732"/>
            <a:ext cx="1414461" cy="35709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8" name="Text Placeholder 23"/>
          <p:cNvSpPr>
            <a:spLocks noGrp="1"/>
          </p:cNvSpPr>
          <p:nvPr>
            <p:ph type="body" sz="quarter" idx="20"/>
          </p:nvPr>
        </p:nvSpPr>
        <p:spPr>
          <a:xfrm>
            <a:off x="7853364" y="5066857"/>
            <a:ext cx="1414461" cy="152843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9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23"/>
          <p:cNvSpPr>
            <a:spLocks noGrp="1"/>
          </p:cNvSpPr>
          <p:nvPr>
            <p:ph type="body" sz="quarter" idx="21"/>
          </p:nvPr>
        </p:nvSpPr>
        <p:spPr>
          <a:xfrm>
            <a:off x="7853364" y="5692775"/>
            <a:ext cx="1414461" cy="152843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9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0" name="Text Placeholder 23"/>
          <p:cNvSpPr>
            <a:spLocks noGrp="1"/>
          </p:cNvSpPr>
          <p:nvPr>
            <p:ph type="body" sz="quarter" idx="22"/>
          </p:nvPr>
        </p:nvSpPr>
        <p:spPr>
          <a:xfrm>
            <a:off x="7853364" y="5481108"/>
            <a:ext cx="1414461" cy="152843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9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1" name="Text Placeholder 23"/>
          <p:cNvSpPr>
            <a:spLocks noGrp="1"/>
          </p:cNvSpPr>
          <p:nvPr>
            <p:ph type="body" sz="quarter" idx="23"/>
          </p:nvPr>
        </p:nvSpPr>
        <p:spPr>
          <a:xfrm>
            <a:off x="7853364" y="5273675"/>
            <a:ext cx="1414461" cy="152843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9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Picture Placeholder 5"/>
          <p:cNvSpPr>
            <a:spLocks noGrp="1"/>
          </p:cNvSpPr>
          <p:nvPr>
            <p:ph type="pic" sz="quarter" idx="24"/>
          </p:nvPr>
        </p:nvSpPr>
        <p:spPr>
          <a:xfrm>
            <a:off x="0" y="1160990"/>
            <a:ext cx="9144000" cy="3436409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91052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016000" y="5637213"/>
            <a:ext cx="3997325" cy="3381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600" dirty="0" smtClean="0">
                <a:solidFill>
                  <a:srgbClr val="FFFFFF"/>
                </a:solidFill>
              </a:rPr>
              <a:t>30/09/2014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4540250"/>
            <a:ext cx="6883400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1160990"/>
            <a:ext cx="9144000" cy="3436409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80439" y="5244041"/>
            <a:ext cx="5786028" cy="36300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9911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43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962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541338"/>
            <a:ext cx="6926263" cy="5783262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23289" y="2196041"/>
            <a:ext cx="3745561" cy="39475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023289" y="2856441"/>
            <a:ext cx="3745561" cy="39475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0" i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1023289" y="3218920"/>
            <a:ext cx="3745561" cy="394759"/>
          </a:xfrm>
          <a:prstGeom prst="rect">
            <a:avLst/>
          </a:prstGeom>
        </p:spPr>
        <p:txBody>
          <a:bodyPr vert="horz" lIns="0" tIns="0" rIns="0" bIns="0" anchor="t"/>
          <a:lstStyle>
            <a:lvl1pPr marL="342900" marR="0" indent="-342900" algn="l" defTabSz="457200" rtl="0" eaLnBrk="1" fontAlgn="base" latinLnBrk="0" hangingPunct="1">
              <a:lnSpc>
                <a:spcPts val="27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="0" i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023289" y="3574520"/>
            <a:ext cx="3745561" cy="394759"/>
          </a:xfrm>
          <a:prstGeom prst="rect">
            <a:avLst/>
          </a:prstGeom>
        </p:spPr>
        <p:txBody>
          <a:bodyPr vert="horz" lIns="0" tIns="0" rIns="0" bIns="0" anchor="t"/>
          <a:lstStyle>
            <a:lvl1pPr marL="342900" marR="0" indent="-342900" algn="l" defTabSz="457200" rtl="0" eaLnBrk="1" fontAlgn="base" latinLnBrk="0" hangingPunct="1">
              <a:lnSpc>
                <a:spcPts val="27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="0" i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1023289" y="3930120"/>
            <a:ext cx="3745561" cy="394759"/>
          </a:xfrm>
          <a:prstGeom prst="rect">
            <a:avLst/>
          </a:prstGeom>
        </p:spPr>
        <p:txBody>
          <a:bodyPr vert="horz" lIns="0" tIns="0" rIns="0" bIns="0" anchor="t"/>
          <a:lstStyle>
            <a:lvl1pPr marL="342900" marR="0" indent="-342900" algn="l" defTabSz="457200" rtl="0" eaLnBrk="1" fontAlgn="base" latinLnBrk="0" hangingPunct="1">
              <a:lnSpc>
                <a:spcPts val="27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="0" i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1023289" y="4311650"/>
            <a:ext cx="3745561" cy="394759"/>
          </a:xfrm>
          <a:prstGeom prst="rect">
            <a:avLst/>
          </a:prstGeom>
        </p:spPr>
        <p:txBody>
          <a:bodyPr vert="horz" lIns="0" tIns="0" rIns="0" bIns="0" anchor="t"/>
          <a:lstStyle>
            <a:lvl1pPr marL="342900" marR="0" indent="-342900" algn="l" defTabSz="457200" rtl="0" eaLnBrk="1" fontAlgn="base" latinLnBrk="0" hangingPunct="1">
              <a:lnSpc>
                <a:spcPts val="27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="0" i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600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839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768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179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725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4365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119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6580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825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4229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502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4540250"/>
            <a:ext cx="6883400" cy="174942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601134"/>
            <a:ext cx="9144000" cy="3996266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080439" y="5282149"/>
            <a:ext cx="5098111" cy="36300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4744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2276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3581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6673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2169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0725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2835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1100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754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126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F1B97ED3-03D7-4A7C-B31A-39D02B47AD95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066648" y="2271905"/>
            <a:ext cx="7543952" cy="1506345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1060450" y="4000500"/>
            <a:ext cx="7550150" cy="1905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168"/>
              </a:spcBef>
              <a:buFontTx/>
              <a:buNone/>
              <a:defRPr sz="1800" kern="1200" cap="all">
                <a:solidFill>
                  <a:srgbClr val="0069B4"/>
                </a:solidFill>
                <a:latin typeface=""/>
              </a:defRPr>
            </a:lvl1pPr>
            <a:lvl2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2pPr>
            <a:lvl3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3pPr>
            <a:lvl4pPr marL="0" indent="0">
              <a:spcBef>
                <a:spcPts val="168"/>
              </a:spcBef>
              <a:buFontTx/>
              <a:buNone/>
              <a:defRPr sz="1800" kern="1200">
                <a:solidFill>
                  <a:srgbClr val="232323"/>
                </a:solidFill>
                <a:latin typeface=""/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8293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CA216C34-7BC3-4075-8D17-66E306397ADE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4362298" y="2271905"/>
            <a:ext cx="4343552" cy="39002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kern="120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066648" y="2271905"/>
            <a:ext cx="2933852" cy="39002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0069B4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804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C6606AD7-D6EC-4DF4-834C-6C50482C0B1C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066648" y="2271905"/>
            <a:ext cx="2933852" cy="39002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4367743" y="2259102"/>
            <a:ext cx="4234389" cy="3913099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1" i="0" cap="none" baseline="0">
                <a:solidFill>
                  <a:srgbClr val="0069B4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Tx/>
              <a:buNone/>
              <a:defRPr sz="1200" b="0" cap="none">
                <a:solidFill>
                  <a:srgbClr val="0069B4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855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4D597B71-1E9B-4255-8B7C-04B5C57DCB61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5020733" y="2259102"/>
            <a:ext cx="3581399" cy="3913099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1" i="0" cap="none" baseline="0">
                <a:solidFill>
                  <a:srgbClr val="0069B4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Tx/>
              <a:buNone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3"/>
          <p:cNvSpPr>
            <a:spLocks noGrp="1"/>
          </p:cNvSpPr>
          <p:nvPr>
            <p:ph type="body" sz="quarter" idx="16"/>
          </p:nvPr>
        </p:nvSpPr>
        <p:spPr>
          <a:xfrm>
            <a:off x="1065743" y="2259102"/>
            <a:ext cx="3548589" cy="3913099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1" i="0" cap="none" baseline="0">
                <a:solidFill>
                  <a:srgbClr val="0069B4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Tx/>
              <a:buNone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566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8201025" y="1282700"/>
            <a:ext cx="4095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600" b="1" smtClean="0">
                <a:solidFill>
                  <a:srgbClr val="232323"/>
                </a:solidFill>
              </a:rPr>
              <a:t>Page </a:t>
            </a:r>
            <a:fld id="{076E44BC-F9F0-438A-A3A4-D04582044439}" type="slidenum">
              <a:rPr lang="en-US" altLang="en-US" sz="600" b="1" smtClean="0">
                <a:solidFill>
                  <a:srgbClr val="232323"/>
                </a:solidFill>
              </a:rPr>
              <a:pPr algn="r" eaLnBrk="1" hangingPunct="1">
                <a:defRPr/>
              </a:pPr>
              <a:t>‹#›</a:t>
            </a:fld>
            <a:endParaRPr lang="en-US" altLang="en-US" sz="600" b="1" smtClean="0">
              <a:solidFill>
                <a:srgbClr val="232323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6883400" cy="546100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>
            <a:off x="1058863" y="1728788"/>
            <a:ext cx="7542212" cy="1587"/>
          </a:xfrm>
          <a:prstGeom prst="line">
            <a:avLst/>
          </a:prstGeom>
          <a:ln>
            <a:solidFill>
              <a:srgbClr val="0069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066648" y="2233805"/>
            <a:ext cx="7543952" cy="12332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cap="none" baseline="0">
                <a:solidFill>
                  <a:srgbClr val="232323"/>
                </a:solidFill>
                <a:latin typeface="Arial"/>
                <a:cs typeface="Arial"/>
              </a:defRPr>
            </a:lvl1pPr>
            <a:lvl2pPr marL="0">
              <a:lnSpc>
                <a:spcPts val="1700"/>
              </a:lnSpc>
              <a:spcBef>
                <a:spcPts val="0"/>
              </a:spcBef>
              <a:buNone/>
              <a:defRPr sz="1300" b="0" cap="none">
                <a:solidFill>
                  <a:srgbClr val="706C62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076513" y="1104631"/>
            <a:ext cx="6368520" cy="351635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200" b="1" cap="none">
                <a:solidFill>
                  <a:srgbClr val="0069B4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076513" y="906182"/>
            <a:ext cx="6368520" cy="158783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200" b="0" i="0" cap="none" spc="0">
                <a:solidFill>
                  <a:srgbClr val="232323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1066800" y="3611034"/>
            <a:ext cx="7505700" cy="2243666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62127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537200"/>
            <a:ext cx="6883400" cy="752475"/>
          </a:xfrm>
          <a:prstGeom prst="rect">
            <a:avLst/>
          </a:prstGeom>
          <a:solidFill>
            <a:srgbClr val="0069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4000" cy="5575300"/>
          </a:xfrm>
          <a:prstGeom prst="rect">
            <a:avLst/>
          </a:prstGeom>
        </p:spPr>
        <p:txBody>
          <a:bodyPr vert="horz"/>
          <a:lstStyle>
            <a:lvl1pPr>
              <a:defRPr sz="10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63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080439" y="5752049"/>
            <a:ext cx="5098111" cy="36300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6527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00" r:id="rId1"/>
    <p:sldLayoutId id="2147485101" r:id="rId2"/>
    <p:sldLayoutId id="2147485102" r:id="rId3"/>
    <p:sldLayoutId id="2147485103" r:id="rId4"/>
    <p:sldLayoutId id="2147485104" r:id="rId5"/>
    <p:sldLayoutId id="2147485105" r:id="rId6"/>
    <p:sldLayoutId id="2147485106" r:id="rId7"/>
    <p:sldLayoutId id="2147485107" r:id="rId8"/>
    <p:sldLayoutId id="2147485108" r:id="rId9"/>
    <p:sldLayoutId id="2147485109" r:id="rId10"/>
    <p:sldLayoutId id="2147485110" r:id="rId11"/>
    <p:sldLayoutId id="2147485111" r:id="rId12"/>
    <p:sldLayoutId id="2147485112" r:id="rId13"/>
    <p:sldLayoutId id="2147485113" r:id="rId14"/>
    <p:sldLayoutId id="2147485114" r:id="rId15"/>
    <p:sldLayoutId id="2147485115" r:id="rId16"/>
    <p:sldLayoutId id="2147485116" r:id="rId17"/>
    <p:sldLayoutId id="2147485079" r:id="rId18"/>
    <p:sldLayoutId id="2147485080" r:id="rId19"/>
    <p:sldLayoutId id="2147485081" r:id="rId20"/>
    <p:sldLayoutId id="2147485082" r:id="rId21"/>
    <p:sldLayoutId id="2147485083" r:id="rId22"/>
    <p:sldLayoutId id="2147485084" r:id="rId23"/>
    <p:sldLayoutId id="2147485085" r:id="rId24"/>
    <p:sldLayoutId id="2147485086" r:id="rId25"/>
    <p:sldLayoutId id="2147485087" r:id="rId26"/>
    <p:sldLayoutId id="2147485088" r:id="rId27"/>
    <p:sldLayoutId id="2147485089" r:id="rId28"/>
    <p:sldLayoutId id="2147485090" r:id="rId29"/>
    <p:sldLayoutId id="2147485091" r:id="rId30"/>
    <p:sldLayoutId id="2147485092" r:id="rId31"/>
    <p:sldLayoutId id="2147485093" r:id="rId32"/>
    <p:sldLayoutId id="2147485094" r:id="rId33"/>
    <p:sldLayoutId id="2147485095" r:id="rId34"/>
    <p:sldLayoutId id="2147485096" r:id="rId35"/>
    <p:sldLayoutId id="2147485097" r:id="rId36"/>
    <p:sldLayoutId id="2147485098" r:id="rId37"/>
    <p:sldLayoutId id="2147485099" r:id="rId38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Geneva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Microsoft_Excel_97-2003_Worksheet1.xls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1081088" y="5564188"/>
            <a:ext cx="4402137" cy="29527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 smtClean="0"/>
              <a:t>15 Nov 2016</a:t>
            </a:r>
          </a:p>
          <a:p>
            <a:pPr eaLnBrk="1" hangingPunct="1"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43009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081088" y="5078413"/>
            <a:ext cx="5784850" cy="363537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 smtClean="0"/>
              <a:t>Winter assistance planning</a:t>
            </a:r>
            <a:endParaRPr lang="en-US" dirty="0"/>
          </a:p>
        </p:txBody>
      </p:sp>
      <p:sp>
        <p:nvSpPr>
          <p:cNvPr id="43010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081088" y="5335588"/>
            <a:ext cx="5810250" cy="34607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 smtClean="0"/>
              <a:t>2016-2017 WINTER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695700"/>
            <a:ext cx="6883400" cy="876300"/>
          </a:xfrm>
          <a:prstGeom prst="rect">
            <a:avLst/>
          </a:prstGeom>
          <a:solidFill>
            <a:srgbClr val="0069B4">
              <a:alpha val="7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486" name="Picture Placeholder 1"/>
          <p:cNvSpPr>
            <a:spLocks noGrp="1"/>
          </p:cNvSpPr>
          <p:nvPr>
            <p:ph type="pic" sz="quarter" idx="15"/>
          </p:nvPr>
        </p:nvSpPr>
        <p:spPr bwMode="auto">
          <a:xfrm>
            <a:off x="0" y="1160463"/>
            <a:ext cx="9144000" cy="3436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CRI Strategy</a:t>
            </a:r>
          </a:p>
        </p:txBody>
      </p:sp>
      <p:sp>
        <p:nvSpPr>
          <p:cNvPr id="28675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1076324" y="2091796"/>
            <a:ext cx="7480653" cy="40154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>
              <a:lnSpc>
                <a:spcPct val="150000"/>
              </a:lnSpc>
              <a:spcBef>
                <a:spcPct val="0"/>
              </a:spcBef>
            </a:pPr>
            <a:r>
              <a:rPr lang="en-US" altLang="en-US" sz="20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Blankets</a:t>
            </a:r>
            <a:endParaRPr lang="en-US" altLang="en-US" sz="2000" b="1" u="sng" dirty="0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Targeting newly </a:t>
            </a:r>
            <a:r>
              <a:rPr lang="en-US" sz="1800" b="1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identified vulnerable </a:t>
            </a: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refugees </a:t>
            </a:r>
            <a:endParaRPr lang="en-US" sz="18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455613" indent="-455613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18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	</a:t>
            </a: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Prepositioned </a:t>
            </a:r>
            <a:r>
              <a:rPr lang="en-US" sz="18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for emergency cases and ad hoc </a:t>
            </a: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responses,   targeting various population cohorts  </a:t>
            </a:r>
            <a:endParaRPr lang="en-US" sz="18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>
              <a:lnSpc>
                <a:spcPct val="100000"/>
              </a:lnSpc>
              <a:spcBef>
                <a:spcPct val="0"/>
              </a:spcBef>
            </a:pPr>
            <a:endParaRPr lang="en-US" sz="18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>
              <a:lnSpc>
                <a:spcPct val="150000"/>
              </a:lnSpc>
              <a:spcBef>
                <a:spcPct val="0"/>
              </a:spcBef>
            </a:pPr>
            <a:r>
              <a:rPr lang="en-US" sz="2000" b="1" u="sng" dirty="0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Stoves</a:t>
            </a:r>
          </a:p>
          <a:p>
            <a:pPr marL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 NPTP beneficiaries</a:t>
            </a:r>
            <a:endParaRPr lang="en-US" sz="18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455613" indent="-455613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Newly </a:t>
            </a:r>
            <a:r>
              <a:rPr lang="en-US" sz="18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recorded and others identified by </a:t>
            </a:r>
            <a:r>
              <a:rPr lang="en-US" sz="1800" b="1" dirty="0" err="1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Fos</a:t>
            </a:r>
            <a:r>
              <a:rPr lang="en-US" sz="18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–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</a:pPr>
            <a:r>
              <a:rPr lang="en-US" sz="18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	</a:t>
            </a:r>
            <a:r>
              <a:rPr lang="en-US" sz="1800" b="1" i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Jerry Cans (20 L) can be distributed with stoves  </a:t>
            </a:r>
            <a:endParaRPr lang="en-US" sz="1800" b="1" i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>
              <a:lnSpc>
                <a:spcPct val="150000"/>
              </a:lnSpc>
              <a:spcBef>
                <a:spcPct val="0"/>
              </a:spcBef>
            </a:pPr>
            <a:endParaRPr lang="en-US" altLang="en-US" sz="18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lnSpc>
                <a:spcPts val="1075"/>
              </a:lnSpc>
              <a:spcBef>
                <a:spcPct val="0"/>
              </a:spcBef>
            </a:pPr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lnSpc>
                <a:spcPts val="1075"/>
              </a:lnSpc>
              <a:spcBef>
                <a:spcPct val="0"/>
              </a:spcBef>
            </a:pPr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69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CRI Strategy</a:t>
            </a:r>
          </a:p>
        </p:txBody>
      </p:sp>
      <p:sp>
        <p:nvSpPr>
          <p:cNvPr id="28675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1076325" y="906463"/>
            <a:ext cx="6369050" cy="158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1075"/>
              </a:lnSpc>
              <a:spcBef>
                <a:spcPct val="0"/>
              </a:spcBef>
            </a:pPr>
            <a:endParaRPr lang="en-US" altLang="en-US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59122"/>
              </p:ext>
            </p:extLst>
          </p:nvPr>
        </p:nvGraphicFramePr>
        <p:xfrm>
          <a:off x="566670" y="1510445"/>
          <a:ext cx="8062174" cy="5347555"/>
        </p:xfrm>
        <a:graphic>
          <a:graphicData uri="http://schemas.openxmlformats.org/drawingml/2006/table">
            <a:tbl>
              <a:tblPr/>
              <a:tblGrid>
                <a:gridCol w="1174422"/>
                <a:gridCol w="1292139"/>
                <a:gridCol w="1127883"/>
                <a:gridCol w="1127883"/>
                <a:gridCol w="1127883"/>
                <a:gridCol w="1105982"/>
                <a:gridCol w="1105982"/>
              </a:tblGrid>
              <a:tr h="2040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Target Population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Items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Location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Target (HH)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Reached HH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(To Be </a:t>
                      </a:r>
                      <a:r>
                        <a:rPr lang="en-US" sz="800" u="none" strike="noStrike" dirty="0" smtClean="0">
                          <a:effectLst/>
                        </a:rPr>
                        <a:t>Confirmed)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Target (Persons)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</a:rPr>
                        <a:t>Reached (Persons)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20414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Newly </a:t>
                      </a:r>
                      <a:r>
                        <a:rPr lang="en-US" sz="1400" u="none" strike="noStrike" dirty="0" smtClean="0">
                          <a:effectLst/>
                        </a:rPr>
                        <a:t>identified vulnerable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H.T. Blankets 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Mount Lebanon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12,000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25,000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North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800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4,000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Bekaa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5,000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11,000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South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900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4,500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Total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r>
                        <a:rPr lang="en-US" sz="1400" u="none" strike="noStrike" dirty="0" smtClean="0">
                          <a:effectLst/>
                        </a:rPr>
                        <a:t>18,700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44,500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20414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Vulnerable families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Including Syrians and Non-Syrians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H.T. Blankets   </a:t>
                      </a:r>
                      <a:endParaRPr lang="en-US" sz="14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/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i="1" u="none" strike="noStrike" dirty="0">
                          <a:effectLst/>
                        </a:rPr>
                        <a:t>Prepositioned for emergency cases and ad hoc responses </a:t>
                      </a:r>
                      <a:endParaRPr lang="en-US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Mount Lebanon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North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800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4,000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Bekaa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5,000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South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500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Total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2,300</a:t>
                      </a:r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11,000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20414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Refugees 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/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Newly recorded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Or others identified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Stoves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and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Rigid Jerry Cans 20 L 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Mount Lebanon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North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767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Bekaa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1400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South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41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04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Total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2835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DD9C4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DD9C4"/>
                      </a:bgClr>
                    </a:pattFill>
                  </a:tcPr>
                </a:tc>
              </a:tr>
              <a:tr h="23136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Vulnerable    Lebanese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Stoves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Mount Lebanon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775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sng" strike="noStrike" dirty="0">
                          <a:effectLst/>
                        </a:rPr>
                        <a:t>380</a:t>
                      </a:r>
                      <a:endParaRPr lang="en-US" sz="1400" b="1" i="1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31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North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265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sng" strike="noStrike" dirty="0">
                          <a:effectLst/>
                        </a:rPr>
                        <a:t>130</a:t>
                      </a:r>
                      <a:endParaRPr lang="en-US" sz="1400" b="1" i="1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31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Bekaa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810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sng" strike="noStrike" dirty="0">
                          <a:effectLst/>
                        </a:rPr>
                        <a:t>400</a:t>
                      </a:r>
                      <a:endParaRPr lang="en-US" sz="1400" b="1" i="1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31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South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sng" strike="noStrike" dirty="0">
                          <a:effectLst/>
                        </a:rPr>
                        <a:t>70</a:t>
                      </a:r>
                      <a:endParaRPr lang="en-US" sz="1400" b="1" i="1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</a:tr>
              <a:tr h="231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Total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980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DD9C4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0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DD9C4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0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Placeholder 10"/>
          <p:cNvSpPr>
            <a:spLocks noGrp="1"/>
          </p:cNvSpPr>
          <p:nvPr>
            <p:ph type="body" sz="quarter" idx="11"/>
          </p:nvPr>
        </p:nvSpPr>
        <p:spPr bwMode="auto">
          <a:xfrm>
            <a:off x="468313" y="79375"/>
            <a:ext cx="6369050" cy="352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Shelter </a:t>
            </a:r>
          </a:p>
          <a:p>
            <a:pPr eaLnBrk="1" hangingPunct="1"/>
            <a:endParaRPr lang="en-US" altLang="en-US" smtClean="0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68313" y="1271588"/>
          <a:ext cx="5148262" cy="1724117"/>
        </p:xfrm>
        <a:graphic>
          <a:graphicData uri="http://schemas.openxmlformats.org/drawingml/2006/table">
            <a:tbl>
              <a:tblPr bandCol="1">
                <a:tableStyleId>{B301B821-A1FF-4177-AEE7-76D212191A09}</a:tableStyleId>
              </a:tblPr>
              <a:tblGrid>
                <a:gridCol w="3367151"/>
                <a:gridCol w="1781111"/>
              </a:tblGrid>
              <a:tr h="4666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 smtClean="0">
                          <a:effectLst/>
                        </a:rPr>
                        <a:t>Activities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Targets </a:t>
                      </a:r>
                      <a:r>
                        <a:rPr lang="en-US" sz="15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 – 2017</a:t>
                      </a:r>
                    </a:p>
                    <a:p>
                      <a:pPr algn="ctr" fontAlgn="b"/>
                      <a:r>
                        <a:rPr lang="en-US" sz="15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(# </a:t>
                      </a:r>
                      <a:r>
                        <a:rPr lang="en-US" sz="15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Households)</a:t>
                      </a:r>
                      <a:endParaRPr lang="en-US" sz="15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2" marB="0" anchor="ctr"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6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smtClean="0">
                          <a:effectLst/>
                        </a:rPr>
                        <a:t>Weatherproofing</a:t>
                      </a:r>
                      <a:r>
                        <a:rPr lang="en-US" sz="1500" u="none" strike="noStrike" baseline="0" dirty="0" smtClean="0">
                          <a:effectLst/>
                        </a:rPr>
                        <a:t> kit for</a:t>
                      </a:r>
                      <a:r>
                        <a:rPr lang="en-US" sz="1500" u="none" strike="noStrike" dirty="0" smtClean="0">
                          <a:effectLst/>
                        </a:rPr>
                        <a:t> </a:t>
                      </a:r>
                      <a:r>
                        <a:rPr lang="en-US" sz="1500" u="none" strike="noStrike" dirty="0">
                          <a:effectLst/>
                        </a:rPr>
                        <a:t>substandard buildings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 w="12700" cmpd="sng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4,000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6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Weatherproofing kits for </a:t>
                      </a:r>
                      <a:r>
                        <a:rPr lang="en-US" sz="1500" u="none" strike="noStrike" dirty="0" smtClean="0">
                          <a:effectLst/>
                        </a:rPr>
                        <a:t>informal </a:t>
                      </a:r>
                      <a:r>
                        <a:rPr lang="en-US" sz="1500" u="none" strike="noStrike" dirty="0">
                          <a:effectLst/>
                        </a:rPr>
                        <a:t>settlements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 w="12700" cmpd="sng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 smtClean="0">
                          <a:effectLst/>
                        </a:rPr>
                        <a:t>22,000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3951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 w="12700" cmpd="sng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ctr">
                    <a:lnL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711" name="Rectangle 7"/>
          <p:cNvSpPr>
            <a:spLocks noChangeArrowheads="1"/>
          </p:cNvSpPr>
          <p:nvPr/>
        </p:nvSpPr>
        <p:spPr bwMode="auto">
          <a:xfrm>
            <a:off x="355600" y="6384925"/>
            <a:ext cx="6161088" cy="4968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 algn="in">
                <a:solidFill>
                  <a:srgbClr val="006CA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lIns="36576" tIns="36576" rIns="36576" bIns="3657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Aft>
                <a:spcPts val="200"/>
              </a:spcAft>
            </a:pPr>
            <a:r>
              <a:rPr lang="en-US" altLang="en-US" sz="1100" b="1" i="1">
                <a:latin typeface="Calibri" panose="020F0502020204030204" pitchFamily="34" charset="0"/>
                <a:cs typeface="Arial" panose="020B0604020202020204" pitchFamily="34" charset="0"/>
              </a:rPr>
              <a:t>Note: Shelter targets and achievements are not restricted to winter months.</a:t>
            </a:r>
          </a:p>
          <a:p>
            <a:pPr defTabSz="914400" eaLnBrk="1" hangingPunct="1">
              <a:spcAft>
                <a:spcPts val="200"/>
              </a:spcAft>
            </a:pPr>
            <a:r>
              <a:rPr lang="en-US" altLang="en-US" sz="1100" b="1" i="1">
                <a:latin typeface="Calibri" panose="020F0502020204030204" pitchFamily="34" charset="0"/>
                <a:cs typeface="Arial" panose="020B0604020202020204" pitchFamily="34" charset="0"/>
              </a:rPr>
              <a:t>           Target figures do not include yet Arsal  (2,000 HHs)</a:t>
            </a:r>
          </a:p>
        </p:txBody>
      </p:sp>
      <p:pic>
        <p:nvPicPr>
          <p:cNvPr id="2971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97200"/>
            <a:ext cx="4257675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43463" y="3540125"/>
            <a:ext cx="4183062" cy="1692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70C0"/>
                </a:solidFill>
              </a:rPr>
              <a:t>Weatherproofing kit types 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/>
              <a:t>Light repair kit (plastic sheeting)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/>
              <a:t>Medium repair kit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/>
              <a:t>Heavy repair kit/New arrival kit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/>
              <a:t>Insulation kit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600" dirty="0"/>
          </a:p>
          <a:p>
            <a:pPr>
              <a:defRPr/>
            </a:pPr>
            <a:endParaRPr lang="en-US" sz="1400" dirty="0"/>
          </a:p>
        </p:txBody>
      </p:sp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5545176" y="1269348"/>
          <a:ext cx="3565284" cy="1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Placeholder 10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22363"/>
            <a:ext cx="6369050" cy="352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Mass Communication</a:t>
            </a:r>
          </a:p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0723" name="Text Placeholder 11"/>
          <p:cNvSpPr>
            <a:spLocks noGrp="1"/>
          </p:cNvSpPr>
          <p:nvPr>
            <p:ph type="body" sz="quarter" idx="14"/>
          </p:nvPr>
        </p:nvSpPr>
        <p:spPr bwMode="auto">
          <a:xfrm>
            <a:off x="1066800" y="1985963"/>
            <a:ext cx="7543800" cy="844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b="1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Verification of white card holders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23 October – now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Verification call centre</a:t>
            </a:r>
          </a:p>
        </p:txBody>
      </p:sp>
      <p:graphicFrame>
        <p:nvGraphicFramePr>
          <p:cNvPr id="30724" name="Chart 4"/>
          <p:cNvGraphicFramePr>
            <a:graphicFrameLocks/>
          </p:cNvGraphicFramePr>
          <p:nvPr/>
        </p:nvGraphicFramePr>
        <p:xfrm>
          <a:off x="-425450" y="2779713"/>
          <a:ext cx="8132763" cy="386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8" name="Chart" r:id="rId4" imgW="8138865" imgH="3871296" progId="Excel.Chart.8">
                  <p:embed/>
                </p:oleObj>
              </mc:Choice>
              <mc:Fallback>
                <p:oleObj name="Chart" r:id="rId4" imgW="8138865" imgH="3871296" progId="Excel.Chart.8">
                  <p:embed/>
                  <p:pic>
                    <p:nvPicPr>
                      <p:cNvPr id="0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25450" y="2779713"/>
                        <a:ext cx="8132763" cy="386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Placeholder 10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22363"/>
            <a:ext cx="6369050" cy="352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Mass Communication</a:t>
            </a:r>
          </a:p>
          <a:p>
            <a:pPr eaLnBrk="1" hangingPunct="1"/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083528"/>
              </p:ext>
            </p:extLst>
          </p:nvPr>
        </p:nvGraphicFramePr>
        <p:xfrm>
          <a:off x="801190" y="1874204"/>
          <a:ext cx="7794444" cy="4451522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2586574"/>
                <a:gridCol w="1296350"/>
                <a:gridCol w="3911520"/>
              </a:tblGrid>
              <a:tr h="2228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5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Winter Q&amp;A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Oct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Q&amp;A and communication plan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shared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5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Eligibility SMS &amp; 2 way SMS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Oct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Inform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beneficiaries of eligibility and need for verification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5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Call Center (verification)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 Oct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Continue</a:t>
                      </a:r>
                      <a:r>
                        <a:rPr lang="en-US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verification of card holders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5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after first upload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16, 25 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Dec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 beneficiaries of the first upload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5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of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frontliners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Provide frontliners of information and messaging on winter and cash assistance</a:t>
                      </a:r>
                      <a:endParaRPr lang="en-GB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855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Focus Group Discussions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Alongside the training to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frontliners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set-up have FGD’s with OVs in order to assess communications needs. 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488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December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Provide general information on winter and cash assistance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7829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after second (4 months) upload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Explanatory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on the 4 month upload of winter assistance, providing also the number of the call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case there are questions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Placeholder 9"/>
          <p:cNvSpPr>
            <a:spLocks noGrp="1"/>
          </p:cNvSpPr>
          <p:nvPr>
            <p:ph type="body" sz="quarter" idx="15"/>
          </p:nvPr>
        </p:nvSpPr>
        <p:spPr bwMode="auto">
          <a:xfrm>
            <a:off x="1076324" y="2032590"/>
            <a:ext cx="5907949" cy="39131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Exit PDM for CSC card distribution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b="0" dirty="0" smtClean="0">
                <a:solidFill>
                  <a:srgbClr val="23232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Gauge the effectiveness of distribution and take initial data</a:t>
            </a:r>
          </a:p>
          <a:p>
            <a:pPr eaLnBrk="1" hangingPunct="1">
              <a:spcBef>
                <a:spcPct val="0"/>
              </a:spcBef>
            </a:pPr>
            <a:endParaRPr lang="en-US" altLang="en-US" sz="1800" b="0" dirty="0" smtClean="0">
              <a:solidFill>
                <a:srgbClr val="232323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PDM for cash recipients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b="0" dirty="0" smtClean="0">
                <a:solidFill>
                  <a:srgbClr val="23232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Determine the effectiveness of cash disbursement.</a:t>
            </a:r>
          </a:p>
          <a:p>
            <a:pPr eaLnBrk="1" hangingPunct="1">
              <a:spcBef>
                <a:spcPct val="0"/>
              </a:spcBef>
            </a:pPr>
            <a:endParaRPr lang="en-US" altLang="en-US" sz="1800" b="0" dirty="0" smtClean="0">
              <a:solidFill>
                <a:srgbClr val="232323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FGDs with beneficiaries and non-beneficiaries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b="0" dirty="0" smtClean="0">
                <a:solidFill>
                  <a:srgbClr val="23232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Collect refugee’s view points on the winter assistance program</a:t>
            </a:r>
          </a:p>
          <a:p>
            <a:pPr eaLnBrk="1" hangingPunct="1">
              <a:spcBef>
                <a:spcPct val="0"/>
              </a:spcBef>
            </a:pPr>
            <a:endParaRPr lang="en-US" altLang="en-US" sz="1800" b="0" dirty="0">
              <a:solidFill>
                <a:srgbClr val="232323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18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Final </a:t>
            </a:r>
            <a:r>
              <a:rPr lang="en-US" altLang="en-US" sz="18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winter report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 b="0" dirty="0">
                <a:solidFill>
                  <a:srgbClr val="232323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Overall evaluation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2772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Monitoring</a:t>
            </a:r>
          </a:p>
        </p:txBody>
      </p:sp>
      <p:sp>
        <p:nvSpPr>
          <p:cNvPr id="32773" name="Text Placeholder 1"/>
          <p:cNvSpPr>
            <a:spLocks noGrp="1"/>
          </p:cNvSpPr>
          <p:nvPr>
            <p:ph type="body" sz="quarter" idx="10"/>
          </p:nvPr>
        </p:nvSpPr>
        <p:spPr bwMode="auto">
          <a:xfrm>
            <a:off x="1076325" y="906463"/>
            <a:ext cx="6369050" cy="158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ts val="1075"/>
              </a:lnSpc>
              <a:spcBef>
                <a:spcPct val="0"/>
              </a:spcBef>
            </a:pPr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Title of section</a:t>
            </a:r>
          </a:p>
          <a:p>
            <a:pPr eaLnBrk="1" hangingPunct="1">
              <a:lnSpc>
                <a:spcPts val="1075"/>
              </a:lnSpc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51510" y="1439501"/>
            <a:ext cx="3817340" cy="1151299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 smtClean="0"/>
              <a:t>Agenda</a:t>
            </a:r>
          </a:p>
          <a:p>
            <a:pPr eaLnBrk="1" hangingPunct="1"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21507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952406" y="2590800"/>
            <a:ext cx="3610006" cy="7156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Background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Assistance Strategy</a:t>
            </a:r>
          </a:p>
        </p:txBody>
      </p:sp>
      <p:sp>
        <p:nvSpPr>
          <p:cNvPr id="21508" name="Text Placeholder 7"/>
          <p:cNvSpPr>
            <a:spLocks noGrp="1"/>
          </p:cNvSpPr>
          <p:nvPr>
            <p:ph type="body" sz="quarter" idx="12"/>
          </p:nvPr>
        </p:nvSpPr>
        <p:spPr bwMode="auto">
          <a:xfrm>
            <a:off x="951510" y="3418232"/>
            <a:ext cx="4313144" cy="2943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Targeting strategy and model</a:t>
            </a:r>
          </a:p>
        </p:txBody>
      </p:sp>
      <p:sp>
        <p:nvSpPr>
          <p:cNvPr id="21509" name="Text Placeholder 8"/>
          <p:cNvSpPr>
            <a:spLocks noGrp="1"/>
          </p:cNvSpPr>
          <p:nvPr>
            <p:ph type="body" sz="quarter" idx="13"/>
          </p:nvPr>
        </p:nvSpPr>
        <p:spPr bwMode="auto">
          <a:xfrm>
            <a:off x="951510" y="3777000"/>
            <a:ext cx="3754862" cy="3936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Cash assistance delivery</a:t>
            </a:r>
          </a:p>
        </p:txBody>
      </p:sp>
      <p:sp>
        <p:nvSpPr>
          <p:cNvPr id="21510" name="Text Placeholder 9"/>
          <p:cNvSpPr>
            <a:spLocks noGrp="1"/>
          </p:cNvSpPr>
          <p:nvPr>
            <p:ph type="body" sz="quarter" idx="14"/>
          </p:nvPr>
        </p:nvSpPr>
        <p:spPr bwMode="auto">
          <a:xfrm>
            <a:off x="952406" y="4170699"/>
            <a:ext cx="5816600" cy="357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CRIs and shelter</a:t>
            </a:r>
          </a:p>
        </p:txBody>
      </p:sp>
      <p:sp>
        <p:nvSpPr>
          <p:cNvPr id="21511" name="Text Placeholder 10"/>
          <p:cNvSpPr>
            <a:spLocks noGrp="1"/>
          </p:cNvSpPr>
          <p:nvPr>
            <p:ph type="body" sz="quarter" idx="15"/>
          </p:nvPr>
        </p:nvSpPr>
        <p:spPr bwMode="auto">
          <a:xfrm>
            <a:off x="1015781" y="4616608"/>
            <a:ext cx="3744912" cy="395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Mass Communication</a:t>
            </a:r>
          </a:p>
        </p:txBody>
      </p:sp>
      <p:sp>
        <p:nvSpPr>
          <p:cNvPr id="21512" name="Text Placeholder 10"/>
          <p:cNvSpPr txBox="1">
            <a:spLocks/>
          </p:cNvSpPr>
          <p:nvPr/>
        </p:nvSpPr>
        <p:spPr bwMode="auto">
          <a:xfrm>
            <a:off x="1007624" y="5011896"/>
            <a:ext cx="374491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ts val="2700"/>
              </a:lnSpc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Monitoring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Placeholder 14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6325" y="1994263"/>
            <a:ext cx="751903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Criteria of Selection (Winter 2014/2015)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Food eligibility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Geographical location </a:t>
            </a:r>
            <a:r>
              <a:rPr lang="en-US" dirty="0" smtClean="0"/>
              <a:t>(btw 500/1000&amp;above 1000)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Extreme vulnerable HH’s, identified through bio-index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Assistance amount 80/100/175$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Fuel Vouchers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r>
              <a:rPr lang="en-US" dirty="0"/>
              <a:t>Criteria of Selection (Winter </a:t>
            </a:r>
            <a:r>
              <a:rPr lang="en-US" dirty="0" smtClean="0"/>
              <a:t>2015/2016)</a:t>
            </a:r>
            <a:endParaRPr lang="en-US" dirty="0"/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Food eligibility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Geographical location </a:t>
            </a:r>
            <a:r>
              <a:rPr lang="en-US" dirty="0" smtClean="0"/>
              <a:t>(below500/above500)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Highly vulnerable families (PMT)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Assistance amount </a:t>
            </a:r>
            <a:r>
              <a:rPr lang="en-US" dirty="0" smtClean="0"/>
              <a:t>100/147</a:t>
            </a:r>
            <a:r>
              <a:rPr lang="en-US" dirty="0"/>
              <a:t>$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3238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Placeholder 14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Assistance Strategy – Winter 2016/17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6325" y="1994263"/>
            <a:ext cx="751903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Objective: </a:t>
            </a:r>
            <a:r>
              <a:rPr lang="en-US" dirty="0" smtClean="0"/>
              <a:t>Ensure vulnerable refugees are able to meet their basic material and shelter needs during the five months of winter.</a:t>
            </a:r>
          </a:p>
          <a:p>
            <a:endParaRPr lang="en-US" dirty="0"/>
          </a:p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Outputs: 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en-US" dirty="0" smtClean="0"/>
              <a:t>Provision of seasonal cash assistance</a:t>
            </a:r>
            <a:endParaRPr lang="en-GB" b="1" dirty="0" smtClean="0"/>
          </a:p>
          <a:p>
            <a:pPr marL="342900" indent="-342900">
              <a:buAutoNum type="arabicParenR"/>
            </a:pPr>
            <a:r>
              <a:rPr lang="en-US" dirty="0" smtClean="0"/>
              <a:t>Provision of core relief items</a:t>
            </a:r>
          </a:p>
          <a:p>
            <a:pPr marL="342900" indent="-342900">
              <a:buAutoNum type="arabicParenR"/>
            </a:pPr>
            <a:r>
              <a:rPr lang="en-US" dirty="0" smtClean="0"/>
              <a:t>Provision of shelter assistance</a:t>
            </a:r>
          </a:p>
          <a:p>
            <a:pPr marL="342900" indent="-342900">
              <a:buAutoNum type="arabicParenR"/>
            </a:pPr>
            <a:r>
              <a:rPr lang="en-US" dirty="0" smtClean="0"/>
              <a:t>Conduct monitoring of activities</a:t>
            </a:r>
          </a:p>
          <a:p>
            <a:pPr marL="342900" indent="-342900">
              <a:buAutoNum type="arabicParenR"/>
            </a:pPr>
            <a:r>
              <a:rPr lang="en-US" dirty="0" smtClean="0"/>
              <a:t>Facilitate communication with the refugee community</a:t>
            </a:r>
          </a:p>
        </p:txBody>
      </p:sp>
    </p:spTree>
    <p:extLst>
      <p:ext uri="{BB962C8B-B14F-4D97-AF65-F5344CB8AC3E}">
        <p14:creationId xmlns:p14="http://schemas.microsoft.com/office/powerpoint/2010/main" val="380925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Placeholder 14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Assistance Strategy – Winter 2016/17 </a:t>
            </a: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998538" y="2081213"/>
            <a:ext cx="747294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Duration: </a:t>
            </a:r>
            <a:r>
              <a:rPr lang="en-US" altLang="en-US" dirty="0"/>
              <a:t>5 months – Nov 2016 to March 2017</a:t>
            </a:r>
          </a:p>
          <a:p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Mechanism: </a:t>
            </a:r>
            <a:r>
              <a:rPr lang="en-US" altLang="en-US" dirty="0"/>
              <a:t>Cash, Fuel Vouchers, CRI and Shelter Assistance</a:t>
            </a:r>
          </a:p>
          <a:p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Criteria: </a:t>
            </a:r>
            <a:r>
              <a:rPr lang="en-US" altLang="en-US" dirty="0" smtClean="0"/>
              <a:t>Socio-economic vulnerability </a:t>
            </a:r>
            <a:r>
              <a:rPr lang="en-US" altLang="en-US" dirty="0"/>
              <a:t>regardless of geographic location</a:t>
            </a:r>
          </a:p>
          <a:p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Target: </a:t>
            </a:r>
            <a:r>
              <a:rPr lang="en-US" altLang="en-US" b="1" dirty="0" smtClean="0"/>
              <a:t>178,000</a:t>
            </a:r>
            <a:r>
              <a:rPr lang="en-US" altLang="en-US" dirty="0" smtClean="0"/>
              <a:t> </a:t>
            </a:r>
            <a:r>
              <a:rPr lang="en-US" altLang="en-US" dirty="0"/>
              <a:t>Severely and Highly </a:t>
            </a:r>
            <a:r>
              <a:rPr lang="en-US" altLang="en-US" dirty="0" smtClean="0"/>
              <a:t>Vulnerable families </a:t>
            </a:r>
            <a:endParaRPr lang="en-US" altLang="en-US" dirty="0"/>
          </a:p>
          <a:p>
            <a:r>
              <a:rPr lang="en-US" altLang="en-US" dirty="0"/>
              <a:t>	</a:t>
            </a:r>
            <a:endParaRPr lang="en-GB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76325" y="3649663"/>
          <a:ext cx="7258050" cy="148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0"/>
                <a:gridCol w="2419350"/>
                <a:gridCol w="2419350"/>
              </a:tblGrid>
              <a:tr h="371078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Category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Package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</a:tr>
              <a:tr h="371078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MCAP (SV+HV)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55,000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USD 75 (110,000 LBP)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</a:tr>
              <a:tr h="371078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SV and</a:t>
                      </a:r>
                      <a:r>
                        <a:rPr lang="en-US" sz="1800" baseline="0" dirty="0" smtClean="0"/>
                        <a:t> HV 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113,000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USD 147</a:t>
                      </a:r>
                      <a:r>
                        <a:rPr lang="en-US" sz="1800" baseline="0" dirty="0" smtClean="0"/>
                        <a:t> (220,000 LBP)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</a:tr>
              <a:tr h="371078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Arsal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10,000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USD 100 (MEDCO)</a:t>
                      </a:r>
                      <a:endParaRPr lang="en-GB" sz="1800" dirty="0"/>
                    </a:p>
                  </a:txBody>
                  <a:tcPr marL="91443" marR="91443" marT="45749" marB="4574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Placeholder 14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Target: Severely and Highly Vulnerable Families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7769807"/>
              </p:ext>
            </p:extLst>
          </p:nvPr>
        </p:nvGraphicFramePr>
        <p:xfrm>
          <a:off x="1076326" y="2057399"/>
          <a:ext cx="7492908" cy="3698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244600" y="2481263"/>
            <a:ext cx="3275013" cy="2996428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14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Regional Target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360656"/>
              </p:ext>
            </p:extLst>
          </p:nvPr>
        </p:nvGraphicFramePr>
        <p:xfrm>
          <a:off x="679270" y="2031682"/>
          <a:ext cx="7916090" cy="4177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Placeholder 14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Regional Target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7276510"/>
              </p:ext>
            </p:extLst>
          </p:nvPr>
        </p:nvGraphicFramePr>
        <p:xfrm>
          <a:off x="1076325" y="2057400"/>
          <a:ext cx="7649663" cy="3812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1076325" y="1104900"/>
            <a:ext cx="6369050" cy="35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Cash Assistance Delivery</a:t>
            </a:r>
          </a:p>
        </p:txBody>
      </p:sp>
      <p:sp>
        <p:nvSpPr>
          <p:cNvPr id="27651" name="Text Placeholder 1"/>
          <p:cNvSpPr>
            <a:spLocks noGrp="1"/>
          </p:cNvSpPr>
          <p:nvPr>
            <p:ph type="body" sz="quarter" idx="14"/>
          </p:nvPr>
        </p:nvSpPr>
        <p:spPr bwMode="auto">
          <a:xfrm>
            <a:off x="1076325" y="2132013"/>
            <a:ext cx="7467600" cy="3900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en-US" sz="20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CSC Cards </a:t>
            </a:r>
          </a:p>
          <a:p>
            <a:pPr>
              <a:spcBef>
                <a:spcPct val="0"/>
              </a:spcBef>
            </a:pPr>
            <a:r>
              <a:rPr lang="en-US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MCAP top-ups except 18,000 LCC beneficiaries</a:t>
            </a:r>
          </a:p>
          <a:p>
            <a:pPr>
              <a:spcBef>
                <a:spcPct val="0"/>
              </a:spcBef>
            </a:pPr>
            <a:r>
              <a:rPr lang="en-US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Those who received winter last year validated </a:t>
            </a:r>
          </a:p>
          <a:p>
            <a:pPr>
              <a:spcBef>
                <a:spcPct val="0"/>
              </a:spcBef>
            </a:pPr>
            <a:r>
              <a:rPr lang="en-US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through SMS and CC</a:t>
            </a:r>
          </a:p>
          <a:p>
            <a:pPr>
              <a:spcBef>
                <a:spcPct val="0"/>
              </a:spcBef>
            </a:pPr>
            <a:r>
              <a:rPr lang="en-US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New beneficiaries (August data)</a:t>
            </a:r>
          </a:p>
          <a:p>
            <a:pPr>
              <a:spcBef>
                <a:spcPct val="0"/>
              </a:spcBef>
            </a:pPr>
            <a:endParaRPr lang="en-US" altLang="en-US" sz="20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000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0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BLF Cards</a:t>
            </a:r>
          </a:p>
          <a:p>
            <a:pPr>
              <a:spcBef>
                <a:spcPct val="0"/>
              </a:spcBef>
            </a:pPr>
            <a:r>
              <a:rPr lang="en-US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LCC Beneficiaries</a:t>
            </a:r>
          </a:p>
          <a:p>
            <a:pPr>
              <a:spcBef>
                <a:spcPct val="0"/>
              </a:spcBef>
            </a:pPr>
            <a:r>
              <a:rPr lang="en-US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Newly Scored (October, November and January)</a:t>
            </a:r>
          </a:p>
          <a:p>
            <a:pPr>
              <a:spcBef>
                <a:spcPct val="0"/>
              </a:spcBef>
            </a:pPr>
            <a:endParaRPr lang="en-GB" altLang="en-US" b="1" dirty="0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HCR PPT Final AW">
  <a:themeElements>
    <a:clrScheme name="Custom 2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2A3A8D"/>
      </a:accent1>
      <a:accent2>
        <a:srgbClr val="25A8E0"/>
      </a:accent2>
      <a:accent3>
        <a:srgbClr val="BE202E"/>
      </a:accent3>
      <a:accent4>
        <a:srgbClr val="F6921F"/>
      </a:accent4>
      <a:accent5>
        <a:srgbClr val="232323"/>
      </a:accent5>
      <a:accent6>
        <a:srgbClr val="000000"/>
      </a:accent6>
      <a:hlink>
        <a:srgbClr val="949494"/>
      </a:hlink>
      <a:folHlink>
        <a:srgbClr val="D2D2D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2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2A3A8D"/>
    </a:accent1>
    <a:accent2>
      <a:srgbClr val="25A8E0"/>
    </a:accent2>
    <a:accent3>
      <a:srgbClr val="BE202E"/>
    </a:accent3>
    <a:accent4>
      <a:srgbClr val="F6921F"/>
    </a:accent4>
    <a:accent5>
      <a:srgbClr val="232323"/>
    </a:accent5>
    <a:accent6>
      <a:srgbClr val="000000"/>
    </a:accent6>
    <a:hlink>
      <a:srgbClr val="949494"/>
    </a:hlink>
    <a:folHlink>
      <a:srgbClr val="D2D2D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2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2A3A8D"/>
    </a:accent1>
    <a:accent2>
      <a:srgbClr val="25A8E0"/>
    </a:accent2>
    <a:accent3>
      <a:srgbClr val="BE202E"/>
    </a:accent3>
    <a:accent4>
      <a:srgbClr val="F6921F"/>
    </a:accent4>
    <a:accent5>
      <a:srgbClr val="232323"/>
    </a:accent5>
    <a:accent6>
      <a:srgbClr val="000000"/>
    </a:accent6>
    <a:hlink>
      <a:srgbClr val="949494"/>
    </a:hlink>
    <a:folHlink>
      <a:srgbClr val="D2D2D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2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2A3A8D"/>
    </a:accent1>
    <a:accent2>
      <a:srgbClr val="25A8E0"/>
    </a:accent2>
    <a:accent3>
      <a:srgbClr val="BE202E"/>
    </a:accent3>
    <a:accent4>
      <a:srgbClr val="F6921F"/>
    </a:accent4>
    <a:accent5>
      <a:srgbClr val="232323"/>
    </a:accent5>
    <a:accent6>
      <a:srgbClr val="000000"/>
    </a:accent6>
    <a:hlink>
      <a:srgbClr val="949494"/>
    </a:hlink>
    <a:folHlink>
      <a:srgbClr val="D2D2D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2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2A3A8D"/>
    </a:accent1>
    <a:accent2>
      <a:srgbClr val="25A8E0"/>
    </a:accent2>
    <a:accent3>
      <a:srgbClr val="BE202E"/>
    </a:accent3>
    <a:accent4>
      <a:srgbClr val="F6921F"/>
    </a:accent4>
    <a:accent5>
      <a:srgbClr val="232323"/>
    </a:accent5>
    <a:accent6>
      <a:srgbClr val="000000"/>
    </a:accent6>
    <a:hlink>
      <a:srgbClr val="949494"/>
    </a:hlink>
    <a:folHlink>
      <a:srgbClr val="D2D2D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UNHCR PPT Final AW</Template>
  <TotalTime>696</TotalTime>
  <Words>654</Words>
  <Application>Microsoft Office PowerPoint</Application>
  <PresentationFormat>On-screen Show (4:3)</PresentationFormat>
  <Paragraphs>264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ＭＳ Ｐゴシック</vt:lpstr>
      <vt:lpstr>Arial</vt:lpstr>
      <vt:lpstr>Calibri</vt:lpstr>
      <vt:lpstr>Geneva</vt:lpstr>
      <vt:lpstr>Wingdings</vt:lpstr>
      <vt:lpstr>ヒラギノ角ゴ Pro W3</vt:lpstr>
      <vt:lpstr>UNHCR PPT Final AW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UNHCR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Oliver Smith</dc:creator>
  <cp:lastModifiedBy>UNHCR</cp:lastModifiedBy>
  <cp:revision>43</cp:revision>
  <dcterms:created xsi:type="dcterms:W3CDTF">2016-06-29T11:53:29Z</dcterms:created>
  <dcterms:modified xsi:type="dcterms:W3CDTF">2017-02-28T06:49:49Z</dcterms:modified>
</cp:coreProperties>
</file>