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7" r:id="rId3"/>
    <p:sldId id="258" r:id="rId4"/>
    <p:sldId id="259" r:id="rId5"/>
    <p:sldId id="260" r:id="rId6"/>
    <p:sldId id="262" r:id="rId7"/>
    <p:sldId id="261" r:id="rId8"/>
    <p:sldId id="263" r:id="rId9"/>
    <p:sldId id="264" r:id="rId10"/>
    <p:sldId id="265" r:id="rId11"/>
    <p:sldId id="26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07" d="100"/>
          <a:sy n="107" d="100"/>
        </p:scale>
        <p:origin x="138" y="22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722D74C-1AE9-4FC5-AF53-B14DF293EEE1}" type="datetimeFigureOut">
              <a:rPr lang="en-US" smtClean="0"/>
              <a:t>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E67B91-35D2-4355-A4B9-1EC9F65739A0}" type="slidenum">
              <a:rPr lang="en-US" smtClean="0"/>
              <a:t>‹#›</a:t>
            </a:fld>
            <a:endParaRPr lang="en-US"/>
          </a:p>
        </p:txBody>
      </p:sp>
    </p:spTree>
    <p:extLst>
      <p:ext uri="{BB962C8B-B14F-4D97-AF65-F5344CB8AC3E}">
        <p14:creationId xmlns:p14="http://schemas.microsoft.com/office/powerpoint/2010/main" val="4234447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22D74C-1AE9-4FC5-AF53-B14DF293EEE1}" type="datetimeFigureOut">
              <a:rPr lang="en-US" smtClean="0"/>
              <a:t>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E67B91-35D2-4355-A4B9-1EC9F65739A0}" type="slidenum">
              <a:rPr lang="en-US" smtClean="0"/>
              <a:t>‹#›</a:t>
            </a:fld>
            <a:endParaRPr lang="en-US"/>
          </a:p>
        </p:txBody>
      </p:sp>
    </p:spTree>
    <p:extLst>
      <p:ext uri="{BB962C8B-B14F-4D97-AF65-F5344CB8AC3E}">
        <p14:creationId xmlns:p14="http://schemas.microsoft.com/office/powerpoint/2010/main" val="1048970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22D74C-1AE9-4FC5-AF53-B14DF293EEE1}" type="datetimeFigureOut">
              <a:rPr lang="en-US" smtClean="0"/>
              <a:t>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E67B91-35D2-4355-A4B9-1EC9F65739A0}" type="slidenum">
              <a:rPr lang="en-US" smtClean="0"/>
              <a:t>‹#›</a:t>
            </a:fld>
            <a:endParaRPr lang="en-US"/>
          </a:p>
        </p:txBody>
      </p:sp>
    </p:spTree>
    <p:extLst>
      <p:ext uri="{BB962C8B-B14F-4D97-AF65-F5344CB8AC3E}">
        <p14:creationId xmlns:p14="http://schemas.microsoft.com/office/powerpoint/2010/main" val="16253302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8" name="TextBox 7"/>
          <p:cNvSpPr txBox="1"/>
          <p:nvPr userDrawn="1"/>
        </p:nvSpPr>
        <p:spPr>
          <a:xfrm>
            <a:off x="10934703" y="1282191"/>
            <a:ext cx="546100" cy="92075"/>
          </a:xfrm>
          <a:prstGeom prst="rect">
            <a:avLst/>
          </a:prstGeom>
          <a:noFill/>
        </p:spPr>
        <p:txBody>
          <a:bodyPr lIns="0" tIns="0" rIns="0" bIns="0">
            <a:prstTxWarp prst="textNoShape">
              <a:avLst/>
            </a:prstTxWarp>
            <a:spAutoFit/>
          </a:bodyPr>
          <a:lstStyle/>
          <a:p>
            <a:pPr algn="r"/>
            <a:r>
              <a:rPr lang="en-US" sz="600" b="1" dirty="0">
                <a:solidFill>
                  <a:srgbClr val="232323"/>
                </a:solidFill>
              </a:rPr>
              <a:t>Page </a:t>
            </a:r>
            <a:fld id="{8535152C-2F34-344B-8022-2742E4E69643}" type="slidenum">
              <a:rPr lang="en-US" sz="600" b="1">
                <a:solidFill>
                  <a:srgbClr val="232323"/>
                </a:solidFill>
              </a:rPr>
              <a:pPr algn="r"/>
              <a:t>‹#›</a:t>
            </a:fld>
            <a:endParaRPr lang="en-US" sz="600" b="1" dirty="0">
              <a:solidFill>
                <a:srgbClr val="232323"/>
              </a:solidFill>
            </a:endParaRPr>
          </a:p>
        </p:txBody>
      </p:sp>
      <p:sp>
        <p:nvSpPr>
          <p:cNvPr id="24" name="Text Placeholder 23"/>
          <p:cNvSpPr>
            <a:spLocks noGrp="1"/>
          </p:cNvSpPr>
          <p:nvPr>
            <p:ph type="body" sz="quarter" idx="14"/>
          </p:nvPr>
        </p:nvSpPr>
        <p:spPr>
          <a:xfrm>
            <a:off x="1422197" y="2271924"/>
            <a:ext cx="10058603" cy="1506345"/>
          </a:xfrm>
          <a:prstGeom prst="rect">
            <a:avLst/>
          </a:prstGeom>
        </p:spPr>
        <p:txBody>
          <a:bodyPr vert="horz" lIns="0" tIns="0" rIns="0" bIns="0"/>
          <a:lstStyle>
            <a:lvl1pPr marL="0">
              <a:lnSpc>
                <a:spcPct val="100000"/>
              </a:lnSpc>
              <a:spcBef>
                <a:spcPts val="0"/>
              </a:spcBef>
              <a:buNone/>
              <a:defRPr sz="1800" b="0" cap="none" baseline="0">
                <a:solidFill>
                  <a:srgbClr val="232323"/>
                </a:solidFill>
                <a:latin typeface="Arial"/>
                <a:cs typeface="Arial"/>
              </a:defRPr>
            </a:lvl1pPr>
            <a:lvl2pPr marL="0">
              <a:lnSpc>
                <a:spcPts val="1700"/>
              </a:lnSpc>
              <a:spcBef>
                <a:spcPts val="0"/>
              </a:spcBef>
              <a:buNone/>
              <a:defRPr sz="1300" b="0" cap="none">
                <a:solidFill>
                  <a:srgbClr val="706C62"/>
                </a:solidFill>
                <a:latin typeface="Arial"/>
                <a:cs typeface="Arial"/>
              </a:defRPr>
            </a:lvl2pPr>
          </a:lstStyle>
          <a:p>
            <a:pPr lvl="0"/>
            <a:endParaRPr lang="en-US" dirty="0" smtClean="0"/>
          </a:p>
        </p:txBody>
      </p:sp>
      <p:sp>
        <p:nvSpPr>
          <p:cNvPr id="14" name="Text Placeholder 10"/>
          <p:cNvSpPr>
            <a:spLocks noGrp="1"/>
          </p:cNvSpPr>
          <p:nvPr>
            <p:ph type="body" sz="quarter" idx="11" hasCustomPrompt="1"/>
          </p:nvPr>
        </p:nvSpPr>
        <p:spPr>
          <a:xfrm>
            <a:off x="1435351" y="1104650"/>
            <a:ext cx="8491360" cy="351635"/>
          </a:xfrm>
          <a:prstGeom prst="rect">
            <a:avLst/>
          </a:prstGeom>
        </p:spPr>
        <p:txBody>
          <a:bodyPr vert="horz" lIns="0" tIns="0" rIns="0" bIns="0"/>
          <a:lstStyle>
            <a:lvl1pPr>
              <a:buNone/>
              <a:defRPr sz="2200" b="1" cap="none">
                <a:solidFill>
                  <a:srgbClr val="0069B4"/>
                </a:solidFill>
                <a:latin typeface="Arial"/>
                <a:cs typeface="Arial"/>
              </a:defRPr>
            </a:lvl1pPr>
          </a:lstStyle>
          <a:p>
            <a:pPr lvl="0"/>
            <a:r>
              <a:rPr lang="en-US" dirty="0" smtClean="0"/>
              <a:t>Title of Page</a:t>
            </a:r>
          </a:p>
        </p:txBody>
      </p:sp>
      <p:sp>
        <p:nvSpPr>
          <p:cNvPr id="15" name="Text Placeholder 8"/>
          <p:cNvSpPr>
            <a:spLocks noGrp="1"/>
          </p:cNvSpPr>
          <p:nvPr>
            <p:ph type="body" sz="quarter" idx="10" hasCustomPrompt="1"/>
          </p:nvPr>
        </p:nvSpPr>
        <p:spPr>
          <a:xfrm>
            <a:off x="1435351" y="906185"/>
            <a:ext cx="8491360" cy="158783"/>
          </a:xfrm>
          <a:prstGeom prst="rect">
            <a:avLst/>
          </a:prstGeom>
        </p:spPr>
        <p:txBody>
          <a:bodyPr vert="horz" lIns="0" tIns="0" rIns="0" bIns="0"/>
          <a:lstStyle>
            <a:lvl1pPr>
              <a:lnSpc>
                <a:spcPts val="1080"/>
              </a:lnSpc>
              <a:spcBef>
                <a:spcPts val="0"/>
              </a:spcBef>
              <a:buNone/>
              <a:defRPr sz="1200" b="0" i="0" cap="none" spc="0">
                <a:solidFill>
                  <a:srgbClr val="232323"/>
                </a:solidFill>
                <a:latin typeface="Arial"/>
                <a:cs typeface="Arial"/>
              </a:defRPr>
            </a:lvl1pPr>
          </a:lstStyle>
          <a:p>
            <a:pPr lvl="0"/>
            <a:r>
              <a:rPr lang="en-US" dirty="0" smtClean="0"/>
              <a:t>Title of section</a:t>
            </a:r>
          </a:p>
        </p:txBody>
      </p:sp>
      <p:sp>
        <p:nvSpPr>
          <p:cNvPr id="11" name="Rectangle 10"/>
          <p:cNvSpPr/>
          <p:nvPr userDrawn="1"/>
        </p:nvSpPr>
        <p:spPr>
          <a:xfrm>
            <a:off x="1" y="8"/>
            <a:ext cx="9177867" cy="546099"/>
          </a:xfrm>
          <a:prstGeom prst="rect">
            <a:avLst/>
          </a:prstGeom>
          <a:solidFill>
            <a:srgbClr val="0069B4"/>
          </a:soli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1800" dirty="0"/>
          </a:p>
        </p:txBody>
      </p:sp>
      <p:cxnSp>
        <p:nvCxnSpPr>
          <p:cNvPr id="16" name="Straight Connector 15"/>
          <p:cNvCxnSpPr/>
          <p:nvPr userDrawn="1"/>
        </p:nvCxnSpPr>
        <p:spPr>
          <a:xfrm rot="10800000">
            <a:off x="1411112" y="1728788"/>
            <a:ext cx="10056989" cy="1588"/>
          </a:xfrm>
          <a:prstGeom prst="line">
            <a:avLst/>
          </a:prstGeom>
          <a:ln>
            <a:solidFill>
              <a:srgbClr val="0069B4"/>
            </a:solidFill>
          </a:ln>
          <a:effectLst/>
        </p:spPr>
        <p:style>
          <a:lnRef idx="2">
            <a:schemeClr val="accent1"/>
          </a:lnRef>
          <a:fillRef idx="0">
            <a:schemeClr val="accent1"/>
          </a:fillRef>
          <a:effectRef idx="1">
            <a:schemeClr val="accent1"/>
          </a:effectRef>
          <a:fontRef idx="minor">
            <a:schemeClr val="tx1"/>
          </a:fontRef>
        </p:style>
      </p:cxnSp>
      <p:sp>
        <p:nvSpPr>
          <p:cNvPr id="21" name="Text Placeholder 20"/>
          <p:cNvSpPr>
            <a:spLocks noGrp="1"/>
          </p:cNvSpPr>
          <p:nvPr>
            <p:ph type="body" sz="quarter" idx="15"/>
          </p:nvPr>
        </p:nvSpPr>
        <p:spPr>
          <a:xfrm>
            <a:off x="1413933" y="4000500"/>
            <a:ext cx="10066867" cy="1905000"/>
          </a:xfrm>
          <a:prstGeom prst="rect">
            <a:avLst/>
          </a:prstGeom>
        </p:spPr>
        <p:txBody>
          <a:bodyPr vert="horz" lIns="0" tIns="0" rIns="0" bIns="0"/>
          <a:lstStyle>
            <a:lvl1pPr marL="0" indent="0">
              <a:spcBef>
                <a:spcPts val="168"/>
              </a:spcBef>
              <a:buFontTx/>
              <a:buNone/>
              <a:defRPr sz="1800" kern="1200" cap="all">
                <a:solidFill>
                  <a:srgbClr val="0069B4"/>
                </a:solidFill>
                <a:latin typeface=""/>
              </a:defRPr>
            </a:lvl1pPr>
            <a:lvl2pPr marL="0" indent="0">
              <a:spcBef>
                <a:spcPts val="168"/>
              </a:spcBef>
              <a:buFontTx/>
              <a:buNone/>
              <a:defRPr sz="1800" kern="1200">
                <a:solidFill>
                  <a:srgbClr val="232323"/>
                </a:solidFill>
                <a:latin typeface=""/>
              </a:defRPr>
            </a:lvl2pPr>
            <a:lvl3pPr marL="0" indent="0">
              <a:spcBef>
                <a:spcPts val="168"/>
              </a:spcBef>
              <a:buFontTx/>
              <a:buNone/>
              <a:defRPr sz="1800" kern="1200">
                <a:solidFill>
                  <a:srgbClr val="232323"/>
                </a:solidFill>
                <a:latin typeface=""/>
              </a:defRPr>
            </a:lvl3pPr>
            <a:lvl4pPr marL="0" indent="0">
              <a:spcBef>
                <a:spcPts val="168"/>
              </a:spcBef>
              <a:buFontTx/>
              <a:buNone/>
              <a:defRPr sz="1800" kern="1200">
                <a:solidFill>
                  <a:srgbClr val="232323"/>
                </a:solidFill>
                <a:latin typeface=""/>
              </a:defRPr>
            </a:lvl4pPr>
          </a:lstStyle>
          <a:p>
            <a:pPr lvl="0"/>
            <a:endParaRPr lang="en-US" dirty="0" smtClean="0"/>
          </a:p>
        </p:txBody>
      </p:sp>
    </p:spTree>
    <p:extLst>
      <p:ext uri="{BB962C8B-B14F-4D97-AF65-F5344CB8AC3E}">
        <p14:creationId xmlns:p14="http://schemas.microsoft.com/office/powerpoint/2010/main" val="3036542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22D74C-1AE9-4FC5-AF53-B14DF293EEE1}" type="datetimeFigureOut">
              <a:rPr lang="en-US" smtClean="0"/>
              <a:t>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E67B91-35D2-4355-A4B9-1EC9F65739A0}" type="slidenum">
              <a:rPr lang="en-US" smtClean="0"/>
              <a:t>‹#›</a:t>
            </a:fld>
            <a:endParaRPr lang="en-US"/>
          </a:p>
        </p:txBody>
      </p:sp>
    </p:spTree>
    <p:extLst>
      <p:ext uri="{BB962C8B-B14F-4D97-AF65-F5344CB8AC3E}">
        <p14:creationId xmlns:p14="http://schemas.microsoft.com/office/powerpoint/2010/main" val="2986161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22D74C-1AE9-4FC5-AF53-B14DF293EEE1}" type="datetimeFigureOut">
              <a:rPr lang="en-US" smtClean="0"/>
              <a:t>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E67B91-35D2-4355-A4B9-1EC9F65739A0}" type="slidenum">
              <a:rPr lang="en-US" smtClean="0"/>
              <a:t>‹#›</a:t>
            </a:fld>
            <a:endParaRPr lang="en-US"/>
          </a:p>
        </p:txBody>
      </p:sp>
    </p:spTree>
    <p:extLst>
      <p:ext uri="{BB962C8B-B14F-4D97-AF65-F5344CB8AC3E}">
        <p14:creationId xmlns:p14="http://schemas.microsoft.com/office/powerpoint/2010/main" val="2104247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722D74C-1AE9-4FC5-AF53-B14DF293EEE1}" type="datetimeFigureOut">
              <a:rPr lang="en-US" smtClean="0"/>
              <a:t>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E67B91-35D2-4355-A4B9-1EC9F65739A0}" type="slidenum">
              <a:rPr lang="en-US" smtClean="0"/>
              <a:t>‹#›</a:t>
            </a:fld>
            <a:endParaRPr lang="en-US"/>
          </a:p>
        </p:txBody>
      </p:sp>
    </p:spTree>
    <p:extLst>
      <p:ext uri="{BB962C8B-B14F-4D97-AF65-F5344CB8AC3E}">
        <p14:creationId xmlns:p14="http://schemas.microsoft.com/office/powerpoint/2010/main" val="3163954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722D74C-1AE9-4FC5-AF53-B14DF293EEE1}" type="datetimeFigureOut">
              <a:rPr lang="en-US" smtClean="0"/>
              <a:t>1/5/2017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E67B91-35D2-4355-A4B9-1EC9F65739A0}" type="slidenum">
              <a:rPr lang="en-US" smtClean="0"/>
              <a:t>‹#›</a:t>
            </a:fld>
            <a:endParaRPr lang="en-US"/>
          </a:p>
        </p:txBody>
      </p:sp>
    </p:spTree>
    <p:extLst>
      <p:ext uri="{BB962C8B-B14F-4D97-AF65-F5344CB8AC3E}">
        <p14:creationId xmlns:p14="http://schemas.microsoft.com/office/powerpoint/2010/main" val="2667407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722D74C-1AE9-4FC5-AF53-B14DF293EEE1}" type="datetimeFigureOut">
              <a:rPr lang="en-US" smtClean="0"/>
              <a:t>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E67B91-35D2-4355-A4B9-1EC9F65739A0}" type="slidenum">
              <a:rPr lang="en-US" smtClean="0"/>
              <a:t>‹#›</a:t>
            </a:fld>
            <a:endParaRPr lang="en-US"/>
          </a:p>
        </p:txBody>
      </p:sp>
    </p:spTree>
    <p:extLst>
      <p:ext uri="{BB962C8B-B14F-4D97-AF65-F5344CB8AC3E}">
        <p14:creationId xmlns:p14="http://schemas.microsoft.com/office/powerpoint/2010/main" val="1513599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22D74C-1AE9-4FC5-AF53-B14DF293EEE1}" type="datetimeFigureOut">
              <a:rPr lang="en-US" smtClean="0"/>
              <a:t>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E67B91-35D2-4355-A4B9-1EC9F65739A0}" type="slidenum">
              <a:rPr lang="en-US" smtClean="0"/>
              <a:t>‹#›</a:t>
            </a:fld>
            <a:endParaRPr lang="en-US"/>
          </a:p>
        </p:txBody>
      </p:sp>
    </p:spTree>
    <p:extLst>
      <p:ext uri="{BB962C8B-B14F-4D97-AF65-F5344CB8AC3E}">
        <p14:creationId xmlns:p14="http://schemas.microsoft.com/office/powerpoint/2010/main" val="11184612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22D74C-1AE9-4FC5-AF53-B14DF293EEE1}" type="datetimeFigureOut">
              <a:rPr lang="en-US" smtClean="0"/>
              <a:t>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E67B91-35D2-4355-A4B9-1EC9F65739A0}" type="slidenum">
              <a:rPr lang="en-US" smtClean="0"/>
              <a:t>‹#›</a:t>
            </a:fld>
            <a:endParaRPr lang="en-US"/>
          </a:p>
        </p:txBody>
      </p:sp>
    </p:spTree>
    <p:extLst>
      <p:ext uri="{BB962C8B-B14F-4D97-AF65-F5344CB8AC3E}">
        <p14:creationId xmlns:p14="http://schemas.microsoft.com/office/powerpoint/2010/main" val="2279771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22D74C-1AE9-4FC5-AF53-B14DF293EEE1}" type="datetimeFigureOut">
              <a:rPr lang="en-US" smtClean="0"/>
              <a:t>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E67B91-35D2-4355-A4B9-1EC9F65739A0}" type="slidenum">
              <a:rPr lang="en-US" smtClean="0"/>
              <a:t>‹#›</a:t>
            </a:fld>
            <a:endParaRPr lang="en-US"/>
          </a:p>
        </p:txBody>
      </p:sp>
    </p:spTree>
    <p:extLst>
      <p:ext uri="{BB962C8B-B14F-4D97-AF65-F5344CB8AC3E}">
        <p14:creationId xmlns:p14="http://schemas.microsoft.com/office/powerpoint/2010/main" val="3505241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22D74C-1AE9-4FC5-AF53-B14DF293EEE1}" type="datetimeFigureOut">
              <a:rPr lang="en-US" smtClean="0"/>
              <a:t>1/5/2017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E67B91-35D2-4355-A4B9-1EC9F65739A0}" type="slidenum">
              <a:rPr lang="en-US" smtClean="0"/>
              <a:t>‹#›</a:t>
            </a:fld>
            <a:endParaRPr lang="en-US"/>
          </a:p>
        </p:txBody>
      </p:sp>
    </p:spTree>
    <p:extLst>
      <p:ext uri="{BB962C8B-B14F-4D97-AF65-F5344CB8AC3E}">
        <p14:creationId xmlns:p14="http://schemas.microsoft.com/office/powerpoint/2010/main" val="67917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a:xfrm>
            <a:off x="1422197" y="3134808"/>
            <a:ext cx="10058603" cy="1506345"/>
          </a:xfrm>
        </p:spPr>
        <p:txBody>
          <a:bodyPr>
            <a:normAutofit fontScale="55000" lnSpcReduction="20000"/>
          </a:bodyPr>
          <a:lstStyle/>
          <a:p>
            <a:pPr marL="342900" algn="ctr">
              <a:spcBef>
                <a:spcPct val="20000"/>
              </a:spcBef>
            </a:pPr>
            <a:r>
              <a:rPr lang="en-US" sz="4400" b="1" dirty="0" smtClean="0">
                <a:solidFill>
                  <a:srgbClr val="0069B4"/>
                </a:solidFill>
              </a:rPr>
              <a:t>HEALTH </a:t>
            </a:r>
            <a:r>
              <a:rPr lang="en-US" sz="4400" b="1" dirty="0" smtClean="0">
                <a:solidFill>
                  <a:srgbClr val="0069B4"/>
                </a:solidFill>
              </a:rPr>
              <a:t>SECTOR</a:t>
            </a:r>
          </a:p>
          <a:p>
            <a:pPr marL="342900" algn="ctr">
              <a:spcBef>
                <a:spcPct val="20000"/>
              </a:spcBef>
            </a:pPr>
            <a:endParaRPr lang="en-US" sz="4400" b="1" dirty="0">
              <a:solidFill>
                <a:srgbClr val="0069B4"/>
              </a:solidFill>
            </a:endParaRPr>
          </a:p>
          <a:p>
            <a:pPr marL="342900" algn="ctr">
              <a:spcBef>
                <a:spcPct val="20000"/>
              </a:spcBef>
            </a:pPr>
            <a:r>
              <a:rPr lang="en-US" sz="4400" b="1" dirty="0" smtClean="0">
                <a:solidFill>
                  <a:srgbClr val="0069B4"/>
                </a:solidFill>
              </a:rPr>
              <a:t>Activity Info Training</a:t>
            </a:r>
          </a:p>
          <a:p>
            <a:pPr marL="342900" algn="ctr">
              <a:spcBef>
                <a:spcPct val="20000"/>
              </a:spcBef>
            </a:pPr>
            <a:r>
              <a:rPr lang="en-US" sz="4400" b="1" dirty="0" smtClean="0">
                <a:solidFill>
                  <a:srgbClr val="0069B4"/>
                </a:solidFill>
              </a:rPr>
              <a:t>2017 Reporting</a:t>
            </a:r>
            <a:endParaRPr lang="en-GB" sz="4400" b="1" dirty="0">
              <a:solidFill>
                <a:srgbClr val="0069B4"/>
              </a:solidFill>
            </a:endParaRPr>
          </a:p>
        </p:txBody>
      </p:sp>
    </p:spTree>
    <p:extLst>
      <p:ext uri="{BB962C8B-B14F-4D97-AF65-F5344CB8AC3E}">
        <p14:creationId xmlns:p14="http://schemas.microsoft.com/office/powerpoint/2010/main" val="6301485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427" y="195209"/>
            <a:ext cx="11884309" cy="842481"/>
          </a:xfrm>
        </p:spPr>
        <p:txBody>
          <a:bodyPr>
            <a:normAutofit/>
          </a:bodyPr>
          <a:lstStyle/>
          <a:p>
            <a:r>
              <a:rPr lang="en-US" sz="2400" dirty="0">
                <a:solidFill>
                  <a:schemeClr val="accent5"/>
                </a:solidFill>
              </a:rPr>
              <a:t>Outcome 3: </a:t>
            </a:r>
            <a:r>
              <a:rPr lang="en-US" sz="2400" dirty="0"/>
              <a:t>Improved Outbreak </a:t>
            </a:r>
            <a:r>
              <a:rPr lang="en-US" sz="2400" dirty="0" smtClean="0"/>
              <a:t>Control</a:t>
            </a:r>
            <a:endParaRPr lang="en-US" sz="2300" b="1" dirty="0">
              <a:solidFill>
                <a:schemeClr val="accent1">
                  <a:lumMod val="75000"/>
                </a:schemeClr>
              </a:solidFill>
            </a:endParaRPr>
          </a:p>
        </p:txBody>
      </p:sp>
      <p:sp>
        <p:nvSpPr>
          <p:cNvPr id="4" name="Content Placeholder 3"/>
          <p:cNvSpPr>
            <a:spLocks noGrp="1"/>
          </p:cNvSpPr>
          <p:nvPr>
            <p:ph idx="1"/>
          </p:nvPr>
        </p:nvSpPr>
        <p:spPr>
          <a:xfrm>
            <a:off x="156785" y="972154"/>
            <a:ext cx="11884309" cy="5885846"/>
          </a:xfrm>
        </p:spPr>
        <p:txBody>
          <a:bodyPr/>
          <a:lstStyle/>
          <a:p>
            <a:endParaRPr lang="en-US" dirty="0"/>
          </a:p>
        </p:txBody>
      </p:sp>
      <p:sp>
        <p:nvSpPr>
          <p:cNvPr id="5" name="Rounded Rectangle 4"/>
          <p:cNvSpPr/>
          <p:nvPr/>
        </p:nvSpPr>
        <p:spPr>
          <a:xfrm>
            <a:off x="226739" y="2242180"/>
            <a:ext cx="1278398"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Output </a:t>
            </a:r>
            <a:r>
              <a:rPr lang="en-US" dirty="0">
                <a:solidFill>
                  <a:schemeClr val="tx1"/>
                </a:solidFill>
              </a:rPr>
              <a:t>3</a:t>
            </a:r>
            <a:r>
              <a:rPr lang="en-US" dirty="0" smtClean="0">
                <a:solidFill>
                  <a:schemeClr val="tx1"/>
                </a:solidFill>
              </a:rPr>
              <a:t>.2</a:t>
            </a:r>
            <a:endParaRPr lang="en-GB" dirty="0">
              <a:solidFill>
                <a:schemeClr val="tx1"/>
              </a:solidFill>
            </a:endParaRPr>
          </a:p>
        </p:txBody>
      </p:sp>
      <p:sp>
        <p:nvSpPr>
          <p:cNvPr id="8" name="Rounded Rectangle 7"/>
          <p:cNvSpPr/>
          <p:nvPr/>
        </p:nvSpPr>
        <p:spPr>
          <a:xfrm>
            <a:off x="195381" y="3398793"/>
            <a:ext cx="1309756"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Output </a:t>
            </a:r>
            <a:r>
              <a:rPr lang="en-US" dirty="0">
                <a:solidFill>
                  <a:schemeClr val="tx1"/>
                </a:solidFill>
              </a:rPr>
              <a:t>3</a:t>
            </a:r>
            <a:r>
              <a:rPr lang="en-US" dirty="0" smtClean="0">
                <a:solidFill>
                  <a:schemeClr val="tx1"/>
                </a:solidFill>
              </a:rPr>
              <a:t>.3</a:t>
            </a:r>
            <a:endParaRPr lang="en-GB" dirty="0">
              <a:solidFill>
                <a:schemeClr val="tx1"/>
              </a:solidFill>
            </a:endParaRPr>
          </a:p>
        </p:txBody>
      </p:sp>
      <p:sp>
        <p:nvSpPr>
          <p:cNvPr id="9" name="Rounded Rectangle 8"/>
          <p:cNvSpPr/>
          <p:nvPr/>
        </p:nvSpPr>
        <p:spPr>
          <a:xfrm>
            <a:off x="226740" y="1079000"/>
            <a:ext cx="1278398"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Output </a:t>
            </a:r>
            <a:r>
              <a:rPr lang="en-US" dirty="0">
                <a:solidFill>
                  <a:schemeClr val="tx1"/>
                </a:solidFill>
              </a:rPr>
              <a:t>3</a:t>
            </a:r>
            <a:r>
              <a:rPr lang="en-US" dirty="0" smtClean="0">
                <a:solidFill>
                  <a:schemeClr val="tx1"/>
                </a:solidFill>
              </a:rPr>
              <a:t>.1</a:t>
            </a:r>
            <a:endParaRPr lang="en-GB" dirty="0">
              <a:solidFill>
                <a:schemeClr val="tx1"/>
              </a:solidFill>
            </a:endParaRPr>
          </a:p>
        </p:txBody>
      </p:sp>
      <p:sp>
        <p:nvSpPr>
          <p:cNvPr id="10" name="Rounded Rectangle 9"/>
          <p:cNvSpPr/>
          <p:nvPr/>
        </p:nvSpPr>
        <p:spPr>
          <a:xfrm>
            <a:off x="1627355" y="1110359"/>
            <a:ext cx="5496674"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Reinforce and expand the national Early Warning and Response System (EWARS)</a:t>
            </a:r>
          </a:p>
        </p:txBody>
      </p:sp>
      <p:sp>
        <p:nvSpPr>
          <p:cNvPr id="11" name="Rounded Rectangle 10"/>
          <p:cNvSpPr/>
          <p:nvPr/>
        </p:nvSpPr>
        <p:spPr>
          <a:xfrm>
            <a:off x="1627354" y="2257859"/>
            <a:ext cx="5496674"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Ensure availability of supplies (contingency vaccines, select reagents etc.)</a:t>
            </a:r>
          </a:p>
        </p:txBody>
      </p:sp>
      <p:sp>
        <p:nvSpPr>
          <p:cNvPr id="12" name="Rounded Rectangle 11"/>
          <p:cNvSpPr/>
          <p:nvPr/>
        </p:nvSpPr>
        <p:spPr>
          <a:xfrm>
            <a:off x="1627354" y="3421526"/>
            <a:ext cx="5496674"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Support the implementation of vaccination campaigns </a:t>
            </a:r>
          </a:p>
        </p:txBody>
      </p:sp>
      <p:sp>
        <p:nvSpPr>
          <p:cNvPr id="15" name="Rounded Rectangle 14"/>
          <p:cNvSpPr/>
          <p:nvPr/>
        </p:nvSpPr>
        <p:spPr>
          <a:xfrm>
            <a:off x="7274400" y="1126040"/>
            <a:ext cx="3056560"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Target: 50 new operational surveillance sites</a:t>
            </a:r>
            <a:endParaRPr lang="en-GB" dirty="0">
              <a:solidFill>
                <a:schemeClr val="tx1"/>
              </a:solidFill>
            </a:endParaRPr>
          </a:p>
        </p:txBody>
      </p:sp>
      <p:sp>
        <p:nvSpPr>
          <p:cNvPr id="16" name="Rounded Rectangle 15"/>
          <p:cNvSpPr/>
          <p:nvPr/>
        </p:nvSpPr>
        <p:spPr>
          <a:xfrm>
            <a:off x="7337114" y="2242180"/>
            <a:ext cx="3056560"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Target: 1 year stock</a:t>
            </a:r>
            <a:endParaRPr lang="en-GB" dirty="0">
              <a:solidFill>
                <a:schemeClr val="tx1"/>
              </a:solidFill>
            </a:endParaRPr>
          </a:p>
        </p:txBody>
      </p:sp>
      <p:sp>
        <p:nvSpPr>
          <p:cNvPr id="17" name="Rounded Rectangle 16"/>
          <p:cNvSpPr/>
          <p:nvPr/>
        </p:nvSpPr>
        <p:spPr>
          <a:xfrm>
            <a:off x="7337115" y="3416047"/>
            <a:ext cx="3056560"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Target: to be specified</a:t>
            </a:r>
            <a:endParaRPr lang="en-GB" dirty="0"/>
          </a:p>
        </p:txBody>
      </p:sp>
    </p:spTree>
    <p:extLst>
      <p:ext uri="{BB962C8B-B14F-4D97-AF65-F5344CB8AC3E}">
        <p14:creationId xmlns:p14="http://schemas.microsoft.com/office/powerpoint/2010/main" val="8136423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427" y="195209"/>
            <a:ext cx="11884309" cy="842481"/>
          </a:xfrm>
        </p:spPr>
        <p:txBody>
          <a:bodyPr>
            <a:normAutofit/>
          </a:bodyPr>
          <a:lstStyle/>
          <a:p>
            <a:r>
              <a:rPr lang="en-US" sz="2400" dirty="0"/>
              <a:t>Outcome 4: </a:t>
            </a:r>
            <a:r>
              <a:rPr lang="en-US" sz="2400" dirty="0" smtClean="0"/>
              <a:t>Improved Child, Adolescent &amp; </a:t>
            </a:r>
            <a:r>
              <a:rPr lang="en-US" sz="2400" dirty="0"/>
              <a:t>Youth </a:t>
            </a:r>
            <a:r>
              <a:rPr lang="en-US" sz="2400" dirty="0" smtClean="0"/>
              <a:t>Health</a:t>
            </a:r>
            <a:endParaRPr lang="en-US" sz="2300" b="1" dirty="0">
              <a:solidFill>
                <a:schemeClr val="accent1">
                  <a:lumMod val="75000"/>
                </a:schemeClr>
              </a:solidFill>
            </a:endParaRPr>
          </a:p>
        </p:txBody>
      </p:sp>
      <p:sp>
        <p:nvSpPr>
          <p:cNvPr id="4" name="Content Placeholder 3"/>
          <p:cNvSpPr>
            <a:spLocks noGrp="1"/>
          </p:cNvSpPr>
          <p:nvPr>
            <p:ph idx="1"/>
          </p:nvPr>
        </p:nvSpPr>
        <p:spPr>
          <a:xfrm>
            <a:off x="156785" y="972154"/>
            <a:ext cx="11884309" cy="5885846"/>
          </a:xfrm>
        </p:spPr>
        <p:txBody>
          <a:bodyPr/>
          <a:lstStyle/>
          <a:p>
            <a:endParaRPr lang="en-US" dirty="0"/>
          </a:p>
        </p:txBody>
      </p:sp>
      <p:sp>
        <p:nvSpPr>
          <p:cNvPr id="9" name="Rounded Rectangle 8"/>
          <p:cNvSpPr/>
          <p:nvPr/>
        </p:nvSpPr>
        <p:spPr>
          <a:xfrm>
            <a:off x="226740" y="1079000"/>
            <a:ext cx="1278398"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Output 4.1</a:t>
            </a:r>
            <a:endParaRPr lang="en-GB" dirty="0">
              <a:solidFill>
                <a:schemeClr val="tx1"/>
              </a:solidFill>
            </a:endParaRPr>
          </a:p>
        </p:txBody>
      </p:sp>
      <p:sp>
        <p:nvSpPr>
          <p:cNvPr id="10" name="Rounded Rectangle 9"/>
          <p:cNvSpPr/>
          <p:nvPr/>
        </p:nvSpPr>
        <p:spPr>
          <a:xfrm>
            <a:off x="1627355" y="1110359"/>
            <a:ext cx="5496674"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Expand School Health </a:t>
            </a:r>
            <a:r>
              <a:rPr lang="en-US" dirty="0" err="1">
                <a:solidFill>
                  <a:schemeClr val="tx1"/>
                </a:solidFill>
              </a:rPr>
              <a:t>Programme</a:t>
            </a:r>
            <a:endParaRPr lang="en-GB" dirty="0">
              <a:solidFill>
                <a:schemeClr val="tx1"/>
              </a:solidFill>
            </a:endParaRPr>
          </a:p>
        </p:txBody>
      </p:sp>
      <p:sp>
        <p:nvSpPr>
          <p:cNvPr id="15" name="Rounded Rectangle 14"/>
          <p:cNvSpPr/>
          <p:nvPr/>
        </p:nvSpPr>
        <p:spPr>
          <a:xfrm>
            <a:off x="7274400" y="1126040"/>
            <a:ext cx="3056560"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Target: 1,200 public schools</a:t>
            </a:r>
            <a:endParaRPr lang="en-GB" dirty="0">
              <a:solidFill>
                <a:schemeClr val="tx1"/>
              </a:solidFill>
            </a:endParaRPr>
          </a:p>
        </p:txBody>
      </p:sp>
      <p:sp>
        <p:nvSpPr>
          <p:cNvPr id="7" name="Rounded Rectangle 6"/>
          <p:cNvSpPr/>
          <p:nvPr/>
        </p:nvSpPr>
        <p:spPr>
          <a:xfrm>
            <a:off x="226740" y="2109941"/>
            <a:ext cx="1278398"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Output 4.2</a:t>
            </a:r>
            <a:endParaRPr lang="en-GB" dirty="0">
              <a:solidFill>
                <a:schemeClr val="tx1"/>
              </a:solidFill>
            </a:endParaRPr>
          </a:p>
        </p:txBody>
      </p:sp>
      <p:sp>
        <p:nvSpPr>
          <p:cNvPr id="8" name="Rounded Rectangle 7"/>
          <p:cNvSpPr/>
          <p:nvPr/>
        </p:nvSpPr>
        <p:spPr>
          <a:xfrm>
            <a:off x="1641432" y="2140070"/>
            <a:ext cx="5496674"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Child Survival Initiative developed and implemented</a:t>
            </a:r>
            <a:endParaRPr lang="en-GB" dirty="0">
              <a:solidFill>
                <a:schemeClr val="tx1"/>
              </a:solidFill>
            </a:endParaRPr>
          </a:p>
        </p:txBody>
      </p:sp>
      <p:sp>
        <p:nvSpPr>
          <p:cNvPr id="11" name="Rounded Rectangle 10"/>
          <p:cNvSpPr/>
          <p:nvPr/>
        </p:nvSpPr>
        <p:spPr>
          <a:xfrm>
            <a:off x="7274400" y="2140070"/>
            <a:ext cx="3056560"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Target</a:t>
            </a:r>
            <a:r>
              <a:rPr lang="en-US" dirty="0" smtClean="0">
                <a:solidFill>
                  <a:schemeClr val="tx1"/>
                </a:solidFill>
              </a:rPr>
              <a:t>: Development of strategy in 2017</a:t>
            </a:r>
            <a:endParaRPr lang="en-GB" dirty="0">
              <a:solidFill>
                <a:schemeClr val="tx1"/>
              </a:solidFill>
            </a:endParaRPr>
          </a:p>
        </p:txBody>
      </p:sp>
    </p:spTree>
    <p:extLst>
      <p:ext uri="{BB962C8B-B14F-4D97-AF65-F5344CB8AC3E}">
        <p14:creationId xmlns:p14="http://schemas.microsoft.com/office/powerpoint/2010/main" val="16854763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a:xfrm>
            <a:off x="1422197" y="2271924"/>
            <a:ext cx="10058603" cy="3662711"/>
          </a:xfrm>
        </p:spPr>
        <p:txBody>
          <a:bodyPr>
            <a:normAutofit/>
          </a:bodyPr>
          <a:lstStyle/>
          <a:p>
            <a:pPr marL="57150" lvl="0" indent="-285750">
              <a:buFont typeface="Wingdings" panose="05000000000000000000" pitchFamily="2" charset="2"/>
              <a:buChar char="Ø"/>
            </a:pPr>
            <a:r>
              <a:rPr lang="en-GB" dirty="0"/>
              <a:t>To ensure all NGOs implementing health activities as part of the Response to the Syrian Crisis have a clear and common understanding of LCRP 2017 Health Sector Strategy and </a:t>
            </a:r>
            <a:r>
              <a:rPr lang="en-GB" dirty="0" smtClean="0"/>
              <a:t>indicators</a:t>
            </a:r>
          </a:p>
          <a:p>
            <a:pPr marL="57150" lvl="0" indent="-285750">
              <a:buFont typeface="Wingdings" panose="05000000000000000000" pitchFamily="2" charset="2"/>
              <a:buChar char="Ø"/>
            </a:pPr>
            <a:endParaRPr lang="en-US" dirty="0"/>
          </a:p>
          <a:p>
            <a:pPr marL="57150" lvl="0" indent="-285750">
              <a:buFont typeface="Wingdings" panose="05000000000000000000" pitchFamily="2" charset="2"/>
              <a:buChar char="Ø"/>
            </a:pPr>
            <a:endParaRPr lang="en-GB" dirty="0"/>
          </a:p>
          <a:p>
            <a:pPr marL="285750" lvl="0" indent="-285750">
              <a:buFont typeface="Wingdings" panose="05000000000000000000" pitchFamily="2" charset="2"/>
              <a:buChar char="Ø"/>
            </a:pPr>
            <a:r>
              <a:rPr lang="en-GB" dirty="0"/>
              <a:t>To ensure all NGOs implementing health activities as part of the Response to the Syrian Crisis have access to Activity Info (AI), are aware of deadlines for reporting and know how the data is compiled and </a:t>
            </a:r>
            <a:r>
              <a:rPr lang="en-GB" dirty="0" smtClean="0"/>
              <a:t>used</a:t>
            </a:r>
          </a:p>
          <a:p>
            <a:pPr marL="285750" lvl="0" indent="-285750">
              <a:buFont typeface="Wingdings" panose="05000000000000000000" pitchFamily="2" charset="2"/>
              <a:buChar char="Ø"/>
            </a:pPr>
            <a:endParaRPr lang="en-US" dirty="0"/>
          </a:p>
          <a:p>
            <a:pPr marL="57150" lvl="0" indent="-285750">
              <a:buFont typeface="Wingdings" panose="05000000000000000000" pitchFamily="2" charset="2"/>
              <a:buChar char="Ø"/>
            </a:pPr>
            <a:r>
              <a:rPr lang="en-GB" dirty="0"/>
              <a:t>T</a:t>
            </a:r>
            <a:r>
              <a:rPr lang="en-GB" dirty="0" smtClean="0"/>
              <a:t>o </a:t>
            </a:r>
            <a:r>
              <a:rPr lang="en-GB" dirty="0"/>
              <a:t>ensure all NGOs are aware of the 4Ws matrix for 2017</a:t>
            </a:r>
          </a:p>
          <a:p>
            <a:endParaRPr lang="en-GB" dirty="0"/>
          </a:p>
        </p:txBody>
      </p:sp>
      <p:sp>
        <p:nvSpPr>
          <p:cNvPr id="3" name="Text Placeholder 2"/>
          <p:cNvSpPr>
            <a:spLocks noGrp="1"/>
          </p:cNvSpPr>
          <p:nvPr>
            <p:ph type="body" sz="quarter" idx="11"/>
          </p:nvPr>
        </p:nvSpPr>
        <p:spPr/>
        <p:txBody>
          <a:bodyPr/>
          <a:lstStyle/>
          <a:p>
            <a:r>
              <a:rPr lang="en-US" dirty="0" smtClean="0"/>
              <a:t>Objectives:</a:t>
            </a:r>
            <a:endParaRPr lang="en-GB" dirty="0"/>
          </a:p>
        </p:txBody>
      </p:sp>
      <p:sp>
        <p:nvSpPr>
          <p:cNvPr id="4" name="Text Placeholder 3"/>
          <p:cNvSpPr>
            <a:spLocks noGrp="1"/>
          </p:cNvSpPr>
          <p:nvPr>
            <p:ph type="body" sz="quarter" idx="10"/>
          </p:nvPr>
        </p:nvSpPr>
        <p:spPr/>
        <p:txBody>
          <a:bodyPr/>
          <a:lstStyle/>
          <a:p>
            <a:endParaRPr lang="en-GB"/>
          </a:p>
        </p:txBody>
      </p:sp>
    </p:spTree>
    <p:extLst>
      <p:ext uri="{BB962C8B-B14F-4D97-AF65-F5344CB8AC3E}">
        <p14:creationId xmlns:p14="http://schemas.microsoft.com/office/powerpoint/2010/main" val="3815944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smtClean="0"/>
              <a:t>SITUATION ANALYSIS</a:t>
            </a:r>
            <a:endParaRPr lang="en-US" dirty="0"/>
          </a:p>
        </p:txBody>
      </p:sp>
      <p:sp>
        <p:nvSpPr>
          <p:cNvPr id="5" name="Text Placeholder 4"/>
          <p:cNvSpPr>
            <a:spLocks noGrp="1"/>
          </p:cNvSpPr>
          <p:nvPr>
            <p:ph type="body" sz="quarter" idx="15"/>
          </p:nvPr>
        </p:nvSpPr>
        <p:spPr>
          <a:xfrm>
            <a:off x="1413933" y="1900518"/>
            <a:ext cx="10066867" cy="4712430"/>
          </a:xfrm>
        </p:spPr>
        <p:txBody>
          <a:bodyPr>
            <a:normAutofit/>
          </a:bodyPr>
          <a:lstStyle/>
          <a:p>
            <a:endParaRPr lang="en-US" b="1" dirty="0"/>
          </a:p>
          <a:p>
            <a:pPr marL="285750" indent="-285750">
              <a:buFont typeface="Wingdings" charset="2"/>
              <a:buChar char="§"/>
            </a:pPr>
            <a:r>
              <a:rPr lang="en-US" dirty="0" smtClean="0"/>
              <a:t>Displaced SYRIANS HAVE the Same </a:t>
            </a:r>
            <a:r>
              <a:rPr lang="en-US" dirty="0"/>
              <a:t>entry points to primary health care </a:t>
            </a:r>
            <a:r>
              <a:rPr lang="en-US" dirty="0" smtClean="0"/>
              <a:t>AS LEBANESE. </a:t>
            </a:r>
          </a:p>
          <a:p>
            <a:endParaRPr lang="en-US" dirty="0"/>
          </a:p>
          <a:p>
            <a:pPr marL="285750" indent="-285750">
              <a:buFont typeface="Wingdings" charset="2"/>
              <a:buChar char="§"/>
            </a:pPr>
            <a:r>
              <a:rPr lang="en-US" dirty="0"/>
              <a:t>Various entry points: </a:t>
            </a:r>
            <a:r>
              <a:rPr lang="en-US" dirty="0" err="1"/>
              <a:t>MoPH</a:t>
            </a:r>
            <a:r>
              <a:rPr lang="en-US" dirty="0"/>
              <a:t>-</a:t>
            </a:r>
            <a:r>
              <a:rPr lang="en-US" dirty="0" smtClean="0"/>
              <a:t>PHCCs</a:t>
            </a:r>
            <a:r>
              <a:rPr lang="en-US" dirty="0"/>
              <a:t>, </a:t>
            </a:r>
            <a:r>
              <a:rPr lang="en-US" dirty="0" err="1"/>
              <a:t>MoSA</a:t>
            </a:r>
            <a:r>
              <a:rPr lang="en-US" dirty="0"/>
              <a:t>-SDCs, dispensaries (NGO clinics, municipalities, LRC), MMUs, private clinics, pharmacies, Syrian </a:t>
            </a:r>
            <a:r>
              <a:rPr lang="en-US" dirty="0" smtClean="0"/>
              <a:t>doctors</a:t>
            </a:r>
          </a:p>
          <a:p>
            <a:endParaRPr lang="en-US" dirty="0"/>
          </a:p>
          <a:p>
            <a:pPr marL="285750" indent="-285750">
              <a:buFont typeface="Wingdings" charset="2"/>
              <a:buChar char="§"/>
            </a:pPr>
            <a:r>
              <a:rPr lang="en-US" dirty="0"/>
              <a:t>Support for access to primary healthcare </a:t>
            </a:r>
            <a:r>
              <a:rPr lang="en-US" dirty="0" smtClean="0"/>
              <a:t>services BY PARTNERS continues WITH A shift </a:t>
            </a:r>
            <a:r>
              <a:rPr lang="en-US" dirty="0"/>
              <a:t>in MMU </a:t>
            </a:r>
            <a:r>
              <a:rPr lang="en-US" dirty="0" smtClean="0"/>
              <a:t>support.  </a:t>
            </a:r>
            <a:r>
              <a:rPr lang="en-US" dirty="0"/>
              <a:t>yet </a:t>
            </a:r>
            <a:r>
              <a:rPr lang="en-US" dirty="0" smtClean="0"/>
              <a:t>CONSULTATIONS THROUGH </a:t>
            </a:r>
            <a:r>
              <a:rPr lang="en-US" dirty="0" err="1" smtClean="0"/>
              <a:t>mmuS</a:t>
            </a:r>
            <a:r>
              <a:rPr lang="en-US" dirty="0" smtClean="0"/>
              <a:t> still </a:t>
            </a:r>
            <a:r>
              <a:rPr lang="en-US" dirty="0"/>
              <a:t>comprise 30% </a:t>
            </a:r>
            <a:r>
              <a:rPr lang="en-US" dirty="0" smtClean="0"/>
              <a:t>of total </a:t>
            </a:r>
            <a:r>
              <a:rPr lang="en-US" dirty="0"/>
              <a:t>subsidized consultations reported by LCRP </a:t>
            </a:r>
            <a:r>
              <a:rPr lang="en-US" dirty="0" smtClean="0"/>
              <a:t>partners</a:t>
            </a:r>
          </a:p>
          <a:p>
            <a:endParaRPr lang="en-US" dirty="0"/>
          </a:p>
          <a:p>
            <a:pPr marL="285750" indent="-285750">
              <a:buFont typeface="Wingdings" charset="2"/>
              <a:buChar char="§"/>
            </a:pPr>
            <a:r>
              <a:rPr lang="en-US" dirty="0" smtClean="0"/>
              <a:t>Support </a:t>
            </a:r>
            <a:r>
              <a:rPr lang="en-US" dirty="0"/>
              <a:t>for access to obstetric and life-saving support </a:t>
            </a:r>
            <a:r>
              <a:rPr lang="en-US" dirty="0" smtClean="0"/>
              <a:t>continues WITH AN Increase </a:t>
            </a:r>
            <a:r>
              <a:rPr lang="en-US" dirty="0"/>
              <a:t>in % of fee coverage &amp; additional </a:t>
            </a:r>
            <a:r>
              <a:rPr lang="en-US" dirty="0" smtClean="0"/>
              <a:t>support AVAILABLE </a:t>
            </a:r>
            <a:r>
              <a:rPr lang="en-US" dirty="0"/>
              <a:t>for </a:t>
            </a:r>
            <a:r>
              <a:rPr lang="en-US" dirty="0" smtClean="0"/>
              <a:t>A NUMBER OF PATIENTS WITH chronic </a:t>
            </a:r>
            <a:r>
              <a:rPr lang="en-US" dirty="0"/>
              <a:t>conditions </a:t>
            </a:r>
            <a:r>
              <a:rPr lang="en-US" dirty="0" smtClean="0"/>
              <a:t>i.e</a:t>
            </a:r>
            <a:r>
              <a:rPr lang="en-US" dirty="0"/>
              <a:t>. renal failure, </a:t>
            </a:r>
            <a:r>
              <a:rPr lang="en-US" dirty="0" smtClean="0"/>
              <a:t>thalassemia</a:t>
            </a:r>
          </a:p>
          <a:p>
            <a:endParaRPr lang="en-US" dirty="0"/>
          </a:p>
          <a:p>
            <a:pPr marL="285750" indent="-285750">
              <a:buFont typeface="Wingdings" charset="2"/>
              <a:buChar char="§"/>
            </a:pPr>
            <a:r>
              <a:rPr lang="en-US" dirty="0" smtClean="0"/>
              <a:t>Financial</a:t>
            </a:r>
            <a:r>
              <a:rPr lang="en-US" dirty="0"/>
              <a:t>, social and protection barriers to access</a:t>
            </a:r>
          </a:p>
          <a:p>
            <a:endParaRPr lang="en-US" dirty="0"/>
          </a:p>
        </p:txBody>
      </p:sp>
    </p:spTree>
    <p:extLst>
      <p:ext uri="{BB962C8B-B14F-4D97-AF65-F5344CB8AC3E}">
        <p14:creationId xmlns:p14="http://schemas.microsoft.com/office/powerpoint/2010/main" val="22941205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smtClean="0"/>
              <a:t>SECTOR BUDGET AND TARGETS</a:t>
            </a:r>
            <a:endParaRPr lang="en-US" dirty="0"/>
          </a:p>
        </p:txBody>
      </p:sp>
      <p:sp>
        <p:nvSpPr>
          <p:cNvPr id="4" name="Text Placeholder 3"/>
          <p:cNvSpPr>
            <a:spLocks noGrp="1"/>
          </p:cNvSpPr>
          <p:nvPr>
            <p:ph type="body" sz="quarter" idx="10"/>
          </p:nvPr>
        </p:nvSpPr>
        <p:spPr/>
        <p:txBody>
          <a:bodyPr/>
          <a:lstStyle/>
          <a:p>
            <a:endParaRPr lang="en-US"/>
          </a:p>
        </p:txBody>
      </p:sp>
      <p:sp>
        <p:nvSpPr>
          <p:cNvPr id="5" name="Text Placeholder 4"/>
          <p:cNvSpPr>
            <a:spLocks noGrp="1"/>
          </p:cNvSpPr>
          <p:nvPr>
            <p:ph type="body" sz="quarter" idx="15"/>
          </p:nvPr>
        </p:nvSpPr>
        <p:spPr>
          <a:xfrm>
            <a:off x="1421767" y="1855694"/>
            <a:ext cx="10476907" cy="5002305"/>
          </a:xfrm>
        </p:spPr>
        <p:txBody>
          <a:bodyPr/>
          <a:lstStyle/>
          <a:p>
            <a:r>
              <a:rPr lang="en-US" b="1" dirty="0" smtClean="0"/>
              <a:t>overall </a:t>
            </a:r>
            <a:r>
              <a:rPr lang="en-US" b="1" dirty="0"/>
              <a:t>budget </a:t>
            </a:r>
            <a:r>
              <a:rPr lang="en-US" b="1" dirty="0" smtClean="0"/>
              <a:t>: 308 M USD             </a:t>
            </a:r>
            <a:r>
              <a:rPr lang="en-US" dirty="0" smtClean="0"/>
              <a:t>COMPARED TO 290 M USD in 2016 </a:t>
            </a:r>
            <a:r>
              <a:rPr lang="en-US" dirty="0" smtClean="0">
                <a:sym typeface="Wingdings"/>
              </a:rPr>
              <a:t> 6% increase</a:t>
            </a:r>
            <a:endParaRPr lang="en-US" dirty="0" smtClean="0"/>
          </a:p>
          <a:p>
            <a:endParaRPr lang="en-US" dirty="0" smtClean="0">
              <a:solidFill>
                <a:schemeClr val="accent1">
                  <a:lumMod val="75000"/>
                </a:schemeClr>
              </a:solidFill>
            </a:endParaRPr>
          </a:p>
          <a:p>
            <a:r>
              <a:rPr lang="en-US" sz="1600" dirty="0">
                <a:solidFill>
                  <a:schemeClr val="accent1">
                    <a:lumMod val="75000"/>
                  </a:schemeClr>
                </a:solidFill>
              </a:rPr>
              <a:t>Outcome </a:t>
            </a:r>
            <a:r>
              <a:rPr lang="en-US" sz="1600" dirty="0" smtClean="0">
                <a:solidFill>
                  <a:schemeClr val="accent1">
                    <a:lumMod val="75000"/>
                  </a:schemeClr>
                </a:solidFill>
              </a:rPr>
              <a:t>1 </a:t>
            </a:r>
            <a:r>
              <a:rPr lang="en-US" sz="1600" dirty="0">
                <a:solidFill>
                  <a:schemeClr val="accent1">
                    <a:lumMod val="75000"/>
                  </a:schemeClr>
                </a:solidFill>
                <a:sym typeface="Wingdings" panose="05000000000000000000" pitchFamily="2" charset="2"/>
              </a:rPr>
              <a:t>[Primary healthcare</a:t>
            </a:r>
            <a:r>
              <a:rPr lang="en-US" sz="1600" dirty="0" smtClean="0">
                <a:solidFill>
                  <a:schemeClr val="accent1">
                    <a:lumMod val="75000"/>
                  </a:schemeClr>
                </a:solidFill>
                <a:sym typeface="Wingdings" panose="05000000000000000000" pitchFamily="2" charset="2"/>
              </a:rPr>
              <a:t>]</a:t>
            </a:r>
            <a:r>
              <a:rPr lang="en-US" sz="1600" dirty="0">
                <a:solidFill>
                  <a:schemeClr val="accent1">
                    <a:lumMod val="75000"/>
                  </a:schemeClr>
                </a:solidFill>
                <a:sym typeface="Wingdings" panose="05000000000000000000" pitchFamily="2" charset="2"/>
              </a:rPr>
              <a:t>	</a:t>
            </a:r>
            <a:r>
              <a:rPr lang="en-US" sz="1600" dirty="0" smtClean="0">
                <a:solidFill>
                  <a:schemeClr val="accent1">
                    <a:lumMod val="75000"/>
                  </a:schemeClr>
                </a:solidFill>
                <a:sym typeface="Wingdings" panose="05000000000000000000" pitchFamily="2" charset="2"/>
              </a:rPr>
              <a:t>	    83.4 </a:t>
            </a:r>
            <a:r>
              <a:rPr lang="en-US" sz="1600" dirty="0">
                <a:solidFill>
                  <a:schemeClr val="accent1">
                    <a:lumMod val="75000"/>
                  </a:schemeClr>
                </a:solidFill>
                <a:sym typeface="Wingdings" panose="05000000000000000000" pitchFamily="2" charset="2"/>
              </a:rPr>
              <a:t>M USD   </a:t>
            </a:r>
            <a:endParaRPr lang="en-US" sz="1600" dirty="0" smtClean="0">
              <a:solidFill>
                <a:schemeClr val="accent1">
                  <a:lumMod val="75000"/>
                </a:schemeClr>
              </a:solidFill>
              <a:sym typeface="Wingdings" panose="05000000000000000000" pitchFamily="2" charset="2"/>
            </a:endParaRPr>
          </a:p>
          <a:p>
            <a:r>
              <a:rPr lang="en-US" sz="1600" dirty="0" smtClean="0">
                <a:solidFill>
                  <a:schemeClr val="accent1">
                    <a:lumMod val="75000"/>
                  </a:schemeClr>
                </a:solidFill>
              </a:rPr>
              <a:t>Outcome 2 </a:t>
            </a:r>
            <a:r>
              <a:rPr lang="en-US" sz="1600" dirty="0">
                <a:solidFill>
                  <a:schemeClr val="accent1">
                    <a:lumMod val="75000"/>
                  </a:schemeClr>
                </a:solidFill>
                <a:sym typeface="Wingdings" panose="05000000000000000000" pitchFamily="2" charset="2"/>
              </a:rPr>
              <a:t>[Hospital care</a:t>
            </a:r>
            <a:r>
              <a:rPr lang="en-US" sz="1600" dirty="0" smtClean="0">
                <a:solidFill>
                  <a:schemeClr val="accent1">
                    <a:lumMod val="75000"/>
                  </a:schemeClr>
                </a:solidFill>
                <a:sym typeface="Wingdings" panose="05000000000000000000" pitchFamily="2" charset="2"/>
              </a:rPr>
              <a:t>]</a:t>
            </a:r>
            <a:r>
              <a:rPr lang="en-US" sz="1600" dirty="0" smtClean="0">
                <a:solidFill>
                  <a:schemeClr val="accent1">
                    <a:lumMod val="75000"/>
                  </a:schemeClr>
                </a:solidFill>
              </a:rPr>
              <a:t>                                            </a:t>
            </a:r>
            <a:r>
              <a:rPr lang="en-US" sz="1600" dirty="0" smtClean="0">
                <a:solidFill>
                  <a:schemeClr val="accent1">
                    <a:lumMod val="75000"/>
                  </a:schemeClr>
                </a:solidFill>
                <a:sym typeface="Wingdings" panose="05000000000000000000" pitchFamily="2" charset="2"/>
              </a:rPr>
              <a:t>  </a:t>
            </a:r>
            <a:r>
              <a:rPr lang="en-US" sz="1600" b="1" dirty="0">
                <a:solidFill>
                  <a:schemeClr val="accent1">
                    <a:lumMod val="75000"/>
                  </a:schemeClr>
                </a:solidFill>
                <a:sym typeface="Wingdings" panose="05000000000000000000" pitchFamily="2" charset="2"/>
              </a:rPr>
              <a:t>211.6 </a:t>
            </a:r>
            <a:r>
              <a:rPr lang="en-US" sz="1600" dirty="0">
                <a:solidFill>
                  <a:schemeClr val="accent1">
                    <a:lumMod val="75000"/>
                  </a:schemeClr>
                </a:solidFill>
                <a:sym typeface="Wingdings" panose="05000000000000000000" pitchFamily="2" charset="2"/>
              </a:rPr>
              <a:t>M USD  </a:t>
            </a:r>
            <a:endParaRPr lang="en-US" sz="1600" dirty="0" smtClean="0">
              <a:solidFill>
                <a:schemeClr val="accent1">
                  <a:lumMod val="75000"/>
                </a:schemeClr>
              </a:solidFill>
              <a:sym typeface="Wingdings" panose="05000000000000000000" pitchFamily="2" charset="2"/>
            </a:endParaRPr>
          </a:p>
          <a:p>
            <a:r>
              <a:rPr lang="en-US" sz="1600" dirty="0" smtClean="0">
                <a:solidFill>
                  <a:schemeClr val="accent1">
                    <a:lumMod val="75000"/>
                  </a:schemeClr>
                </a:solidFill>
              </a:rPr>
              <a:t>Outcome </a:t>
            </a:r>
            <a:r>
              <a:rPr lang="en-US" sz="1600" dirty="0">
                <a:solidFill>
                  <a:schemeClr val="accent1">
                    <a:lumMod val="75000"/>
                  </a:schemeClr>
                </a:solidFill>
              </a:rPr>
              <a:t>3 </a:t>
            </a:r>
            <a:r>
              <a:rPr lang="en-US" sz="1600" dirty="0">
                <a:solidFill>
                  <a:schemeClr val="accent1">
                    <a:lumMod val="75000"/>
                  </a:schemeClr>
                </a:solidFill>
                <a:sym typeface="Wingdings" panose="05000000000000000000" pitchFamily="2" charset="2"/>
              </a:rPr>
              <a:t>[Outbreak control</a:t>
            </a:r>
            <a:r>
              <a:rPr lang="en-US" sz="1600" dirty="0" smtClean="0">
                <a:solidFill>
                  <a:schemeClr val="accent1">
                    <a:lumMod val="75000"/>
                  </a:schemeClr>
                </a:solidFill>
                <a:sym typeface="Wingdings" panose="05000000000000000000" pitchFamily="2" charset="2"/>
              </a:rPr>
              <a:t>]                                        8    M </a:t>
            </a:r>
            <a:r>
              <a:rPr lang="en-US" sz="1600" dirty="0">
                <a:solidFill>
                  <a:schemeClr val="accent1">
                    <a:lumMod val="75000"/>
                  </a:schemeClr>
                </a:solidFill>
                <a:sym typeface="Wingdings" panose="05000000000000000000" pitchFamily="2" charset="2"/>
              </a:rPr>
              <a:t>USD   </a:t>
            </a:r>
            <a:endParaRPr lang="en-US" sz="1600" dirty="0" smtClean="0">
              <a:solidFill>
                <a:schemeClr val="accent1">
                  <a:lumMod val="75000"/>
                </a:schemeClr>
              </a:solidFill>
              <a:sym typeface="Wingdings" panose="05000000000000000000" pitchFamily="2" charset="2"/>
            </a:endParaRPr>
          </a:p>
          <a:p>
            <a:r>
              <a:rPr lang="en-US" sz="1600" dirty="0" smtClean="0">
                <a:solidFill>
                  <a:schemeClr val="accent1">
                    <a:lumMod val="75000"/>
                  </a:schemeClr>
                </a:solidFill>
              </a:rPr>
              <a:t>Outcome </a:t>
            </a:r>
            <a:r>
              <a:rPr lang="en-US" sz="1600" dirty="0">
                <a:solidFill>
                  <a:schemeClr val="accent1">
                    <a:lumMod val="75000"/>
                  </a:schemeClr>
                </a:solidFill>
              </a:rPr>
              <a:t>4 </a:t>
            </a:r>
            <a:r>
              <a:rPr lang="en-US" sz="1600" dirty="0" smtClean="0">
                <a:solidFill>
                  <a:schemeClr val="accent1">
                    <a:lumMod val="75000"/>
                  </a:schemeClr>
                </a:solidFill>
                <a:sym typeface="Wingdings" panose="05000000000000000000" pitchFamily="2" charset="2"/>
              </a:rPr>
              <a:t>[CHILD, Adolescent </a:t>
            </a:r>
            <a:r>
              <a:rPr lang="en-US" sz="1600" dirty="0">
                <a:solidFill>
                  <a:schemeClr val="accent1">
                    <a:lumMod val="75000"/>
                  </a:schemeClr>
                </a:solidFill>
                <a:sym typeface="Wingdings" panose="05000000000000000000" pitchFamily="2" charset="2"/>
              </a:rPr>
              <a:t>&amp; Youth Health</a:t>
            </a:r>
            <a:r>
              <a:rPr lang="en-US" sz="1600" dirty="0" smtClean="0">
                <a:solidFill>
                  <a:schemeClr val="accent1">
                    <a:lumMod val="75000"/>
                  </a:schemeClr>
                </a:solidFill>
                <a:sym typeface="Wingdings" panose="05000000000000000000" pitchFamily="2" charset="2"/>
              </a:rPr>
              <a:t>]   	      5    M USD</a:t>
            </a:r>
            <a:endParaRPr lang="en-US" sz="1600" dirty="0" smtClean="0">
              <a:solidFill>
                <a:schemeClr val="accent1">
                  <a:lumMod val="75000"/>
                </a:schemeClr>
              </a:solidFill>
            </a:endParaRPr>
          </a:p>
          <a:p>
            <a:endParaRPr lang="en-US" b="1" dirty="0" smtClean="0"/>
          </a:p>
          <a:p>
            <a:r>
              <a:rPr lang="en-US" b="1" dirty="0" smtClean="0"/>
              <a:t>overall </a:t>
            </a:r>
            <a:r>
              <a:rPr lang="en-US" b="1" dirty="0"/>
              <a:t>targets by population cohort and </a:t>
            </a:r>
            <a:r>
              <a:rPr lang="en-US" b="1" dirty="0" smtClean="0"/>
              <a:t>institutions:</a:t>
            </a:r>
          </a:p>
          <a:p>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4002451273"/>
              </p:ext>
            </p:extLst>
          </p:nvPr>
        </p:nvGraphicFramePr>
        <p:xfrm>
          <a:off x="306555" y="4198713"/>
          <a:ext cx="8128000" cy="2472792"/>
        </p:xfrm>
        <a:graphic>
          <a:graphicData uri="http://schemas.openxmlformats.org/drawingml/2006/table">
            <a:tbl>
              <a:tblPr firstRow="1" bandRow="1">
                <a:tableStyleId>{5C22544A-7EE6-4342-B048-85BDC9FD1C3A}</a:tableStyleId>
              </a:tblPr>
              <a:tblGrid>
                <a:gridCol w="2032000"/>
                <a:gridCol w="2032000"/>
                <a:gridCol w="2032000"/>
                <a:gridCol w="2032000"/>
              </a:tblGrid>
              <a:tr h="481432">
                <a:tc>
                  <a:txBody>
                    <a:bodyPr/>
                    <a:lstStyle/>
                    <a:p>
                      <a:pPr algn="ctr" fontAlgn="ctr"/>
                      <a:r>
                        <a:rPr lang="en-US" sz="1400" b="1" i="0" u="none" strike="noStrike" dirty="0">
                          <a:solidFill>
                            <a:srgbClr val="000000"/>
                          </a:solidFill>
                          <a:effectLst/>
                          <a:latin typeface="Calibri"/>
                        </a:rPr>
                        <a:t>Population Cohorts</a:t>
                      </a:r>
                    </a:p>
                  </a:txBody>
                  <a:tcPr marL="12700" marR="12700" marT="12700" marB="0" anchor="ctr"/>
                </a:tc>
                <a:tc>
                  <a:txBody>
                    <a:bodyPr/>
                    <a:lstStyle/>
                    <a:p>
                      <a:pPr algn="ctr" fontAlgn="ctr"/>
                      <a:r>
                        <a:rPr lang="en-US" sz="1400" b="1" i="0" u="none" strike="noStrike" dirty="0">
                          <a:solidFill>
                            <a:srgbClr val="000000"/>
                          </a:solidFill>
                          <a:effectLst/>
                          <a:latin typeface="Calibri"/>
                        </a:rPr>
                        <a:t>Total Population</a:t>
                      </a:r>
                    </a:p>
                  </a:txBody>
                  <a:tcPr marL="12700" marR="12700" marT="12700" marB="0" anchor="ctr"/>
                </a:tc>
                <a:tc>
                  <a:txBody>
                    <a:bodyPr/>
                    <a:lstStyle/>
                    <a:p>
                      <a:pPr algn="ctr" fontAlgn="ctr"/>
                      <a:r>
                        <a:rPr lang="en-US" sz="1400" b="1" i="0" u="none" strike="noStrike" dirty="0">
                          <a:solidFill>
                            <a:srgbClr val="000000"/>
                          </a:solidFill>
                          <a:effectLst/>
                          <a:latin typeface="Calibri"/>
                        </a:rPr>
                        <a:t>Total Population in Need</a:t>
                      </a:r>
                    </a:p>
                  </a:txBody>
                  <a:tcPr marL="12700" marR="12700" marT="12700" marB="0" anchor="ctr"/>
                </a:tc>
                <a:tc>
                  <a:txBody>
                    <a:bodyPr/>
                    <a:lstStyle/>
                    <a:p>
                      <a:pPr algn="ctr" fontAlgn="ctr"/>
                      <a:r>
                        <a:rPr lang="en-US" sz="1400" b="1" i="0" u="none" strike="noStrike">
                          <a:solidFill>
                            <a:srgbClr val="000000"/>
                          </a:solidFill>
                          <a:effectLst/>
                          <a:latin typeface="Calibri"/>
                        </a:rPr>
                        <a:t>Total Population Targeted</a:t>
                      </a:r>
                    </a:p>
                  </a:txBody>
                  <a:tcPr marL="12700" marR="12700" marT="12700" marB="0" anchor="ctr"/>
                </a:tc>
              </a:tr>
              <a:tr h="370840">
                <a:tc>
                  <a:txBody>
                    <a:bodyPr/>
                    <a:lstStyle/>
                    <a:p>
                      <a:pPr algn="l" fontAlgn="ctr"/>
                      <a:r>
                        <a:rPr lang="en-US" sz="1400" b="0" i="0" u="none" strike="noStrike">
                          <a:solidFill>
                            <a:srgbClr val="000000"/>
                          </a:solidFill>
                          <a:effectLst/>
                          <a:latin typeface="Calibri"/>
                        </a:rPr>
                        <a:t>Lebanese </a:t>
                      </a:r>
                    </a:p>
                  </a:txBody>
                  <a:tcPr marL="12700" marR="12700" marT="12700" marB="0" anchor="ctr"/>
                </a:tc>
                <a:tc>
                  <a:txBody>
                    <a:bodyPr/>
                    <a:lstStyle/>
                    <a:p>
                      <a:pPr algn="ctr" fontAlgn="ctr"/>
                      <a:r>
                        <a:rPr lang="en-US" sz="1400" b="1" i="0" u="none" strike="noStrike">
                          <a:solidFill>
                            <a:srgbClr val="000000"/>
                          </a:solidFill>
                          <a:effectLst/>
                          <a:latin typeface="Calibri"/>
                        </a:rPr>
                        <a:t>4,035,042</a:t>
                      </a:r>
                    </a:p>
                  </a:txBody>
                  <a:tcPr marL="12700" marR="12700" marT="12700" marB="0" anchor="ctr"/>
                </a:tc>
                <a:tc>
                  <a:txBody>
                    <a:bodyPr/>
                    <a:lstStyle/>
                    <a:p>
                      <a:pPr algn="r" fontAlgn="ctr"/>
                      <a:r>
                        <a:rPr lang="en-US" sz="1400" b="0" i="0" u="none" strike="noStrike" dirty="0">
                          <a:solidFill>
                            <a:srgbClr val="000000"/>
                          </a:solidFill>
                          <a:effectLst/>
                          <a:latin typeface="Calibri"/>
                        </a:rPr>
                        <a:t>1,500,000</a:t>
                      </a:r>
                    </a:p>
                  </a:txBody>
                  <a:tcPr marL="12700" marR="12700" marT="12700" marB="0" anchor="ctr"/>
                </a:tc>
                <a:tc>
                  <a:txBody>
                    <a:bodyPr/>
                    <a:lstStyle/>
                    <a:p>
                      <a:pPr algn="r" fontAlgn="ctr"/>
                      <a:r>
                        <a:rPr lang="en-US" sz="1400" b="0" i="0" u="none" strike="noStrike" dirty="0">
                          <a:solidFill>
                            <a:srgbClr val="000000"/>
                          </a:solidFill>
                          <a:effectLst/>
                          <a:latin typeface="Calibri"/>
                        </a:rPr>
                        <a:t>750,000</a:t>
                      </a:r>
                    </a:p>
                  </a:txBody>
                  <a:tcPr marL="12700" marR="12700" marT="12700" marB="0" anchor="ctr"/>
                </a:tc>
              </a:tr>
              <a:tr h="370840">
                <a:tc>
                  <a:txBody>
                    <a:bodyPr/>
                    <a:lstStyle/>
                    <a:p>
                      <a:pPr algn="l" fontAlgn="ctr"/>
                      <a:r>
                        <a:rPr lang="en-US" sz="1400" b="0" i="0" u="none" strike="noStrike" dirty="0">
                          <a:solidFill>
                            <a:srgbClr val="000000"/>
                          </a:solidFill>
                          <a:effectLst/>
                          <a:latin typeface="Calibri"/>
                        </a:rPr>
                        <a:t>Displaced Syrian</a:t>
                      </a:r>
                    </a:p>
                  </a:txBody>
                  <a:tcPr marL="12700" marR="12700" marT="12700" marB="0" anchor="ctr"/>
                </a:tc>
                <a:tc>
                  <a:txBody>
                    <a:bodyPr/>
                    <a:lstStyle/>
                    <a:p>
                      <a:pPr algn="ctr" fontAlgn="ctr"/>
                      <a:r>
                        <a:rPr lang="en-US" sz="1400" b="1" i="0" u="none" strike="noStrike" dirty="0">
                          <a:solidFill>
                            <a:srgbClr val="000000"/>
                          </a:solidFill>
                          <a:effectLst/>
                          <a:latin typeface="Calibri"/>
                        </a:rPr>
                        <a:t>1,500,000</a:t>
                      </a:r>
                    </a:p>
                  </a:txBody>
                  <a:tcPr marL="12700" marR="12700" marT="12700" marB="0" anchor="ctr"/>
                </a:tc>
                <a:tc>
                  <a:txBody>
                    <a:bodyPr/>
                    <a:lstStyle/>
                    <a:p>
                      <a:pPr algn="r" fontAlgn="ctr"/>
                      <a:r>
                        <a:rPr lang="en-US" sz="1400" b="0" i="0" u="none" strike="noStrike">
                          <a:solidFill>
                            <a:srgbClr val="000000"/>
                          </a:solidFill>
                          <a:effectLst/>
                          <a:latin typeface="Calibri"/>
                        </a:rPr>
                        <a:t>733,795</a:t>
                      </a:r>
                    </a:p>
                  </a:txBody>
                  <a:tcPr marL="12700" marR="12700" marT="12700" marB="0" anchor="ctr"/>
                </a:tc>
                <a:tc>
                  <a:txBody>
                    <a:bodyPr/>
                    <a:lstStyle/>
                    <a:p>
                      <a:pPr algn="r" fontAlgn="ctr"/>
                      <a:r>
                        <a:rPr lang="en-US" sz="1400" b="0" i="0" u="none" strike="noStrike" dirty="0">
                          <a:solidFill>
                            <a:srgbClr val="000000"/>
                          </a:solidFill>
                          <a:effectLst/>
                          <a:latin typeface="Calibri"/>
                        </a:rPr>
                        <a:t>733,795</a:t>
                      </a:r>
                    </a:p>
                  </a:txBody>
                  <a:tcPr marL="12700" marR="12700" marT="12700" marB="0" anchor="ctr"/>
                </a:tc>
              </a:tr>
              <a:tr h="370840">
                <a:tc>
                  <a:txBody>
                    <a:bodyPr/>
                    <a:lstStyle/>
                    <a:p>
                      <a:pPr algn="l" fontAlgn="ctr"/>
                      <a:r>
                        <a:rPr lang="en-US" sz="1400" b="0" i="0" u="none" strike="noStrike" dirty="0">
                          <a:solidFill>
                            <a:srgbClr val="000000"/>
                          </a:solidFill>
                          <a:effectLst/>
                          <a:latin typeface="Calibri"/>
                        </a:rPr>
                        <a:t>Palestine Refugee from Syria (PRS)</a:t>
                      </a:r>
                    </a:p>
                  </a:txBody>
                  <a:tcPr marL="12700" marR="12700" marT="12700" marB="0" anchor="ctr"/>
                </a:tc>
                <a:tc>
                  <a:txBody>
                    <a:bodyPr/>
                    <a:lstStyle/>
                    <a:p>
                      <a:pPr algn="ctr" fontAlgn="ctr"/>
                      <a:r>
                        <a:rPr lang="en-US" sz="1400" b="1" i="0" u="none" strike="noStrike" dirty="0">
                          <a:solidFill>
                            <a:srgbClr val="000000"/>
                          </a:solidFill>
                          <a:effectLst/>
                          <a:latin typeface="Calibri"/>
                        </a:rPr>
                        <a:t>31,502</a:t>
                      </a:r>
                    </a:p>
                  </a:txBody>
                  <a:tcPr marL="12700" marR="12700" marT="12700" marB="0" anchor="ctr"/>
                </a:tc>
                <a:tc>
                  <a:txBody>
                    <a:bodyPr/>
                    <a:lstStyle/>
                    <a:p>
                      <a:pPr algn="r" fontAlgn="ctr"/>
                      <a:r>
                        <a:rPr lang="en-US" sz="1400" b="0" i="0" u="none" strike="noStrike" dirty="0">
                          <a:solidFill>
                            <a:srgbClr val="000000"/>
                          </a:solidFill>
                          <a:effectLst/>
                          <a:latin typeface="Calibri"/>
                        </a:rPr>
                        <a:t>31,502</a:t>
                      </a:r>
                    </a:p>
                  </a:txBody>
                  <a:tcPr marL="12700" marR="12700" marT="12700" marB="0" anchor="ctr"/>
                </a:tc>
                <a:tc>
                  <a:txBody>
                    <a:bodyPr/>
                    <a:lstStyle/>
                    <a:p>
                      <a:pPr algn="r" fontAlgn="ctr"/>
                      <a:r>
                        <a:rPr lang="en-US" sz="1400" b="0" i="0" u="none" strike="noStrike" dirty="0">
                          <a:solidFill>
                            <a:srgbClr val="000000"/>
                          </a:solidFill>
                          <a:effectLst/>
                          <a:latin typeface="Calibri"/>
                        </a:rPr>
                        <a:t>31,502</a:t>
                      </a:r>
                    </a:p>
                  </a:txBody>
                  <a:tcPr marL="12700" marR="12700" marT="12700" marB="0" anchor="ctr"/>
                </a:tc>
              </a:tr>
              <a:tr h="370840">
                <a:tc>
                  <a:txBody>
                    <a:bodyPr/>
                    <a:lstStyle/>
                    <a:p>
                      <a:pPr algn="l" fontAlgn="ctr"/>
                      <a:r>
                        <a:rPr lang="en-US" sz="1400" b="0" i="0" u="none" strike="noStrike">
                          <a:solidFill>
                            <a:srgbClr val="000000"/>
                          </a:solidFill>
                          <a:effectLst/>
                          <a:latin typeface="Calibri"/>
                        </a:rPr>
                        <a:t>Palestine Refugee in Lebanon  (PRL)</a:t>
                      </a:r>
                    </a:p>
                  </a:txBody>
                  <a:tcPr marL="12700" marR="12700" marT="12700" marB="0" anchor="ctr"/>
                </a:tc>
                <a:tc>
                  <a:txBody>
                    <a:bodyPr/>
                    <a:lstStyle/>
                    <a:p>
                      <a:pPr algn="ctr" fontAlgn="ctr"/>
                      <a:r>
                        <a:rPr lang="en-US" sz="1400" b="1" i="0" u="none" strike="noStrike">
                          <a:solidFill>
                            <a:srgbClr val="000000"/>
                          </a:solidFill>
                          <a:effectLst/>
                          <a:latin typeface="Calibri"/>
                        </a:rPr>
                        <a:t>277,985</a:t>
                      </a:r>
                    </a:p>
                  </a:txBody>
                  <a:tcPr marL="12700" marR="12700" marT="12700" marB="0" anchor="ctr"/>
                </a:tc>
                <a:tc>
                  <a:txBody>
                    <a:bodyPr/>
                    <a:lstStyle/>
                    <a:p>
                      <a:pPr algn="r" fontAlgn="ctr"/>
                      <a:r>
                        <a:rPr lang="en-US" sz="1400" b="0" i="0" u="none" strike="noStrike">
                          <a:solidFill>
                            <a:srgbClr val="000000"/>
                          </a:solidFill>
                          <a:effectLst/>
                          <a:latin typeface="Calibri"/>
                        </a:rPr>
                        <a:t>180,691</a:t>
                      </a:r>
                    </a:p>
                  </a:txBody>
                  <a:tcPr marL="12700" marR="12700" marT="12700" marB="0" anchor="ctr"/>
                </a:tc>
                <a:tc>
                  <a:txBody>
                    <a:bodyPr/>
                    <a:lstStyle/>
                    <a:p>
                      <a:pPr algn="r" fontAlgn="ctr"/>
                      <a:r>
                        <a:rPr lang="en-US" sz="1400" b="0" i="0" u="none" strike="noStrike" dirty="0">
                          <a:solidFill>
                            <a:srgbClr val="000000"/>
                          </a:solidFill>
                          <a:effectLst/>
                          <a:latin typeface="Calibri"/>
                        </a:rPr>
                        <a:t>20,000</a:t>
                      </a:r>
                    </a:p>
                  </a:txBody>
                  <a:tcPr marL="12700" marR="12700" marT="12700" marB="0" anchor="ctr"/>
                </a:tc>
              </a:tr>
              <a:tr h="370840">
                <a:tc>
                  <a:txBody>
                    <a:bodyPr/>
                    <a:lstStyle/>
                    <a:p>
                      <a:pPr algn="l" fontAlgn="ctr"/>
                      <a:r>
                        <a:rPr lang="en-US" sz="1400" b="1" i="0" u="none" strike="noStrike">
                          <a:solidFill>
                            <a:srgbClr val="000000"/>
                          </a:solidFill>
                          <a:effectLst/>
                          <a:latin typeface="Calibri"/>
                        </a:rPr>
                        <a:t>GRAND TOTAL</a:t>
                      </a:r>
                    </a:p>
                  </a:txBody>
                  <a:tcPr marL="12700" marR="12700" marT="12700" marB="0" anchor="ctr"/>
                </a:tc>
                <a:tc>
                  <a:txBody>
                    <a:bodyPr/>
                    <a:lstStyle/>
                    <a:p>
                      <a:pPr algn="ctr" fontAlgn="ctr"/>
                      <a:r>
                        <a:rPr lang="en-US" sz="1400" b="1" i="0" u="none" strike="noStrike">
                          <a:solidFill>
                            <a:srgbClr val="000000"/>
                          </a:solidFill>
                          <a:effectLst/>
                          <a:latin typeface="Calibri"/>
                        </a:rPr>
                        <a:t>5,844,529</a:t>
                      </a:r>
                    </a:p>
                  </a:txBody>
                  <a:tcPr marL="12700" marR="12700" marT="12700" marB="0" anchor="ctr"/>
                </a:tc>
                <a:tc>
                  <a:txBody>
                    <a:bodyPr/>
                    <a:lstStyle/>
                    <a:p>
                      <a:pPr algn="r" fontAlgn="ctr"/>
                      <a:r>
                        <a:rPr lang="en-US" sz="1400" b="0" i="0" u="none" strike="noStrike">
                          <a:solidFill>
                            <a:srgbClr val="000000"/>
                          </a:solidFill>
                          <a:effectLst/>
                          <a:latin typeface="Calibri"/>
                        </a:rPr>
                        <a:t>2,777,193</a:t>
                      </a:r>
                    </a:p>
                  </a:txBody>
                  <a:tcPr marL="12700" marR="12700" marT="12700" marB="0" anchor="ctr"/>
                </a:tc>
                <a:tc>
                  <a:txBody>
                    <a:bodyPr/>
                    <a:lstStyle/>
                    <a:p>
                      <a:pPr algn="r" fontAlgn="ctr"/>
                      <a:r>
                        <a:rPr lang="en-US" sz="1400" b="0" i="0" u="none" strike="noStrike" dirty="0">
                          <a:solidFill>
                            <a:srgbClr val="000000"/>
                          </a:solidFill>
                          <a:effectLst/>
                          <a:latin typeface="Calibri"/>
                        </a:rPr>
                        <a:t>1,535,297</a:t>
                      </a:r>
                    </a:p>
                  </a:txBody>
                  <a:tcPr marL="12700" marR="12700" marT="12700" marB="0" anchor="ct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51810322"/>
              </p:ext>
            </p:extLst>
          </p:nvPr>
        </p:nvGraphicFramePr>
        <p:xfrm>
          <a:off x="8875691" y="4309159"/>
          <a:ext cx="3036785" cy="2225040"/>
        </p:xfrm>
        <a:graphic>
          <a:graphicData uri="http://schemas.openxmlformats.org/drawingml/2006/table">
            <a:tbl>
              <a:tblPr firstRow="1" bandRow="1">
                <a:tableStyleId>{5C22544A-7EE6-4342-B048-85BDC9FD1C3A}</a:tableStyleId>
              </a:tblPr>
              <a:tblGrid>
                <a:gridCol w="1861746"/>
                <a:gridCol w="1175039"/>
              </a:tblGrid>
              <a:tr h="370840">
                <a:tc>
                  <a:txBody>
                    <a:bodyPr/>
                    <a:lstStyle/>
                    <a:p>
                      <a:pPr algn="ctr"/>
                      <a:r>
                        <a:rPr lang="en-US" sz="1400" dirty="0" smtClean="0"/>
                        <a:t>Institutions</a:t>
                      </a:r>
                      <a:endParaRPr lang="en-US" sz="1400" dirty="0"/>
                    </a:p>
                  </a:txBody>
                  <a:tcPr/>
                </a:tc>
                <a:tc>
                  <a:txBody>
                    <a:bodyPr/>
                    <a:lstStyle/>
                    <a:p>
                      <a:pPr algn="ctr"/>
                      <a:r>
                        <a:rPr lang="en-US" sz="1400" dirty="0" smtClean="0"/>
                        <a:t>Targets</a:t>
                      </a:r>
                      <a:endParaRPr lang="en-US" sz="1400" dirty="0"/>
                    </a:p>
                  </a:txBody>
                  <a:tcPr/>
                </a:tc>
              </a:tr>
              <a:tr h="370840">
                <a:tc>
                  <a:txBody>
                    <a:bodyPr/>
                    <a:lstStyle/>
                    <a:p>
                      <a:r>
                        <a:rPr lang="en-US" sz="1400" dirty="0" smtClean="0"/>
                        <a:t>Central</a:t>
                      </a:r>
                      <a:r>
                        <a:rPr lang="en-US" sz="1400" baseline="0" dirty="0" smtClean="0"/>
                        <a:t> Ministries</a:t>
                      </a:r>
                      <a:endParaRPr lang="en-US" sz="1400" dirty="0"/>
                    </a:p>
                  </a:txBody>
                  <a:tcPr/>
                </a:tc>
                <a:tc>
                  <a:txBody>
                    <a:bodyPr/>
                    <a:lstStyle/>
                    <a:p>
                      <a:r>
                        <a:rPr lang="en-US" sz="1400" dirty="0" smtClean="0"/>
                        <a:t>1</a:t>
                      </a:r>
                      <a:endParaRPr lang="en-US" sz="1400" dirty="0"/>
                    </a:p>
                  </a:txBody>
                  <a:tcPr/>
                </a:tc>
              </a:tr>
              <a:tr h="370840">
                <a:tc>
                  <a:txBody>
                    <a:bodyPr/>
                    <a:lstStyle/>
                    <a:p>
                      <a:r>
                        <a:rPr lang="en-US" sz="1400" dirty="0" err="1" smtClean="0"/>
                        <a:t>MoPH-PHCcs</a:t>
                      </a:r>
                      <a:endParaRPr lang="en-US" sz="1400" dirty="0"/>
                    </a:p>
                  </a:txBody>
                  <a:tcPr/>
                </a:tc>
                <a:tc>
                  <a:txBody>
                    <a:bodyPr/>
                    <a:lstStyle/>
                    <a:p>
                      <a:r>
                        <a:rPr lang="en-US" sz="1400" dirty="0" smtClean="0"/>
                        <a:t>220</a:t>
                      </a:r>
                      <a:endParaRPr lang="en-US" sz="1400" dirty="0"/>
                    </a:p>
                  </a:txBody>
                  <a:tcPr/>
                </a:tc>
              </a:tr>
              <a:tr h="370840">
                <a:tc>
                  <a:txBody>
                    <a:bodyPr/>
                    <a:lstStyle/>
                    <a:p>
                      <a:r>
                        <a:rPr lang="en-US" sz="1400" dirty="0" smtClean="0"/>
                        <a:t>Hospitals</a:t>
                      </a:r>
                      <a:endParaRPr lang="en-US" sz="1400" dirty="0"/>
                    </a:p>
                  </a:txBody>
                  <a:tcPr/>
                </a:tc>
                <a:tc>
                  <a:txBody>
                    <a:bodyPr/>
                    <a:lstStyle/>
                    <a:p>
                      <a:r>
                        <a:rPr lang="en-US" sz="1400" dirty="0" smtClean="0"/>
                        <a:t>27</a:t>
                      </a:r>
                      <a:endParaRPr lang="en-US" sz="1400" dirty="0"/>
                    </a:p>
                  </a:txBody>
                  <a:tcPr/>
                </a:tc>
              </a:tr>
              <a:tr h="370840">
                <a:tc>
                  <a:txBody>
                    <a:bodyPr/>
                    <a:lstStyle/>
                    <a:p>
                      <a:r>
                        <a:rPr lang="en-US" sz="1400" dirty="0" smtClean="0"/>
                        <a:t>Schools</a:t>
                      </a:r>
                      <a:endParaRPr lang="en-US" sz="1400" dirty="0"/>
                    </a:p>
                  </a:txBody>
                  <a:tcPr/>
                </a:tc>
                <a:tc>
                  <a:txBody>
                    <a:bodyPr/>
                    <a:lstStyle/>
                    <a:p>
                      <a:r>
                        <a:rPr lang="en-US" sz="1400" dirty="0" smtClean="0"/>
                        <a:t>1,200</a:t>
                      </a:r>
                      <a:endParaRPr lang="en-US" sz="1400" dirty="0"/>
                    </a:p>
                  </a:txBody>
                  <a:tcPr/>
                </a:tc>
              </a:tr>
              <a:tr h="370840">
                <a:tc>
                  <a:txBody>
                    <a:bodyPr/>
                    <a:lstStyle/>
                    <a:p>
                      <a:r>
                        <a:rPr lang="en-US" sz="1400" dirty="0" err="1" smtClean="0"/>
                        <a:t>MoSA</a:t>
                      </a:r>
                      <a:r>
                        <a:rPr lang="en-US" sz="1400" dirty="0" smtClean="0"/>
                        <a:t>-SDCs</a:t>
                      </a:r>
                      <a:endParaRPr lang="en-US" sz="1400" dirty="0"/>
                    </a:p>
                  </a:txBody>
                  <a:tcPr/>
                </a:tc>
                <a:tc>
                  <a:txBody>
                    <a:bodyPr/>
                    <a:lstStyle/>
                    <a:p>
                      <a:r>
                        <a:rPr lang="en-US" sz="1400" dirty="0" smtClean="0"/>
                        <a:t>14</a:t>
                      </a:r>
                      <a:endParaRPr lang="en-US" sz="1400" dirty="0"/>
                    </a:p>
                  </a:txBody>
                  <a:tcPr/>
                </a:tc>
              </a:tr>
            </a:tbl>
          </a:graphicData>
        </a:graphic>
      </p:graphicFrame>
    </p:spTree>
    <p:extLst>
      <p:ext uri="{BB962C8B-B14F-4D97-AF65-F5344CB8AC3E}">
        <p14:creationId xmlns:p14="http://schemas.microsoft.com/office/powerpoint/2010/main" val="16675916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413933" y="1111381"/>
            <a:ext cx="8491360" cy="351635"/>
          </a:xfrm>
        </p:spPr>
        <p:txBody>
          <a:bodyPr/>
          <a:lstStyle/>
          <a:p>
            <a:r>
              <a:rPr lang="en-US" dirty="0" smtClean="0"/>
              <a:t>SECTOR STRATEGY 2017 - 2020</a:t>
            </a:r>
            <a:endParaRPr lang="en-US" dirty="0"/>
          </a:p>
        </p:txBody>
      </p:sp>
      <p:sp>
        <p:nvSpPr>
          <p:cNvPr id="4" name="Text Placeholder 3"/>
          <p:cNvSpPr>
            <a:spLocks noGrp="1"/>
          </p:cNvSpPr>
          <p:nvPr>
            <p:ph type="body" sz="quarter" idx="10"/>
          </p:nvPr>
        </p:nvSpPr>
        <p:spPr/>
        <p:txBody>
          <a:bodyPr/>
          <a:lstStyle/>
          <a:p>
            <a:endParaRPr lang="en-US"/>
          </a:p>
        </p:txBody>
      </p:sp>
      <p:sp>
        <p:nvSpPr>
          <p:cNvPr id="5" name="Text Placeholder 4"/>
          <p:cNvSpPr>
            <a:spLocks noGrp="1"/>
          </p:cNvSpPr>
          <p:nvPr>
            <p:ph type="body" sz="quarter" idx="15"/>
          </p:nvPr>
        </p:nvSpPr>
        <p:spPr>
          <a:xfrm>
            <a:off x="1413933" y="1900518"/>
            <a:ext cx="10066867" cy="4809070"/>
          </a:xfrm>
        </p:spPr>
        <p:txBody>
          <a:bodyPr/>
          <a:lstStyle/>
          <a:p>
            <a:r>
              <a:rPr lang="en-GB" sz="1600" dirty="0" smtClean="0"/>
              <a:t>It is aligned with the </a:t>
            </a:r>
            <a:r>
              <a:rPr lang="en-GB" sz="1600" dirty="0" err="1" smtClean="0"/>
              <a:t>mOPH</a:t>
            </a:r>
            <a:r>
              <a:rPr lang="en-GB" sz="1600" dirty="0" smtClean="0"/>
              <a:t>-HRS which serves </a:t>
            </a:r>
            <a:r>
              <a:rPr lang="en-GB" sz="1600" dirty="0"/>
              <a:t>four strategic objectives:</a:t>
            </a:r>
            <a:endParaRPr lang="en-US" sz="1600" dirty="0"/>
          </a:p>
          <a:p>
            <a:pPr marL="285750" lvl="0" indent="-285750">
              <a:buFont typeface="Arial"/>
              <a:buChar char="•"/>
            </a:pPr>
            <a:r>
              <a:rPr lang="en-US" sz="1600" dirty="0"/>
              <a:t>To increase access to health care services to reach as many displaced persons and hosting communities as possible, prioritizing the most </a:t>
            </a:r>
            <a:r>
              <a:rPr lang="en-US" sz="1600" dirty="0" smtClean="0"/>
              <a:t>vulnerable (Outcomes 1 and 2)</a:t>
            </a:r>
          </a:p>
          <a:p>
            <a:pPr lvl="0"/>
            <a:r>
              <a:rPr lang="en-US" sz="1600" dirty="0"/>
              <a:t>	</a:t>
            </a:r>
            <a:r>
              <a:rPr lang="en-US" sz="1600" b="1" dirty="0" smtClean="0"/>
              <a:t>How? </a:t>
            </a:r>
            <a:r>
              <a:rPr lang="en-US" sz="1600" dirty="0" smtClean="0"/>
              <a:t>Support to </a:t>
            </a:r>
            <a:r>
              <a:rPr lang="en-US" sz="1600" dirty="0" err="1" smtClean="0"/>
              <a:t>PHCcS</a:t>
            </a:r>
            <a:r>
              <a:rPr lang="en-US" sz="1600" dirty="0" smtClean="0"/>
              <a:t> (FOCUS ON MOPH-PHCS) for the provision of subsidies, 	free vaccination and </a:t>
            </a:r>
            <a:r>
              <a:rPr lang="en-US" sz="1600" dirty="0" err="1" smtClean="0"/>
              <a:t>medicatioN</a:t>
            </a:r>
            <a:r>
              <a:rPr lang="en-US" sz="1600" dirty="0" smtClean="0"/>
              <a:t>, awareness/outreach. Support to hospital 	care (emergency/life saving and obstetric care as well as other conditions)</a:t>
            </a:r>
          </a:p>
          <a:p>
            <a:pPr lvl="0"/>
            <a:endParaRPr lang="en-US" sz="1600" dirty="0"/>
          </a:p>
          <a:p>
            <a:pPr marL="285750" lvl="0" indent="-285750">
              <a:buFont typeface="Arial"/>
              <a:buChar char="•"/>
            </a:pPr>
            <a:r>
              <a:rPr lang="en-US" sz="1600" dirty="0"/>
              <a:t>To strengthen healthcare institutions and enable them to withstand the pressure caused by the increased demand on services and the scarcity of </a:t>
            </a:r>
            <a:r>
              <a:rPr lang="en-US" sz="1600" dirty="0" smtClean="0"/>
              <a:t>resources (outcome 1 and 2) </a:t>
            </a:r>
          </a:p>
          <a:p>
            <a:pPr lvl="0"/>
            <a:r>
              <a:rPr lang="en-US" sz="1600" dirty="0"/>
              <a:t>	</a:t>
            </a:r>
            <a:r>
              <a:rPr lang="en-US" sz="1600" b="1" dirty="0" smtClean="0"/>
              <a:t>how? </a:t>
            </a:r>
            <a:r>
              <a:rPr lang="en-US" sz="1600" dirty="0" smtClean="0"/>
              <a:t>Staffing support, equipment, capacity building</a:t>
            </a:r>
            <a:endParaRPr lang="en-US" sz="1600" dirty="0" smtClean="0">
              <a:solidFill>
                <a:schemeClr val="tx1"/>
              </a:solidFill>
            </a:endParaRPr>
          </a:p>
          <a:p>
            <a:pPr lvl="0"/>
            <a:endParaRPr lang="en-US" sz="1600" dirty="0"/>
          </a:p>
          <a:p>
            <a:pPr marL="285750" lvl="0" indent="-285750">
              <a:buFont typeface="Arial"/>
              <a:buChar char="•"/>
            </a:pPr>
            <a:r>
              <a:rPr lang="en-US" sz="1600" dirty="0"/>
              <a:t>To ensure health security and control of outbreaks </a:t>
            </a:r>
            <a:r>
              <a:rPr lang="en-US" sz="1600" dirty="0" smtClean="0"/>
              <a:t> (outcome 3)</a:t>
            </a:r>
          </a:p>
          <a:p>
            <a:pPr lvl="0"/>
            <a:r>
              <a:rPr lang="en-US" sz="1600" dirty="0"/>
              <a:t>	</a:t>
            </a:r>
            <a:r>
              <a:rPr lang="en-US" sz="1600" b="1" dirty="0" smtClean="0"/>
              <a:t>HOW? </a:t>
            </a:r>
            <a:r>
              <a:rPr lang="en-US" sz="1600" dirty="0" smtClean="0"/>
              <a:t>Focus on EWARs, availability of contingency stocks, vaccination 	campaigns where needed</a:t>
            </a:r>
          </a:p>
          <a:p>
            <a:pPr lvl="0"/>
            <a:endParaRPr lang="en-US" sz="1600" dirty="0"/>
          </a:p>
          <a:p>
            <a:pPr marL="285750" lvl="0" indent="-285750">
              <a:buFont typeface="Arial"/>
              <a:buChar char="•"/>
            </a:pPr>
            <a:r>
              <a:rPr lang="en-US" sz="1600" dirty="0"/>
              <a:t>To improve child </a:t>
            </a:r>
            <a:r>
              <a:rPr lang="en-US" sz="1600" dirty="0" smtClean="0"/>
              <a:t>survival (outcome 4)</a:t>
            </a:r>
          </a:p>
          <a:p>
            <a:pPr lvl="0"/>
            <a:r>
              <a:rPr lang="en-US" sz="1600" dirty="0"/>
              <a:t>	</a:t>
            </a:r>
            <a:r>
              <a:rPr lang="en-US" sz="1600" b="1" dirty="0" smtClean="0"/>
              <a:t>How? </a:t>
            </a:r>
            <a:r>
              <a:rPr lang="en-US" sz="1600" dirty="0" err="1" smtClean="0"/>
              <a:t>fOCUS</a:t>
            </a:r>
            <a:r>
              <a:rPr lang="en-US" sz="1600" dirty="0" smtClean="0"/>
              <a:t> ON THE CHILD SURVIVAL INITIATIVE + school health </a:t>
            </a:r>
            <a:r>
              <a:rPr lang="en-US" sz="1600" dirty="0" err="1" smtClean="0"/>
              <a:t>programme</a:t>
            </a:r>
            <a:endParaRPr lang="en-US" sz="1600" dirty="0" smtClean="0"/>
          </a:p>
          <a:p>
            <a:pPr marL="285750" lvl="3" indent="-285750">
              <a:buFont typeface="Arial"/>
              <a:buChar char="•"/>
            </a:pPr>
            <a:endParaRPr lang="en-US" dirty="0">
              <a:effectLst/>
            </a:endParaRPr>
          </a:p>
        </p:txBody>
      </p:sp>
    </p:spTree>
    <p:extLst>
      <p:ext uri="{BB962C8B-B14F-4D97-AF65-F5344CB8AC3E}">
        <p14:creationId xmlns:p14="http://schemas.microsoft.com/office/powerpoint/2010/main" val="42278587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normAutofit/>
          </a:bodyPr>
          <a:lstStyle/>
          <a:p>
            <a:r>
              <a:rPr lang="en-US" dirty="0" smtClean="0"/>
              <a:t>Over the 4 years, the strategy is focused on:</a:t>
            </a:r>
            <a:endParaRPr lang="en-US" dirty="0"/>
          </a:p>
        </p:txBody>
      </p:sp>
      <p:sp>
        <p:nvSpPr>
          <p:cNvPr id="4" name="Text Placeholder 3"/>
          <p:cNvSpPr>
            <a:spLocks noGrp="1"/>
          </p:cNvSpPr>
          <p:nvPr>
            <p:ph type="body" sz="quarter" idx="10"/>
          </p:nvPr>
        </p:nvSpPr>
        <p:spPr/>
        <p:txBody>
          <a:bodyPr/>
          <a:lstStyle/>
          <a:p>
            <a:endParaRPr lang="en-US"/>
          </a:p>
        </p:txBody>
      </p:sp>
      <p:sp>
        <p:nvSpPr>
          <p:cNvPr id="5" name="Text Placeholder 4"/>
          <p:cNvSpPr>
            <a:spLocks noGrp="1"/>
          </p:cNvSpPr>
          <p:nvPr>
            <p:ph type="body" sz="quarter" idx="15"/>
          </p:nvPr>
        </p:nvSpPr>
        <p:spPr>
          <a:xfrm>
            <a:off x="1413933" y="1835939"/>
            <a:ext cx="10066867" cy="4849941"/>
          </a:xfrm>
        </p:spPr>
        <p:txBody>
          <a:bodyPr>
            <a:normAutofit fontScale="92500"/>
          </a:bodyPr>
          <a:lstStyle/>
          <a:p>
            <a:pPr marL="285750" indent="-285750">
              <a:buFont typeface="Arial"/>
              <a:buChar char="•"/>
            </a:pPr>
            <a:r>
              <a:rPr lang="en-US" dirty="0" smtClean="0"/>
              <a:t>By </a:t>
            </a:r>
            <a:r>
              <a:rPr lang="en-US" dirty="0"/>
              <a:t>2020, the strategy aims at full integration of services in the existing national health care system</a:t>
            </a:r>
            <a:r>
              <a:rPr lang="en-US" dirty="0" smtClean="0"/>
              <a:t>.</a:t>
            </a:r>
          </a:p>
          <a:p>
            <a:endParaRPr lang="en-US" dirty="0" smtClean="0"/>
          </a:p>
          <a:p>
            <a:pPr marL="285750" indent="-285750">
              <a:buFont typeface="Arial"/>
              <a:buChar char="•"/>
            </a:pPr>
            <a:r>
              <a:rPr lang="en-US" dirty="0"/>
              <a:t>the expansion of the </a:t>
            </a:r>
            <a:r>
              <a:rPr lang="en-US" dirty="0" err="1"/>
              <a:t>MoPH</a:t>
            </a:r>
            <a:r>
              <a:rPr lang="en-US" dirty="0"/>
              <a:t>-PHCC network is prioritized </a:t>
            </a:r>
            <a:r>
              <a:rPr lang="en-US" dirty="0" smtClean="0"/>
              <a:t>to respond to needs, fill geographical gaps and ensure sustainability of services</a:t>
            </a:r>
          </a:p>
          <a:p>
            <a:endParaRPr lang="en-US" dirty="0" smtClean="0"/>
          </a:p>
          <a:p>
            <a:pPr marL="285750" indent="-285750">
              <a:buFont typeface="Arial"/>
              <a:buChar char="•"/>
            </a:pPr>
            <a:r>
              <a:rPr lang="en-US" dirty="0" smtClean="0"/>
              <a:t>YMCA will </a:t>
            </a:r>
            <a:r>
              <a:rPr lang="en-US" dirty="0"/>
              <a:t>be able to progressively absorb numbers of vulnerable Lebanese as well as Syrian beneficiaries referred to YMCA. </a:t>
            </a:r>
            <a:endParaRPr lang="en-US" dirty="0" smtClean="0"/>
          </a:p>
          <a:p>
            <a:endParaRPr lang="en-US" dirty="0" smtClean="0"/>
          </a:p>
          <a:p>
            <a:pPr marL="285750" indent="-285750">
              <a:buFont typeface="Arial"/>
              <a:buChar char="•"/>
            </a:pPr>
            <a:r>
              <a:rPr lang="en-US" dirty="0" smtClean="0"/>
              <a:t>Current </a:t>
            </a:r>
            <a:r>
              <a:rPr lang="en-US" dirty="0" err="1" smtClean="0"/>
              <a:t>phc</a:t>
            </a:r>
            <a:r>
              <a:rPr lang="en-US" dirty="0" smtClean="0"/>
              <a:t> PACKAGE WILL BE EVALUATED</a:t>
            </a:r>
          </a:p>
          <a:p>
            <a:endParaRPr lang="en-US" dirty="0" smtClean="0"/>
          </a:p>
          <a:p>
            <a:pPr marL="285750" indent="-285750">
              <a:buFont typeface="Arial"/>
              <a:buChar char="•"/>
            </a:pPr>
            <a:r>
              <a:rPr lang="en-US" dirty="0" smtClean="0"/>
              <a:t>the </a:t>
            </a:r>
            <a:r>
              <a:rPr lang="en-US" dirty="0"/>
              <a:t>sector will explore in detail the optimization of the package of services offered and models of delivery including the financing mechanisms to ensure an effective, cost efficient and sustainable response </a:t>
            </a:r>
            <a:endParaRPr lang="en-US" dirty="0" smtClean="0"/>
          </a:p>
          <a:p>
            <a:endParaRPr lang="en-US" dirty="0" smtClean="0"/>
          </a:p>
          <a:p>
            <a:pPr marL="285750" indent="-285750">
              <a:buFont typeface="Arial"/>
              <a:buChar char="•"/>
            </a:pPr>
            <a:r>
              <a:rPr lang="en-US" dirty="0" smtClean="0"/>
              <a:t>exploring </a:t>
            </a:r>
            <a:r>
              <a:rPr lang="en-US" dirty="0"/>
              <a:t>along with </a:t>
            </a:r>
            <a:r>
              <a:rPr lang="en-US" dirty="0" err="1"/>
              <a:t>MoPH</a:t>
            </a:r>
            <a:r>
              <a:rPr lang="en-US" dirty="0"/>
              <a:t> ways to support the expansion of the existing health information system (HIS) and the public health early warning sentinel surveillance sites especially since they provide the critical data for monitoring, planning and decision-making within the health sector. </a:t>
            </a:r>
            <a:endParaRPr lang="en-US" b="1" dirty="0" smtClean="0"/>
          </a:p>
          <a:p>
            <a:pPr marL="285750" indent="-285750">
              <a:buFontTx/>
              <a:buChar char="-"/>
            </a:pPr>
            <a:endParaRPr lang="en-US" dirty="0" smtClean="0"/>
          </a:p>
          <a:p>
            <a:pPr marL="285750" indent="-285750">
              <a:buFontTx/>
              <a:buChar char="-"/>
            </a:pPr>
            <a:endParaRPr lang="en-US" dirty="0"/>
          </a:p>
        </p:txBody>
      </p:sp>
    </p:spTree>
    <p:extLst>
      <p:ext uri="{BB962C8B-B14F-4D97-AF65-F5344CB8AC3E}">
        <p14:creationId xmlns:p14="http://schemas.microsoft.com/office/powerpoint/2010/main" val="1701662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smtClean="0"/>
              <a:t>PRIORITY INTERVENTIONS 2017</a:t>
            </a:r>
            <a:endParaRPr lang="en-US" dirty="0"/>
          </a:p>
        </p:txBody>
      </p:sp>
      <p:sp>
        <p:nvSpPr>
          <p:cNvPr id="5" name="Text Placeholder 4"/>
          <p:cNvSpPr>
            <a:spLocks noGrp="1"/>
          </p:cNvSpPr>
          <p:nvPr>
            <p:ph type="body" sz="quarter" idx="15"/>
          </p:nvPr>
        </p:nvSpPr>
        <p:spPr>
          <a:xfrm>
            <a:off x="1413933" y="1936375"/>
            <a:ext cx="10066867" cy="4717989"/>
          </a:xfrm>
        </p:spPr>
        <p:txBody>
          <a:bodyPr/>
          <a:lstStyle/>
          <a:p>
            <a:r>
              <a:rPr lang="en-US" dirty="0" smtClean="0"/>
              <a:t>Similar to 2016;</a:t>
            </a:r>
          </a:p>
          <a:p>
            <a:endParaRPr lang="en-US" dirty="0" smtClean="0"/>
          </a:p>
          <a:p>
            <a:pPr marL="285750" indent="-285750">
              <a:buFont typeface="Wingdings" charset="2"/>
              <a:buChar char="§"/>
            </a:pPr>
            <a:r>
              <a:rPr lang="en-US" dirty="0" smtClean="0"/>
              <a:t>Ensure </a:t>
            </a:r>
            <a:r>
              <a:rPr lang="en-US" dirty="0"/>
              <a:t>access for target populations to a standardized package of basic services at primary healthcare </a:t>
            </a:r>
            <a:r>
              <a:rPr lang="en-US" dirty="0" smtClean="0"/>
              <a:t>level</a:t>
            </a:r>
          </a:p>
          <a:p>
            <a:pPr marL="285750" indent="-285750">
              <a:buFont typeface="Wingdings" charset="2"/>
              <a:buChar char="§"/>
            </a:pPr>
            <a:endParaRPr lang="en-US" dirty="0"/>
          </a:p>
          <a:p>
            <a:pPr marL="285750" indent="-285750">
              <a:buFont typeface="Wingdings" charset="2"/>
              <a:buChar char="§"/>
            </a:pPr>
            <a:r>
              <a:rPr lang="en-US" dirty="0"/>
              <a:t>Continue to provide support for access to hospital and diagnostic services to displaced Syrians for obstetric and life-saving </a:t>
            </a:r>
            <a:r>
              <a:rPr lang="en-US" dirty="0" smtClean="0"/>
              <a:t>conditions</a:t>
            </a:r>
          </a:p>
          <a:p>
            <a:endParaRPr lang="en-US" dirty="0"/>
          </a:p>
          <a:p>
            <a:pPr marL="285750" indent="-285750">
              <a:buFont typeface="Wingdings" charset="2"/>
              <a:buChar char="§"/>
            </a:pPr>
            <a:r>
              <a:rPr lang="en-US" dirty="0"/>
              <a:t>EWARS expansion and </a:t>
            </a:r>
            <a:r>
              <a:rPr lang="en-US" dirty="0" smtClean="0"/>
              <a:t>reinforcement</a:t>
            </a:r>
          </a:p>
          <a:p>
            <a:pPr marL="285750" indent="-285750">
              <a:buFont typeface="Wingdings" charset="2"/>
              <a:buChar char="§"/>
            </a:pPr>
            <a:endParaRPr lang="en-US" dirty="0"/>
          </a:p>
          <a:p>
            <a:pPr marL="285750" indent="-285750">
              <a:buFont typeface="Wingdings" charset="2"/>
              <a:buChar char="§"/>
            </a:pPr>
            <a:r>
              <a:rPr lang="en-US" dirty="0"/>
              <a:t>Vaccination campaigns in </a:t>
            </a:r>
            <a:r>
              <a:rPr lang="en-US" dirty="0" smtClean="0"/>
              <a:t>selected </a:t>
            </a:r>
            <a:r>
              <a:rPr lang="en-US" dirty="0"/>
              <a:t>areas - if </a:t>
            </a:r>
            <a:r>
              <a:rPr lang="en-US" dirty="0" smtClean="0"/>
              <a:t>needed</a:t>
            </a:r>
          </a:p>
          <a:p>
            <a:pPr marL="285750" indent="-285750">
              <a:buFont typeface="Wingdings" charset="2"/>
              <a:buChar char="§"/>
            </a:pPr>
            <a:endParaRPr lang="en-US" dirty="0"/>
          </a:p>
          <a:p>
            <a:pPr marL="285750" indent="-285750">
              <a:buFont typeface="Wingdings" charset="2"/>
              <a:buChar char="§"/>
            </a:pPr>
            <a:r>
              <a:rPr lang="en-US" dirty="0"/>
              <a:t>Strengthening of primary health care and hospital service delivery and ensure sustainability of </a:t>
            </a:r>
            <a:r>
              <a:rPr lang="en-US" dirty="0" smtClean="0"/>
              <a:t>services</a:t>
            </a:r>
          </a:p>
          <a:p>
            <a:endParaRPr lang="en-US" dirty="0"/>
          </a:p>
          <a:p>
            <a:pPr marL="285750" indent="-285750">
              <a:buFont typeface="Wingdings" charset="2"/>
              <a:buChar char="§"/>
            </a:pPr>
            <a:r>
              <a:rPr lang="en-US" dirty="0"/>
              <a:t>Expansion of the School Health </a:t>
            </a:r>
            <a:r>
              <a:rPr lang="en-US" dirty="0" smtClean="0"/>
              <a:t>Program</a:t>
            </a:r>
            <a:endParaRPr lang="en-US" dirty="0"/>
          </a:p>
          <a:p>
            <a:endParaRPr lang="en-US" dirty="0"/>
          </a:p>
        </p:txBody>
      </p:sp>
    </p:spTree>
    <p:extLst>
      <p:ext uri="{BB962C8B-B14F-4D97-AF65-F5344CB8AC3E}">
        <p14:creationId xmlns:p14="http://schemas.microsoft.com/office/powerpoint/2010/main" val="6634318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427" y="195209"/>
            <a:ext cx="11884309" cy="842481"/>
          </a:xfrm>
        </p:spPr>
        <p:txBody>
          <a:bodyPr>
            <a:normAutofit/>
          </a:bodyPr>
          <a:lstStyle/>
          <a:p>
            <a:r>
              <a:rPr lang="en-US" sz="2300" b="1" dirty="0">
                <a:solidFill>
                  <a:schemeClr val="accent5"/>
                </a:solidFill>
              </a:rPr>
              <a:t>Outcome 1: </a:t>
            </a:r>
            <a:r>
              <a:rPr lang="en-GB" sz="2300" b="1" dirty="0"/>
              <a:t>Improved access to comprehensive primary </a:t>
            </a:r>
            <a:r>
              <a:rPr lang="en-GB" sz="2300" b="1" dirty="0" smtClean="0"/>
              <a:t>healthcare</a:t>
            </a:r>
            <a:endParaRPr lang="en-US" sz="2300" b="1" dirty="0">
              <a:solidFill>
                <a:schemeClr val="accent1">
                  <a:lumMod val="75000"/>
                </a:schemeClr>
              </a:solidFill>
            </a:endParaRPr>
          </a:p>
        </p:txBody>
      </p:sp>
      <p:sp>
        <p:nvSpPr>
          <p:cNvPr id="4" name="Content Placeholder 3"/>
          <p:cNvSpPr>
            <a:spLocks noGrp="1"/>
          </p:cNvSpPr>
          <p:nvPr>
            <p:ph idx="1"/>
          </p:nvPr>
        </p:nvSpPr>
        <p:spPr>
          <a:xfrm>
            <a:off x="156785" y="972154"/>
            <a:ext cx="11884309" cy="5885846"/>
          </a:xfrm>
        </p:spPr>
        <p:txBody>
          <a:bodyPr/>
          <a:lstStyle/>
          <a:p>
            <a:endParaRPr lang="en-US" dirty="0"/>
          </a:p>
        </p:txBody>
      </p:sp>
      <p:sp>
        <p:nvSpPr>
          <p:cNvPr id="5" name="Rounded Rectangle 4"/>
          <p:cNvSpPr/>
          <p:nvPr/>
        </p:nvSpPr>
        <p:spPr>
          <a:xfrm>
            <a:off x="226739" y="2242180"/>
            <a:ext cx="1278398"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Output 1.2</a:t>
            </a:r>
            <a:endParaRPr lang="en-GB" dirty="0">
              <a:solidFill>
                <a:schemeClr val="tx1"/>
              </a:solidFill>
            </a:endParaRPr>
          </a:p>
        </p:txBody>
      </p:sp>
      <p:sp>
        <p:nvSpPr>
          <p:cNvPr id="6" name="Rounded Rectangle 5"/>
          <p:cNvSpPr/>
          <p:nvPr/>
        </p:nvSpPr>
        <p:spPr>
          <a:xfrm>
            <a:off x="132667" y="5649300"/>
            <a:ext cx="1372470"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Output 1.5</a:t>
            </a:r>
            <a:endParaRPr lang="en-GB" dirty="0">
              <a:solidFill>
                <a:schemeClr val="tx1"/>
              </a:solidFill>
            </a:endParaRPr>
          </a:p>
        </p:txBody>
      </p:sp>
      <p:sp>
        <p:nvSpPr>
          <p:cNvPr id="7" name="Rounded Rectangle 6"/>
          <p:cNvSpPr/>
          <p:nvPr/>
        </p:nvSpPr>
        <p:spPr>
          <a:xfrm>
            <a:off x="179703" y="4524046"/>
            <a:ext cx="1325434"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Output 1.4</a:t>
            </a:r>
            <a:endParaRPr lang="en-GB" dirty="0">
              <a:solidFill>
                <a:schemeClr val="tx1"/>
              </a:solidFill>
            </a:endParaRPr>
          </a:p>
        </p:txBody>
      </p:sp>
      <p:sp>
        <p:nvSpPr>
          <p:cNvPr id="8" name="Rounded Rectangle 7"/>
          <p:cNvSpPr/>
          <p:nvPr/>
        </p:nvSpPr>
        <p:spPr>
          <a:xfrm>
            <a:off x="195381" y="3398793"/>
            <a:ext cx="1309756"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Output 1.3</a:t>
            </a:r>
            <a:endParaRPr lang="en-GB" dirty="0">
              <a:solidFill>
                <a:schemeClr val="tx1"/>
              </a:solidFill>
            </a:endParaRPr>
          </a:p>
        </p:txBody>
      </p:sp>
      <p:sp>
        <p:nvSpPr>
          <p:cNvPr id="9" name="Rounded Rectangle 8"/>
          <p:cNvSpPr/>
          <p:nvPr/>
        </p:nvSpPr>
        <p:spPr>
          <a:xfrm>
            <a:off x="226740" y="1079000"/>
            <a:ext cx="1278398"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Output 1.1</a:t>
            </a:r>
            <a:endParaRPr lang="en-GB" dirty="0">
              <a:solidFill>
                <a:schemeClr val="tx1"/>
              </a:solidFill>
            </a:endParaRPr>
          </a:p>
        </p:txBody>
      </p:sp>
      <p:sp>
        <p:nvSpPr>
          <p:cNvPr id="10" name="Rounded Rectangle 9"/>
          <p:cNvSpPr/>
          <p:nvPr/>
        </p:nvSpPr>
        <p:spPr>
          <a:xfrm>
            <a:off x="1627355" y="1110359"/>
            <a:ext cx="5496674"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Comprehensive PHC package received by population in need</a:t>
            </a:r>
            <a:endParaRPr lang="en-GB" dirty="0">
              <a:solidFill>
                <a:schemeClr val="tx1"/>
              </a:solidFill>
            </a:endParaRPr>
          </a:p>
        </p:txBody>
      </p:sp>
      <p:sp>
        <p:nvSpPr>
          <p:cNvPr id="11" name="Rounded Rectangle 10"/>
          <p:cNvSpPr/>
          <p:nvPr/>
        </p:nvSpPr>
        <p:spPr>
          <a:xfrm>
            <a:off x="1627354" y="2257859"/>
            <a:ext cx="5496674"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Sufficient chronic disease medication available</a:t>
            </a:r>
            <a:endParaRPr lang="en-GB" dirty="0">
              <a:solidFill>
                <a:schemeClr val="tx1"/>
              </a:solidFill>
            </a:endParaRPr>
          </a:p>
        </p:txBody>
      </p:sp>
      <p:sp>
        <p:nvSpPr>
          <p:cNvPr id="12" name="Rounded Rectangle 11"/>
          <p:cNvSpPr/>
          <p:nvPr/>
        </p:nvSpPr>
        <p:spPr>
          <a:xfrm>
            <a:off x="1627354" y="3421526"/>
            <a:ext cx="5496674"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Sufficient acute disease medication and reproductive health commodities available</a:t>
            </a:r>
            <a:endParaRPr lang="en-GB" dirty="0">
              <a:solidFill>
                <a:schemeClr val="tx1"/>
              </a:solidFill>
            </a:endParaRPr>
          </a:p>
        </p:txBody>
      </p:sp>
      <p:sp>
        <p:nvSpPr>
          <p:cNvPr id="13" name="Rounded Rectangle 12"/>
          <p:cNvSpPr/>
          <p:nvPr/>
        </p:nvSpPr>
        <p:spPr>
          <a:xfrm>
            <a:off x="1627354" y="4555406"/>
            <a:ext cx="5496674"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Routine vaccination coverage increased for all children under 5 </a:t>
            </a:r>
            <a:endParaRPr lang="en-GB" dirty="0">
              <a:solidFill>
                <a:schemeClr val="tx1"/>
              </a:solidFill>
            </a:endParaRPr>
          </a:p>
        </p:txBody>
      </p:sp>
      <p:sp>
        <p:nvSpPr>
          <p:cNvPr id="14" name="Rounded Rectangle 13"/>
          <p:cNvSpPr/>
          <p:nvPr/>
        </p:nvSpPr>
        <p:spPr>
          <a:xfrm>
            <a:off x="1643032" y="5645042"/>
            <a:ext cx="5496674"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Primary healthcare institutions service delivery strengthened</a:t>
            </a:r>
            <a:endParaRPr lang="en-GB" dirty="0">
              <a:solidFill>
                <a:schemeClr val="tx1"/>
              </a:solidFill>
            </a:endParaRPr>
          </a:p>
        </p:txBody>
      </p:sp>
      <p:sp>
        <p:nvSpPr>
          <p:cNvPr id="15" name="Rounded Rectangle 14"/>
          <p:cNvSpPr/>
          <p:nvPr/>
        </p:nvSpPr>
        <p:spPr>
          <a:xfrm>
            <a:off x="7274400" y="1126040"/>
            <a:ext cx="3056560"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Target: 2,059,786 consult. </a:t>
            </a:r>
            <a:endParaRPr lang="en-GB" dirty="0">
              <a:solidFill>
                <a:schemeClr val="tx1"/>
              </a:solidFill>
            </a:endParaRPr>
          </a:p>
        </p:txBody>
      </p:sp>
      <p:sp>
        <p:nvSpPr>
          <p:cNvPr id="16" name="Rounded Rectangle 15"/>
          <p:cNvSpPr/>
          <p:nvPr/>
        </p:nvSpPr>
        <p:spPr>
          <a:xfrm>
            <a:off x="7337114" y="2242180"/>
            <a:ext cx="3056560"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Target: 175,100 individuals</a:t>
            </a:r>
            <a:endParaRPr lang="en-GB" dirty="0">
              <a:solidFill>
                <a:schemeClr val="tx1"/>
              </a:solidFill>
            </a:endParaRPr>
          </a:p>
        </p:txBody>
      </p:sp>
      <p:sp>
        <p:nvSpPr>
          <p:cNvPr id="17" name="Rounded Rectangle 16"/>
          <p:cNvSpPr/>
          <p:nvPr/>
        </p:nvSpPr>
        <p:spPr>
          <a:xfrm>
            <a:off x="7337115" y="3416047"/>
            <a:ext cx="3056560"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Target: 1,535,295 individuals</a:t>
            </a:r>
            <a:endParaRPr lang="en-GB" dirty="0">
              <a:solidFill>
                <a:schemeClr val="tx1"/>
              </a:solidFill>
            </a:endParaRPr>
          </a:p>
        </p:txBody>
      </p:sp>
      <p:sp>
        <p:nvSpPr>
          <p:cNvPr id="18" name="Rounded Rectangle 17"/>
          <p:cNvSpPr/>
          <p:nvPr/>
        </p:nvSpPr>
        <p:spPr>
          <a:xfrm>
            <a:off x="7337115" y="4522473"/>
            <a:ext cx="3056560"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Target: 22,878 U1</a:t>
            </a:r>
          </a:p>
          <a:p>
            <a:pPr algn="ctr"/>
            <a:r>
              <a:rPr lang="en-US" dirty="0">
                <a:solidFill>
                  <a:schemeClr val="tx1"/>
                </a:solidFill>
              </a:rPr>
              <a:t> </a:t>
            </a:r>
            <a:r>
              <a:rPr lang="en-US" dirty="0" smtClean="0">
                <a:solidFill>
                  <a:schemeClr val="tx1"/>
                </a:solidFill>
              </a:rPr>
              <a:t> </a:t>
            </a:r>
            <a:r>
              <a:rPr lang="en-US" dirty="0" smtClean="0">
                <a:solidFill>
                  <a:srgbClr val="FF0000"/>
                </a:solidFill>
              </a:rPr>
              <a:t>or</a:t>
            </a:r>
            <a:r>
              <a:rPr lang="en-US" dirty="0" smtClean="0">
                <a:solidFill>
                  <a:schemeClr val="tx1"/>
                </a:solidFill>
              </a:rPr>
              <a:t>     170,419 U5</a:t>
            </a:r>
            <a:endParaRPr lang="en-GB" dirty="0">
              <a:solidFill>
                <a:schemeClr val="tx1"/>
              </a:solidFill>
            </a:endParaRPr>
          </a:p>
        </p:txBody>
      </p:sp>
      <p:sp>
        <p:nvSpPr>
          <p:cNvPr id="19" name="Rounded Rectangle 18"/>
          <p:cNvSpPr/>
          <p:nvPr/>
        </p:nvSpPr>
        <p:spPr>
          <a:xfrm>
            <a:off x="7368472" y="5649299"/>
            <a:ext cx="3056560"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Target: TBD</a:t>
            </a:r>
            <a:endParaRPr lang="en-GB" dirty="0">
              <a:solidFill>
                <a:schemeClr val="tx1"/>
              </a:solidFill>
            </a:endParaRPr>
          </a:p>
        </p:txBody>
      </p:sp>
    </p:spTree>
    <p:extLst>
      <p:ext uri="{BB962C8B-B14F-4D97-AF65-F5344CB8AC3E}">
        <p14:creationId xmlns:p14="http://schemas.microsoft.com/office/powerpoint/2010/main" val="18549963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427" y="195209"/>
            <a:ext cx="11884309" cy="842481"/>
          </a:xfrm>
        </p:spPr>
        <p:txBody>
          <a:bodyPr>
            <a:normAutofit/>
          </a:bodyPr>
          <a:lstStyle/>
          <a:p>
            <a:r>
              <a:rPr lang="en-US" sz="2400" dirty="0">
                <a:solidFill>
                  <a:srgbClr val="4472C4"/>
                </a:solidFill>
              </a:rPr>
              <a:t>Outcome 2: </a:t>
            </a:r>
            <a:r>
              <a:rPr lang="en-GB" sz="2400" dirty="0"/>
              <a:t>Improved access to hospital and advanced referral </a:t>
            </a:r>
            <a:r>
              <a:rPr lang="en-GB" sz="2400" dirty="0" smtClean="0"/>
              <a:t>care        </a:t>
            </a:r>
            <a:endParaRPr lang="en-US" sz="2300" b="1" dirty="0">
              <a:solidFill>
                <a:schemeClr val="accent1">
                  <a:lumMod val="75000"/>
                </a:schemeClr>
              </a:solidFill>
            </a:endParaRPr>
          </a:p>
        </p:txBody>
      </p:sp>
      <p:sp>
        <p:nvSpPr>
          <p:cNvPr id="4" name="Content Placeholder 3"/>
          <p:cNvSpPr>
            <a:spLocks noGrp="1"/>
          </p:cNvSpPr>
          <p:nvPr>
            <p:ph idx="1"/>
          </p:nvPr>
        </p:nvSpPr>
        <p:spPr>
          <a:xfrm>
            <a:off x="156785" y="972154"/>
            <a:ext cx="11884309" cy="5885846"/>
          </a:xfrm>
        </p:spPr>
        <p:txBody>
          <a:bodyPr/>
          <a:lstStyle/>
          <a:p>
            <a:endParaRPr lang="en-US" dirty="0"/>
          </a:p>
        </p:txBody>
      </p:sp>
      <p:sp>
        <p:nvSpPr>
          <p:cNvPr id="5" name="Rounded Rectangle 4"/>
          <p:cNvSpPr/>
          <p:nvPr/>
        </p:nvSpPr>
        <p:spPr>
          <a:xfrm>
            <a:off x="226739" y="2242180"/>
            <a:ext cx="1278398"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Output 2.2</a:t>
            </a:r>
            <a:endParaRPr lang="en-GB" dirty="0">
              <a:solidFill>
                <a:schemeClr val="tx1"/>
              </a:solidFill>
            </a:endParaRPr>
          </a:p>
        </p:txBody>
      </p:sp>
      <p:sp>
        <p:nvSpPr>
          <p:cNvPr id="8" name="Rounded Rectangle 7"/>
          <p:cNvSpPr/>
          <p:nvPr/>
        </p:nvSpPr>
        <p:spPr>
          <a:xfrm>
            <a:off x="195381" y="3398793"/>
            <a:ext cx="1309756"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Output 2.3</a:t>
            </a:r>
            <a:endParaRPr lang="en-GB" dirty="0">
              <a:solidFill>
                <a:schemeClr val="tx1"/>
              </a:solidFill>
            </a:endParaRPr>
          </a:p>
        </p:txBody>
      </p:sp>
      <p:sp>
        <p:nvSpPr>
          <p:cNvPr id="9" name="Rounded Rectangle 8"/>
          <p:cNvSpPr/>
          <p:nvPr/>
        </p:nvSpPr>
        <p:spPr>
          <a:xfrm>
            <a:off x="226740" y="1079000"/>
            <a:ext cx="1278398"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Output 2.1</a:t>
            </a:r>
            <a:endParaRPr lang="en-GB" dirty="0">
              <a:solidFill>
                <a:schemeClr val="tx1"/>
              </a:solidFill>
            </a:endParaRPr>
          </a:p>
        </p:txBody>
      </p:sp>
      <p:sp>
        <p:nvSpPr>
          <p:cNvPr id="10" name="Rounded Rectangle 9"/>
          <p:cNvSpPr/>
          <p:nvPr/>
        </p:nvSpPr>
        <p:spPr>
          <a:xfrm>
            <a:off x="1627355" y="1110359"/>
            <a:ext cx="5496674"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Population in need receives hospital and diagnostic services</a:t>
            </a:r>
          </a:p>
        </p:txBody>
      </p:sp>
      <p:sp>
        <p:nvSpPr>
          <p:cNvPr id="11" name="Rounded Rectangle 10"/>
          <p:cNvSpPr/>
          <p:nvPr/>
        </p:nvSpPr>
        <p:spPr>
          <a:xfrm>
            <a:off x="1627354" y="2257859"/>
            <a:ext cx="5496674"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Public hospitals compensated for financial losses incurred due to Syria Crisis</a:t>
            </a:r>
          </a:p>
        </p:txBody>
      </p:sp>
      <p:sp>
        <p:nvSpPr>
          <p:cNvPr id="12" name="Rounded Rectangle 11"/>
          <p:cNvSpPr/>
          <p:nvPr/>
        </p:nvSpPr>
        <p:spPr>
          <a:xfrm>
            <a:off x="1627354" y="3421526"/>
            <a:ext cx="5496674"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Public and private hospital service delivery strengthened</a:t>
            </a:r>
          </a:p>
        </p:txBody>
      </p:sp>
      <p:sp>
        <p:nvSpPr>
          <p:cNvPr id="15" name="Rounded Rectangle 14"/>
          <p:cNvSpPr/>
          <p:nvPr/>
        </p:nvSpPr>
        <p:spPr>
          <a:xfrm>
            <a:off x="7274400" y="1126040"/>
            <a:ext cx="3056560"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Target: 130,202</a:t>
            </a:r>
          </a:p>
          <a:p>
            <a:pPr algn="ctr"/>
            <a:r>
              <a:rPr lang="en-US" dirty="0">
                <a:solidFill>
                  <a:schemeClr val="tx1"/>
                </a:solidFill>
              </a:rPr>
              <a:t>12% hospitalization rate</a:t>
            </a:r>
          </a:p>
          <a:p>
            <a:pPr algn="ctr"/>
            <a:r>
              <a:rPr lang="en-US" dirty="0" err="1">
                <a:solidFill>
                  <a:schemeClr val="tx1"/>
                </a:solidFill>
              </a:rPr>
              <a:t>Syr+PRS+PRL</a:t>
            </a:r>
            <a:endParaRPr lang="en-GB" dirty="0">
              <a:solidFill>
                <a:schemeClr val="tx1"/>
              </a:solidFill>
            </a:endParaRPr>
          </a:p>
        </p:txBody>
      </p:sp>
      <p:sp>
        <p:nvSpPr>
          <p:cNvPr id="16" name="Rounded Rectangle 15"/>
          <p:cNvSpPr/>
          <p:nvPr/>
        </p:nvSpPr>
        <p:spPr>
          <a:xfrm>
            <a:off x="7337114" y="2242180"/>
            <a:ext cx="3056560"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Target: </a:t>
            </a:r>
            <a:r>
              <a:rPr lang="en-US" dirty="0" smtClean="0">
                <a:solidFill>
                  <a:schemeClr val="tx1"/>
                </a:solidFill>
              </a:rPr>
              <a:t>15 </a:t>
            </a:r>
            <a:r>
              <a:rPr lang="en-US" dirty="0">
                <a:solidFill>
                  <a:schemeClr val="tx1"/>
                </a:solidFill>
              </a:rPr>
              <a:t>M USD</a:t>
            </a:r>
            <a:endParaRPr lang="en-GB" dirty="0">
              <a:solidFill>
                <a:schemeClr val="tx1"/>
              </a:solidFill>
            </a:endParaRPr>
          </a:p>
        </p:txBody>
      </p:sp>
      <p:sp>
        <p:nvSpPr>
          <p:cNvPr id="17" name="Rounded Rectangle 16"/>
          <p:cNvSpPr/>
          <p:nvPr/>
        </p:nvSpPr>
        <p:spPr>
          <a:xfrm>
            <a:off x="7337115" y="3416047"/>
            <a:ext cx="3056560" cy="8219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Target: 27 public hospitals</a:t>
            </a:r>
            <a:endParaRPr lang="en-GB" dirty="0">
              <a:solidFill>
                <a:schemeClr val="tx1"/>
              </a:solidFill>
            </a:endParaRPr>
          </a:p>
        </p:txBody>
      </p:sp>
    </p:spTree>
    <p:extLst>
      <p:ext uri="{BB962C8B-B14F-4D97-AF65-F5344CB8AC3E}">
        <p14:creationId xmlns:p14="http://schemas.microsoft.com/office/powerpoint/2010/main" val="347067002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TotalTime>
  <Words>804</Words>
  <Application>Microsoft Office PowerPoint</Application>
  <PresentationFormat>Widescreen</PresentationFormat>
  <Paragraphs>152</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Outcome 1: Improved access to comprehensive primary healthcare</vt:lpstr>
      <vt:lpstr>Outcome 2: Improved access to hospital and advanced referral care        </vt:lpstr>
      <vt:lpstr>Outcome 3: Improved Outbreak Control</vt:lpstr>
      <vt:lpstr>Outcome 4: Improved Child, Adolescent &amp; Youth Health</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margunn indreboe</dc:creator>
  <cp:lastModifiedBy>Hala Abou Farhat</cp:lastModifiedBy>
  <cp:revision>18</cp:revision>
  <dcterms:created xsi:type="dcterms:W3CDTF">2016-12-05T08:03:57Z</dcterms:created>
  <dcterms:modified xsi:type="dcterms:W3CDTF">2017-01-05T05:56:26Z</dcterms:modified>
</cp:coreProperties>
</file>