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4"/>
  </p:notesMasterIdLst>
  <p:sldIdLst>
    <p:sldId id="256" r:id="rId2"/>
    <p:sldId id="257" r:id="rId3"/>
    <p:sldId id="260" r:id="rId4"/>
    <p:sldId id="262" r:id="rId5"/>
    <p:sldId id="266" r:id="rId6"/>
    <p:sldId id="267" r:id="rId7"/>
    <p:sldId id="268" r:id="rId8"/>
    <p:sldId id="269" r:id="rId9"/>
    <p:sldId id="271" r:id="rId10"/>
    <p:sldId id="272" r:id="rId11"/>
    <p:sldId id="273" r:id="rId12"/>
    <p:sldId id="274" r:id="rId13"/>
    <p:sldId id="291" r:id="rId14"/>
    <p:sldId id="296" r:id="rId15"/>
    <p:sldId id="297" r:id="rId16"/>
    <p:sldId id="298" r:id="rId17"/>
    <p:sldId id="299" r:id="rId18"/>
    <p:sldId id="321" r:id="rId19"/>
    <p:sldId id="275" r:id="rId20"/>
    <p:sldId id="276" r:id="rId21"/>
    <p:sldId id="277" r:id="rId22"/>
    <p:sldId id="278" r:id="rId23"/>
    <p:sldId id="263" r:id="rId24"/>
    <p:sldId id="302" r:id="rId25"/>
    <p:sldId id="303" r:id="rId26"/>
    <p:sldId id="286" r:id="rId27"/>
    <p:sldId id="287" r:id="rId28"/>
    <p:sldId id="279" r:id="rId29"/>
    <p:sldId id="290" r:id="rId30"/>
    <p:sldId id="288" r:id="rId31"/>
    <p:sldId id="280" r:id="rId32"/>
    <p:sldId id="281" r:id="rId33"/>
    <p:sldId id="282" r:id="rId34"/>
    <p:sldId id="284" r:id="rId35"/>
    <p:sldId id="285" r:id="rId36"/>
    <p:sldId id="292" r:id="rId37"/>
    <p:sldId id="293" r:id="rId38"/>
    <p:sldId id="294" r:id="rId39"/>
    <p:sldId id="295" r:id="rId40"/>
    <p:sldId id="300" r:id="rId41"/>
    <p:sldId id="301" r:id="rId42"/>
    <p:sldId id="305" r:id="rId43"/>
    <p:sldId id="309" r:id="rId44"/>
    <p:sldId id="306" r:id="rId45"/>
    <p:sldId id="307" r:id="rId46"/>
    <p:sldId id="308" r:id="rId47"/>
    <p:sldId id="310" r:id="rId48"/>
    <p:sldId id="311" r:id="rId49"/>
    <p:sldId id="312" r:id="rId50"/>
    <p:sldId id="304" r:id="rId51"/>
    <p:sldId id="313" r:id="rId52"/>
    <p:sldId id="314" r:id="rId53"/>
    <p:sldId id="320" r:id="rId54"/>
    <p:sldId id="322" r:id="rId55"/>
    <p:sldId id="316" r:id="rId56"/>
    <p:sldId id="315" r:id="rId57"/>
    <p:sldId id="317" r:id="rId58"/>
    <p:sldId id="318" r:id="rId59"/>
    <p:sldId id="319" r:id="rId60"/>
    <p:sldId id="323" r:id="rId61"/>
    <p:sldId id="324" r:id="rId62"/>
    <p:sldId id="325"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2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86FDB3-2A22-4D3D-A824-566B91A2FB2C}" type="datetimeFigureOut">
              <a:rPr lang="en-US" smtClean="0"/>
              <a:t>2/7/2018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853C9F-0A81-49E5-9349-C9BE37D32282}" type="slidenum">
              <a:rPr lang="en-US" smtClean="0"/>
              <a:t>‹#›</a:t>
            </a:fld>
            <a:endParaRPr lang="en-US" dirty="0"/>
          </a:p>
        </p:txBody>
      </p:sp>
    </p:spTree>
    <p:extLst>
      <p:ext uri="{BB962C8B-B14F-4D97-AF65-F5344CB8AC3E}">
        <p14:creationId xmlns:p14="http://schemas.microsoft.com/office/powerpoint/2010/main" val="1087038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853C9F-0A81-49E5-9349-C9BE37D32282}" type="slidenum">
              <a:rPr lang="en-US" smtClean="0"/>
              <a:t>1</a:t>
            </a:fld>
            <a:endParaRPr lang="en-US" dirty="0"/>
          </a:p>
        </p:txBody>
      </p:sp>
    </p:spTree>
    <p:extLst>
      <p:ext uri="{BB962C8B-B14F-4D97-AF65-F5344CB8AC3E}">
        <p14:creationId xmlns:p14="http://schemas.microsoft.com/office/powerpoint/2010/main" val="4292401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67112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50441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420254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98022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3719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5621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5754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23078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02435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2890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9493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92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9027537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2400"/>
            <a:ext cx="7162800" cy="1066800"/>
          </a:xfrm>
          <a:ln/>
          <a:effectLst/>
        </p:spPr>
        <p:style>
          <a:lnRef idx="2">
            <a:schemeClr val="accent1"/>
          </a:lnRef>
          <a:fillRef idx="1">
            <a:schemeClr val="lt1"/>
          </a:fillRef>
          <a:effectRef idx="0">
            <a:schemeClr val="accent1"/>
          </a:effectRef>
          <a:fontRef idx="minor">
            <a:schemeClr val="dk1"/>
          </a:fontRef>
        </p:style>
        <p:txBody>
          <a:bodyPr>
            <a:normAutofit fontScale="90000"/>
            <a:scene3d>
              <a:camera prst="orthographicFront"/>
              <a:lightRig rig="threePt" dir="t"/>
            </a:scene3d>
            <a:sp3d extrusionH="57150">
              <a:bevelT w="38100" h="38100" prst="relaxedInset"/>
            </a:sp3d>
          </a:bodyPr>
          <a:lstStyle/>
          <a:p>
            <a:r>
              <a:rPr lang="en-US" dirty="0" smtClean="0">
                <a:solidFill>
                  <a:srgbClr val="0070C0"/>
                </a:solidFill>
              </a:rPr>
              <a:t>INTER-AGENCY COORDINATION MEETING</a:t>
            </a:r>
            <a:endParaRPr lang="en-US" dirty="0">
              <a:solidFill>
                <a:srgbClr val="0070C0"/>
              </a:solidFill>
            </a:endParaRPr>
          </a:p>
        </p:txBody>
      </p:sp>
      <p:sp>
        <p:nvSpPr>
          <p:cNvPr id="3" name="Subtitle 2"/>
          <p:cNvSpPr>
            <a:spLocks noGrp="1"/>
          </p:cNvSpPr>
          <p:nvPr>
            <p:ph type="subTitle" idx="1"/>
          </p:nvPr>
        </p:nvSpPr>
        <p:spPr>
          <a:xfrm>
            <a:off x="914400" y="5410200"/>
            <a:ext cx="7162800" cy="685800"/>
          </a:xfrm>
          <a:solidFill>
            <a:schemeClr val="bg1"/>
          </a:solidFill>
        </p:spPr>
        <p:txBody>
          <a:bodyPr>
            <a:normAutofit fontScale="92500" lnSpcReduction="10000"/>
          </a:bodyPr>
          <a:lstStyle/>
          <a:p>
            <a:r>
              <a:rPr lang="en-US" sz="2000" b="1" dirty="0" smtClean="0">
                <a:solidFill>
                  <a:schemeClr val="tx2"/>
                </a:solidFill>
              </a:rPr>
              <a:t>Venue: UNHCR Sub office, Assosa                        </a:t>
            </a:r>
          </a:p>
          <a:p>
            <a:r>
              <a:rPr lang="en-US" sz="2000" b="1" dirty="0" smtClean="0">
                <a:solidFill>
                  <a:schemeClr val="tx2"/>
                </a:solidFill>
              </a:rPr>
              <a:t>Date: 9, October 2017</a:t>
            </a:r>
          </a:p>
          <a:p>
            <a:endParaRPr lang="en-US" sz="2000" b="1" dirty="0" smtClean="0">
              <a:solidFill>
                <a:schemeClr val="tx2"/>
              </a:solidFill>
            </a:endParaRPr>
          </a:p>
          <a:p>
            <a:endParaRPr lang="en-US" dirty="0">
              <a:solidFill>
                <a:schemeClr val="tx2"/>
              </a:solidFill>
            </a:endParaRPr>
          </a:p>
        </p:txBody>
      </p:sp>
      <p:sp>
        <p:nvSpPr>
          <p:cNvPr id="7" name="TextBox 6"/>
          <p:cNvSpPr txBox="1"/>
          <p:nvPr/>
        </p:nvSpPr>
        <p:spPr>
          <a:xfrm>
            <a:off x="1600200" y="3657600"/>
            <a:ext cx="1600200" cy="369332"/>
          </a:xfrm>
          <a:prstGeom prst="rect">
            <a:avLst/>
          </a:prstGeom>
          <a:noFill/>
        </p:spPr>
        <p:txBody>
          <a:bodyPr wrap="square" rtlCol="0">
            <a:spAutoFit/>
          </a:bodyPr>
          <a:lstStyle/>
          <a:p>
            <a:endParaRPr lang="en-US" dirty="0"/>
          </a:p>
        </p:txBody>
      </p:sp>
      <p:pic>
        <p:nvPicPr>
          <p:cNvPr id="1026" name="Picture 2" descr="C:\Users\UNHCRuser\Desktop\Betty G's mission\DSCN344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676400"/>
            <a:ext cx="3505200" cy="3352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NHCRuser\Desktop\Convoy photos\20170502_16190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9600" y="1676400"/>
            <a:ext cx="3657600" cy="33528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5867399"/>
            <a:ext cx="30051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302" y="5980111"/>
            <a:ext cx="114617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0122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fontScale="55000" lnSpcReduction="20000"/>
          </a:bodyPr>
          <a:lstStyle/>
          <a:p>
            <a:pPr marL="0" indent="0">
              <a:buNone/>
            </a:pPr>
            <a:r>
              <a:rPr lang="en-US" sz="3100" b="1" dirty="0" smtClean="0">
                <a:latin typeface="Calisto MT" pitchFamily="18" charset="0"/>
              </a:rPr>
              <a:t>                                                            Plan International</a:t>
            </a:r>
          </a:p>
          <a:p>
            <a:pPr marL="0" indent="0" algn="just">
              <a:buNone/>
            </a:pPr>
            <a:r>
              <a:rPr lang="en-US" sz="3100" b="1" dirty="0" smtClean="0">
                <a:latin typeface="Calisto MT" pitchFamily="18" charset="0"/>
              </a:rPr>
              <a:t>Child protection Program cont.</a:t>
            </a:r>
          </a:p>
          <a:p>
            <a:pPr lvl="0"/>
            <a:r>
              <a:rPr lang="en-US" sz="3100" b="1" dirty="0">
                <a:latin typeface="Calisto MT" pitchFamily="18" charset="0"/>
              </a:rPr>
              <a:t>Weekly meeting to strengthen Feedback and Compliance management Self-relocated New Arrivals-</a:t>
            </a:r>
            <a:r>
              <a:rPr lang="en-US" sz="3100" dirty="0">
                <a:latin typeface="Calisto MT" pitchFamily="18" charset="0"/>
              </a:rPr>
              <a:t>15 UASC (9 separated children and 6 Unaccompanied minor) identified in the Protection Help desk during reception of self-relocated new arrivals </a:t>
            </a:r>
          </a:p>
          <a:p>
            <a:pPr lvl="0"/>
            <a:r>
              <a:rPr lang="en-US" sz="3100" b="1" dirty="0">
                <a:latin typeface="Calisto MT" pitchFamily="18" charset="0"/>
              </a:rPr>
              <a:t>Full Registration</a:t>
            </a:r>
            <a:r>
              <a:rPr lang="en-US" sz="3100" dirty="0">
                <a:latin typeface="Calisto MT" pitchFamily="18" charset="0"/>
              </a:rPr>
              <a:t> for 22 UASC (13 separated children and 9 Unaccompanied minor) and entered in to CPIMS.  </a:t>
            </a:r>
          </a:p>
          <a:p>
            <a:pPr lvl="0"/>
            <a:r>
              <a:rPr lang="en-US" sz="3100" b="1" dirty="0">
                <a:latin typeface="Calisto MT" pitchFamily="18" charset="0"/>
              </a:rPr>
              <a:t>Conducted Best Interest Assessments</a:t>
            </a:r>
            <a:r>
              <a:rPr lang="en-US" sz="3100" dirty="0">
                <a:latin typeface="Calisto MT" pitchFamily="18" charset="0"/>
              </a:rPr>
              <a:t> for 26(16 male and 10 female) children. </a:t>
            </a:r>
          </a:p>
          <a:p>
            <a:pPr lvl="0"/>
            <a:r>
              <a:rPr lang="en-US" sz="3100" b="1" dirty="0">
                <a:latin typeface="Calisto MT" pitchFamily="18" charset="0"/>
              </a:rPr>
              <a:t>Home to Home Visit/Follow up </a:t>
            </a:r>
            <a:r>
              <a:rPr lang="en-US" sz="3100" dirty="0">
                <a:latin typeface="Calisto MT" pitchFamily="18" charset="0"/>
              </a:rPr>
              <a:t>for 45 unaccompanied, separated children and Other Vulnerable Children and among these 23 are male and 22 are female. </a:t>
            </a:r>
          </a:p>
          <a:p>
            <a:pPr lvl="0"/>
            <a:r>
              <a:rPr lang="en-US" sz="3100" b="1" dirty="0">
                <a:latin typeface="Calisto MT" pitchFamily="18" charset="0"/>
              </a:rPr>
              <a:t>Case referral and Tracing Request</a:t>
            </a:r>
            <a:r>
              <a:rPr lang="en-US" sz="3100" dirty="0">
                <a:latin typeface="Calisto MT" pitchFamily="18" charset="0"/>
              </a:rPr>
              <a:t>- referred 2 Tracing request (Missing Request) through UNHCR for the case of children living in Kenya Kakuma III refugee camp and 4 (3 male and 1 female) children in Kenya Kakuma II refugee camp and their relatives seeking them in </a:t>
            </a:r>
            <a:r>
              <a:rPr lang="en-US" sz="3100" dirty="0" smtClean="0">
                <a:latin typeface="Calisto MT" pitchFamily="18" charset="0"/>
              </a:rPr>
              <a:t>Gure-Shombola </a:t>
            </a:r>
            <a:r>
              <a:rPr lang="en-US" sz="3100" dirty="0">
                <a:latin typeface="Calisto MT" pitchFamily="18" charset="0"/>
              </a:rPr>
              <a:t>refugee camp. </a:t>
            </a:r>
          </a:p>
          <a:p>
            <a:pPr lvl="0"/>
            <a:r>
              <a:rPr lang="en-US" sz="3100" b="1" dirty="0">
                <a:latin typeface="Calisto MT" pitchFamily="18" charset="0"/>
              </a:rPr>
              <a:t>Foster Care arrangement</a:t>
            </a:r>
            <a:r>
              <a:rPr lang="en-US" sz="3100" dirty="0">
                <a:latin typeface="Calisto MT" pitchFamily="18" charset="0"/>
              </a:rPr>
              <a:t> identified for 1 unaccompanied female child</a:t>
            </a:r>
            <a:r>
              <a:rPr lang="en-US" sz="3100" dirty="0" smtClean="0">
                <a:latin typeface="Calisto MT" pitchFamily="18" charset="0"/>
              </a:rPr>
              <a:t>.</a:t>
            </a:r>
            <a:endParaRPr lang="en-US" sz="3100" dirty="0">
              <a:latin typeface="Calisto MT" pitchFamily="18" charset="0"/>
            </a:endParaRPr>
          </a:p>
          <a:p>
            <a:r>
              <a:rPr lang="en-US" sz="3100" b="1" dirty="0">
                <a:latin typeface="Calisto MT" pitchFamily="18" charset="0"/>
              </a:rPr>
              <a:t>Child Friendly Space Activities</a:t>
            </a:r>
            <a:r>
              <a:rPr lang="en-US" sz="3100" dirty="0">
                <a:latin typeface="Calisto MT" pitchFamily="18" charset="0"/>
              </a:rPr>
              <a:t>-Indoor/outdoor games and psychosocial support</a:t>
            </a:r>
            <a:endParaRPr lang="en-US" sz="3100" dirty="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403391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1800" b="1" dirty="0" smtClean="0">
                <a:latin typeface="Calisto MT" pitchFamily="18" charset="0"/>
              </a:rPr>
              <a:t>                                                       Plan International</a:t>
            </a:r>
          </a:p>
          <a:p>
            <a:pPr marL="0" indent="0" algn="just">
              <a:buNone/>
            </a:pPr>
            <a:r>
              <a:rPr lang="en-US" sz="1800" b="1" dirty="0" smtClean="0">
                <a:latin typeface="Calisto MT" pitchFamily="18" charset="0"/>
              </a:rPr>
              <a:t>Youth Program</a:t>
            </a:r>
          </a:p>
          <a:p>
            <a:pPr lvl="0"/>
            <a:r>
              <a:rPr lang="en-US" sz="1800" b="1" dirty="0">
                <a:latin typeface="Calisto MT" pitchFamily="18" charset="0"/>
              </a:rPr>
              <a:t>Peaceful co-existence club discussion-</a:t>
            </a:r>
            <a:r>
              <a:rPr lang="en-US" sz="1800" dirty="0">
                <a:latin typeface="Calisto MT" pitchFamily="18" charset="0"/>
              </a:rPr>
              <a:t> A total of 20 (10 Female and 10 Male) youth attended the Peaceful co-existence club members discussions. </a:t>
            </a:r>
          </a:p>
          <a:p>
            <a:pPr lvl="0"/>
            <a:r>
              <a:rPr lang="en-US" sz="1800" b="1" dirty="0">
                <a:latin typeface="Calisto MT" pitchFamily="18" charset="0"/>
              </a:rPr>
              <a:t>Weekly Drama and Music Club and their participation in Global Hand Washing Day</a:t>
            </a:r>
            <a:endParaRPr lang="en-US" sz="1800" dirty="0">
              <a:latin typeface="Calisto MT" pitchFamily="18" charset="0"/>
            </a:endParaRPr>
          </a:p>
          <a:p>
            <a:pPr lvl="0"/>
            <a:r>
              <a:rPr lang="en-US" sz="1800" b="1" dirty="0">
                <a:latin typeface="Calisto MT" pitchFamily="18" charset="0"/>
              </a:rPr>
              <a:t>SRH Club discussion</a:t>
            </a:r>
            <a:r>
              <a:rPr lang="en-US" sz="1800" dirty="0">
                <a:latin typeface="Calisto MT" pitchFamily="18" charset="0"/>
              </a:rPr>
              <a:t>- Through the club it was established that the youth need different SRH services such as prevention of HIV/AIDS and STIDs, how to use contraceptives and safe use and disposal of condom. A total of 20 (10 male and 10 female) members took part in raised awareness to the community on SRH and HIV/AIDS Prevention and response.</a:t>
            </a:r>
          </a:p>
          <a:p>
            <a:pPr lvl="0"/>
            <a:r>
              <a:rPr lang="en-US" sz="1800" b="1" dirty="0">
                <a:latin typeface="Calisto MT" pitchFamily="18" charset="0"/>
              </a:rPr>
              <a:t>Football and Volley ball Outdoor games</a:t>
            </a:r>
            <a:r>
              <a:rPr lang="en-US" sz="1800" dirty="0">
                <a:latin typeface="Calisto MT" pitchFamily="18" charset="0"/>
              </a:rPr>
              <a:t>-A total of 945 (530 male and 415 Female) have attended the youth program activities.</a:t>
            </a:r>
          </a:p>
          <a:p>
            <a:pPr marL="0" indent="0" algn="just">
              <a:buNone/>
            </a:pPr>
            <a:endParaRPr lang="en-US" sz="31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716994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1800" b="1" dirty="0" smtClean="0">
                <a:latin typeface="Calisto MT" pitchFamily="18" charset="0"/>
              </a:rPr>
              <a:t>                                                 Plan International</a:t>
            </a:r>
          </a:p>
          <a:p>
            <a:pPr marL="0" indent="0" algn="just">
              <a:buNone/>
            </a:pPr>
            <a:r>
              <a:rPr lang="en-US" sz="1800" b="1" dirty="0" smtClean="0">
                <a:latin typeface="Calisto MT" pitchFamily="18" charset="0"/>
              </a:rPr>
              <a:t>Youth Program cont.</a:t>
            </a:r>
            <a:r>
              <a:rPr lang="en-US" sz="1800" dirty="0">
                <a:latin typeface="Calisto MT" pitchFamily="18" charset="0"/>
              </a:rPr>
              <a:t> </a:t>
            </a:r>
          </a:p>
          <a:p>
            <a:pPr lvl="0"/>
            <a:r>
              <a:rPr lang="en-US" sz="1800" b="1" dirty="0">
                <a:latin typeface="Calisto MT" pitchFamily="18" charset="0"/>
              </a:rPr>
              <a:t>Focus Group Discussion: </a:t>
            </a:r>
            <a:r>
              <a:rPr lang="en-US" sz="1800" dirty="0">
                <a:latin typeface="Calisto MT" pitchFamily="18" charset="0"/>
              </a:rPr>
              <a:t>a total of 15(8 male and 7 female) adolescent minors participated.</a:t>
            </a:r>
          </a:p>
          <a:p>
            <a:pPr lvl="0"/>
            <a:r>
              <a:rPr lang="en-US" sz="1800" b="1" dirty="0">
                <a:latin typeface="Calisto MT" pitchFamily="18" charset="0"/>
              </a:rPr>
              <a:t>Three capacity building training </a:t>
            </a:r>
            <a:r>
              <a:rPr lang="en-US" sz="1800" b="1" dirty="0" smtClean="0">
                <a:latin typeface="Calisto MT" pitchFamily="18" charset="0"/>
              </a:rPr>
              <a:t>conducted </a:t>
            </a:r>
            <a:endParaRPr lang="en-US" sz="1800" dirty="0">
              <a:latin typeface="Calisto MT" pitchFamily="18" charset="0"/>
            </a:endParaRPr>
          </a:p>
          <a:p>
            <a:pPr marL="0" indent="0">
              <a:buNone/>
            </a:pPr>
            <a:endParaRPr lang="en-US" sz="1800" b="1" dirty="0" smtClean="0">
              <a:latin typeface="Calisto MT" pitchFamily="18" charset="0"/>
            </a:endParaRPr>
          </a:p>
          <a:p>
            <a:pPr marL="0" indent="0">
              <a:buNone/>
            </a:pPr>
            <a:r>
              <a:rPr lang="en-US" sz="1800" b="1" dirty="0" smtClean="0">
                <a:latin typeface="Calisto MT" pitchFamily="18" charset="0"/>
              </a:rPr>
              <a:t>Challenges</a:t>
            </a:r>
            <a:endParaRPr lang="en-US" sz="1800" dirty="0">
              <a:latin typeface="Calisto MT" pitchFamily="18" charset="0"/>
            </a:endParaRPr>
          </a:p>
          <a:p>
            <a:r>
              <a:rPr lang="en-US" sz="1800" dirty="0" smtClean="0">
                <a:latin typeface="Calisto MT" pitchFamily="18" charset="0"/>
              </a:rPr>
              <a:t>The market </a:t>
            </a:r>
            <a:r>
              <a:rPr lang="en-US" sz="1800" dirty="0">
                <a:latin typeface="Calisto MT" pitchFamily="18" charset="0"/>
              </a:rPr>
              <a:t>adjacent to </a:t>
            </a:r>
            <a:r>
              <a:rPr lang="en-US" sz="1800" dirty="0" smtClean="0">
                <a:latin typeface="Calisto MT" pitchFamily="18" charset="0"/>
              </a:rPr>
              <a:t>the CFS </a:t>
            </a:r>
            <a:r>
              <a:rPr lang="en-US" sz="1800" dirty="0">
                <a:latin typeface="Calisto MT" pitchFamily="18" charset="0"/>
              </a:rPr>
              <a:t>in Zone </a:t>
            </a:r>
            <a:r>
              <a:rPr lang="en-US" sz="1800" dirty="0" smtClean="0">
                <a:latin typeface="Calisto MT" pitchFamily="18" charset="0"/>
              </a:rPr>
              <a:t>A is creating </a:t>
            </a:r>
            <a:r>
              <a:rPr lang="en-US" sz="1800" dirty="0">
                <a:latin typeface="Calisto MT" pitchFamily="18" charset="0"/>
              </a:rPr>
              <a:t>protection </a:t>
            </a:r>
            <a:r>
              <a:rPr lang="en-US" sz="1800" dirty="0" smtClean="0">
                <a:latin typeface="Calisto MT" pitchFamily="18" charset="0"/>
              </a:rPr>
              <a:t>concerns to the children </a:t>
            </a:r>
            <a:r>
              <a:rPr lang="en-US" sz="1800" dirty="0">
                <a:latin typeface="Calisto MT" pitchFamily="18" charset="0"/>
              </a:rPr>
              <a:t>and therefore </a:t>
            </a:r>
            <a:r>
              <a:rPr lang="en-US" sz="1800" dirty="0" smtClean="0">
                <a:latin typeface="Calisto MT" pitchFamily="18" charset="0"/>
              </a:rPr>
              <a:t>needs </a:t>
            </a:r>
            <a:r>
              <a:rPr lang="en-US" sz="1800" dirty="0">
                <a:latin typeface="Calisto MT" pitchFamily="18" charset="0"/>
              </a:rPr>
              <a:t>the attention of ARRA and UNHCR</a:t>
            </a:r>
            <a:endParaRPr lang="en-US" sz="1800" b="1" dirty="0" smtClean="0">
              <a:solidFill>
                <a:srgbClr val="FFC000"/>
              </a:solidFill>
              <a:latin typeface="Calisto MT" pitchFamily="18" charset="0"/>
            </a:endParaRPr>
          </a:p>
          <a:p>
            <a:pPr marL="0" indent="0" algn="just">
              <a:buNone/>
            </a:pPr>
            <a:endParaRPr lang="en-US" sz="31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892476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dirty="0" smtClean="0">
                <a:solidFill>
                  <a:schemeClr val="bg1"/>
                </a:solidFill>
                <a:latin typeface="Calisto MT" pitchFamily="18" charset="0"/>
              </a:rPr>
              <a:t> </a:t>
            </a:r>
            <a:endParaRPr lang="en-US" dirty="0">
              <a:solidFill>
                <a:schemeClr val="bg1"/>
              </a:solidFill>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pPr marL="0" indent="0">
              <a:buNone/>
            </a:pPr>
            <a:r>
              <a:rPr lang="en-US" sz="1700" b="1" dirty="0" smtClean="0">
                <a:latin typeface="Calisto MT" pitchFamily="18" charset="0"/>
              </a:rPr>
              <a:t>                             PRS Psychosocial support program in Tongo</a:t>
            </a:r>
          </a:p>
          <a:p>
            <a:pPr lvl="0" algn="just"/>
            <a:r>
              <a:rPr lang="en-US" sz="1700" dirty="0">
                <a:latin typeface="Calisto MT" pitchFamily="18" charset="0"/>
              </a:rPr>
              <a:t>Weekly case review continued with trained psychosocial helpers.</a:t>
            </a:r>
          </a:p>
          <a:p>
            <a:pPr lvl="0" algn="just"/>
            <a:r>
              <a:rPr lang="en-US" sz="1700" dirty="0">
                <a:latin typeface="Calisto MT" pitchFamily="18" charset="0"/>
              </a:rPr>
              <a:t>All three psychosocial centers were fully functional in providing indoor games, TV session &amp; community based counseling services whereby 1427 (M680,F747) adult refugee beneficiaries have registered in the centers.</a:t>
            </a:r>
          </a:p>
          <a:p>
            <a:pPr lvl="0" algn="just"/>
            <a:r>
              <a:rPr lang="en-US" sz="1700" dirty="0">
                <a:latin typeface="Calisto MT" pitchFamily="18" charset="0"/>
              </a:rPr>
              <a:t>Provision of community based counseling services has delivered for 389 persons (M171, F218) on different psychosocial concerns by trained psychosocial helpers</a:t>
            </a:r>
            <a:r>
              <a:rPr lang="en-US" sz="1700" dirty="0" smtClean="0">
                <a:latin typeface="Calisto MT" pitchFamily="18" charset="0"/>
              </a:rPr>
              <a:t>.</a:t>
            </a:r>
          </a:p>
          <a:p>
            <a:pPr lvl="0" algn="just"/>
            <a:r>
              <a:rPr lang="en-US" sz="1800" dirty="0">
                <a:latin typeface="Calisto MT" pitchFamily="18" charset="0"/>
              </a:rPr>
              <a:t>DSTV sport showing room has launched and has giving service fully. </a:t>
            </a:r>
          </a:p>
          <a:p>
            <a:pPr lvl="0" algn="just"/>
            <a:r>
              <a:rPr lang="en-US" sz="1800" dirty="0">
                <a:latin typeface="Calisto MT" pitchFamily="18" charset="0"/>
              </a:rPr>
              <a:t>Music and drama clubs 100 (M = 45, F=55) Training has continued.</a:t>
            </a:r>
          </a:p>
          <a:p>
            <a:pPr lvl="0" algn="just"/>
            <a:r>
              <a:rPr lang="en-US" sz="1800" dirty="0">
                <a:latin typeface="Calisto MT" pitchFamily="18" charset="0"/>
              </a:rPr>
              <a:t>Our music and dance club has participated in HAND WASH day which organized by IRC. </a:t>
            </a:r>
          </a:p>
          <a:p>
            <a:pPr algn="just"/>
            <a:r>
              <a:rPr lang="en-US" sz="1800" dirty="0">
                <a:latin typeface="Calisto MT" pitchFamily="18" charset="0"/>
              </a:rPr>
              <a:t>World Mental health day was celebrated in Tongo refugee camp in presence of ARRA, UNHCR Partners and refugees with the motto mental health in the work place.  During the celebration different programs were presented, some of the activities were football solidarity competition among Tongo and </a:t>
            </a:r>
            <a:r>
              <a:rPr lang="en-US" sz="1800" dirty="0" smtClean="0">
                <a:latin typeface="Calisto MT" pitchFamily="18" charset="0"/>
              </a:rPr>
              <a:t>Gure-Shombola </a:t>
            </a:r>
            <a:r>
              <a:rPr lang="en-US" sz="1800" dirty="0">
                <a:latin typeface="Calisto MT" pitchFamily="18" charset="0"/>
              </a:rPr>
              <a:t>refugee foot ball teams, symposium, musical, drama and traditional dance shows. During the celebration 1689 (724 m, 965f) has participated and watched.</a:t>
            </a:r>
          </a:p>
          <a:p>
            <a:pPr lvl="0" algn="just"/>
            <a:endParaRPr lang="en-US" sz="17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087554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r>
              <a:rPr lang="en-US" sz="1700" b="1" dirty="0" smtClean="0">
                <a:latin typeface="Calisto MT" pitchFamily="18" charset="0"/>
              </a:rPr>
              <a:t>                                         Action Against Hunger  </a:t>
            </a:r>
          </a:p>
          <a:p>
            <a:pPr marL="0" indent="0">
              <a:buNone/>
            </a:pPr>
            <a:r>
              <a:rPr lang="en-US" sz="1700" b="1" dirty="0" smtClean="0">
                <a:latin typeface="Calisto MT" pitchFamily="18" charset="0"/>
              </a:rPr>
              <a:t>a) Mental Health Program in Gure-Shombola camp</a:t>
            </a:r>
          </a:p>
          <a:p>
            <a:pPr algn="just"/>
            <a:r>
              <a:rPr lang="en-US" sz="1700" dirty="0" smtClean="0">
                <a:latin typeface="Calisto MT" pitchFamily="18" charset="0"/>
              </a:rPr>
              <a:t>Routine </a:t>
            </a:r>
            <a:r>
              <a:rPr lang="en-US" sz="1700" dirty="0">
                <a:latin typeface="Calisto MT" pitchFamily="18" charset="0"/>
              </a:rPr>
              <a:t>psychosocial and care-practice supports were being given to all PLWs and caregivers of U2 throughout the reporting month, both at center and community level; </a:t>
            </a:r>
          </a:p>
          <a:p>
            <a:pPr lvl="0" algn="just"/>
            <a:r>
              <a:rPr lang="en-US" sz="1700" dirty="0">
                <a:latin typeface="Calisto MT" pitchFamily="18" charset="0"/>
              </a:rPr>
              <a:t>40 new beneficiaries (30 pregnant and 10 lactating women) were admitted in the MHCP program in the month.</a:t>
            </a:r>
          </a:p>
          <a:p>
            <a:pPr lvl="0" algn="just"/>
            <a:r>
              <a:rPr lang="en-US" sz="1700" dirty="0">
                <a:latin typeface="Calisto MT" pitchFamily="18" charset="0"/>
              </a:rPr>
              <a:t>466 PLW (137 PW and 309 LWs with their U2 children) have received various psychosocial services </a:t>
            </a:r>
            <a:r>
              <a:rPr lang="en-US" sz="1700" dirty="0" smtClean="0">
                <a:latin typeface="Calisto MT" pitchFamily="18" charset="0"/>
              </a:rPr>
              <a:t>(counseling, </a:t>
            </a:r>
            <a:r>
              <a:rPr lang="en-US" sz="1700" dirty="0">
                <a:latin typeface="Calisto MT" pitchFamily="18" charset="0"/>
              </a:rPr>
              <a:t>stress management, psychodrama) within the Baby Friendly Space in the nutrition center. </a:t>
            </a:r>
          </a:p>
          <a:p>
            <a:pPr lvl="0" algn="just"/>
            <a:r>
              <a:rPr lang="en-US" sz="1700" dirty="0">
                <a:latin typeface="Calisto MT" pitchFamily="18" charset="0"/>
              </a:rPr>
              <a:t>Care practices including IYCF was promoted and reinforced among 301 PLW and other caregivers of under two children. </a:t>
            </a:r>
          </a:p>
          <a:p>
            <a:pPr lvl="0" algn="just"/>
            <a:r>
              <a:rPr lang="en-US" sz="1700" dirty="0">
                <a:latin typeface="Calisto MT" pitchFamily="18" charset="0"/>
              </a:rPr>
              <a:t>Seven (7) mother to mother support groups were formed within blocks in the refugee community. </a:t>
            </a:r>
          </a:p>
          <a:p>
            <a:pPr lvl="0" algn="just"/>
            <a:r>
              <a:rPr lang="en-US" sz="1700" dirty="0">
                <a:latin typeface="Calisto MT" pitchFamily="18" charset="0"/>
              </a:rPr>
              <a:t>10 PLW (3 PW, 6 LW &amp; 1 other caregiver) have received follow up home visits in the month.</a:t>
            </a:r>
          </a:p>
          <a:p>
            <a:pPr lvl="0" algn="just"/>
            <a:endParaRPr lang="en-US" sz="17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44125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buNone/>
            </a:pPr>
            <a:r>
              <a:rPr lang="en-US" sz="1700" b="1" dirty="0" smtClean="0">
                <a:latin typeface="Calisto MT" pitchFamily="18" charset="0"/>
              </a:rPr>
              <a:t>                               RaDO Physical and psychosocial program</a:t>
            </a:r>
          </a:p>
          <a:p>
            <a:pPr lvl="0" algn="just"/>
            <a:r>
              <a:rPr lang="en-US" sz="1800" b="1" dirty="0">
                <a:latin typeface="Calisto MT" pitchFamily="18" charset="0"/>
              </a:rPr>
              <a:t>One day training for IP staff on Mainstreaming disability and accessibility-</a:t>
            </a:r>
            <a:r>
              <a:rPr lang="en-US" sz="1800" dirty="0">
                <a:latin typeface="Calisto MT" pitchFamily="18" charset="0"/>
              </a:rPr>
              <a:t> The training was organized in collaboration with UNHCR Assosa sub office protection team at Assosa level for 28(3F) IP staffs from all camps. All expected participants (50%) were not attended the training due to unknown reason. </a:t>
            </a:r>
          </a:p>
          <a:p>
            <a:pPr lvl="0" algn="just"/>
            <a:r>
              <a:rPr lang="en-US" sz="1800" b="1" dirty="0">
                <a:latin typeface="Calisto MT" pitchFamily="18" charset="0"/>
              </a:rPr>
              <a:t>Awareness raising Sessions-</a:t>
            </a:r>
            <a:r>
              <a:rPr lang="en-US" sz="1800" dirty="0">
                <a:latin typeface="Calisto MT" pitchFamily="18" charset="0"/>
              </a:rPr>
              <a:t>45 community discussion sessions were conducted on the issues of disability such as causes, consequences and prevention of disability, stigma and discrimination against PWDs, inclusion of PWDs participation in the community in all camps. The community discussions were attended by 766 (449F) refugees. </a:t>
            </a:r>
          </a:p>
          <a:p>
            <a:pPr lvl="0" algn="just"/>
            <a:r>
              <a:rPr lang="en-US" sz="1800" b="1" dirty="0">
                <a:latin typeface="Calisto MT" pitchFamily="18" charset="0"/>
              </a:rPr>
              <a:t>Schoolbags distributed to students with disability</a:t>
            </a:r>
            <a:r>
              <a:rPr lang="en-US" sz="1800" dirty="0">
                <a:latin typeface="Calisto MT" pitchFamily="18" charset="0"/>
              </a:rPr>
              <a:t>-108 beneficiaries including; 40 from Sherkole, 30 from Tsore and 38 from Bambasi refugee camps respectively. The beneficiaries were students for ARRA primary school and DICAC secondary school.    </a:t>
            </a:r>
          </a:p>
          <a:p>
            <a:pPr algn="just"/>
            <a:r>
              <a:rPr lang="en-US" sz="1800" b="1" dirty="0">
                <a:latin typeface="Calisto MT" pitchFamily="18" charset="0"/>
              </a:rPr>
              <a:t>Repairing of old and used mobility aids</a:t>
            </a:r>
            <a:r>
              <a:rPr lang="en-US" sz="1800" dirty="0">
                <a:latin typeface="Calisto MT" pitchFamily="18" charset="0"/>
              </a:rPr>
              <a:t>- 2 wheelchairs were repaired/ maintained and 3M crutches were modified in Sherkole.</a:t>
            </a:r>
            <a:endParaRPr lang="en-US" sz="17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083403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800" b="1" dirty="0" smtClean="0">
                <a:latin typeface="Calisto MT" pitchFamily="18" charset="0"/>
              </a:rPr>
              <a:t>PROTECTION</a:t>
            </a:r>
            <a:r>
              <a:rPr lang="en-US" dirty="0" smtClean="0">
                <a:latin typeface="Calisto MT" pitchFamily="18" charset="0"/>
              </a:rPr>
              <a:t> </a:t>
            </a:r>
            <a:endParaRPr lang="en-US"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fontScale="55000" lnSpcReduction="20000"/>
          </a:bodyPr>
          <a:lstStyle/>
          <a:p>
            <a:pPr marL="0" indent="0" algn="just">
              <a:buNone/>
            </a:pPr>
            <a:r>
              <a:rPr lang="en-US" sz="1700" b="1" dirty="0" smtClean="0">
                <a:latin typeface="Calisto MT" pitchFamily="18" charset="0"/>
              </a:rPr>
              <a:t>                               </a:t>
            </a:r>
            <a:r>
              <a:rPr lang="en-US" sz="3100" b="1" dirty="0" smtClean="0">
                <a:latin typeface="Calisto MT" pitchFamily="18" charset="0"/>
              </a:rPr>
              <a:t>RaDO Physical and psychosocial program cont.</a:t>
            </a:r>
          </a:p>
          <a:p>
            <a:pPr lvl="0" algn="just"/>
            <a:r>
              <a:rPr lang="en-US" sz="3100" b="1" dirty="0">
                <a:latin typeface="Calisto MT" pitchFamily="18" charset="0"/>
              </a:rPr>
              <a:t>One day disability awareness training was conducted for </a:t>
            </a:r>
            <a:r>
              <a:rPr lang="en-US" sz="3100" dirty="0">
                <a:latin typeface="Calisto MT" pitchFamily="18" charset="0"/>
              </a:rPr>
              <a:t>28(7F) </a:t>
            </a:r>
            <a:r>
              <a:rPr lang="en-US" sz="3100" b="1" dirty="0">
                <a:latin typeface="Calisto MT" pitchFamily="18" charset="0"/>
              </a:rPr>
              <a:t>community representatives in Gure-Shombola camp. </a:t>
            </a:r>
            <a:r>
              <a:rPr lang="en-US" sz="3100" dirty="0">
                <a:latin typeface="Calisto MT" pitchFamily="18" charset="0"/>
              </a:rPr>
              <a:t>Participants included RCC, women association, youth association, PWDs association, religious leaders, Community police/</a:t>
            </a:r>
            <a:r>
              <a:rPr lang="en-US" sz="3100" dirty="0" err="1">
                <a:latin typeface="Calisto MT" pitchFamily="18" charset="0"/>
              </a:rPr>
              <a:t>shurta</a:t>
            </a:r>
            <a:r>
              <a:rPr lang="en-US" sz="3100" dirty="0">
                <a:latin typeface="Calisto MT" pitchFamily="18" charset="0"/>
              </a:rPr>
              <a:t>/, zonal leaders, etc. </a:t>
            </a:r>
          </a:p>
          <a:p>
            <a:pPr lvl="0" algn="just"/>
            <a:r>
              <a:rPr lang="en-US" sz="3100" b="1" dirty="0">
                <a:latin typeface="Calisto MT" pitchFamily="18" charset="0"/>
              </a:rPr>
              <a:t>Provision of physiotherapeutic Treatment for Persons with Physical Impairment- </a:t>
            </a:r>
            <a:r>
              <a:rPr lang="en-US" sz="3100" dirty="0">
                <a:latin typeface="Calisto MT" pitchFamily="18" charset="0"/>
              </a:rPr>
              <a:t>134 (71F) refugees and local PWDs received different physiotherapeutic treatment and physical exercise in the rehabilitation centers and their homes in all camps.  </a:t>
            </a:r>
          </a:p>
          <a:p>
            <a:pPr lvl="0" algn="just"/>
            <a:r>
              <a:rPr lang="en-US" sz="3100" b="1" dirty="0">
                <a:latin typeface="Calisto MT" pitchFamily="18" charset="0"/>
              </a:rPr>
              <a:t>Counseling and Psychosocial Support- </a:t>
            </a:r>
            <a:r>
              <a:rPr lang="en-US" sz="3100" dirty="0">
                <a:latin typeface="Calisto MT" pitchFamily="18" charset="0"/>
              </a:rPr>
              <a:t>Home to home follow up and counseling was conducted in all camps for 91 elderly persons and 77 persons with disabilities. </a:t>
            </a:r>
          </a:p>
          <a:p>
            <a:pPr lvl="0" algn="just"/>
            <a:r>
              <a:rPr lang="en-US" sz="3100" b="1" dirty="0">
                <a:latin typeface="Calisto MT" pitchFamily="18" charset="0"/>
              </a:rPr>
              <a:t>Referral linkage and mainstreaming-</a:t>
            </a:r>
            <a:r>
              <a:rPr lang="en-US" sz="3100" dirty="0">
                <a:latin typeface="Calisto MT" pitchFamily="18" charset="0"/>
              </a:rPr>
              <a:t>11(F=4) PWDS and older persons were referred to Bambasi ARRA health nutrition center. 4(2F) with visual impaired were referred to Gure-Shombola ARRA health for medication. 1(female) teenager with severe epilepsy was also referred to Action Against Hunger. </a:t>
            </a:r>
          </a:p>
          <a:p>
            <a:pPr lvl="0" algn="just"/>
            <a:r>
              <a:rPr lang="en-US" sz="3100" b="1" dirty="0">
                <a:latin typeface="Calisto MT" pitchFamily="18" charset="0"/>
              </a:rPr>
              <a:t>Capacity Building for 25 Mothers of Children </a:t>
            </a:r>
            <a:r>
              <a:rPr lang="en-US" sz="3100" dirty="0">
                <a:latin typeface="Calisto MT" pitchFamily="18" charset="0"/>
              </a:rPr>
              <a:t>with disabilities conducted in Gure-Shombola.</a:t>
            </a:r>
          </a:p>
          <a:p>
            <a:pPr algn="just"/>
            <a:r>
              <a:rPr lang="en-US" sz="3100" b="1" dirty="0">
                <a:latin typeface="Calisto MT" pitchFamily="18" charset="0"/>
              </a:rPr>
              <a:t>Meeting with PWDs Association leaders in all camps conducted.</a:t>
            </a:r>
            <a:endParaRPr lang="en-US" sz="31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110382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RaDO Physical and psychosocial program cont..</a:t>
            </a:r>
          </a:p>
          <a:p>
            <a:pPr marL="0" lvl="0" indent="0">
              <a:buNone/>
            </a:pPr>
            <a:r>
              <a:rPr lang="en-US" sz="1700" b="1" dirty="0">
                <a:latin typeface="Calisto MT" pitchFamily="18" charset="0"/>
              </a:rPr>
              <a:t>Challenges and gaps</a:t>
            </a:r>
            <a:endParaRPr lang="en-US" sz="1700" dirty="0">
              <a:latin typeface="Calisto MT" pitchFamily="18" charset="0"/>
            </a:endParaRPr>
          </a:p>
          <a:p>
            <a:pPr lvl="0"/>
            <a:r>
              <a:rPr lang="en-US" sz="1700" dirty="0">
                <a:latin typeface="Calisto MT" pitchFamily="18" charset="0"/>
              </a:rPr>
              <a:t>Shortage of staff continued as the main problem of Assosa refugee operation. </a:t>
            </a:r>
          </a:p>
          <a:p>
            <a:pPr lvl="0"/>
            <a:r>
              <a:rPr lang="en-US" sz="1700" dirty="0">
                <a:latin typeface="Calisto MT" pitchFamily="18" charset="0"/>
              </a:rPr>
              <a:t>Lack of Vehicle for Sherkole, Tsore and Gure-Shombola </a:t>
            </a:r>
          </a:p>
          <a:p>
            <a:pPr lvl="0"/>
            <a:r>
              <a:rPr lang="en-US" sz="1700" dirty="0">
                <a:latin typeface="Calisto MT" pitchFamily="18" charset="0"/>
              </a:rPr>
              <a:t>Lowest salary of professional staffs</a:t>
            </a:r>
          </a:p>
          <a:p>
            <a:pPr lvl="0"/>
            <a:r>
              <a:rPr lang="en-US" sz="1700" dirty="0">
                <a:latin typeface="Calisto MT" pitchFamily="18" charset="0"/>
              </a:rPr>
              <a:t>huge unmet needs of PWDs and Older persons </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1056123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LWF </a:t>
            </a:r>
            <a:r>
              <a:rPr lang="en-US" sz="1700" b="1" dirty="0">
                <a:latin typeface="Calisto MT" pitchFamily="18" charset="0"/>
              </a:rPr>
              <a:t>in Bambasi </a:t>
            </a:r>
            <a:r>
              <a:rPr lang="en-US" sz="1700" b="1" dirty="0" smtClean="0">
                <a:latin typeface="Calisto MT" pitchFamily="18" charset="0"/>
              </a:rPr>
              <a:t>camp</a:t>
            </a:r>
            <a:endParaRPr lang="en-US" sz="1700" b="1" dirty="0">
              <a:latin typeface="Calisto MT" pitchFamily="18" charset="0"/>
            </a:endParaRPr>
          </a:p>
          <a:p>
            <a:pPr marL="0" indent="0" algn="just">
              <a:buNone/>
            </a:pPr>
            <a:r>
              <a:rPr lang="en-US" sz="1700" b="1" dirty="0" smtClean="0">
                <a:latin typeface="Calisto MT" pitchFamily="18" charset="0"/>
              </a:rPr>
              <a:t>Community Based </a:t>
            </a:r>
            <a:r>
              <a:rPr lang="en-US" sz="1700" b="1" dirty="0">
                <a:latin typeface="Calisto MT" pitchFamily="18" charset="0"/>
              </a:rPr>
              <a:t>P</a:t>
            </a:r>
            <a:r>
              <a:rPr lang="en-US" sz="1700" b="1" dirty="0" smtClean="0">
                <a:latin typeface="Calisto MT" pitchFamily="18" charset="0"/>
              </a:rPr>
              <a:t>sychosocial Support (CBSP)  Program</a:t>
            </a:r>
          </a:p>
          <a:p>
            <a:pPr algn="just"/>
            <a:r>
              <a:rPr lang="en-US" sz="1800" dirty="0" smtClean="0">
                <a:latin typeface="Calisto MT" pitchFamily="18" charset="0"/>
              </a:rPr>
              <a:t>122 </a:t>
            </a:r>
            <a:r>
              <a:rPr lang="en-US" sz="1800" dirty="0">
                <a:latin typeface="Calisto MT" pitchFamily="18" charset="0"/>
              </a:rPr>
              <a:t>sport shirts with shorts, football an volley balls provided to 7 LWF male and female sport clubs</a:t>
            </a:r>
          </a:p>
          <a:p>
            <a:pPr lvl="0"/>
            <a:r>
              <a:rPr lang="en-US" sz="1800" dirty="0">
                <a:latin typeface="Calisto MT" pitchFamily="18" charset="0"/>
              </a:rPr>
              <a:t>Basic computer an Music training provided to refugee youths</a:t>
            </a:r>
          </a:p>
          <a:p>
            <a:pPr lvl="0"/>
            <a:r>
              <a:rPr lang="en-US" sz="1800" dirty="0">
                <a:latin typeface="Calisto MT" pitchFamily="18" charset="0"/>
              </a:rPr>
              <a:t>Two additional shelters constructed for youth center expansion for youth’s music and drama club office, indoor games.</a:t>
            </a:r>
          </a:p>
          <a:p>
            <a:pPr lvl="0"/>
            <a:r>
              <a:rPr lang="en-US" sz="1800" dirty="0">
                <a:latin typeface="Calisto MT" pitchFamily="18" charset="0"/>
              </a:rPr>
              <a:t>Volleyball an football field is under construction for youths </a:t>
            </a:r>
          </a:p>
          <a:p>
            <a:pPr lvl="0"/>
            <a:r>
              <a:rPr lang="en-US" sz="1800" dirty="0">
                <a:latin typeface="Calisto MT" pitchFamily="18" charset="0"/>
              </a:rPr>
              <a:t>24 Community Conversations with women and  elderly groups held</a:t>
            </a:r>
          </a:p>
          <a:p>
            <a:pPr lvl="0"/>
            <a:r>
              <a:rPr lang="en-US" sz="1800" dirty="0">
                <a:latin typeface="Calisto MT" pitchFamily="18" charset="0"/>
              </a:rPr>
              <a:t>100 home to home visits conducted to identify any psychological complaint/s</a:t>
            </a:r>
          </a:p>
          <a:p>
            <a:pPr lvl="0"/>
            <a:r>
              <a:rPr lang="en-US" sz="1800" dirty="0">
                <a:latin typeface="Calisto MT" pitchFamily="18" charset="0"/>
              </a:rPr>
              <a:t>Youths an children accessed for TV shows in the youth center and played different indoor and outdoor games</a:t>
            </a:r>
          </a:p>
          <a:p>
            <a:r>
              <a:rPr lang="en-US" sz="1800" dirty="0">
                <a:latin typeface="Calisto MT" pitchFamily="18" charset="0"/>
              </a:rPr>
              <a:t>1</a:t>
            </a:r>
            <a:r>
              <a:rPr lang="en-US" sz="1800" baseline="30000" dirty="0">
                <a:latin typeface="Calisto MT" pitchFamily="18" charset="0"/>
              </a:rPr>
              <a:t>st</a:t>
            </a:r>
            <a:r>
              <a:rPr lang="en-US" sz="1800" dirty="0">
                <a:latin typeface="Calisto MT" pitchFamily="18" charset="0"/>
              </a:rPr>
              <a:t> round  of ‘</a:t>
            </a:r>
            <a:r>
              <a:rPr lang="en-US" sz="1800" b="1" dirty="0">
                <a:latin typeface="Calisto MT" pitchFamily="18" charset="0"/>
              </a:rPr>
              <a:t>Bambasi  got Talent’</a:t>
            </a:r>
            <a:r>
              <a:rPr lang="en-US" sz="1800" dirty="0">
                <a:latin typeface="Calisto MT" pitchFamily="18" charset="0"/>
              </a:rPr>
              <a:t> show finalized</a:t>
            </a:r>
            <a:endParaRPr lang="en-US" sz="17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553605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marL="0" indent="0">
              <a:buNone/>
            </a:pPr>
            <a:r>
              <a:rPr lang="en-US" sz="1800" b="1" dirty="0" smtClean="0">
                <a:latin typeface="Calisto MT" pitchFamily="18" charset="0"/>
              </a:rPr>
              <a:t>                                 Save the Children International</a:t>
            </a:r>
          </a:p>
          <a:p>
            <a:pPr marL="0" indent="0" algn="just">
              <a:buNone/>
            </a:pPr>
            <a:r>
              <a:rPr lang="en-US" sz="1800" b="1" dirty="0" smtClean="0">
                <a:latin typeface="Calisto MT" pitchFamily="18" charset="0"/>
              </a:rPr>
              <a:t>Child Protection program</a:t>
            </a:r>
          </a:p>
          <a:p>
            <a:pPr lvl="0"/>
            <a:r>
              <a:rPr lang="en-US" sz="1800" dirty="0">
                <a:latin typeface="Calisto MT" pitchFamily="18" charset="0"/>
              </a:rPr>
              <a:t>15332 (7210 female) children were provided psychosocial supports using the attended different play and recreational programs in the existing CFS in the four camps.</a:t>
            </a:r>
          </a:p>
          <a:p>
            <a:pPr lvl="0"/>
            <a:r>
              <a:rPr lang="en-US" sz="1800" dirty="0">
                <a:latin typeface="Calisto MT" pitchFamily="18" charset="0"/>
              </a:rPr>
              <a:t>Best interest assessments (BIA) was conducted for 49 (23 female) UASC and other vulnerable children.  </a:t>
            </a:r>
          </a:p>
          <a:p>
            <a:pPr lvl="0"/>
            <a:r>
              <a:rPr lang="en-US" sz="1800" dirty="0">
                <a:latin typeface="Calisto MT" pitchFamily="18" charset="0"/>
              </a:rPr>
              <a:t>Best Interest Determination (BID) was done for one boy child and waiting for inter camp family reunification. </a:t>
            </a:r>
          </a:p>
          <a:p>
            <a:pPr lvl="0"/>
            <a:r>
              <a:rPr lang="en-US" sz="1800" dirty="0">
                <a:latin typeface="Calisto MT" pitchFamily="18" charset="0"/>
              </a:rPr>
              <a:t>Home to home visit conducted for 842 (338 female) UASC and other 29(16 female) vulnerable children. </a:t>
            </a:r>
          </a:p>
          <a:p>
            <a:pPr lvl="0"/>
            <a:r>
              <a:rPr lang="en-US" sz="1800" dirty="0">
                <a:latin typeface="Calisto MT" pitchFamily="18" charset="0"/>
              </a:rPr>
              <a:t>In the reporting month, 931(203) children were registered in the CPIMS database.  </a:t>
            </a:r>
          </a:p>
          <a:p>
            <a:pPr lvl="0"/>
            <a:r>
              <a:rPr lang="en-US" sz="1800" dirty="0">
                <a:latin typeface="Calisto MT" pitchFamily="18" charset="0"/>
              </a:rPr>
              <a:t>Monthly child protection coordination meetings taken place in Bambasi, Sherkole, Tsore and Tongo Refugee Camps.     </a:t>
            </a:r>
          </a:p>
          <a:p>
            <a:pPr lvl="0"/>
            <a:r>
              <a:rPr lang="en-US" sz="1800" dirty="0">
                <a:latin typeface="Calisto MT" pitchFamily="18" charset="0"/>
              </a:rPr>
              <a:t>The child protection committee (CPC) reached 254(142 female) community members by their awareness creation efforts. </a:t>
            </a:r>
          </a:p>
          <a:p>
            <a:r>
              <a:rPr lang="en-US" sz="1800" dirty="0">
                <a:latin typeface="Calisto MT" pitchFamily="18" charset="0"/>
              </a:rPr>
              <a:t>63 sport uniforms were provided for child led sport clubs to support their regular exercise and sport competition. </a:t>
            </a:r>
          </a:p>
          <a:p>
            <a:pPr marL="0" indent="0" algn="just">
              <a:buNone/>
            </a:pPr>
            <a:endParaRPr lang="en-US" sz="31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632543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sto MT" pitchFamily="18" charset="0"/>
              </a:rPr>
              <a:t>Presentation breakdown</a:t>
            </a:r>
            <a:endParaRPr lang="en-US" dirty="0">
              <a:latin typeface="Calisto MT" pitchFamily="18" charset="0"/>
            </a:endParaRPr>
          </a:p>
        </p:txBody>
      </p:sp>
      <p:sp>
        <p:nvSpPr>
          <p:cNvPr id="3" name="Content Placeholder 2"/>
          <p:cNvSpPr>
            <a:spLocks noGrp="1"/>
          </p:cNvSpPr>
          <p:nvPr>
            <p:ph idx="1"/>
          </p:nvPr>
        </p:nvSpPr>
        <p:spPr/>
        <p:txBody>
          <a:bodyPr/>
          <a:lstStyle/>
          <a:p>
            <a:pPr marL="457200" indent="-457200">
              <a:buAutoNum type="arabicPeriod"/>
            </a:pPr>
            <a:r>
              <a:rPr lang="en-US" sz="1700" dirty="0" smtClean="0">
                <a:latin typeface="Calisto MT" pitchFamily="18" charset="0"/>
              </a:rPr>
              <a:t>Updates from UNHCR HoSO, Assosa and ARRA zonal coordinator</a:t>
            </a:r>
          </a:p>
          <a:p>
            <a:pPr marL="457200" indent="-457200">
              <a:buAutoNum type="arabicPeriod"/>
            </a:pPr>
            <a:r>
              <a:rPr lang="en-US" sz="1700" dirty="0" smtClean="0">
                <a:latin typeface="Calisto MT" pitchFamily="18" charset="0"/>
              </a:rPr>
              <a:t>Security updates</a:t>
            </a:r>
          </a:p>
          <a:p>
            <a:pPr marL="457200" indent="-457200">
              <a:buAutoNum type="arabicPeriod"/>
            </a:pPr>
            <a:r>
              <a:rPr lang="en-US" sz="1700" dirty="0" smtClean="0">
                <a:latin typeface="Calisto MT" pitchFamily="18" charset="0"/>
              </a:rPr>
              <a:t>Protection updates from ARRA and UNHCR</a:t>
            </a:r>
          </a:p>
          <a:p>
            <a:pPr marL="457200" indent="-457200">
              <a:buAutoNum type="arabicPeriod"/>
            </a:pPr>
            <a:r>
              <a:rPr lang="en-US" sz="1700" dirty="0" smtClean="0">
                <a:latin typeface="Calisto MT" pitchFamily="18" charset="0"/>
              </a:rPr>
              <a:t>Sectoral updates</a:t>
            </a:r>
          </a:p>
          <a:p>
            <a:pPr marL="457200" indent="-457200">
              <a:buAutoNum type="arabicPeriod"/>
            </a:pPr>
            <a:r>
              <a:rPr lang="en-US" sz="1700" dirty="0" smtClean="0">
                <a:latin typeface="Calisto MT" pitchFamily="18" charset="0"/>
              </a:rPr>
              <a:t>AOB</a:t>
            </a:r>
          </a:p>
          <a:p>
            <a:pPr marL="457200" indent="-457200">
              <a:buAutoNum type="arabicPeriod"/>
            </a:pPr>
            <a:endParaRPr lang="en-US" sz="2400" dirty="0" smtClean="0">
              <a:latin typeface="Calisto MT" pitchFamily="18" charset="0"/>
            </a:endParaRPr>
          </a:p>
          <a:p>
            <a:pPr marL="457200" indent="-457200">
              <a:buAutoNum type="arabicPeriod"/>
            </a:pPr>
            <a:endParaRPr lang="en-US" sz="2400" dirty="0" smtClean="0"/>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841244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0" indent="0">
              <a:buNone/>
            </a:pPr>
            <a:r>
              <a:rPr lang="en-US" sz="1800" b="1" dirty="0" smtClean="0">
                <a:latin typeface="Calisto MT" pitchFamily="18" charset="0"/>
              </a:rPr>
              <a:t>                                                                               </a:t>
            </a:r>
            <a:r>
              <a:rPr lang="en-US" sz="2700" b="1" dirty="0" smtClean="0">
                <a:latin typeface="Calisto MT" pitchFamily="18" charset="0"/>
              </a:rPr>
              <a:t>Save the Children International</a:t>
            </a:r>
          </a:p>
          <a:p>
            <a:pPr marL="0" indent="0" algn="just">
              <a:buNone/>
            </a:pPr>
            <a:r>
              <a:rPr lang="en-US" sz="2700" b="1" dirty="0" smtClean="0">
                <a:latin typeface="Calisto MT" pitchFamily="18" charset="0"/>
              </a:rPr>
              <a:t>Child Protection program cont.</a:t>
            </a:r>
          </a:p>
          <a:p>
            <a:r>
              <a:rPr lang="en-US" sz="2700" dirty="0">
                <a:latin typeface="Calisto MT" pitchFamily="18" charset="0"/>
              </a:rPr>
              <a:t>O</a:t>
            </a:r>
            <a:r>
              <a:rPr lang="en-US" sz="2700" dirty="0" smtClean="0">
                <a:latin typeface="Calisto MT" pitchFamily="18" charset="0"/>
              </a:rPr>
              <a:t>ne </a:t>
            </a:r>
            <a:r>
              <a:rPr lang="en-US" sz="2700" dirty="0">
                <a:latin typeface="Calisto MT" pitchFamily="18" charset="0"/>
              </a:rPr>
              <a:t>day refresher training was organized for in and out of school child led clubs and 10 newly recruited incentive workers in Sherkole and Tsore refugee camps. A total of 65(45 boys and 20 girls) participants have attended the refresher training for one day. </a:t>
            </a:r>
          </a:p>
          <a:p>
            <a:pPr lvl="0"/>
            <a:r>
              <a:rPr lang="en-US" sz="2700" dirty="0">
                <a:latin typeface="Calisto MT" pitchFamily="18" charset="0"/>
              </a:rPr>
              <a:t>O</a:t>
            </a:r>
            <a:r>
              <a:rPr lang="en-US" sz="2700" dirty="0" smtClean="0">
                <a:latin typeface="Calisto MT" pitchFamily="18" charset="0"/>
              </a:rPr>
              <a:t>ne </a:t>
            </a:r>
            <a:r>
              <a:rPr lang="en-US" sz="2700" dirty="0">
                <a:latin typeface="Calisto MT" pitchFamily="18" charset="0"/>
              </a:rPr>
              <a:t>day training was organized for beneficiary reference groups, child led club members and child safeguarding focal points on child safeguarding and complaint, feedback and response mechanism. 90(32 female) participants attended the one day training. </a:t>
            </a:r>
          </a:p>
          <a:p>
            <a:pPr lvl="0"/>
            <a:r>
              <a:rPr lang="en-US" sz="2700" dirty="0">
                <a:latin typeface="Calisto MT" pitchFamily="18" charset="0"/>
              </a:rPr>
              <a:t>30 (12 female) members of community based structures were provided with training on different child protection topics in Tongo Refugee Camp.  </a:t>
            </a:r>
          </a:p>
          <a:p>
            <a:pPr lvl="0"/>
            <a:r>
              <a:rPr lang="en-US" sz="2700" dirty="0">
                <a:latin typeface="Calisto MT" pitchFamily="18" charset="0"/>
              </a:rPr>
              <a:t>A refresher training was organized for 100 (62 female) parents on positive disciplining in everyday parenting skill.  </a:t>
            </a:r>
          </a:p>
          <a:p>
            <a:pPr lvl="0"/>
            <a:r>
              <a:rPr lang="en-US" sz="2700" dirty="0" smtClean="0">
                <a:latin typeface="Calisto MT" pitchFamily="18" charset="0"/>
              </a:rPr>
              <a:t>Different items were procured for the support of children based on assessed need. The items include complete wear for 557 boys, complete wear for 339 female children and shoes 557 for boys and 339 for girls. In addition, blanket, matt and </a:t>
            </a:r>
            <a:r>
              <a:rPr lang="en-US" sz="2700" dirty="0" err="1" smtClean="0">
                <a:latin typeface="Calisto MT" pitchFamily="18" charset="0"/>
              </a:rPr>
              <a:t>tob</a:t>
            </a:r>
            <a:r>
              <a:rPr lang="en-US" sz="2700" dirty="0" smtClean="0">
                <a:latin typeface="Calisto MT" pitchFamily="18" charset="0"/>
              </a:rPr>
              <a:t> supports were provided for 442 (213 female) children. </a:t>
            </a:r>
          </a:p>
          <a:p>
            <a:r>
              <a:rPr lang="en-US" sz="2700" dirty="0" smtClean="0">
                <a:latin typeface="Calisto MT" pitchFamily="18" charset="0"/>
              </a:rPr>
              <a:t>Construction tender documents are opened and winner contractors will awarded in short time to start the construction of CFSs in Bambasi and Sherkole Refugee Camp. </a:t>
            </a:r>
            <a:endParaRPr lang="en-US" sz="27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287648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EDUCATION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0" indent="0">
              <a:buNone/>
            </a:pPr>
            <a:r>
              <a:rPr lang="en-US" sz="1800" b="1" dirty="0" smtClean="0">
                <a:latin typeface="Calisto MT" pitchFamily="18" charset="0"/>
              </a:rPr>
              <a:t>                                 </a:t>
            </a:r>
            <a:r>
              <a:rPr lang="en-US" b="1" dirty="0" smtClean="0">
                <a:latin typeface="Calisto MT" pitchFamily="18" charset="0"/>
              </a:rPr>
              <a:t>Save the Children International</a:t>
            </a:r>
          </a:p>
          <a:p>
            <a:pPr lvl="0"/>
            <a:r>
              <a:rPr lang="en-US" sz="2800" dirty="0" smtClean="0">
                <a:latin typeface="Calisto MT" pitchFamily="18" charset="0"/>
              </a:rPr>
              <a:t>782 </a:t>
            </a:r>
            <a:r>
              <a:rPr lang="en-US" sz="2800" dirty="0">
                <a:latin typeface="Calisto MT" pitchFamily="18" charset="0"/>
              </a:rPr>
              <a:t>carton high energy biscuit was supplied to the preschool children in the four camps.</a:t>
            </a:r>
          </a:p>
          <a:p>
            <a:pPr lvl="0"/>
            <a:r>
              <a:rPr lang="en-US" sz="2800" dirty="0">
                <a:latin typeface="Calisto MT" pitchFamily="18" charset="0"/>
              </a:rPr>
              <a:t>1592 exercise book, 1592 pen 1592 pencil, 1592 eraser, 36 bags for teachers and 21 gumboots for PTC members were provided in Bambasi Refugee Camp. </a:t>
            </a:r>
          </a:p>
          <a:p>
            <a:pPr lvl="0"/>
            <a:r>
              <a:rPr lang="en-US" sz="2800" dirty="0">
                <a:latin typeface="Calisto MT" pitchFamily="18" charset="0"/>
              </a:rPr>
              <a:t>7440(3147 female) preschool children have attended the preschool education program in the five camps.   </a:t>
            </a:r>
          </a:p>
          <a:p>
            <a:pPr lvl="0"/>
            <a:r>
              <a:rPr lang="en-US" sz="2800" dirty="0">
                <a:latin typeface="Calisto MT" pitchFamily="18" charset="0"/>
              </a:rPr>
              <a:t>Out of the 174 (91 female) children enrolled in ASR program in Tsore for 8 weeks, 155(81 female) children completed the 8th week ARS program. The children are referred to ARRA and UNHCR for primary school enrolment in grade one.  Similarly 158(61 female) children completed the 8th round ASR program in </a:t>
            </a:r>
            <a:r>
              <a:rPr lang="en-US" sz="2800" dirty="0" smtClean="0">
                <a:latin typeface="Calisto MT" pitchFamily="18" charset="0"/>
              </a:rPr>
              <a:t>Gure</a:t>
            </a:r>
            <a:r>
              <a:rPr lang="en-US" sz="2800" dirty="0">
                <a:latin typeface="Calisto MT" pitchFamily="18" charset="0"/>
              </a:rPr>
              <a:t>-</a:t>
            </a:r>
            <a:r>
              <a:rPr lang="en-US" sz="2800" dirty="0" smtClean="0">
                <a:latin typeface="Calisto MT" pitchFamily="18" charset="0"/>
              </a:rPr>
              <a:t>Shombola </a:t>
            </a:r>
            <a:r>
              <a:rPr lang="en-US" sz="2800" dirty="0">
                <a:latin typeface="Calisto MT" pitchFamily="18" charset="0"/>
              </a:rPr>
              <a:t>Refugee Camp. </a:t>
            </a:r>
          </a:p>
          <a:p>
            <a:pPr lvl="0"/>
            <a:r>
              <a:rPr lang="en-US" sz="2800" dirty="0">
                <a:latin typeface="Calisto MT" pitchFamily="18" charset="0"/>
              </a:rPr>
              <a:t>970(356 female) children have attended the primary school education program from grade 1-4 in </a:t>
            </a:r>
            <a:r>
              <a:rPr lang="en-US" sz="2800" dirty="0" smtClean="0">
                <a:latin typeface="Calisto MT" pitchFamily="18" charset="0"/>
              </a:rPr>
              <a:t>Gure</a:t>
            </a:r>
            <a:r>
              <a:rPr lang="en-US" sz="2800" dirty="0">
                <a:latin typeface="Calisto MT" pitchFamily="18" charset="0"/>
              </a:rPr>
              <a:t>-</a:t>
            </a:r>
            <a:r>
              <a:rPr lang="en-US" sz="2800" dirty="0" smtClean="0">
                <a:latin typeface="Calisto MT" pitchFamily="18" charset="0"/>
              </a:rPr>
              <a:t>Shombola</a:t>
            </a:r>
            <a:r>
              <a:rPr lang="en-US" sz="2800" dirty="0">
                <a:latin typeface="Calisto MT" pitchFamily="18" charset="0"/>
              </a:rPr>
              <a:t>. </a:t>
            </a:r>
          </a:p>
          <a:p>
            <a:r>
              <a:rPr lang="en-US" sz="2800" dirty="0">
                <a:latin typeface="Calisto MT" pitchFamily="18" charset="0"/>
              </a:rPr>
              <a:t>Primary school construction tender announcement was opened and the winner contractor will be awarded in short time and the construction work to be started in </a:t>
            </a:r>
            <a:r>
              <a:rPr lang="en-US" sz="2800" dirty="0" smtClean="0">
                <a:latin typeface="Calisto MT" pitchFamily="18" charset="0"/>
              </a:rPr>
              <a:t>Gure</a:t>
            </a:r>
            <a:r>
              <a:rPr lang="en-US" sz="2800" dirty="0">
                <a:latin typeface="Calisto MT" pitchFamily="18" charset="0"/>
              </a:rPr>
              <a:t>-</a:t>
            </a:r>
            <a:r>
              <a:rPr lang="en-US" sz="2800" dirty="0" smtClean="0">
                <a:latin typeface="Calisto MT" pitchFamily="18" charset="0"/>
              </a:rPr>
              <a:t>Shombola </a:t>
            </a:r>
            <a:r>
              <a:rPr lang="en-US" sz="2800" dirty="0">
                <a:latin typeface="Calisto MT" pitchFamily="18" charset="0"/>
              </a:rPr>
              <a:t>Refugee Camp.</a:t>
            </a:r>
            <a:endParaRPr lang="en-US" sz="2700" b="1" dirty="0" smtClean="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3878961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EDUCATION</a:t>
            </a:r>
            <a:endParaRPr lang="en-US" b="1" dirty="0">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1800" b="1" dirty="0" smtClean="0">
                <a:latin typeface="Calisto MT" pitchFamily="18" charset="0"/>
              </a:rPr>
              <a:t>                                 </a:t>
            </a:r>
            <a:r>
              <a:rPr lang="en-US" sz="2000" b="1" dirty="0" smtClean="0">
                <a:latin typeface="Calisto MT" pitchFamily="18" charset="0"/>
              </a:rPr>
              <a:t>Save the Children International  </a:t>
            </a:r>
            <a:r>
              <a:rPr lang="en-US" sz="1700" b="1" dirty="0" smtClean="0">
                <a:latin typeface="Calisto MT" pitchFamily="18" charset="0"/>
              </a:rPr>
              <a:t>cont..</a:t>
            </a:r>
          </a:p>
          <a:p>
            <a:pPr marL="0" lvl="1" indent="0" algn="just">
              <a:buNone/>
              <a:defRPr/>
            </a:pPr>
            <a:endParaRPr lang="en-US" sz="1700" b="1" dirty="0" smtClean="0">
              <a:solidFill>
                <a:srgbClr val="FFC000"/>
              </a:solidFill>
              <a:latin typeface="Calisto MT" pitchFamily="18" charset="0"/>
            </a:endParaRPr>
          </a:p>
          <a:p>
            <a:pPr marL="0" lvl="1" indent="0" algn="just">
              <a:buNone/>
              <a:defRPr/>
            </a:pPr>
            <a:r>
              <a:rPr lang="en-US" sz="1700" b="1" dirty="0" smtClean="0">
                <a:latin typeface="Calisto MT" pitchFamily="18" charset="0"/>
              </a:rPr>
              <a:t>Challenges</a:t>
            </a:r>
            <a:endParaRPr lang="en-US" sz="1700" b="1" dirty="0">
              <a:latin typeface="Calisto MT" pitchFamily="18" charset="0"/>
            </a:endParaRPr>
          </a:p>
          <a:p>
            <a:pPr lvl="0" algn="just"/>
            <a:r>
              <a:rPr lang="en-US" sz="1700" dirty="0">
                <a:latin typeface="Calisto MT" pitchFamily="18" charset="0"/>
              </a:rPr>
              <a:t>Lack of preschool blocks in </a:t>
            </a:r>
            <a:r>
              <a:rPr lang="en-US" sz="1700" dirty="0" smtClean="0">
                <a:latin typeface="Calisto MT" pitchFamily="18" charset="0"/>
              </a:rPr>
              <a:t>Bambasi, </a:t>
            </a:r>
            <a:r>
              <a:rPr lang="en-US" sz="1700" dirty="0">
                <a:latin typeface="Calisto MT" pitchFamily="18" charset="0"/>
              </a:rPr>
              <a:t>Sherkole, Tsore and Tongo Refugee Camps and resulted in high student to classroom ratio. </a:t>
            </a:r>
            <a:endParaRPr lang="en-US" sz="1700" dirty="0" smtClean="0">
              <a:latin typeface="Calisto MT" pitchFamily="18" charset="0"/>
            </a:endParaRPr>
          </a:p>
          <a:p>
            <a:pPr lvl="0" algn="just"/>
            <a:endParaRPr lang="en-US" sz="1700" b="1" dirty="0">
              <a:solidFill>
                <a:srgbClr val="FFC000"/>
              </a:solidFill>
              <a:latin typeface="Calisto MT" pitchFamily="18" charset="0"/>
            </a:endParaRPr>
          </a:p>
          <a:p>
            <a:pPr marL="0" lvl="1" indent="0">
              <a:buNone/>
            </a:pPr>
            <a:r>
              <a:rPr lang="en-US" sz="1700" b="1" dirty="0">
                <a:latin typeface="Calisto MT" pitchFamily="18" charset="0"/>
              </a:rPr>
              <a:t>Event </a:t>
            </a:r>
            <a:r>
              <a:rPr lang="en-US" sz="1700" b="1" dirty="0" smtClean="0">
                <a:latin typeface="Calisto MT" pitchFamily="18" charset="0"/>
              </a:rPr>
              <a:t>Celebration: </a:t>
            </a:r>
            <a:r>
              <a:rPr lang="en-US" sz="1700" dirty="0" smtClean="0">
                <a:latin typeface="Calisto MT" pitchFamily="18" charset="0"/>
              </a:rPr>
              <a:t>Universal </a:t>
            </a:r>
            <a:r>
              <a:rPr lang="en-US" sz="1700" dirty="0">
                <a:latin typeface="Calisto MT" pitchFamily="18" charset="0"/>
              </a:rPr>
              <a:t>Children’s </a:t>
            </a:r>
            <a:r>
              <a:rPr lang="en-US" sz="1700" dirty="0" smtClean="0">
                <a:latin typeface="Calisto MT" pitchFamily="18" charset="0"/>
              </a:rPr>
              <a:t>day</a:t>
            </a:r>
            <a:r>
              <a:rPr lang="en-US" sz="1700" b="1" dirty="0">
                <a:latin typeface="Calisto MT" pitchFamily="18" charset="0"/>
              </a:rPr>
              <a:t> </a:t>
            </a:r>
            <a:r>
              <a:rPr lang="en-US" sz="1700" dirty="0" smtClean="0">
                <a:latin typeface="Calisto MT" pitchFamily="18" charset="0"/>
              </a:rPr>
              <a:t>on 20 </a:t>
            </a:r>
            <a:r>
              <a:rPr lang="en-US" sz="1700" dirty="0">
                <a:latin typeface="Calisto MT" pitchFamily="18" charset="0"/>
              </a:rPr>
              <a:t>November 2017,</a:t>
            </a:r>
            <a:r>
              <a:rPr lang="en-US" sz="1700" dirty="0" smtClean="0">
                <a:latin typeface="Calisto MT" pitchFamily="18" charset="0"/>
              </a:rPr>
              <a:t> </a:t>
            </a:r>
            <a:r>
              <a:rPr lang="en-US" sz="1700" dirty="0">
                <a:latin typeface="Calisto MT" pitchFamily="18" charset="0"/>
              </a:rPr>
              <a:t>will be colorfully celebrated in close coordination with ARRA, UNHCR, IRC and other implementing partners </a:t>
            </a:r>
            <a:r>
              <a:rPr lang="en-US" sz="1700" dirty="0" smtClean="0">
                <a:latin typeface="Calisto MT" pitchFamily="18" charset="0"/>
              </a:rPr>
              <a:t>in </a:t>
            </a:r>
            <a:r>
              <a:rPr lang="en-US" sz="1700" dirty="0">
                <a:latin typeface="Calisto MT" pitchFamily="18" charset="0"/>
              </a:rPr>
              <a:t>the four refugee camps where Save the Children </a:t>
            </a:r>
            <a:r>
              <a:rPr lang="en-US" sz="1700" dirty="0" smtClean="0">
                <a:latin typeface="Calisto MT" pitchFamily="18" charset="0"/>
              </a:rPr>
              <a:t>operates.</a:t>
            </a:r>
            <a:endParaRPr lang="en-US" sz="1700" dirty="0">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4155993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000" b="1" dirty="0" smtClean="0">
                <a:latin typeface="Calisto MT" pitchFamily="18" charset="0"/>
              </a:rPr>
              <a:t>EDUCATION</a:t>
            </a:r>
            <a:endParaRPr lang="en-US" sz="20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marL="0" indent="0">
              <a:buNone/>
            </a:pPr>
            <a:r>
              <a:rPr lang="en-US" sz="2000" b="1" dirty="0" smtClean="0">
                <a:latin typeface="Calisto MT" pitchFamily="18" charset="0"/>
              </a:rPr>
              <a:t>                                            ARRA Primary Education</a:t>
            </a:r>
          </a:p>
          <a:p>
            <a:pPr lvl="0" algn="just"/>
            <a:r>
              <a:rPr lang="en-US" sz="1800" dirty="0">
                <a:latin typeface="Calisto MT" pitchFamily="18" charset="0"/>
              </a:rPr>
              <a:t>Tongo 4193 (1947 F), Bambasi 5820 (2440 F),  Sherkole 3632 (1628) and Tsore 3839 (1229) totally 17484 (7244 refugee students attended the school.</a:t>
            </a:r>
          </a:p>
          <a:p>
            <a:pPr lvl="0" algn="just"/>
            <a:r>
              <a:rPr lang="en-US" sz="1800" dirty="0">
                <a:latin typeface="Calisto MT" pitchFamily="18" charset="0"/>
              </a:rPr>
              <a:t>Regular teaching learning process conducted in all school days this month.</a:t>
            </a:r>
          </a:p>
          <a:p>
            <a:pPr lvl="0" algn="just"/>
            <a:r>
              <a:rPr lang="en-US" sz="1800" dirty="0">
                <a:latin typeface="Calisto MT" pitchFamily="18" charset="0"/>
              </a:rPr>
              <a:t>School supplies ( ex. Books, pen, pencil  etc..) distributed for all students</a:t>
            </a:r>
          </a:p>
          <a:p>
            <a:pPr lvl="0" algn="just"/>
            <a:r>
              <a:rPr lang="en-US" sz="1800" dirty="0">
                <a:latin typeface="Calisto MT" pitchFamily="18" charset="0"/>
              </a:rPr>
              <a:t>50 library book shelves procured and distributed to 4 refugee primary schools</a:t>
            </a:r>
          </a:p>
          <a:p>
            <a:pPr lvl="0" algn="just"/>
            <a:r>
              <a:rPr lang="en-US" sz="1800" dirty="0">
                <a:latin typeface="Calisto MT" pitchFamily="18" charset="0"/>
              </a:rPr>
              <a:t>8 blocks of temporary classrooms constructed. Construction of 6 blocks of student latrines is ongoing and 60% of the work completed</a:t>
            </a:r>
          </a:p>
          <a:p>
            <a:pPr algn="just"/>
            <a:r>
              <a:rPr lang="en-US" sz="1800" dirty="0">
                <a:latin typeface="Calisto MT" pitchFamily="18" charset="0"/>
              </a:rPr>
              <a:t>School feeding service provided for primary school students in all school </a:t>
            </a:r>
            <a:r>
              <a:rPr lang="en-US" sz="1800" dirty="0" smtClean="0">
                <a:latin typeface="Calisto MT" pitchFamily="18" charset="0"/>
              </a:rPr>
              <a:t>days</a:t>
            </a:r>
          </a:p>
          <a:p>
            <a:pPr marL="0" indent="0">
              <a:buNone/>
            </a:pPr>
            <a:r>
              <a:rPr lang="en-US" sz="1800" b="1" dirty="0" smtClean="0">
                <a:latin typeface="Calisto MT" pitchFamily="18" charset="0"/>
              </a:rPr>
              <a:t>Challenges</a:t>
            </a:r>
          </a:p>
          <a:p>
            <a:pPr lvl="0"/>
            <a:r>
              <a:rPr lang="en-US" sz="1800" dirty="0">
                <a:latin typeface="Calisto MT" pitchFamily="18" charset="0"/>
              </a:rPr>
              <a:t>Shortage of classrooms</a:t>
            </a:r>
          </a:p>
          <a:p>
            <a:pPr lvl="0"/>
            <a:r>
              <a:rPr lang="en-US" sz="1800" dirty="0">
                <a:latin typeface="Calisto MT" pitchFamily="18" charset="0"/>
              </a:rPr>
              <a:t>Shortage of school uniforms for grade 1 students</a:t>
            </a:r>
          </a:p>
          <a:p>
            <a:pPr lvl="0"/>
            <a:r>
              <a:rPr lang="en-US" sz="1800" dirty="0">
                <a:latin typeface="Calisto MT" pitchFamily="18" charset="0"/>
              </a:rPr>
              <a:t>Shortage of text books</a:t>
            </a:r>
          </a:p>
          <a:p>
            <a:pPr lvl="0"/>
            <a:r>
              <a:rPr lang="en-US" sz="1800" dirty="0">
                <a:latin typeface="Calisto MT" pitchFamily="18" charset="0"/>
              </a:rPr>
              <a:t>Lack of qualified incentive teachers</a:t>
            </a:r>
          </a:p>
          <a:p>
            <a:pPr lvl="0"/>
            <a:r>
              <a:rPr lang="en-US" sz="1800" dirty="0">
                <a:latin typeface="Calisto MT" pitchFamily="18" charset="0"/>
              </a:rPr>
              <a:t>Low incentive payment for refugee teachers</a:t>
            </a:r>
          </a:p>
          <a:p>
            <a:pPr lvl="0"/>
            <a:r>
              <a:rPr lang="en-US" sz="1800" dirty="0">
                <a:latin typeface="Calisto MT" pitchFamily="18" charset="0"/>
              </a:rPr>
              <a:t>Shortage of budget for floor cementing of the newly constructed  temporary classrooms</a:t>
            </a:r>
          </a:p>
          <a:p>
            <a:r>
              <a:rPr lang="en-US" sz="1800" dirty="0">
                <a:latin typeface="Calisto MT" pitchFamily="18" charset="0"/>
              </a:rPr>
              <a:t>Lack of permanent school feeding halls and obsolete school feeding materials.</a:t>
            </a:r>
            <a:endParaRPr lang="en-US" sz="1800" b="1" dirty="0" smtClean="0">
              <a:latin typeface="Calisto MT" pitchFamily="18" charset="0"/>
            </a:endParaRP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577178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EDUCATION</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000" b="1" dirty="0" smtClean="0">
                <a:latin typeface="Calisto MT" pitchFamily="18" charset="0"/>
              </a:rPr>
              <a:t>                                          UNICEF Education program</a:t>
            </a:r>
          </a:p>
          <a:p>
            <a:r>
              <a:rPr lang="en-US" sz="1700" dirty="0">
                <a:latin typeface="Calisto MT" pitchFamily="18" charset="0"/>
              </a:rPr>
              <a:t>Through summer ASR initiative that was implemented in 60 schools in the three refugee hosting woredas ( </a:t>
            </a:r>
            <a:r>
              <a:rPr lang="en-US" sz="1700" dirty="0" err="1">
                <a:latin typeface="Calisto MT" pitchFamily="18" charset="0"/>
              </a:rPr>
              <a:t>Homosha</a:t>
            </a:r>
            <a:r>
              <a:rPr lang="en-US" sz="1700" dirty="0">
                <a:latin typeface="Calisto MT" pitchFamily="18" charset="0"/>
              </a:rPr>
              <a:t>, Bambasi and Mao-</a:t>
            </a:r>
            <a:r>
              <a:rPr lang="en-US" sz="1700" dirty="0" err="1">
                <a:latin typeface="Calisto MT" pitchFamily="18" charset="0"/>
              </a:rPr>
              <a:t>komo</a:t>
            </a:r>
            <a:r>
              <a:rPr lang="en-US" sz="1700" dirty="0">
                <a:latin typeface="Calisto MT" pitchFamily="18" charset="0"/>
              </a:rPr>
              <a:t>) and three pre-school centers in two refugee camps ( Tsore and </a:t>
            </a:r>
            <a:r>
              <a:rPr lang="en-US" sz="1700" dirty="0" err="1">
                <a:latin typeface="Calisto MT" pitchFamily="18" charset="0"/>
              </a:rPr>
              <a:t>Gure</a:t>
            </a:r>
            <a:r>
              <a:rPr lang="en-US" sz="1700" dirty="0">
                <a:latin typeface="Calisto MT" pitchFamily="18" charset="0"/>
              </a:rPr>
              <a:t> </a:t>
            </a:r>
            <a:r>
              <a:rPr lang="en-US" sz="1700" dirty="0" err="1">
                <a:latin typeface="Calisto MT" pitchFamily="18" charset="0"/>
              </a:rPr>
              <a:t>Shembola</a:t>
            </a:r>
            <a:r>
              <a:rPr lang="en-US" sz="1700" dirty="0">
                <a:latin typeface="Calisto MT" pitchFamily="18" charset="0"/>
              </a:rPr>
              <a:t>), a total of 1713 children(879 girls)  from host communities  and 319 refugee children benefited.</a:t>
            </a:r>
          </a:p>
          <a:p>
            <a:r>
              <a:rPr lang="en-GB" sz="1700" dirty="0" smtClean="0">
                <a:latin typeface="Calisto MT" pitchFamily="18" charset="0"/>
              </a:rPr>
              <a:t>22 </a:t>
            </a:r>
            <a:r>
              <a:rPr lang="en-GB" sz="1700" dirty="0">
                <a:latin typeface="Calisto MT" pitchFamily="18" charset="0"/>
              </a:rPr>
              <a:t>pre-school teachers (</a:t>
            </a:r>
            <a:r>
              <a:rPr lang="en-US" sz="1700" dirty="0">
                <a:latin typeface="Calisto MT" pitchFamily="18" charset="0"/>
              </a:rPr>
              <a:t>18 refugee teachers (3F) and 4 teachers from surrounding host community schools) trained on use of ECD Kits. The trained pre school teachers are expected to cascade the same to other teachers in their respective pre-school centers</a:t>
            </a:r>
            <a:r>
              <a:rPr lang="en-US" sz="1700" dirty="0" smtClean="0">
                <a:latin typeface="Calisto MT" pitchFamily="18" charset="0"/>
              </a:rPr>
              <a:t>.</a:t>
            </a:r>
          </a:p>
          <a:p>
            <a:pPr algn="just"/>
            <a:r>
              <a:rPr lang="en-US" sz="1800" dirty="0"/>
              <a:t>A total of 360 teachers (102 from refugee camps and 258 from host community schools) trained on formative classroom assessment ( Assessment for Learning techniques) which helped them increase their capacity to regularly assess student to get real time information to improve the teaching learning process.  Currently,  the second round training is being provided for 90 primary school teachers [45 teachers (3F) from refugee camps and 45 teachers from host community schools)  at the regional management institute</a:t>
            </a:r>
            <a:r>
              <a:rPr lang="en-US" sz="1800" dirty="0" smtClean="0"/>
              <a:t>.</a:t>
            </a:r>
            <a:endParaRPr lang="en-US" sz="1700" b="1" dirty="0" smtClean="0">
              <a:latin typeface="Calisto MT" pitchFamily="18" charset="0"/>
            </a:endParaRPr>
          </a:p>
          <a:p>
            <a:pPr algn="just"/>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4702742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EDUCATION</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000" b="1" dirty="0" smtClean="0">
                <a:latin typeface="Calisto MT" pitchFamily="18" charset="0"/>
              </a:rPr>
              <a:t>                       UNICEF Education program through IPs</a:t>
            </a:r>
            <a:endParaRPr lang="en-US" sz="2400" dirty="0"/>
          </a:p>
          <a:p>
            <a:pPr algn="just"/>
            <a:r>
              <a:rPr lang="en-US" sz="2400" dirty="0"/>
              <a:t>REB conducted school standard assessment in five primary schools in refugee camps. The findings of the assessment are communicated to all relevant bodies. </a:t>
            </a:r>
          </a:p>
          <a:p>
            <a:pPr algn="just"/>
            <a:r>
              <a:rPr lang="en-US" sz="2400" dirty="0"/>
              <a:t>UNICEF is closely working with ARRA and UNHCR and other relevant partners to integrate refugee education with the host government education system.</a:t>
            </a: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843417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EDUCATION</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000" b="1" dirty="0" smtClean="0">
                <a:latin typeface="Calisto MT" pitchFamily="18" charset="0"/>
              </a:rPr>
              <a:t>                          </a:t>
            </a:r>
            <a:r>
              <a:rPr lang="en-US" sz="1800" b="1" dirty="0" smtClean="0">
                <a:latin typeface="Calisto MT" pitchFamily="18" charset="0"/>
              </a:rPr>
              <a:t>           DICAC Secondary and preparatory</a:t>
            </a:r>
          </a:p>
          <a:p>
            <a:pPr lvl="0"/>
            <a:r>
              <a:rPr lang="en-US" sz="1800" dirty="0">
                <a:latin typeface="Calisto MT" pitchFamily="18" charset="0"/>
              </a:rPr>
              <a:t>Registration of students from grade 9 to 11 completed.</a:t>
            </a:r>
          </a:p>
          <a:p>
            <a:pPr lvl="0"/>
            <a:r>
              <a:rPr lang="en-US" sz="1800" dirty="0">
                <a:latin typeface="Calisto MT" pitchFamily="18" charset="0"/>
              </a:rPr>
              <a:t>Educational materials (exercises books and pen) distributed for all students at all camps (Tongo, Bambasi and Sherkole) including Assosa students.</a:t>
            </a:r>
          </a:p>
          <a:p>
            <a:pPr lvl="0"/>
            <a:r>
              <a:rPr lang="en-US" sz="1800" dirty="0">
                <a:latin typeface="Calisto MT" pitchFamily="18" charset="0"/>
              </a:rPr>
              <a:t>Text books distributed for DICAC-RRAD Sherkole secondary &amp; preparatory school students.</a:t>
            </a:r>
          </a:p>
          <a:p>
            <a:pPr lvl="0"/>
            <a:r>
              <a:rPr lang="en-US" sz="1800" dirty="0">
                <a:latin typeface="Calisto MT" pitchFamily="18" charset="0"/>
              </a:rPr>
              <a:t>Subsistence allowance paid to Assosa and Bambasi refugee students (September month).</a:t>
            </a:r>
          </a:p>
          <a:p>
            <a:pPr lvl="0"/>
            <a:r>
              <a:rPr lang="en-US" sz="1800" dirty="0">
                <a:latin typeface="Calisto MT" pitchFamily="18" charset="0"/>
              </a:rPr>
              <a:t>Teaching learning process is going on in Sherkole for grade 9, 10 and 11.</a:t>
            </a:r>
          </a:p>
          <a:p>
            <a:pPr lvl="0"/>
            <a:r>
              <a:rPr lang="en-US" sz="1800" dirty="0">
                <a:latin typeface="Calisto MT" pitchFamily="18" charset="0"/>
              </a:rPr>
              <a:t>Staff meeting held and different clubs and department established</a:t>
            </a:r>
            <a:r>
              <a:rPr lang="en-US" sz="1800" b="1" dirty="0">
                <a:latin typeface="Calisto MT" pitchFamily="18" charset="0"/>
              </a:rPr>
              <a:t>.</a:t>
            </a:r>
            <a:endParaRPr lang="en-US" sz="1800" dirty="0">
              <a:latin typeface="Calisto MT" pitchFamily="18" charset="0"/>
            </a:endParaRPr>
          </a:p>
          <a:p>
            <a:pPr lvl="0"/>
            <a:r>
              <a:rPr lang="en-US" sz="1800" dirty="0">
                <a:latin typeface="Calisto MT" pitchFamily="18" charset="0"/>
              </a:rPr>
              <a:t>Meeting with teachers and other supportive staffs </a:t>
            </a:r>
          </a:p>
          <a:p>
            <a:pPr lvl="0"/>
            <a:r>
              <a:rPr lang="en-US" sz="1800" dirty="0">
                <a:latin typeface="Calisto MT" pitchFamily="18" charset="0"/>
              </a:rPr>
              <a:t>Cleaning the school compound </a:t>
            </a:r>
          </a:p>
          <a:p>
            <a:pPr lvl="0"/>
            <a:r>
              <a:rPr lang="en-US" sz="1800" dirty="0">
                <a:latin typeface="Calisto MT" pitchFamily="18" charset="0"/>
              </a:rPr>
              <a:t>Cleaning the classroom per week once </a:t>
            </a: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290164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EDUCATION</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1700" b="1" dirty="0" smtClean="0">
                <a:latin typeface="Calisto MT" pitchFamily="18" charset="0"/>
              </a:rPr>
              <a:t>                                           DICAC Secondary and preparatory cont.</a:t>
            </a:r>
          </a:p>
          <a:p>
            <a:pPr marL="0" indent="0">
              <a:buNone/>
            </a:pPr>
            <a:r>
              <a:rPr lang="en-US" sz="1700" b="1" u="sng" dirty="0" smtClean="0"/>
              <a:t>Statistical </a:t>
            </a:r>
            <a:r>
              <a:rPr lang="en-US" sz="1700" b="1" u="sng" dirty="0"/>
              <a:t>data of Students </a:t>
            </a:r>
            <a:r>
              <a:rPr lang="en-US" sz="1700" b="1" u="sng" dirty="0" smtClean="0"/>
              <a:t>supported </a:t>
            </a:r>
            <a:r>
              <a:rPr lang="en-US" sz="1700" b="1" u="sng" dirty="0"/>
              <a:t>by DICAC-RRAD at different </a:t>
            </a:r>
            <a:r>
              <a:rPr lang="en-US" sz="1700" b="1" u="sng" dirty="0" smtClean="0"/>
              <a:t>Camps </a:t>
            </a:r>
            <a:r>
              <a:rPr lang="en-US" sz="1700" b="1" u="sng" dirty="0"/>
              <a:t>in 2010EC</a:t>
            </a:r>
            <a:endParaRPr lang="en-US" sz="1700" dirty="0"/>
          </a:p>
          <a:p>
            <a:pPr marL="0" indent="0">
              <a:buNone/>
            </a:pPr>
            <a:endParaRPr lang="en-US" sz="1800" b="1" dirty="0" smtClean="0">
              <a:latin typeface="Calisto MT" pitchFamily="18" charset="0"/>
            </a:endParaRP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graphicFrame>
        <p:nvGraphicFramePr>
          <p:cNvPr id="4" name="Table 3"/>
          <p:cNvGraphicFramePr>
            <a:graphicFrameLocks noGrp="1"/>
          </p:cNvGraphicFramePr>
          <p:nvPr>
            <p:extLst>
              <p:ext uri="{D42A27DB-BD31-4B8C-83A1-F6EECF244321}">
                <p14:modId xmlns:p14="http://schemas.microsoft.com/office/powerpoint/2010/main" val="2982935692"/>
              </p:ext>
            </p:extLst>
          </p:nvPr>
        </p:nvGraphicFramePr>
        <p:xfrm>
          <a:off x="1143000" y="1600195"/>
          <a:ext cx="6629399" cy="4329702"/>
        </p:xfrm>
        <a:graphic>
          <a:graphicData uri="http://schemas.openxmlformats.org/drawingml/2006/table">
            <a:tbl>
              <a:tblPr firstRow="1" firstCol="1" lastRow="1" lastCol="1" bandRow="1" bandCol="1"/>
              <a:tblGrid>
                <a:gridCol w="1115210"/>
                <a:gridCol w="892701"/>
                <a:gridCol w="892701"/>
                <a:gridCol w="744066"/>
                <a:gridCol w="232743"/>
                <a:gridCol w="594542"/>
                <a:gridCol w="744066"/>
                <a:gridCol w="744066"/>
                <a:gridCol w="669304"/>
              </a:tblGrid>
              <a:tr h="163116">
                <a:tc>
                  <a:txBody>
                    <a:bodyPr/>
                    <a:lstStyle/>
                    <a:p>
                      <a:pPr marL="0" marR="0" algn="ctr">
                        <a:lnSpc>
                          <a:spcPct val="115000"/>
                        </a:lnSpc>
                        <a:spcBef>
                          <a:spcPts val="0"/>
                        </a:spcBef>
                        <a:spcAft>
                          <a:spcPts val="0"/>
                        </a:spcAft>
                      </a:pPr>
                      <a:r>
                        <a:rPr lang="en-US" sz="900" dirty="0">
                          <a:solidFill>
                            <a:srgbClr val="000000"/>
                          </a:solidFill>
                          <a:effectLst/>
                          <a:latin typeface="Power Geez Unicode1"/>
                          <a:ea typeface="Times New Roman"/>
                          <a:cs typeface="Times New Roman"/>
                        </a:rPr>
                        <a:t> </a:t>
                      </a:r>
                      <a:endParaRPr lang="en-US" sz="800" dirty="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lgn="ctr">
                        <a:lnSpc>
                          <a:spcPct val="115000"/>
                        </a:lnSpc>
                        <a:spcBef>
                          <a:spcPts val="0"/>
                        </a:spcBef>
                        <a:spcAft>
                          <a:spcPts val="0"/>
                        </a:spcAft>
                      </a:pPr>
                      <a:r>
                        <a:rPr lang="en-US" sz="900" dirty="0">
                          <a:solidFill>
                            <a:srgbClr val="000000"/>
                          </a:solidFill>
                          <a:effectLst/>
                          <a:latin typeface="Power Geez Unicode1"/>
                          <a:ea typeface="Times New Roman"/>
                          <a:cs typeface="Times New Roman"/>
                        </a:rPr>
                        <a:t>Refugee</a:t>
                      </a:r>
                      <a:endParaRPr lang="en-US" sz="800" dirty="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pPr>
                      <a:r>
                        <a:rPr lang="en-US" sz="900">
                          <a:solidFill>
                            <a:srgbClr val="000000"/>
                          </a:solidFill>
                          <a:effectLst/>
                          <a:latin typeface="Power Geez Unicode1"/>
                          <a:ea typeface="Times New Roman"/>
                          <a:cs typeface="Times New Roman"/>
                        </a:rPr>
                        <a:t>Local</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69352">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Site</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Grade</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Male</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Female</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Total</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Male</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Female</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Total</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rowSpan="6">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Tongo</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61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75</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37</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8</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45</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11N</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11S</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12N</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12S</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Sub.T</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112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FF0000"/>
                          </a:solidFill>
                          <a:effectLst/>
                          <a:latin typeface="Times New Roman"/>
                          <a:ea typeface="Times New Roman"/>
                          <a:cs typeface="Times New Roman"/>
                        </a:rPr>
                        <a:t>22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134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7030A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7030A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rowSpan="4">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Bambasi</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Times New Roman"/>
                          <a:ea typeface="Times New Roman"/>
                          <a:cs typeface="Times New Roman"/>
                        </a:rPr>
                        <a:t>20</a:t>
                      </a:r>
                      <a:endParaRPr lang="en-US" sz="800" dirty="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11S</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5</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6</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Sub.T</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34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FF0000"/>
                          </a:solidFill>
                          <a:effectLst/>
                          <a:latin typeface="Times New Roman"/>
                          <a:ea typeface="Times New Roman"/>
                          <a:cs typeface="Times New Roman"/>
                        </a:rPr>
                        <a:t>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37</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rowSpan="6">
                  <a:txBody>
                    <a:bodyPr/>
                    <a:lstStyle/>
                    <a:p>
                      <a:pPr marL="0" marR="0" algn="ctr">
                        <a:lnSpc>
                          <a:spcPct val="115000"/>
                        </a:lnSpc>
                        <a:spcBef>
                          <a:spcPts val="0"/>
                        </a:spcBef>
                        <a:spcAft>
                          <a:spcPts val="0"/>
                        </a:spcAft>
                      </a:pPr>
                      <a:r>
                        <a:rPr lang="en-US" sz="900" dirty="0" smtClean="0">
                          <a:solidFill>
                            <a:srgbClr val="000000"/>
                          </a:solidFill>
                          <a:effectLst/>
                          <a:latin typeface="Times New Roman"/>
                          <a:ea typeface="Times New Roman"/>
                          <a:cs typeface="Times New Roman"/>
                        </a:rPr>
                        <a:t>Sherkole</a:t>
                      </a:r>
                      <a:endParaRPr lang="en-US" sz="800" dirty="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97</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23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65</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43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108</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83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31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11N</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17</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17</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11S</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dirty="0">
                          <a:solidFill>
                            <a:srgbClr val="000000"/>
                          </a:solidFill>
                          <a:effectLst/>
                          <a:latin typeface="Times New Roman"/>
                          <a:ea typeface="Times New Roman"/>
                          <a:cs typeface="Times New Roman"/>
                        </a:rPr>
                        <a:t>2</a:t>
                      </a:r>
                      <a:endParaRPr lang="en-US" sz="800" dirty="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24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12N</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7F7F7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Sub.T</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218</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FF0000"/>
                          </a:solidFill>
                          <a:effectLst/>
                          <a:latin typeface="Times New Roman"/>
                          <a:ea typeface="Times New Roman"/>
                          <a:cs typeface="Times New Roman"/>
                        </a:rPr>
                        <a:t>34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252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88</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54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142</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row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Assosa</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12S</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v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Sub.T</a:t>
                      </a:r>
                      <a:endParaRPr lang="en-US" sz="800">
                        <a:effectLst/>
                        <a:latin typeface="Power Geez Unicode1"/>
                        <a:ea typeface="Times New Roman"/>
                        <a:cs typeface="Times New Roman"/>
                      </a:endParaRPr>
                    </a:p>
                  </a:txBody>
                  <a:tcPr marL="44841" marR="44841"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9</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FF0000"/>
                          </a:solidFill>
                          <a:effectLst/>
                          <a:latin typeface="Times New Roman"/>
                          <a:ea typeface="Times New Roman"/>
                          <a:cs typeface="Times New Roman"/>
                        </a:rPr>
                        <a:t>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FF0000"/>
                          </a:solidFill>
                          <a:effectLst/>
                          <a:latin typeface="Times New Roman"/>
                          <a:ea typeface="Times New Roman"/>
                          <a:cs typeface="Times New Roman"/>
                        </a:rPr>
                        <a:t>10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Grand Total</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374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60</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434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88</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53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141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352">
                <a:tc gridSpan="9">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Total students’ statistics (both Refugee and local) in Assosa operation by 2010EC</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8391">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M</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F</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T</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391">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461</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900">
                          <a:solidFill>
                            <a:srgbClr val="000000"/>
                          </a:solidFill>
                          <a:effectLst/>
                          <a:latin typeface="Times New Roman"/>
                          <a:ea typeface="Times New Roman"/>
                          <a:cs typeface="Times New Roman"/>
                        </a:rPr>
                        <a:t>113</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574</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a:solidFill>
                            <a:srgbClr val="000000"/>
                          </a:solidFill>
                          <a:effectLst/>
                          <a:latin typeface="Times New Roman"/>
                          <a:ea typeface="Times New Roman"/>
                          <a:cs typeface="Times New Roman"/>
                        </a:rPr>
                        <a:t> </a:t>
                      </a:r>
                      <a:endParaRPr lang="en-US" sz="80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dirty="0">
                          <a:solidFill>
                            <a:srgbClr val="000000"/>
                          </a:solidFill>
                          <a:effectLst/>
                          <a:latin typeface="Times New Roman"/>
                          <a:ea typeface="Times New Roman"/>
                          <a:cs typeface="Times New Roman"/>
                        </a:rPr>
                        <a:t> </a:t>
                      </a:r>
                      <a:endParaRPr lang="en-US" sz="800" dirty="0">
                        <a:effectLst/>
                        <a:latin typeface="Power Geez Unicode1"/>
                        <a:ea typeface="Times New Roman"/>
                        <a:cs typeface="Times New Roman"/>
                      </a:endParaRPr>
                    </a:p>
                  </a:txBody>
                  <a:tcPr marL="44841" marR="44841" marT="0" marB="0">
                    <a:lnL w="12700" cap="flat" cmpd="sng" algn="ctr">
                      <a:solidFill>
                        <a:srgbClr val="7F7F7F"/>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759749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1800" b="1" dirty="0" smtClean="0">
                <a:latin typeface="Calisto MT" pitchFamily="18" charset="0"/>
              </a:rPr>
              <a:t>EDUCATION</a:t>
            </a:r>
            <a:endParaRPr lang="en-US" sz="18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000" b="1" dirty="0" smtClean="0">
                <a:latin typeface="Calisto MT" pitchFamily="18" charset="0"/>
              </a:rPr>
              <a:t>                          </a:t>
            </a:r>
            <a:r>
              <a:rPr lang="en-US" sz="1800" b="1" dirty="0" smtClean="0">
                <a:latin typeface="Calisto MT" pitchFamily="18" charset="0"/>
              </a:rPr>
              <a:t>DICAC Secondary and preparatory cont..</a:t>
            </a:r>
          </a:p>
          <a:p>
            <a:pPr marL="0" indent="0">
              <a:buNone/>
            </a:pPr>
            <a:r>
              <a:rPr lang="en-US" sz="1800" b="1" dirty="0" smtClean="0">
                <a:latin typeface="Calisto MT" pitchFamily="18" charset="0"/>
              </a:rPr>
              <a:t>Challenges </a:t>
            </a:r>
            <a:endParaRPr lang="en-US" sz="1800" dirty="0">
              <a:latin typeface="Calisto MT" pitchFamily="18" charset="0"/>
            </a:endParaRPr>
          </a:p>
          <a:p>
            <a:pPr lvl="0"/>
            <a:r>
              <a:rPr lang="en-US" sz="1800" dirty="0">
                <a:latin typeface="Calisto MT" pitchFamily="18" charset="0"/>
              </a:rPr>
              <a:t>Student uniform at Sherkole.</a:t>
            </a:r>
          </a:p>
          <a:p>
            <a:pPr lvl="0"/>
            <a:r>
              <a:rPr lang="en-US" sz="1800" dirty="0">
                <a:latin typeface="Calisto MT" pitchFamily="18" charset="0"/>
              </a:rPr>
              <a:t>Staff turnover.</a:t>
            </a:r>
          </a:p>
          <a:p>
            <a:pPr lvl="0"/>
            <a:r>
              <a:rPr lang="en-US" sz="1800" dirty="0">
                <a:latin typeface="Calisto MT" pitchFamily="18" charset="0"/>
              </a:rPr>
              <a:t>Absence of electric power to our school.</a:t>
            </a:r>
          </a:p>
          <a:p>
            <a:pPr lvl="0"/>
            <a:r>
              <a:rPr lang="en-US" sz="1800" dirty="0">
                <a:latin typeface="Calisto MT" pitchFamily="18" charset="0"/>
              </a:rPr>
              <a:t>The absence of staff canteen.</a:t>
            </a:r>
          </a:p>
          <a:p>
            <a:pPr marL="0" indent="0">
              <a:buNone/>
            </a:pPr>
            <a:endParaRPr lang="en-US" sz="20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1396151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1800" b="1" dirty="0" smtClean="0">
                <a:latin typeface="Calisto MT" pitchFamily="18" charset="0"/>
              </a:rPr>
              <a:t>EDUCATION</a:t>
            </a:r>
            <a:endParaRPr lang="en-US" sz="18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1700" b="1" dirty="0" smtClean="0">
                <a:latin typeface="Calisto MT" pitchFamily="18" charset="0"/>
              </a:rPr>
              <a:t>                          PRS adult education and learning program</a:t>
            </a:r>
          </a:p>
          <a:p>
            <a:r>
              <a:rPr lang="en-US" sz="1700" dirty="0" smtClean="0">
                <a:latin typeface="Calisto MT" pitchFamily="18" charset="0"/>
              </a:rPr>
              <a:t>The </a:t>
            </a:r>
            <a:r>
              <a:rPr lang="en-US" sz="1700" dirty="0">
                <a:latin typeface="Calisto MT" pitchFamily="18" charset="0"/>
              </a:rPr>
              <a:t>Adult education learning has continuing after a week vacation. Examination out </a:t>
            </a:r>
            <a:r>
              <a:rPr lang="en-US" sz="1700" dirty="0" smtClean="0">
                <a:latin typeface="Calisto MT" pitchFamily="18" charset="0"/>
              </a:rPr>
              <a:t>of 40</a:t>
            </a:r>
            <a:r>
              <a:rPr lang="en-US" sz="1700" dirty="0">
                <a:latin typeface="Calisto MT" pitchFamily="18" charset="0"/>
              </a:rPr>
              <a:t>% was given and out of 200 adult education learners 152 were sat for examination.</a:t>
            </a:r>
            <a:endParaRPr lang="en-US" sz="1700" dirty="0">
              <a:solidFill>
                <a:srgbClr val="7030A0"/>
              </a:solidFill>
              <a:latin typeface="Calisto MT" pitchFamily="18" charset="0"/>
            </a:endParaRPr>
          </a:p>
          <a:p>
            <a:pPr lvl="0">
              <a:buNone/>
            </a:pPr>
            <a:endParaRPr lang="en-US" sz="1800" dirty="0">
              <a:solidFill>
                <a:srgbClr val="7030A0"/>
              </a:solidFill>
            </a:endParaRPr>
          </a:p>
          <a:p>
            <a:pPr lvl="0">
              <a:buNone/>
            </a:pPr>
            <a:endParaRPr lang="en-US" sz="1800" dirty="0">
              <a:latin typeface="Calisto MT" pitchFamily="18" charset="0"/>
            </a:endParaRPr>
          </a:p>
          <a:p>
            <a:pPr marL="0" indent="0">
              <a:buNone/>
            </a:pPr>
            <a:endParaRPr lang="en-US" sz="20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5713" y="2286000"/>
            <a:ext cx="66325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4297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sto MT" pitchFamily="18" charset="0"/>
              </a:rPr>
              <a:t>Security updates</a:t>
            </a:r>
            <a:endParaRPr lang="en-US" dirty="0">
              <a:latin typeface="Calisto MT" pitchFamily="18" charset="0"/>
            </a:endParaRPr>
          </a:p>
        </p:txBody>
      </p:sp>
      <p:sp>
        <p:nvSpPr>
          <p:cNvPr id="3" name="Content Placeholder 2"/>
          <p:cNvSpPr>
            <a:spLocks noGrp="1"/>
          </p:cNvSpPr>
          <p:nvPr>
            <p:ph idx="1"/>
          </p:nvPr>
        </p:nvSpPr>
        <p:spPr/>
        <p:txBody>
          <a:bodyPr/>
          <a:lstStyle/>
          <a:p>
            <a:pPr marL="0" indent="0">
              <a:buNone/>
            </a:pPr>
            <a:r>
              <a:rPr lang="en-US" sz="2400" dirty="0" smtClean="0"/>
              <a:t>Updates from UNHCR and ARRA Security focal points </a:t>
            </a: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6590537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EDUCATION</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buNone/>
            </a:pPr>
            <a:r>
              <a:rPr lang="en-US" sz="2000" b="1" dirty="0" smtClean="0">
                <a:latin typeface="Calisto MT" pitchFamily="18" charset="0"/>
              </a:rPr>
              <a:t>                                          NRC</a:t>
            </a:r>
          </a:p>
          <a:p>
            <a:pPr lvl="0"/>
            <a:r>
              <a:rPr lang="en-US" sz="1700" dirty="0">
                <a:latin typeface="Calisto MT" pitchFamily="18" charset="0"/>
              </a:rPr>
              <a:t>Assessments being finalized to assess ALP needs in the old camps: to drive 2018 planning. ARRA, UNHCR and NRC- to finalize and verify the needs at camp level </a:t>
            </a:r>
          </a:p>
          <a:p>
            <a:r>
              <a:rPr lang="en-US" sz="1700" dirty="0">
                <a:latin typeface="Calisto MT" pitchFamily="18" charset="0"/>
              </a:rPr>
              <a:t>ALP started in Tsore and </a:t>
            </a:r>
            <a:r>
              <a:rPr lang="en-US" sz="1700" dirty="0" smtClean="0">
                <a:latin typeface="Calisto MT" pitchFamily="18" charset="0"/>
              </a:rPr>
              <a:t>Gure-Shombola</a:t>
            </a:r>
            <a:endParaRPr lang="en-US" sz="1700" dirty="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5086161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SHELTER</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2000" b="1" dirty="0" smtClean="0">
                <a:latin typeface="Calisto MT" pitchFamily="18" charset="0"/>
              </a:rPr>
              <a:t>                                                         NRC</a:t>
            </a:r>
          </a:p>
          <a:p>
            <a:pPr lvl="0"/>
            <a:r>
              <a:rPr lang="en-US" sz="1700" dirty="0">
                <a:latin typeface="Calisto MT" pitchFamily="18" charset="0"/>
              </a:rPr>
              <a:t>Tsore: 56 shelters are handed over to targeted POC. 15 additional shelters fully completed. </a:t>
            </a:r>
          </a:p>
          <a:p>
            <a:pPr lvl="0"/>
            <a:r>
              <a:rPr lang="en-US" sz="1700" dirty="0">
                <a:latin typeface="Calisto MT" pitchFamily="18" charset="0"/>
              </a:rPr>
              <a:t>Out of the 44 POC lists shared, only 10 are physically present. New beneficiary lists shared by Zonal leaders are shared with the ARRA and UNHCR for verification purposes. </a:t>
            </a:r>
          </a:p>
          <a:p>
            <a:pPr lvl="0"/>
            <a:r>
              <a:rPr lang="en-US" sz="1700" dirty="0">
                <a:latin typeface="Calisto MT" pitchFamily="18" charset="0"/>
              </a:rPr>
              <a:t>Sherkole: structures 100% completed. Grass thatching of 38 shelters is going on while the rest are completed and handed over to the POC.  </a:t>
            </a:r>
          </a:p>
          <a:p>
            <a:pPr lvl="0"/>
            <a:r>
              <a:rPr lang="en-US" sz="1700" dirty="0">
                <a:latin typeface="Calisto MT" pitchFamily="18" charset="0"/>
              </a:rPr>
              <a:t>Tongo: structures 100% completed. Grass thatching of 125 houses is ongoing.  The rest are completed. </a:t>
            </a:r>
          </a:p>
          <a:p>
            <a:pPr lvl="0"/>
            <a:r>
              <a:rPr lang="en-US" sz="1700" dirty="0" smtClean="0">
                <a:latin typeface="Calisto MT" pitchFamily="18" charset="0"/>
              </a:rPr>
              <a:t>Gure-Shombola:170 </a:t>
            </a:r>
            <a:r>
              <a:rPr lang="en-US" sz="1700" dirty="0">
                <a:latin typeface="Calisto MT" pitchFamily="18" charset="0"/>
              </a:rPr>
              <a:t>skeleton completed; 90 ready for CIS roofing. </a:t>
            </a:r>
          </a:p>
          <a:p>
            <a:r>
              <a:rPr lang="en-US" sz="1700" dirty="0">
                <a:latin typeface="Calisto MT" pitchFamily="18" charset="0"/>
              </a:rPr>
              <a:t>Devaluation of ETB affecting timely supply and in some cases the quality- NRC has rejected 4164 pcs of CIS due to poor quality</a:t>
            </a:r>
            <a:endParaRPr lang="en-US" sz="17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9394098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SHELTER</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2000" b="1" dirty="0" smtClean="0">
                <a:latin typeface="Calisto MT" pitchFamily="18" charset="0"/>
              </a:rPr>
              <a:t>                                                        ANE</a:t>
            </a:r>
          </a:p>
          <a:p>
            <a:pPr marL="0" lvl="0" indent="0" algn="just">
              <a:buNone/>
            </a:pPr>
            <a:r>
              <a:rPr lang="en-US" sz="1700" b="1" dirty="0">
                <a:latin typeface="Calisto MT" pitchFamily="18" charset="0"/>
                <a:ea typeface="Times New Roman" panose="02020603050405020304" pitchFamily="18" charset="0"/>
                <a:cs typeface="Times New Roman" panose="02020603050405020304" pitchFamily="18" charset="0"/>
              </a:rPr>
              <a:t>Transitional shelter Construction- </a:t>
            </a:r>
            <a:r>
              <a:rPr lang="en-US" sz="1700" dirty="0">
                <a:latin typeface="Calisto MT" pitchFamily="18" charset="0"/>
                <a:ea typeface="Times New Roman" panose="02020603050405020304" pitchFamily="18" charset="0"/>
                <a:cs typeface="Times New Roman" panose="02020603050405020304" pitchFamily="18" charset="0"/>
              </a:rPr>
              <a:t>one of the other activities, which ANE implementing at is refugee camp, is construction of transitional shelter. On month of October the following shelter activities are accomplished and the over all shelter construction progress is at 65% accomplishment </a:t>
            </a:r>
            <a:endParaRPr lang="en-US" sz="1700" dirty="0">
              <a:latin typeface="Calisto MT" pitchFamily="18" charset="0"/>
            </a:endParaRPr>
          </a:p>
          <a:p>
            <a:pPr marL="0" indent="0">
              <a:buNone/>
            </a:pPr>
            <a:endParaRPr lang="en-US" sz="20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graphicFrame>
        <p:nvGraphicFramePr>
          <p:cNvPr id="4" name="Table 3"/>
          <p:cNvGraphicFramePr>
            <a:graphicFrameLocks noGrp="1"/>
          </p:cNvGraphicFramePr>
          <p:nvPr>
            <p:extLst>
              <p:ext uri="{D42A27DB-BD31-4B8C-83A1-F6EECF244321}">
                <p14:modId xmlns:p14="http://schemas.microsoft.com/office/powerpoint/2010/main" val="1840977697"/>
              </p:ext>
            </p:extLst>
          </p:nvPr>
        </p:nvGraphicFramePr>
        <p:xfrm>
          <a:off x="457200" y="2514603"/>
          <a:ext cx="8153401" cy="3187780"/>
        </p:xfrm>
        <a:graphic>
          <a:graphicData uri="http://schemas.openxmlformats.org/drawingml/2006/table">
            <a:tbl>
              <a:tblPr firstRow="1" bandRow="1">
                <a:tableStyleId>{5C22544A-7EE6-4342-B048-85BDC9FD1C3A}</a:tableStyleId>
              </a:tblPr>
              <a:tblGrid>
                <a:gridCol w="1012154"/>
                <a:gridCol w="1705646"/>
                <a:gridCol w="1358900"/>
                <a:gridCol w="1358900"/>
                <a:gridCol w="1582517"/>
                <a:gridCol w="1135284"/>
              </a:tblGrid>
              <a:tr h="1485466">
                <a:tc>
                  <a:txBody>
                    <a:bodyPr/>
                    <a:lstStyle/>
                    <a:p>
                      <a:pPr marL="0" marR="0" algn="ctr">
                        <a:lnSpc>
                          <a:spcPct val="115000"/>
                        </a:lnSpc>
                        <a:spcBef>
                          <a:spcPts val="0"/>
                        </a:spcBef>
                        <a:spcAft>
                          <a:spcPts val="0"/>
                        </a:spcAft>
                      </a:pPr>
                      <a:r>
                        <a:rPr lang="en-US" sz="1400" dirty="0">
                          <a:effectLst/>
                        </a:rPr>
                        <a:t>Item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400" dirty="0">
                          <a:effectLst/>
                        </a:rPr>
                        <a:t>Description of Work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400" dirty="0">
                          <a:effectLst/>
                        </a:rPr>
                        <a:t>Total number of T-shelter planned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400" dirty="0">
                          <a:effectLst/>
                        </a:rPr>
                        <a:t>Framing work Completed up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400" dirty="0">
                          <a:effectLst/>
                        </a:rPr>
                        <a:t>Roofing work Completed with CIS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400" dirty="0">
                          <a:effectLst/>
                        </a:rPr>
                        <a:t>Walling  work Completed with split   Eucalyptus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73966">
                <a:tc>
                  <a:txBody>
                    <a:bodyPr/>
                    <a:lstStyle/>
                    <a:p>
                      <a:pPr marL="0" marR="0" algn="r">
                        <a:lnSpc>
                          <a:spcPct val="115000"/>
                        </a:lnSpc>
                        <a:spcBef>
                          <a:spcPts val="0"/>
                        </a:spcBef>
                        <a:spcAft>
                          <a:spcPts val="0"/>
                        </a:spcAft>
                      </a:pPr>
                      <a:r>
                        <a:rPr lang="en-US" sz="1600" dirty="0">
                          <a:effectLst/>
                        </a:rPr>
                        <a:t>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rPr>
                        <a:t>Large size Shelter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250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174</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106</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rPr>
                        <a:t>39</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73966">
                <a:tc>
                  <a:txBody>
                    <a:bodyPr/>
                    <a:lstStyle/>
                    <a:p>
                      <a:pPr marL="0" marR="0" algn="r">
                        <a:lnSpc>
                          <a:spcPct val="115000"/>
                        </a:lnSpc>
                        <a:spcBef>
                          <a:spcPts val="0"/>
                        </a:spcBef>
                        <a:spcAft>
                          <a:spcPts val="0"/>
                        </a:spcAft>
                      </a:pPr>
                      <a:r>
                        <a:rPr lang="en-US" sz="1600">
                          <a:effectLst/>
                        </a:rPr>
                        <a:t>2</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rPr>
                        <a:t>Mid-size Shelter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200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140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75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a:effectLst/>
                        </a:rPr>
                        <a:t>28</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473966">
                <a:tc>
                  <a:txBody>
                    <a:bodyPr/>
                    <a:lstStyle/>
                    <a:p>
                      <a:pPr marL="0" marR="0" algn="r">
                        <a:lnSpc>
                          <a:spcPct val="115000"/>
                        </a:lnSpc>
                        <a:spcBef>
                          <a:spcPts val="0"/>
                        </a:spcBef>
                        <a:spcAft>
                          <a:spcPts val="0"/>
                        </a:spcAft>
                      </a:pPr>
                      <a:r>
                        <a:rPr lang="en-US" sz="1600">
                          <a:effectLst/>
                        </a:rPr>
                        <a:t>3</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600">
                          <a:effectLst/>
                        </a:rPr>
                        <a:t>Small size Shelter</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20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14</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8</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dirty="0">
                          <a:effectLst/>
                        </a:rPr>
                        <a:t>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r h="229224">
                <a:tc>
                  <a:txBody>
                    <a:bodyPr/>
                    <a:lstStyle/>
                    <a:p>
                      <a:pPr marL="0" marR="0">
                        <a:lnSpc>
                          <a:spcPct val="115000"/>
                        </a:lnSpc>
                        <a:spcBef>
                          <a:spcPts val="0"/>
                        </a:spcBef>
                        <a:spcAft>
                          <a:spcPts val="0"/>
                        </a:spcAft>
                      </a:pPr>
                      <a:r>
                        <a:rPr lang="en-US" sz="1600">
                          <a:effectLst/>
                        </a:rPr>
                        <a:t> </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nSpc>
                          <a:spcPct val="115000"/>
                        </a:lnSpc>
                        <a:spcBef>
                          <a:spcPts val="0"/>
                        </a:spcBef>
                        <a:spcAft>
                          <a:spcPts val="0"/>
                        </a:spcAft>
                      </a:pPr>
                      <a:r>
                        <a:rPr lang="en-US" sz="1600" dirty="0">
                          <a:effectLst/>
                        </a:rPr>
                        <a:t>Total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b="1" dirty="0">
                          <a:effectLst/>
                        </a:rPr>
                        <a:t>470</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b="1" dirty="0">
                          <a:effectLst/>
                        </a:rPr>
                        <a:t>328</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b="1" dirty="0">
                          <a:effectLst/>
                        </a:rPr>
                        <a:t>189</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a:lnSpc>
                          <a:spcPct val="115000"/>
                        </a:lnSpc>
                        <a:spcBef>
                          <a:spcPts val="0"/>
                        </a:spcBef>
                        <a:spcAft>
                          <a:spcPts val="0"/>
                        </a:spcAft>
                      </a:pPr>
                      <a:r>
                        <a:rPr lang="en-US" sz="1600" b="1" dirty="0">
                          <a:effectLst/>
                        </a:rPr>
                        <a:t>72</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620548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CONSTRUCTION</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2000" b="1" dirty="0" smtClean="0">
                <a:latin typeface="Calisto MT" pitchFamily="18" charset="0"/>
              </a:rPr>
              <a:t>                                                        ANE cont.</a:t>
            </a:r>
          </a:p>
          <a:p>
            <a:r>
              <a:rPr lang="en-US" sz="2000" b="1" dirty="0"/>
              <a:t>Parking area improvement and military base road construction</a:t>
            </a:r>
            <a:r>
              <a:rPr lang="en-US" sz="2000" dirty="0"/>
              <a:t>- this activities which was started at month of August, is completed on this reporting month by implementing the following major activities</a:t>
            </a:r>
          </a:p>
          <a:p>
            <a:pPr lvl="0"/>
            <a:r>
              <a:rPr lang="en-US" sz="2000" dirty="0"/>
              <a:t>Construction work for the walk way to ARRA and Refugees screening center completed</a:t>
            </a:r>
          </a:p>
          <a:p>
            <a:pPr lvl="0"/>
            <a:r>
              <a:rPr lang="en-US" sz="2000" dirty="0"/>
              <a:t>One Ford constructed on the way to the Military Base   </a:t>
            </a:r>
          </a:p>
          <a:p>
            <a:pPr lvl="0"/>
            <a:r>
              <a:rPr lang="en-US" sz="2000" dirty="0"/>
              <a:t>Formation of green area around the parking area where completed and following this, different green planet where purchased and planted at this green area.  </a:t>
            </a:r>
          </a:p>
          <a:p>
            <a:pPr marL="0" indent="0">
              <a:buNone/>
            </a:pPr>
            <a:endParaRPr lang="en-US" sz="20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0893544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CONSTRUCTION</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fontScale="32500" lnSpcReduction="20000"/>
          </a:bodyPr>
          <a:lstStyle/>
          <a:p>
            <a:pPr marL="0" indent="0">
              <a:buNone/>
            </a:pPr>
            <a:r>
              <a:rPr lang="en-US" sz="5200" b="1" dirty="0" smtClean="0">
                <a:latin typeface="Calisto MT" pitchFamily="18" charset="0"/>
              </a:rPr>
              <a:t>                                                        ANE cont…</a:t>
            </a:r>
          </a:p>
          <a:p>
            <a:pPr marL="68580" indent="0">
              <a:buNone/>
            </a:pPr>
            <a:r>
              <a:rPr lang="en-US" sz="5200" dirty="0">
                <a:latin typeface="Calisto MT" pitchFamily="18" charset="0"/>
              </a:rPr>
              <a:t>Following the end of rain season ANE started slab bridge construction at Bambasi refugee camp on month of September. This project is also continue on month of October by implementing the following major activities  </a:t>
            </a:r>
          </a:p>
          <a:p>
            <a:pPr marL="68580" indent="0">
              <a:buNone/>
            </a:pPr>
            <a:r>
              <a:rPr lang="en-US" sz="5200" dirty="0">
                <a:latin typeface="Calisto MT" pitchFamily="18" charset="0"/>
              </a:rPr>
              <a:t> </a:t>
            </a:r>
          </a:p>
          <a:p>
            <a:pPr lvl="0" algn="just"/>
            <a:r>
              <a:rPr lang="en-US" sz="5200" dirty="0">
                <a:latin typeface="Calisto MT" pitchFamily="18" charset="0"/>
              </a:rPr>
              <a:t>One store where constructed near to the where the new bridge will be construct and construction material like Cement, reinforced bar, sand …. Are purchased and stocked at the new store </a:t>
            </a:r>
          </a:p>
          <a:p>
            <a:pPr lvl="0" algn="just"/>
            <a:r>
              <a:rPr lang="en-US" sz="5200" dirty="0">
                <a:latin typeface="Calisto MT" pitchFamily="18" charset="0"/>
              </a:rPr>
              <a:t>By renting and deploying one excavator machinery  the existing bridge has Demolished  </a:t>
            </a:r>
          </a:p>
          <a:p>
            <a:pPr lvl="0" algn="just"/>
            <a:r>
              <a:rPr lang="en-US" sz="5200" dirty="0" smtClean="0">
                <a:latin typeface="Calisto MT" pitchFamily="18" charset="0"/>
              </a:rPr>
              <a:t>Site </a:t>
            </a:r>
            <a:r>
              <a:rPr lang="en-US" sz="5200" dirty="0">
                <a:latin typeface="Calisto MT" pitchFamily="18" charset="0"/>
              </a:rPr>
              <a:t>clearing and  setting out new foundation for the new bridge are accomplished by using the excavator   </a:t>
            </a:r>
          </a:p>
          <a:p>
            <a:pPr lvl="0" algn="just"/>
            <a:r>
              <a:rPr lang="en-US" sz="5200" dirty="0">
                <a:latin typeface="Calisto MT" pitchFamily="18" charset="0"/>
              </a:rPr>
              <a:t>by making agreement with different skilled lobar are which are found around this refugee camp all construction work are started on month of October </a:t>
            </a:r>
          </a:p>
          <a:p>
            <a:pPr lvl="0" algn="just"/>
            <a:r>
              <a:rPr lang="en-US" sz="5200" dirty="0">
                <a:latin typeface="Calisto MT" pitchFamily="18" charset="0"/>
              </a:rPr>
              <a:t>one detour foot bridge are constructed near to the new bridge construction area, which will be used as woke way during the construction </a:t>
            </a:r>
          </a:p>
          <a:p>
            <a:pPr lvl="0" algn="just"/>
            <a:r>
              <a:rPr lang="en-US" sz="5200" dirty="0">
                <a:latin typeface="Calisto MT" pitchFamily="18" charset="0"/>
              </a:rPr>
              <a:t>by renting and deploying one mixer lean  concrete work  for  foundation of the new bridge  is started </a:t>
            </a:r>
          </a:p>
          <a:p>
            <a:pPr algn="just"/>
            <a:r>
              <a:rPr lang="en-US" sz="5200" dirty="0">
                <a:latin typeface="Calisto MT" pitchFamily="18" charset="0"/>
              </a:rPr>
              <a:t>Considering the above major accomplishment on the month of October, the slab bridge project is estimate at 30% progress. </a:t>
            </a:r>
            <a:endParaRPr lang="en-US" sz="5200" dirty="0" smtClean="0">
              <a:latin typeface="Calisto MT" pitchFamily="18" charset="0"/>
            </a:endParaRPr>
          </a:p>
          <a:p>
            <a:pPr lvl="0"/>
            <a:endParaRPr lang="en-US" sz="4300" dirty="0" smtClean="0">
              <a:latin typeface="Calisto MT" pitchFamily="18" charset="0"/>
            </a:endParaRPr>
          </a:p>
          <a:p>
            <a:pPr lvl="0"/>
            <a:r>
              <a:rPr lang="en-US" sz="4300" dirty="0" smtClean="0">
                <a:latin typeface="Calisto MT" pitchFamily="18" charset="0"/>
              </a:rPr>
              <a:t>  </a:t>
            </a: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9311990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CONSTRUCTION</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2400" b="1" dirty="0" smtClean="0">
                <a:latin typeface="Calisto MT" pitchFamily="18" charset="0"/>
              </a:rPr>
              <a:t>                                            ANE cont….</a:t>
            </a:r>
          </a:p>
          <a:p>
            <a:pPr marL="0" lvl="0" indent="0">
              <a:buNone/>
            </a:pPr>
            <a:r>
              <a:rPr lang="en-US" sz="1700" b="1" dirty="0" smtClean="0">
                <a:latin typeface="Calisto MT" pitchFamily="18" charset="0"/>
              </a:rPr>
              <a:t>Challenges</a:t>
            </a:r>
          </a:p>
          <a:p>
            <a:pPr marL="285750" lvl="0" indent="-285750" algn="just">
              <a:lnSpc>
                <a:spcPct val="115000"/>
              </a:lnSpc>
              <a:spcBef>
                <a:spcPts val="0"/>
              </a:spcBef>
            </a:pPr>
            <a:r>
              <a:rPr lang="en-US" sz="1700" dirty="0">
                <a:solidFill>
                  <a:srgbClr val="000000"/>
                </a:solidFill>
                <a:latin typeface="Calisto MT" pitchFamily="18" charset="0"/>
                <a:ea typeface="Times New Roman" panose="02020603050405020304" pitchFamily="18" charset="0"/>
                <a:cs typeface="Times New Roman" panose="02020603050405020304" pitchFamily="18" charset="0"/>
              </a:rPr>
              <a:t>Constant  rain around the camp   consternated the progress of the construction </a:t>
            </a:r>
            <a:endParaRPr lang="en-US" sz="1700" dirty="0">
              <a:latin typeface="Calisto MT" pitchFamily="18" charset="0"/>
              <a:ea typeface="Times New Roman" panose="02020603050405020304" pitchFamily="18" charset="0"/>
              <a:cs typeface="Times New Roman" panose="02020603050405020304" pitchFamily="18" charset="0"/>
            </a:endParaRPr>
          </a:p>
          <a:p>
            <a:pPr marL="285750" lvl="0" indent="-285750" algn="just">
              <a:lnSpc>
                <a:spcPct val="115000"/>
              </a:lnSpc>
              <a:spcBef>
                <a:spcPts val="0"/>
              </a:spcBef>
              <a:spcAft>
                <a:spcPts val="1000"/>
              </a:spcAft>
            </a:pPr>
            <a:r>
              <a:rPr lang="en-US" sz="1700" dirty="0">
                <a:solidFill>
                  <a:srgbClr val="000000"/>
                </a:solidFill>
                <a:latin typeface="Calisto MT" pitchFamily="18" charset="0"/>
                <a:ea typeface="Times New Roman" panose="02020603050405020304" pitchFamily="18" charset="0"/>
                <a:cs typeface="Times New Roman" panose="02020603050405020304" pitchFamily="18" charset="0"/>
              </a:rPr>
              <a:t>Hared foundation rock found during excavation of new foundation for the Bambasi bridge construction take time of excavation work  </a:t>
            </a:r>
          </a:p>
          <a:p>
            <a:pPr marL="0" lvl="0" indent="0">
              <a:buNone/>
            </a:pPr>
            <a:r>
              <a:rPr lang="en-US" sz="4300" dirty="0" smtClean="0">
                <a:latin typeface="Calisto MT" pitchFamily="18" charset="0"/>
              </a:rPr>
              <a:t> </a:t>
            </a: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0240842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LIVELIHOOD</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lnSpcReduction="10000"/>
          </a:bodyPr>
          <a:lstStyle/>
          <a:p>
            <a:pPr marL="0" indent="0">
              <a:buNone/>
            </a:pPr>
            <a:r>
              <a:rPr lang="en-US" sz="2400" b="1" dirty="0" smtClean="0">
                <a:latin typeface="Calisto MT" pitchFamily="18" charset="0"/>
              </a:rPr>
              <a:t>        </a:t>
            </a:r>
            <a:r>
              <a:rPr lang="en-US" sz="1800" b="1" dirty="0" smtClean="0">
                <a:latin typeface="Calisto MT" pitchFamily="18" charset="0"/>
              </a:rPr>
              <a:t>            PRS livelihood and self-reliance program</a:t>
            </a:r>
          </a:p>
          <a:p>
            <a:pPr lvl="0" algn="just">
              <a:buNone/>
            </a:pPr>
            <a:r>
              <a:rPr lang="en-US" sz="1800" b="1" dirty="0" smtClean="0">
                <a:latin typeface="Calisto MT" pitchFamily="18" charset="0"/>
              </a:rPr>
              <a:t> a) Agricultural </a:t>
            </a:r>
            <a:r>
              <a:rPr lang="en-US" sz="1800" b="1" dirty="0">
                <a:latin typeface="Calisto MT" pitchFamily="18" charset="0"/>
              </a:rPr>
              <a:t>intervention livelihood </a:t>
            </a:r>
          </a:p>
          <a:p>
            <a:pPr lvl="0" algn="just"/>
            <a:r>
              <a:rPr lang="en-US" sz="1800" dirty="0">
                <a:latin typeface="Calisto MT" pitchFamily="18" charset="0"/>
              </a:rPr>
              <a:t>Follow up has continued on the purchasing process of poultry that will </a:t>
            </a:r>
            <a:r>
              <a:rPr lang="en-US" sz="1800" dirty="0" smtClean="0">
                <a:latin typeface="Calisto MT" pitchFamily="18" charset="0"/>
              </a:rPr>
              <a:t>support the poultry </a:t>
            </a:r>
            <a:r>
              <a:rPr lang="en-US" sz="1800" dirty="0">
                <a:latin typeface="Calisto MT" pitchFamily="18" charset="0"/>
              </a:rPr>
              <a:t>multiplication </a:t>
            </a:r>
            <a:r>
              <a:rPr lang="en-US" sz="1800" dirty="0" smtClean="0">
                <a:latin typeface="Calisto MT" pitchFamily="18" charset="0"/>
              </a:rPr>
              <a:t>center. </a:t>
            </a:r>
            <a:endParaRPr lang="en-US" sz="1800" dirty="0">
              <a:latin typeface="Calisto MT" pitchFamily="18" charset="0"/>
            </a:endParaRPr>
          </a:p>
          <a:p>
            <a:pPr lvl="0" algn="just"/>
            <a:r>
              <a:rPr lang="en-US" sz="1800" dirty="0">
                <a:latin typeface="Calisto MT" pitchFamily="18" charset="0"/>
              </a:rPr>
              <a:t>Charcoal briquettes producer incentives have engaged and so far 580 kilo gram charcoal briquettes have produced. </a:t>
            </a:r>
          </a:p>
          <a:p>
            <a:pPr lvl="0" algn="just"/>
            <a:r>
              <a:rPr lang="en-US" sz="1800" dirty="0">
                <a:latin typeface="Calisto MT" pitchFamily="18" charset="0"/>
              </a:rPr>
              <a:t>Promotion of charcoal briquettes production has continued in coffee ceremony program in collaboration with ARRA.</a:t>
            </a:r>
          </a:p>
          <a:p>
            <a:pPr lvl="0" algn="just"/>
            <a:r>
              <a:rPr lang="en-US" sz="1800" dirty="0">
                <a:latin typeface="Calisto MT" pitchFamily="18" charset="0"/>
              </a:rPr>
              <a:t>Construction of charcoal briquette production shade has completed</a:t>
            </a:r>
            <a:r>
              <a:rPr lang="en-US" sz="1800" dirty="0" smtClean="0">
                <a:latin typeface="Calisto MT" pitchFamily="18" charset="0"/>
              </a:rPr>
              <a:t>.</a:t>
            </a:r>
          </a:p>
          <a:p>
            <a:pPr lvl="0" algn="just"/>
            <a:r>
              <a:rPr lang="en-US" sz="1800" dirty="0">
                <a:latin typeface="Calisto MT" pitchFamily="18" charset="0"/>
              </a:rPr>
              <a:t>Identification of the problem of solar incubator has done with technician came from A.A. </a:t>
            </a:r>
          </a:p>
          <a:p>
            <a:pPr lvl="0" algn="just"/>
            <a:r>
              <a:rPr lang="en-US" sz="1800" dirty="0">
                <a:latin typeface="Calisto MT" pitchFamily="18" charset="0"/>
              </a:rPr>
              <a:t>105 shovels and 100 hoes have distributed for back yard gardening materials beneficiaries.   </a:t>
            </a:r>
          </a:p>
          <a:p>
            <a:pPr lvl="0" algn="just"/>
            <a:r>
              <a:rPr lang="en-US" sz="1800" dirty="0">
                <a:latin typeface="Calisto MT" pitchFamily="18" charset="0"/>
              </a:rPr>
              <a:t>Materials (buckets = 240) that used for MSG purpose has distributed for 120 Back yard beneficiaries.  </a:t>
            </a:r>
          </a:p>
          <a:p>
            <a:pPr lvl="0" algn="just"/>
            <a:r>
              <a:rPr lang="en-US" sz="1800" dirty="0">
                <a:latin typeface="Calisto MT" pitchFamily="18" charset="0"/>
              </a:rPr>
              <a:t>Protective shoe has distributed for charcoal briquettes producer incentives. </a:t>
            </a:r>
          </a:p>
          <a:p>
            <a:pPr lvl="0" algn="just"/>
            <a:r>
              <a:rPr lang="en-US" sz="1800" dirty="0">
                <a:latin typeface="Calisto MT" pitchFamily="18" charset="0"/>
              </a:rPr>
              <a:t>Vegetable group has preparing land at ARRA compound. </a:t>
            </a: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5522894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LIVELIHOOD</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1700" b="1" dirty="0" smtClean="0">
                <a:latin typeface="Calisto MT" pitchFamily="18" charset="0"/>
              </a:rPr>
              <a:t>                    PRS livelihood and self-reliance program</a:t>
            </a:r>
          </a:p>
          <a:p>
            <a:pPr marL="0" indent="0">
              <a:buNone/>
            </a:pPr>
            <a:r>
              <a:rPr lang="en-US" sz="1700" b="1" dirty="0">
                <a:latin typeface="Calisto MT" pitchFamily="18" charset="0"/>
              </a:rPr>
              <a:t>b</a:t>
            </a:r>
            <a:r>
              <a:rPr lang="en-US" sz="1700" b="1" dirty="0" smtClean="0">
                <a:latin typeface="Calisto MT" pitchFamily="18" charset="0"/>
              </a:rPr>
              <a:t>) </a:t>
            </a:r>
            <a:r>
              <a:rPr lang="en-US" sz="1700" b="1" dirty="0">
                <a:latin typeface="Calisto MT" pitchFamily="18" charset="0"/>
              </a:rPr>
              <a:t>Business Development Intervention livelihood </a:t>
            </a:r>
          </a:p>
          <a:p>
            <a:pPr lvl="0" algn="just"/>
            <a:r>
              <a:rPr lang="en-US" sz="1700" dirty="0">
                <a:latin typeface="Calisto MT" pitchFamily="18" charset="0"/>
              </a:rPr>
              <a:t>From 350 targeted beneficiaries 222 Loan taker beneficiary has selected in collaboration with zone leaders and concerned bodies from zone B, D, and E but remained 128 beneficiaries selection from zone A and C and is  under process to conclude and organize them in teams and give them loan money.    </a:t>
            </a:r>
          </a:p>
          <a:p>
            <a:pPr lvl="0" algn="just"/>
            <a:r>
              <a:rPr lang="en-US" sz="1700" dirty="0">
                <a:latin typeface="Calisto MT" pitchFamily="18" charset="0"/>
              </a:rPr>
              <a:t>Follow up of small loan beneficiaries has continued. Until now from the total loan money given to business teams birr 1,191,800.00 birr 819,527.00 birr (69%) was returned. From the 2016 given loan money 682,500 birr 426,310 (62%) is returned and In this month 19,630.00 birr (3%) has re paid from 2016 loan money given</a:t>
            </a:r>
            <a:r>
              <a:rPr lang="en-US" sz="1700" dirty="0" smtClean="0">
                <a:latin typeface="Calisto MT" pitchFamily="18" charset="0"/>
              </a:rPr>
              <a:t>.</a:t>
            </a:r>
          </a:p>
          <a:p>
            <a:pPr marL="0" lvl="0" indent="0" algn="just">
              <a:buNone/>
            </a:pPr>
            <a:endParaRPr lang="en-US" sz="1700" dirty="0" smtClean="0">
              <a:latin typeface="Calisto MT" pitchFamily="18" charset="0"/>
            </a:endParaRPr>
          </a:p>
          <a:p>
            <a:pPr marL="0" lvl="0" indent="0" algn="just">
              <a:buNone/>
            </a:pPr>
            <a:r>
              <a:rPr lang="en-US" sz="1700" b="1" dirty="0" smtClean="0">
                <a:latin typeface="Calisto MT" pitchFamily="18" charset="0"/>
              </a:rPr>
              <a:t>Challenges</a:t>
            </a:r>
          </a:p>
          <a:p>
            <a:pPr lvl="0" algn="just"/>
            <a:r>
              <a:rPr lang="en-US" sz="1700" dirty="0">
                <a:latin typeface="Calisto MT" pitchFamily="18" charset="0"/>
              </a:rPr>
              <a:t>Delay in the Replacement of damaged vehicle.</a:t>
            </a:r>
          </a:p>
          <a:p>
            <a:pPr lvl="0" algn="just"/>
            <a:r>
              <a:rPr lang="en-US" sz="1700" dirty="0">
                <a:latin typeface="Calisto MT" pitchFamily="18" charset="0"/>
              </a:rPr>
              <a:t>Absence and shortage of office rooms for staffs.</a:t>
            </a:r>
          </a:p>
          <a:p>
            <a:pPr lvl="0" algn="just"/>
            <a:r>
              <a:rPr lang="en-US" sz="1700" dirty="0">
                <a:latin typeface="Calisto MT" pitchFamily="18" charset="0"/>
              </a:rPr>
              <a:t>Delay of business loan takers to repay their loan money.</a:t>
            </a:r>
          </a:p>
          <a:p>
            <a:pPr algn="just"/>
            <a:r>
              <a:rPr lang="en-US" sz="1700" dirty="0">
                <a:latin typeface="Calisto MT" pitchFamily="18" charset="0"/>
              </a:rPr>
              <a:t>No respond our budget request from UNHCR Gambella sub office regarding the administration costs incurs starting September,2017</a:t>
            </a:r>
          </a:p>
          <a:p>
            <a:pPr lvl="0" algn="just"/>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7032030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b="1" dirty="0" smtClean="0">
                <a:latin typeface="Calisto MT" pitchFamily="18" charset="0"/>
              </a:rPr>
              <a:t>LIVELIHOOD</a:t>
            </a:r>
            <a:endParaRPr lang="en-US" sz="2400" b="1" dirty="0">
              <a:latin typeface="Calisto MT"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pPr marL="0" indent="0">
              <a:buNone/>
            </a:pPr>
            <a:r>
              <a:rPr lang="en-US" sz="1700" b="1" dirty="0" smtClean="0">
                <a:latin typeface="Calisto MT" pitchFamily="18" charset="0"/>
              </a:rPr>
              <a:t>                                              NRC Livelihood program</a:t>
            </a:r>
          </a:p>
          <a:p>
            <a:pPr lvl="0"/>
            <a:r>
              <a:rPr lang="en-US" sz="1800" dirty="0"/>
              <a:t>BYG: refugees and host communities have harvested.  Preparations completed to do small irrigations in Bambasi and Tsore.  </a:t>
            </a:r>
          </a:p>
          <a:p>
            <a:pPr lvl="0"/>
            <a:r>
              <a:rPr lang="en-US" sz="1800" dirty="0"/>
              <a:t>Poultry: chickens have started laying eggs. Targeted POC are benefiting from the eggs through household consumption as well as selling in the host community market.  (Using the money to meet household needs, purchase chicken feeds, purchase local chickens </a:t>
            </a:r>
            <a:r>
              <a:rPr lang="en-US" sz="1800" dirty="0" err="1"/>
              <a:t>etc</a:t>
            </a:r>
            <a:r>
              <a:rPr lang="en-US" sz="1800" dirty="0"/>
              <a:t>) </a:t>
            </a:r>
          </a:p>
          <a:p>
            <a:pPr lvl="0"/>
            <a:r>
              <a:rPr lang="en-US" sz="1800" dirty="0"/>
              <a:t>Vaccinations provided to the chickens by the agriculture bureau animal health subsector of the Bambasi Woreda  </a:t>
            </a:r>
          </a:p>
          <a:p>
            <a:pPr lvl="0"/>
            <a:r>
              <a:rPr lang="en-US" sz="1800" dirty="0"/>
              <a:t>Small business: program is running smooth, however repeated requests from beneficiaries for additional start up cash to strengthen their business and make it sustainable.  </a:t>
            </a:r>
          </a:p>
          <a:p>
            <a:pPr lvl="0"/>
            <a:r>
              <a:rPr lang="en-US" sz="1800" dirty="0"/>
              <a:t>Ration cut has affected the purchasing power of the refugees</a:t>
            </a:r>
          </a:p>
          <a:p>
            <a:pPr lvl="0"/>
            <a:r>
              <a:rPr lang="en-US" sz="1800" dirty="0"/>
              <a:t>Pottery: pilot project has started. NFI kits will be produced. Pottery making wheels are produced by YEP furniture students in Tsore</a:t>
            </a: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549360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LIVELIHOOD</a:t>
            </a:r>
            <a:endParaRPr lang="en-US" sz="2400" b="1" dirty="0">
              <a:latin typeface="Calisto MT" pitchFamily="18" charset="0"/>
            </a:endParaRPr>
          </a:p>
        </p:txBody>
      </p:sp>
      <p:sp>
        <p:nvSpPr>
          <p:cNvPr id="3" name="Content Placeholder 2"/>
          <p:cNvSpPr>
            <a:spLocks noGrp="1"/>
          </p:cNvSpPr>
          <p:nvPr>
            <p:ph idx="1"/>
          </p:nvPr>
        </p:nvSpPr>
        <p:spPr>
          <a:xfrm>
            <a:off x="457200" y="762000"/>
            <a:ext cx="8229600" cy="5364163"/>
          </a:xfrm>
        </p:spPr>
        <p:txBody>
          <a:bodyPr>
            <a:normAutofit lnSpcReduction="10000"/>
          </a:bodyPr>
          <a:lstStyle/>
          <a:p>
            <a:pPr marL="0" indent="0" algn="just">
              <a:buNone/>
            </a:pPr>
            <a:r>
              <a:rPr lang="en-US" sz="1700" b="1" dirty="0" smtClean="0">
                <a:latin typeface="Calisto MT" pitchFamily="18" charset="0"/>
              </a:rPr>
              <a:t>                    NRC Livelihood program cont.</a:t>
            </a:r>
          </a:p>
          <a:p>
            <a:pPr lvl="0" algn="just"/>
            <a:r>
              <a:rPr lang="en-US" sz="1600" dirty="0">
                <a:latin typeface="Calisto MT" pitchFamily="18" charset="0"/>
              </a:rPr>
              <a:t>NRC is finalizing the preparation to conduct end line assessment on livelihood beneficiaries. </a:t>
            </a:r>
          </a:p>
          <a:p>
            <a:pPr lvl="0" algn="just"/>
            <a:r>
              <a:rPr lang="en-US" sz="1600" dirty="0">
                <a:latin typeface="Calisto MT" pitchFamily="18" charset="0"/>
              </a:rPr>
              <a:t>YEP:  project works are almost completed. Graduation ceremony to be held in the first week of December- tentatively. </a:t>
            </a:r>
          </a:p>
          <a:p>
            <a:pPr lvl="0" algn="just"/>
            <a:r>
              <a:rPr lang="en-US" sz="1600" dirty="0">
                <a:latin typeface="Calisto MT" pitchFamily="18" charset="0"/>
              </a:rPr>
              <a:t>Tailoring students from 2016 YEP program are preparing graduation gowns- enhancing their income generation. </a:t>
            </a:r>
          </a:p>
          <a:p>
            <a:pPr lvl="0" algn="just"/>
            <a:r>
              <a:rPr lang="en-US" sz="1600" dirty="0">
                <a:latin typeface="Calisto MT" pitchFamily="18" charset="0"/>
              </a:rPr>
              <a:t>ECHO grant: YEP, poultry and bee keeping trainings are started. </a:t>
            </a:r>
          </a:p>
          <a:p>
            <a:pPr lvl="0" algn="just"/>
            <a:r>
              <a:rPr lang="en-US" sz="1700" b="1" u="sng" dirty="0" smtClean="0">
                <a:latin typeface="Calisto MT" pitchFamily="18" charset="0"/>
              </a:rPr>
              <a:t>Spending</a:t>
            </a:r>
            <a:r>
              <a:rPr lang="en-US" sz="1700" b="1" u="sng" dirty="0">
                <a:latin typeface="Calisto MT" pitchFamily="18" charset="0"/>
              </a:rPr>
              <a:t>: </a:t>
            </a:r>
            <a:endParaRPr lang="en-US" sz="1700" dirty="0">
              <a:latin typeface="Calisto MT" pitchFamily="18" charset="0"/>
            </a:endParaRPr>
          </a:p>
          <a:p>
            <a:pPr lvl="0" algn="just"/>
            <a:r>
              <a:rPr lang="en-US" sz="1700" dirty="0">
                <a:latin typeface="Calisto MT" pitchFamily="18" charset="0"/>
              </a:rPr>
              <a:t>As of October overall spending rate was at 65% for both Sudanese and South Sudanese situations</a:t>
            </a:r>
            <a:r>
              <a:rPr lang="en-US" sz="1700" dirty="0" smtClean="0">
                <a:latin typeface="Calisto MT" pitchFamily="18" charset="0"/>
              </a:rPr>
              <a:t>.</a:t>
            </a:r>
            <a:endParaRPr lang="en-US" sz="1700" dirty="0">
              <a:latin typeface="Calisto MT" pitchFamily="18" charset="0"/>
            </a:endParaRPr>
          </a:p>
          <a:p>
            <a:pPr algn="just"/>
            <a:r>
              <a:rPr lang="en-US" sz="1700" b="1" u="sng" dirty="0">
                <a:latin typeface="Calisto MT" pitchFamily="18" charset="0"/>
              </a:rPr>
              <a:t>Challenges/ issues </a:t>
            </a:r>
            <a:endParaRPr lang="en-US" sz="1700" dirty="0">
              <a:latin typeface="Calisto MT" pitchFamily="18" charset="0"/>
            </a:endParaRPr>
          </a:p>
          <a:p>
            <a:pPr lvl="0" algn="just"/>
            <a:r>
              <a:rPr lang="en-US" sz="1700" dirty="0">
                <a:latin typeface="Calisto MT" pitchFamily="18" charset="0"/>
              </a:rPr>
              <a:t>Lack of standardized actual beneficiary selection means/ method</a:t>
            </a:r>
          </a:p>
          <a:p>
            <a:pPr lvl="0" algn="just"/>
            <a:r>
              <a:rPr lang="en-US" sz="1700" dirty="0">
                <a:latin typeface="Calisto MT" pitchFamily="18" charset="0"/>
              </a:rPr>
              <a:t>Devaluation of ETB – has affected delivery of items especially building materials as suppliers terminate their contract agreements </a:t>
            </a:r>
          </a:p>
          <a:p>
            <a:pPr lvl="0" algn="just"/>
            <a:r>
              <a:rPr lang="en-US" sz="1700" dirty="0">
                <a:latin typeface="Calisto MT" pitchFamily="18" charset="0"/>
              </a:rPr>
              <a:t>Shortage of vehicles to do proper monitoring of project activities/ One vehicle is old aged  </a:t>
            </a:r>
          </a:p>
          <a:p>
            <a:pPr lvl="0" algn="just"/>
            <a:r>
              <a:rPr lang="en-US" sz="1700" dirty="0">
                <a:latin typeface="Calisto MT" pitchFamily="18" charset="0"/>
              </a:rPr>
              <a:t>Not a challenge but a kind request for the UNHCR and ARRA- to share information at the sub office level too, should there are any delegations visiting the partner’s projects. </a:t>
            </a:r>
          </a:p>
          <a:p>
            <a:pPr lvl="0" algn="just"/>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4493789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2800" b="1" dirty="0" smtClean="0">
                <a:latin typeface="Calisto MT" pitchFamily="18" charset="0"/>
              </a:rPr>
              <a:t>PROTECTION</a:t>
            </a:r>
            <a:r>
              <a:rPr lang="en-US" b="1" dirty="0" smtClean="0">
                <a:latin typeface="Calisto MT" pitchFamily="18" charset="0"/>
              </a:rPr>
              <a:t> </a:t>
            </a:r>
            <a:endParaRPr lang="en-US" b="1" dirty="0">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smtClean="0">
                <a:solidFill>
                  <a:schemeClr val="bg1"/>
                </a:solidFill>
                <a:latin typeface="Calisto MT" pitchFamily="18" charset="0"/>
              </a:rPr>
              <a:t>                                                 </a:t>
            </a:r>
            <a:r>
              <a:rPr lang="en-US" sz="2000" b="1" dirty="0" smtClean="0">
                <a:latin typeface="Calisto MT" pitchFamily="18" charset="0"/>
              </a:rPr>
              <a:t>UNHCR</a:t>
            </a:r>
            <a:endParaRPr lang="en-US" sz="1700" b="1" dirty="0" smtClean="0">
              <a:latin typeface="Calisto MT" pitchFamily="18" charset="0"/>
            </a:endParaRPr>
          </a:p>
          <a:p>
            <a:pPr lvl="0" algn="just"/>
            <a:r>
              <a:rPr lang="en-US" sz="1700" dirty="0" smtClean="0">
                <a:latin typeface="Calisto MT" pitchFamily="18" charset="0"/>
              </a:rPr>
              <a:t>VERA launch </a:t>
            </a:r>
          </a:p>
          <a:p>
            <a:pPr lvl="0" algn="just"/>
            <a:r>
              <a:rPr lang="en-US" sz="1700" dirty="0" smtClean="0">
                <a:latin typeface="Calisto MT" pitchFamily="18" charset="0"/>
              </a:rPr>
              <a:t>Prison monitoring</a:t>
            </a:r>
          </a:p>
          <a:p>
            <a:pPr lvl="0" algn="just"/>
            <a:r>
              <a:rPr lang="en-US" sz="1700" dirty="0" smtClean="0">
                <a:latin typeface="Calisto MT" pitchFamily="18" charset="0"/>
              </a:rPr>
              <a:t>Registration of new arrivals happening in Gure-Shombola as 31 October 2017</a:t>
            </a:r>
          </a:p>
          <a:p>
            <a:pPr lvl="0" algn="just"/>
            <a:r>
              <a:rPr lang="en-US" sz="1700" dirty="0" smtClean="0">
                <a:latin typeface="Calisto MT" pitchFamily="18" charset="0"/>
              </a:rPr>
              <a:t>Surveys (PA, Intention to Return for Sudanese)</a:t>
            </a:r>
          </a:p>
          <a:p>
            <a:pPr lvl="0" algn="just"/>
            <a:r>
              <a:rPr lang="en-US" sz="1700" dirty="0" smtClean="0">
                <a:latin typeface="Calisto MT" pitchFamily="18" charset="0"/>
              </a:rPr>
              <a:t>Updates on Child labor</a:t>
            </a:r>
          </a:p>
          <a:p>
            <a:pPr lvl="0" algn="just"/>
            <a:endParaRPr lang="en-US" sz="1700" dirty="0" smtClean="0">
              <a:latin typeface="Calisto MT" pitchFamily="18" charset="0"/>
            </a:endParaRPr>
          </a:p>
          <a:p>
            <a:pPr marL="0" lvl="0" indent="0" algn="just">
              <a:buNone/>
            </a:pPr>
            <a:r>
              <a:rPr lang="en-US" sz="1700" b="1" dirty="0" smtClean="0">
                <a:latin typeface="Calisto MT" pitchFamily="18" charset="0"/>
              </a:rPr>
              <a:t>Challenges</a:t>
            </a:r>
          </a:p>
          <a:p>
            <a:pPr algn="just"/>
            <a:r>
              <a:rPr lang="en-US" sz="1700" dirty="0" smtClean="0">
                <a:latin typeface="Calisto MT" pitchFamily="18" charset="0"/>
              </a:rPr>
              <a:t>VERA -Unavailability of ID cards</a:t>
            </a:r>
          </a:p>
          <a:p>
            <a:pPr algn="just"/>
            <a:r>
              <a:rPr lang="en-US" sz="1700" dirty="0" smtClean="0">
                <a:latin typeface="Calisto MT" pitchFamily="18" charset="0"/>
              </a:rPr>
              <a:t>5 Minors in adult prison , lack CRIs, lack of adequate legal assistance</a:t>
            </a: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6237358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HEALTH</a:t>
            </a:r>
            <a:endParaRPr lang="en-US" sz="2400" b="1" dirty="0">
              <a:latin typeface="Calisto MT" pitchFamily="18" charset="0"/>
            </a:endParaRPr>
          </a:p>
        </p:txBody>
      </p:sp>
      <p:sp>
        <p:nvSpPr>
          <p:cNvPr id="3" name="Content Placeholder 2"/>
          <p:cNvSpPr>
            <a:spLocks noGrp="1"/>
          </p:cNvSpPr>
          <p:nvPr>
            <p:ph idx="1"/>
          </p:nvPr>
        </p:nvSpPr>
        <p:spPr>
          <a:xfrm>
            <a:off x="457200" y="762000"/>
            <a:ext cx="8229600" cy="5364163"/>
          </a:xfrm>
        </p:spPr>
        <p:txBody>
          <a:bodyPr>
            <a:normAutofit fontScale="92500" lnSpcReduction="20000"/>
          </a:bodyPr>
          <a:lstStyle/>
          <a:p>
            <a:pPr marL="0" indent="0" algn="just">
              <a:buNone/>
            </a:pPr>
            <a:r>
              <a:rPr lang="en-US" sz="1800" b="1" dirty="0" smtClean="0">
                <a:latin typeface="Calisto MT" pitchFamily="18" charset="0"/>
              </a:rPr>
              <a:t>                                                    ARRA Health Program</a:t>
            </a:r>
          </a:p>
          <a:p>
            <a:pPr lvl="0" algn="just"/>
            <a:r>
              <a:rPr lang="en-US" sz="1800" dirty="0">
                <a:latin typeface="Calisto MT" pitchFamily="18" charset="0"/>
              </a:rPr>
              <a:t>Outpatient consultation services provided for  10302 refugees</a:t>
            </a:r>
          </a:p>
          <a:p>
            <a:pPr lvl="0" algn="just"/>
            <a:r>
              <a:rPr lang="en-US" sz="1800" dirty="0">
                <a:latin typeface="Calisto MT" pitchFamily="18" charset="0"/>
              </a:rPr>
              <a:t>Inpatient services </a:t>
            </a:r>
            <a:r>
              <a:rPr lang="en-US" sz="1800" dirty="0" smtClean="0">
                <a:latin typeface="Calisto MT" pitchFamily="18" charset="0"/>
              </a:rPr>
              <a:t>provided </a:t>
            </a:r>
            <a:r>
              <a:rPr lang="en-US" sz="1800" dirty="0">
                <a:latin typeface="Calisto MT" pitchFamily="18" charset="0"/>
              </a:rPr>
              <a:t>for 68 refugees in all camps except Gure-Shombola</a:t>
            </a:r>
          </a:p>
          <a:p>
            <a:pPr lvl="0" algn="just"/>
            <a:r>
              <a:rPr lang="en-US" sz="1800" dirty="0">
                <a:latin typeface="Calisto MT" pitchFamily="18" charset="0"/>
              </a:rPr>
              <a:t>39 refugees were referred to Assosa and Addis Ababa for further medical treatment.</a:t>
            </a:r>
          </a:p>
          <a:p>
            <a:pPr lvl="0" algn="just"/>
            <a:r>
              <a:rPr lang="en-US" sz="1800" dirty="0">
                <a:latin typeface="Calisto MT" pitchFamily="18" charset="0"/>
              </a:rPr>
              <a:t>Delivery services provided for 187 refugee mothers.</a:t>
            </a:r>
          </a:p>
          <a:p>
            <a:pPr lvl="0" algn="just"/>
            <a:r>
              <a:rPr lang="en-US" sz="1800" dirty="0">
                <a:latin typeface="Calisto MT" pitchFamily="18" charset="0"/>
              </a:rPr>
              <a:t>PMTCT services provided for 278 POC</a:t>
            </a:r>
          </a:p>
          <a:p>
            <a:pPr lvl="0" algn="just"/>
            <a:r>
              <a:rPr lang="en-US" sz="1800" dirty="0">
                <a:latin typeface="Calisto MT" pitchFamily="18" charset="0"/>
              </a:rPr>
              <a:t>Construction of MCH, OPD rooms, drug store, </a:t>
            </a:r>
            <a:r>
              <a:rPr lang="en-US" sz="1800" dirty="0" err="1">
                <a:latin typeface="Calisto MT" pitchFamily="18" charset="0"/>
              </a:rPr>
              <a:t>Sc</a:t>
            </a:r>
            <a:r>
              <a:rPr lang="en-US" sz="1800" dirty="0">
                <a:latin typeface="Calisto MT" pitchFamily="18" charset="0"/>
              </a:rPr>
              <a:t> and laboratory room is ongoing and 40% of the constructions completed</a:t>
            </a:r>
          </a:p>
          <a:p>
            <a:pPr lvl="0" algn="just"/>
            <a:r>
              <a:rPr lang="en-US" sz="1800" dirty="0">
                <a:latin typeface="Calisto MT" pitchFamily="18" charset="0"/>
              </a:rPr>
              <a:t>95% of public team office construction completed in Bambasi</a:t>
            </a:r>
          </a:p>
          <a:p>
            <a:pPr lvl="0" algn="just"/>
            <a:r>
              <a:rPr lang="en-US" sz="1800" dirty="0">
                <a:latin typeface="Calisto MT" pitchFamily="18" charset="0"/>
              </a:rPr>
              <a:t>Model family training started in Gure-Shombola refugee camp.</a:t>
            </a:r>
          </a:p>
          <a:p>
            <a:pPr lvl="0" algn="just"/>
            <a:r>
              <a:rPr lang="en-US" sz="1800" dirty="0">
                <a:latin typeface="Calisto MT" pitchFamily="18" charset="0"/>
              </a:rPr>
              <a:t>Camp cleaning campaign conducted in all camps.</a:t>
            </a:r>
          </a:p>
          <a:p>
            <a:pPr lvl="0" algn="just"/>
            <a:r>
              <a:rPr lang="en-US" sz="1800" dirty="0">
                <a:latin typeface="Calisto MT" pitchFamily="18" charset="0"/>
              </a:rPr>
              <a:t>11700 ITN distributed nets distributed in Bambasi and Tsore Refugee camps</a:t>
            </a:r>
            <a:r>
              <a:rPr lang="en-US" sz="1800" dirty="0" smtClean="0">
                <a:latin typeface="Calisto MT" pitchFamily="18" charset="0"/>
              </a:rPr>
              <a:t>.</a:t>
            </a:r>
          </a:p>
          <a:p>
            <a:pPr marL="0" lvl="0" indent="0" algn="just">
              <a:buNone/>
            </a:pPr>
            <a:r>
              <a:rPr lang="en-US" sz="1800" b="1" dirty="0" smtClean="0">
                <a:latin typeface="Calisto MT" pitchFamily="18" charset="0"/>
              </a:rPr>
              <a:t>Challenges</a:t>
            </a:r>
          </a:p>
          <a:p>
            <a:pPr lvl="0"/>
            <a:r>
              <a:rPr lang="en-US" sz="1800" dirty="0">
                <a:latin typeface="Calisto MT" pitchFamily="18" charset="0"/>
              </a:rPr>
              <a:t>Drug  supply interruption (frequent stock rupture)  </a:t>
            </a:r>
          </a:p>
          <a:p>
            <a:pPr lvl="0"/>
            <a:r>
              <a:rPr lang="en-US" sz="1800" dirty="0">
                <a:latin typeface="Calisto MT" pitchFamily="18" charset="0"/>
              </a:rPr>
              <a:t>shortage of medical equipment like autoclave and lack of CBC and chemistry machine and</a:t>
            </a:r>
          </a:p>
          <a:p>
            <a:pPr lvl="0"/>
            <a:r>
              <a:rPr lang="en-US" sz="1800" dirty="0">
                <a:latin typeface="Calisto MT" pitchFamily="18" charset="0"/>
              </a:rPr>
              <a:t>Lack of </a:t>
            </a:r>
            <a:r>
              <a:rPr lang="en-US" sz="1800" dirty="0" smtClean="0">
                <a:latin typeface="Calisto MT" pitchFamily="18" charset="0"/>
              </a:rPr>
              <a:t>intra-camp </a:t>
            </a:r>
            <a:r>
              <a:rPr lang="en-US" sz="1800" dirty="0">
                <a:latin typeface="Calisto MT" pitchFamily="18" charset="0"/>
              </a:rPr>
              <a:t>transport for public health activities </a:t>
            </a:r>
          </a:p>
          <a:p>
            <a:pPr lvl="0"/>
            <a:r>
              <a:rPr lang="en-US" sz="1800" dirty="0">
                <a:latin typeface="Calisto MT" pitchFamily="18" charset="0"/>
              </a:rPr>
              <a:t>Shortage of ambulance </a:t>
            </a:r>
          </a:p>
          <a:p>
            <a:pPr lvl="0"/>
            <a:r>
              <a:rPr lang="en-US" sz="1800" dirty="0">
                <a:latin typeface="Calisto MT" pitchFamily="18" charset="0"/>
              </a:rPr>
              <a:t>Shortage laboratory technologist</a:t>
            </a:r>
          </a:p>
          <a:p>
            <a:r>
              <a:rPr lang="en-US" sz="1800" dirty="0">
                <a:latin typeface="Calisto MT" pitchFamily="18" charset="0"/>
              </a:rPr>
              <a:t>Shortage of laboratory test kits</a:t>
            </a: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6567035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HEALTH</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en-US" sz="1800" b="1" dirty="0" smtClean="0">
                <a:latin typeface="Calisto MT" pitchFamily="18" charset="0"/>
              </a:rPr>
              <a:t>                                                           UNHCR</a:t>
            </a:r>
          </a:p>
          <a:p>
            <a:pPr algn="just"/>
            <a:r>
              <a:rPr lang="en-US" sz="1700" dirty="0">
                <a:latin typeface="Calisto MT" pitchFamily="18" charset="0"/>
              </a:rPr>
              <a:t>Accordingly, the SENS has enrolled hundreds of sampled households, under five children, pregnant and non-pregnant women for major life saving sectors like Health (prenatal services/mosquito net coverage), nutrition (malnutrition rate/anemia), WASH (water per capita) and food security/coping mechanisms</a:t>
            </a:r>
            <a:r>
              <a:rPr lang="en-US" sz="1700" dirty="0" smtClean="0">
                <a:latin typeface="Calisto MT" pitchFamily="18" charset="0"/>
              </a:rPr>
              <a:t>.</a:t>
            </a:r>
            <a:endParaRPr lang="en-US" sz="1700" dirty="0">
              <a:latin typeface="Calisto MT" pitchFamily="18" charset="0"/>
            </a:endParaRPr>
          </a:p>
          <a:p>
            <a:pPr algn="just"/>
            <a:r>
              <a:rPr lang="en-US" sz="1700" dirty="0">
                <a:latin typeface="Calisto MT" pitchFamily="18" charset="0"/>
              </a:rPr>
              <a:t>The preliminary findings of the SENS indicated that the global acute malnutrition rate (GAM) has slightly increased in Tongo and remains almost similar in other locations, 6.2%, 7.8%, 11.4%, 6.5% and 9.7% in Sherkole, Tsore, Tongo, Bambasi and Gure-Shombola camps respectively. Likewise, the prevalence of severe acute malnutrition (SAM) was found to be slightly higher than that of 2015 finding in Tongo and remains nearly the same, below one percent, in other locations, being 0.7%, 0.8%, 2.8%, 0.8% and 0.8% in Sherkole, Tsore, Tongo, Bambasi and Gure-Shombola camps respectively.</a:t>
            </a:r>
          </a:p>
          <a:p>
            <a:pPr marL="0" indent="0" algn="just">
              <a:buNone/>
            </a:pPr>
            <a:endParaRPr lang="en-US" sz="18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7711111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NUTRITION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800" b="1" dirty="0" smtClean="0">
                <a:latin typeface="Calisto MT" pitchFamily="18" charset="0"/>
              </a:rPr>
              <a:t>                             UNICEF Health &amp; Nutrition program through IPs</a:t>
            </a:r>
          </a:p>
          <a:p>
            <a:pPr algn="just"/>
            <a:r>
              <a:rPr lang="en-US" sz="1700" dirty="0">
                <a:latin typeface="Calisto MT" pitchFamily="18" charset="0"/>
              </a:rPr>
              <a:t>A total of 15 health workers from the five refugee caps have been trained on fridge maintenance and effective vaccine management for five days. Smart phones have been provided to the refugee camps to enable them report  on the vaccine supply </a:t>
            </a:r>
            <a:r>
              <a:rPr lang="en-US" sz="1700" dirty="0" smtClean="0">
                <a:latin typeface="Calisto MT" pitchFamily="18" charset="0"/>
              </a:rPr>
              <a:t>system</a:t>
            </a:r>
            <a:endParaRPr lang="en-US" sz="1700" dirty="0">
              <a:latin typeface="Calisto MT" pitchFamily="18" charset="0"/>
            </a:endParaRPr>
          </a:p>
          <a:p>
            <a:pPr algn="just"/>
            <a:r>
              <a:rPr lang="en-US" sz="1700" dirty="0">
                <a:latin typeface="Calisto MT" pitchFamily="18" charset="0"/>
              </a:rPr>
              <a:t>All the five camps are receiving  the required vaccine with out  an interruption through the regional health bureau&amp; PFSA. Access to vaccination service to all under one children of refugees and hosting community has been created</a:t>
            </a:r>
            <a:r>
              <a:rPr lang="en-US" sz="1700" dirty="0" smtClean="0">
                <a:latin typeface="Calisto MT" pitchFamily="18" charset="0"/>
              </a:rPr>
              <a:t>.</a:t>
            </a:r>
            <a:endParaRPr lang="en-US" sz="1700" dirty="0">
              <a:latin typeface="Calisto MT" pitchFamily="18" charset="0"/>
            </a:endParaRPr>
          </a:p>
          <a:p>
            <a:pPr algn="just"/>
            <a:r>
              <a:rPr lang="en-US" sz="1700" dirty="0">
                <a:latin typeface="Calisto MT" pitchFamily="18" charset="0"/>
              </a:rPr>
              <a:t>ARRA at Addis level has received a total of 24,000 ITNs from UNICEF and has been distributing it in the camps.</a:t>
            </a:r>
          </a:p>
          <a:p>
            <a:pPr algn="just"/>
            <a:r>
              <a:rPr lang="en-US" sz="1700" dirty="0">
                <a:latin typeface="Calisto MT" pitchFamily="18" charset="0"/>
              </a:rPr>
              <a:t>A continuous technical support on nutrition program through Consultants recruited  for the regional health bureau has been provided   </a:t>
            </a:r>
          </a:p>
          <a:p>
            <a:pPr algn="just"/>
            <a:endParaRPr lang="en-US" sz="1800" b="1" dirty="0" smtClean="0">
              <a:latin typeface="Calisto MT" pitchFamily="18" charset="0"/>
            </a:endParaRPr>
          </a:p>
          <a:p>
            <a:pPr algn="just"/>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7522117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NUTRITION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pPr marL="0" indent="0" algn="just">
              <a:buNone/>
            </a:pPr>
            <a:r>
              <a:rPr lang="en-US" sz="1800" b="1" dirty="0" smtClean="0">
                <a:latin typeface="Calisto MT" pitchFamily="18" charset="0"/>
              </a:rPr>
              <a:t>                                                   ARRA Nutrition program</a:t>
            </a:r>
          </a:p>
          <a:p>
            <a:pPr lvl="0" algn="just"/>
            <a:r>
              <a:rPr lang="en-US" sz="1800" dirty="0" smtClean="0">
                <a:latin typeface="Calisto MT" pitchFamily="18" charset="0"/>
              </a:rPr>
              <a:t>Nutrition survey conducted jointly with UNHCR and WFP and the major findings are:</a:t>
            </a:r>
          </a:p>
          <a:p>
            <a:pPr lvl="0" algn="just"/>
            <a:r>
              <a:rPr lang="en-US" sz="1800" dirty="0" smtClean="0">
                <a:latin typeface="Calisto MT" pitchFamily="18" charset="0"/>
              </a:rPr>
              <a:t>Measles coverage is except Tsore and Gure-Shombola camps others they achieved the UNHCR standard (&gt;=95%).</a:t>
            </a:r>
          </a:p>
          <a:p>
            <a:pPr lvl="0" algn="just"/>
            <a:r>
              <a:rPr lang="en-US" sz="1800" dirty="0" smtClean="0">
                <a:latin typeface="Calisto MT" pitchFamily="18" charset="0"/>
              </a:rPr>
              <a:t>Vitamin A supplementation in the past 6 months is four the camps are achieved the UNHCR standard (&gt;=90%) except Gure-Shombola.</a:t>
            </a:r>
          </a:p>
          <a:p>
            <a:pPr lvl="0" algn="just"/>
            <a:r>
              <a:rPr lang="en-US" sz="1800" dirty="0" smtClean="0">
                <a:latin typeface="Calisto MT" pitchFamily="18" charset="0"/>
              </a:rPr>
              <a:t>GAM rate &lt;10% (except  slight increments in Tongo)</a:t>
            </a:r>
          </a:p>
          <a:p>
            <a:pPr lvl="0" algn="just"/>
            <a:r>
              <a:rPr lang="en-US" sz="1800" dirty="0" smtClean="0">
                <a:latin typeface="Calisto MT" pitchFamily="18" charset="0"/>
              </a:rPr>
              <a:t>SAM rate &lt; 2% in all camps (except Tongo 2.8%) and malnutrition situation stable</a:t>
            </a:r>
          </a:p>
          <a:p>
            <a:pPr lvl="0" algn="just"/>
            <a:r>
              <a:rPr lang="en-US" sz="1800" dirty="0" smtClean="0">
                <a:latin typeface="Calisto MT" pitchFamily="18" charset="0"/>
              </a:rPr>
              <a:t>High Diarrhea rate in Gure-Shombola (18.3%) and Tongo (16.3%)</a:t>
            </a:r>
          </a:p>
          <a:p>
            <a:pPr lvl="0" algn="just"/>
            <a:r>
              <a:rPr lang="en-US" sz="1800" dirty="0" smtClean="0">
                <a:latin typeface="Calisto MT" pitchFamily="18" charset="0"/>
              </a:rPr>
              <a:t>&lt;40 % Anemia among children in all camps</a:t>
            </a:r>
          </a:p>
          <a:p>
            <a:pPr lvl="0" algn="just"/>
            <a:r>
              <a:rPr lang="en-US" sz="1800" dirty="0" smtClean="0">
                <a:latin typeface="Calisto MT" pitchFamily="18" charset="0"/>
              </a:rPr>
              <a:t>&lt;20% Anemia for reproductive age women</a:t>
            </a:r>
          </a:p>
          <a:p>
            <a:pPr lvl="0" algn="just"/>
            <a:r>
              <a:rPr lang="en-US" sz="1800" dirty="0" smtClean="0">
                <a:latin typeface="Calisto MT" pitchFamily="18" charset="0"/>
              </a:rPr>
              <a:t>&gt;80 % timely initiation of breastfeeding, except for Gure-Shombola (78.5%) </a:t>
            </a:r>
          </a:p>
          <a:p>
            <a:pPr lvl="0" algn="just"/>
            <a:r>
              <a:rPr lang="en-US" sz="1800" dirty="0" smtClean="0">
                <a:latin typeface="Calisto MT" pitchFamily="18" charset="0"/>
              </a:rPr>
              <a:t>Amount of Water LPPD below the UNHCR standard (20% LPPD) at Bambasi (19.9), Tongo (17.8%) and Gure-Shombola (17.8%)</a:t>
            </a:r>
          </a:p>
          <a:p>
            <a:pPr lvl="0" algn="just"/>
            <a:r>
              <a:rPr lang="en-US" sz="1800" dirty="0" smtClean="0">
                <a:latin typeface="Calisto MT" pitchFamily="18" charset="0"/>
              </a:rPr>
              <a:t>Diarrhea cause higher in Tongo and Gure-Shombola camps needs attentions.</a:t>
            </a:r>
          </a:p>
          <a:p>
            <a:pPr lvl="0" algn="just"/>
            <a:r>
              <a:rPr lang="en-US" sz="1800" dirty="0" smtClean="0">
                <a:latin typeface="Calisto MT" pitchFamily="18" charset="0"/>
              </a:rPr>
              <a:t>Supplementary  feeding program or services provided  for  9401 refugee beneficiaries in  all camps except  Gure-Shombola</a:t>
            </a:r>
          </a:p>
          <a:p>
            <a:pPr algn="just"/>
            <a:r>
              <a:rPr lang="en-US" sz="1800" dirty="0" smtClean="0">
                <a:latin typeface="Calisto MT" pitchFamily="18" charset="0"/>
              </a:rPr>
              <a:t>124 refugees  benefited from OTP</a:t>
            </a:r>
            <a:endParaRPr lang="en-US" sz="1800" b="1" dirty="0" smtClean="0">
              <a:latin typeface="Calisto MT" pitchFamily="18" charset="0"/>
            </a:endParaRPr>
          </a:p>
          <a:p>
            <a:pPr algn="just"/>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7468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NUTRITION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ACTION AGAINST HUNGER Nutrition program</a:t>
            </a:r>
          </a:p>
          <a:p>
            <a:pPr lvl="0" algn="just"/>
            <a:r>
              <a:rPr lang="en-US" sz="1700" dirty="0">
                <a:latin typeface="Calisto MT" pitchFamily="18" charset="0"/>
              </a:rPr>
              <a:t>24 (14 male and 10 females) under five years severely Acute Malnourished children are  admitted and treated in Outpatient Therapeutic program in the nutrition center</a:t>
            </a:r>
          </a:p>
          <a:p>
            <a:pPr lvl="0" algn="just"/>
            <a:r>
              <a:rPr lang="en-US" sz="1700" dirty="0">
                <a:latin typeface="Calisto MT" pitchFamily="18" charset="0"/>
              </a:rPr>
              <a:t>3 ( 1 pregnant and 2 Lactating women) are admitted and treated in in Outpatient Therapeutic program</a:t>
            </a:r>
          </a:p>
          <a:p>
            <a:pPr lvl="0" algn="just"/>
            <a:r>
              <a:rPr lang="en-GB" sz="1700" dirty="0">
                <a:latin typeface="Calisto MT" pitchFamily="18" charset="0"/>
              </a:rPr>
              <a:t>31 (10 male &amp; 21 female) under five years Moderate Acute Malnourished (MAM) children are admitted and treated in targeted Supplementary feeding program </a:t>
            </a:r>
            <a:endParaRPr lang="en-US" sz="1700" dirty="0">
              <a:latin typeface="Calisto MT" pitchFamily="18" charset="0"/>
            </a:endParaRPr>
          </a:p>
          <a:p>
            <a:pPr lvl="0" algn="just"/>
            <a:r>
              <a:rPr lang="en-GB" sz="1700" dirty="0">
                <a:latin typeface="Calisto MT" pitchFamily="18" charset="0"/>
              </a:rPr>
              <a:t>82 PLWs (59 pregnant &amp; 23 lactating) are admitted and treated in targeted Supplementary feeding program.</a:t>
            </a:r>
            <a:endParaRPr lang="en-US" sz="1700" dirty="0">
              <a:latin typeface="Calisto MT" pitchFamily="18" charset="0"/>
            </a:endParaRPr>
          </a:p>
          <a:p>
            <a:pPr lvl="0" algn="just"/>
            <a:r>
              <a:rPr lang="en-GB" sz="1700" dirty="0">
                <a:latin typeface="Calisto MT" pitchFamily="18" charset="0"/>
              </a:rPr>
              <a:t>400 (213 males &amp; 187 Females) under two years of age children and 218 P LWs (129 Pregnant &amp; 89 Lactating women) are admitted in BSFP (Blanket Supplementary feeding program)</a:t>
            </a:r>
            <a:endParaRPr lang="en-US" sz="1700" dirty="0">
              <a:latin typeface="Calisto MT" pitchFamily="18" charset="0"/>
            </a:endParaRPr>
          </a:p>
          <a:p>
            <a:pPr algn="just"/>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6610781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NUTRITION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800" b="1" dirty="0" smtClean="0">
                <a:latin typeface="Calisto MT" pitchFamily="18" charset="0"/>
              </a:rPr>
              <a:t>               </a:t>
            </a:r>
            <a:r>
              <a:rPr lang="en-US" sz="1700" b="1" dirty="0" smtClean="0">
                <a:latin typeface="Calisto MT" pitchFamily="18" charset="0"/>
              </a:rPr>
              <a:t>ACTION AGAINST HUNGER Nutrition program cont.</a:t>
            </a:r>
          </a:p>
          <a:p>
            <a:pPr lvl="0" algn="just"/>
            <a:r>
              <a:rPr lang="en-GB" sz="1700" dirty="0" smtClean="0">
                <a:latin typeface="Calisto MT" pitchFamily="18" charset="0"/>
              </a:rPr>
              <a:t>Monthly mass MUAC screening conducted for a total of 925 children age from 6-59 months and 430 Pregnant and Lactating Women for nutritional status at the community and Nutrition centre. </a:t>
            </a:r>
            <a:endParaRPr lang="en-US" sz="1700" dirty="0" smtClean="0">
              <a:latin typeface="Calisto MT" pitchFamily="18" charset="0"/>
            </a:endParaRPr>
          </a:p>
          <a:p>
            <a:pPr lvl="0" algn="just"/>
            <a:r>
              <a:rPr lang="en-GB" sz="1700" dirty="0" smtClean="0">
                <a:latin typeface="Calisto MT" pitchFamily="18" charset="0"/>
              </a:rPr>
              <a:t>Actively participated in Standard Emergency Nutrition Survey which was conducted in Tongo, Gure-Shombola and Bambasi Refugee camps. </a:t>
            </a:r>
            <a:endParaRPr lang="en-US" sz="1700" dirty="0" smtClean="0">
              <a:latin typeface="Calisto MT" pitchFamily="18" charset="0"/>
            </a:endParaRPr>
          </a:p>
          <a:p>
            <a:pPr algn="just"/>
            <a:r>
              <a:rPr lang="en-US" sz="1700" dirty="0" smtClean="0">
                <a:latin typeface="Calisto MT" pitchFamily="18" charset="0"/>
              </a:rPr>
              <a:t>Nutrition Triage/screening for 35 new arrivals was done with ARRA and UNHCR colleagues in Gure-Shombola Reception/Hunger center. During the screening  ( 2 children and 1 Lactating Woman were found as moderate acute malnourished &amp; 2 children are found as Normal and  admitted to Targeted Supplementary Feeding  program and admitted to blanket supplementary feeding program respectively)</a:t>
            </a:r>
            <a:endParaRPr lang="en-US" sz="1700" b="1" dirty="0" smtClean="0">
              <a:latin typeface="Calisto MT" pitchFamily="18" charset="0"/>
            </a:endParaRPr>
          </a:p>
          <a:p>
            <a:pPr algn="just"/>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701957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NUTRITION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800" b="1" dirty="0" smtClean="0">
                <a:latin typeface="Calisto MT" pitchFamily="18" charset="0"/>
              </a:rPr>
              <a:t>               </a:t>
            </a:r>
            <a:r>
              <a:rPr lang="en-US" sz="1700" b="1" dirty="0" smtClean="0">
                <a:latin typeface="Calisto MT" pitchFamily="18" charset="0"/>
              </a:rPr>
              <a:t>ACTION AGAINST HUNGER cont..</a:t>
            </a:r>
          </a:p>
          <a:p>
            <a:pPr marL="0" indent="0" algn="just">
              <a:buNone/>
            </a:pPr>
            <a:r>
              <a:rPr lang="en-US" sz="1700" b="1" dirty="0">
                <a:latin typeface="Calisto MT" pitchFamily="18" charset="0"/>
              </a:rPr>
              <a:t>Host community Activities </a:t>
            </a:r>
            <a:endParaRPr lang="en-US" sz="1700" dirty="0">
              <a:latin typeface="Calisto MT" pitchFamily="18" charset="0"/>
            </a:endParaRPr>
          </a:p>
          <a:p>
            <a:pPr lvl="0" algn="just"/>
            <a:r>
              <a:rPr lang="en-US" sz="1700" dirty="0">
                <a:latin typeface="Calisto MT" pitchFamily="18" charset="0"/>
              </a:rPr>
              <a:t>To launch host community Nutrition and IYCF activities in Mao-</a:t>
            </a:r>
            <a:r>
              <a:rPr lang="en-US" sz="1700" dirty="0" err="1">
                <a:latin typeface="Calisto MT" pitchFamily="18" charset="0"/>
              </a:rPr>
              <a:t>Komo</a:t>
            </a:r>
            <a:r>
              <a:rPr lang="en-US" sz="1700" dirty="0">
                <a:latin typeface="Calisto MT" pitchFamily="18" charset="0"/>
              </a:rPr>
              <a:t> woredas,  Gap assessment was conducted on some selected health facilities (2 HCs &amp; 5 HPs) together with two health bureau staffs from </a:t>
            </a:r>
            <a:r>
              <a:rPr lang="en-US" sz="1700" dirty="0" smtClean="0">
                <a:latin typeface="Calisto MT" pitchFamily="18" charset="0"/>
              </a:rPr>
              <a:t>the woredas</a:t>
            </a:r>
            <a:endParaRPr lang="en-US" sz="1700" dirty="0">
              <a:latin typeface="Calisto MT" pitchFamily="18" charset="0"/>
            </a:endParaRPr>
          </a:p>
          <a:p>
            <a:pPr lvl="0" algn="just"/>
            <a:r>
              <a:rPr lang="en-US" sz="1700" dirty="0">
                <a:latin typeface="Calisto MT" pitchFamily="18" charset="0"/>
              </a:rPr>
              <a:t> Staff recruitment has been finalized for Host Community Mental Health &amp; Care Practice and Nutrition programs, (1 Therapeutic Feeding Program Nurse, 1 Head of Project and 2 Senior Psychosocial workers).</a:t>
            </a: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2969211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FOOD SECURITY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WFP refugee food program</a:t>
            </a:r>
          </a:p>
          <a:p>
            <a:pPr algn="just"/>
            <a:r>
              <a:rPr lang="en-US" sz="1700" dirty="0">
                <a:latin typeface="Calisto MT" pitchFamily="18" charset="0"/>
              </a:rPr>
              <a:t>Food commodities allocated for the month  for General  </a:t>
            </a:r>
            <a:r>
              <a:rPr lang="en-US" sz="1700" dirty="0" smtClean="0">
                <a:latin typeface="Calisto MT" pitchFamily="18" charset="0"/>
              </a:rPr>
              <a:t>distribution, Supplementary </a:t>
            </a:r>
            <a:r>
              <a:rPr lang="en-US" sz="1700" dirty="0">
                <a:latin typeface="Calisto MT" pitchFamily="18" charset="0"/>
              </a:rPr>
              <a:t>Feeding and  School feeding  were delivered on time and  distributions were also carried out  in All refugee camp for October  </a:t>
            </a:r>
          </a:p>
          <a:p>
            <a:pPr algn="just"/>
            <a:r>
              <a:rPr lang="en-US" sz="1700" dirty="0">
                <a:latin typeface="Calisto MT" pitchFamily="18" charset="0"/>
              </a:rPr>
              <a:t>Buffer stock for 1000 beneficiaries were prepositioned  in Tsore refuge  camp. </a:t>
            </a:r>
          </a:p>
          <a:p>
            <a:pPr algn="just"/>
            <a:r>
              <a:rPr lang="en-US" sz="1700" dirty="0">
                <a:latin typeface="Calisto MT" pitchFamily="18" charset="0"/>
              </a:rPr>
              <a:t>General ration    cereal size was retuned to </a:t>
            </a:r>
            <a:r>
              <a:rPr lang="en-US" sz="1700" dirty="0" smtClean="0">
                <a:latin typeface="Calisto MT" pitchFamily="18" charset="0"/>
              </a:rPr>
              <a:t>13.5kg </a:t>
            </a:r>
            <a:r>
              <a:rPr lang="en-US" sz="1700" dirty="0">
                <a:latin typeface="Calisto MT" pitchFamily="18" charset="0"/>
              </a:rPr>
              <a:t>per person per month of  October 2017</a:t>
            </a:r>
          </a:p>
          <a:p>
            <a:pPr algn="just"/>
            <a:r>
              <a:rPr lang="en-US" sz="1700" dirty="0">
                <a:latin typeface="Calisto MT" pitchFamily="18" charset="0"/>
              </a:rPr>
              <a:t>Biometrics  assisted food distribution  System is implemented    smoothly with minor challenges in four refugee camps </a:t>
            </a:r>
          </a:p>
          <a:p>
            <a:pPr algn="just"/>
            <a:r>
              <a:rPr lang="en-US" sz="1700" dirty="0">
                <a:latin typeface="Calisto MT" pitchFamily="18" charset="0"/>
              </a:rPr>
              <a:t>WFP participated in Nutrition  survey  </a:t>
            </a:r>
          </a:p>
          <a:p>
            <a:pPr algn="just"/>
            <a:r>
              <a:rPr lang="en-US" sz="1700" dirty="0">
                <a:latin typeface="Calisto MT" pitchFamily="18" charset="0"/>
              </a:rPr>
              <a:t>Program staffs monitored the monthly  food distribution and  conducted  FBM(Food basket monitoring )</a:t>
            </a:r>
          </a:p>
          <a:p>
            <a:pPr algn="just"/>
            <a:r>
              <a:rPr lang="en-US" sz="1700" dirty="0">
                <a:latin typeface="Calisto MT" pitchFamily="18" charset="0"/>
              </a:rPr>
              <a:t>We have collected monthly market information  in refugee camps where cash is implemented</a:t>
            </a:r>
          </a:p>
          <a:p>
            <a:pPr algn="just"/>
            <a:r>
              <a:rPr lang="en-US" sz="1700" dirty="0">
                <a:latin typeface="Calisto MT" pitchFamily="18" charset="0"/>
              </a:rPr>
              <a:t>All biometrics food   distribution centers are  wired.</a:t>
            </a: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762263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FOOD SECURITY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WFP refugee food program cont.</a:t>
            </a:r>
          </a:p>
          <a:p>
            <a:pPr marL="0" indent="0" algn="just">
              <a:buNone/>
            </a:pPr>
            <a:endParaRPr lang="en-US" sz="1700" b="1" dirty="0">
              <a:latin typeface="Calisto MT" pitchFamily="18" charset="0"/>
            </a:endParaRPr>
          </a:p>
          <a:p>
            <a:pPr marL="0" indent="0" algn="just">
              <a:buNone/>
            </a:pPr>
            <a:r>
              <a:rPr lang="en-US" sz="1700" b="1" dirty="0" smtClean="0">
                <a:latin typeface="Calisto MT" pitchFamily="18" charset="0"/>
              </a:rPr>
              <a:t>Challenges</a:t>
            </a:r>
          </a:p>
          <a:p>
            <a:pPr algn="just"/>
            <a:r>
              <a:rPr lang="en-US" sz="1700" dirty="0">
                <a:latin typeface="Calisto MT" pitchFamily="18" charset="0"/>
              </a:rPr>
              <a:t>Discrepancy  between system generated reports and  partners’ distribution reports (CPDR)</a:t>
            </a:r>
          </a:p>
          <a:p>
            <a:pPr algn="just"/>
            <a:r>
              <a:rPr lang="en-US" sz="1700" dirty="0">
                <a:latin typeface="Calisto MT" pitchFamily="18" charset="0"/>
              </a:rPr>
              <a:t>Delay in recruitment of  IT assistants  for Bambasi, Sherkole and  Tongo refugee camps.</a:t>
            </a:r>
          </a:p>
          <a:p>
            <a:pPr algn="just"/>
            <a:r>
              <a:rPr lang="en-US" sz="1700" dirty="0">
                <a:latin typeface="Calisto MT" pitchFamily="18" charset="0"/>
              </a:rPr>
              <a:t> continues finger print capturing   is not done for Sherkole  refugee camp .</a:t>
            </a:r>
          </a:p>
          <a:p>
            <a:pPr algn="just"/>
            <a:r>
              <a:rPr lang="en-US" sz="1700" dirty="0">
                <a:latin typeface="Calisto MT" pitchFamily="18" charset="0"/>
              </a:rPr>
              <a:t>Deactivation of  refugees who did not receive  their entitlement for three consecutive months is not done as  per the SOP. </a:t>
            </a: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8823506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FOOD SECURITY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dirty="0" smtClean="0">
                <a:latin typeface="Calisto MT" pitchFamily="18" charset="0"/>
              </a:rPr>
              <a:t>                                                      </a:t>
            </a:r>
            <a:r>
              <a:rPr lang="en-US" sz="1700" b="1" dirty="0" smtClean="0">
                <a:latin typeface="Calisto MT" pitchFamily="18" charset="0"/>
              </a:rPr>
              <a:t>ARRA food Program</a:t>
            </a:r>
          </a:p>
          <a:p>
            <a:pPr lvl="0"/>
            <a:r>
              <a:rPr lang="en-US" sz="1700" dirty="0" smtClean="0">
                <a:latin typeface="Calisto MT" pitchFamily="18" charset="0"/>
              </a:rPr>
              <a:t>General </a:t>
            </a:r>
            <a:r>
              <a:rPr lang="en-US" sz="1700" dirty="0">
                <a:latin typeface="Calisto MT" pitchFamily="18" charset="0"/>
              </a:rPr>
              <a:t>food distribution conducted on time ( First week on the month)</a:t>
            </a:r>
          </a:p>
          <a:p>
            <a:r>
              <a:rPr lang="en-US" sz="1700" dirty="0">
                <a:latin typeface="Calisto MT" pitchFamily="18" charset="0"/>
              </a:rPr>
              <a:t>494 </a:t>
            </a:r>
            <a:r>
              <a:rPr lang="en-US" sz="1700" dirty="0" smtClean="0">
                <a:latin typeface="Calisto MT" pitchFamily="18" charset="0"/>
              </a:rPr>
              <a:t>metric tonnes of </a:t>
            </a:r>
            <a:r>
              <a:rPr lang="en-US" sz="1700" dirty="0">
                <a:latin typeface="Calisto MT" pitchFamily="18" charset="0"/>
              </a:rPr>
              <a:t>food items and ETB 3,887,660 cash distributed</a:t>
            </a:r>
            <a:r>
              <a:rPr lang="en-US" sz="1700" dirty="0" smtClean="0">
                <a:latin typeface="Calisto MT" pitchFamily="18" charset="0"/>
              </a:rPr>
              <a:t>.</a:t>
            </a:r>
          </a:p>
          <a:p>
            <a:endParaRPr lang="en-US" sz="1700" dirty="0">
              <a:latin typeface="Calisto MT" pitchFamily="18" charset="0"/>
            </a:endParaRPr>
          </a:p>
          <a:p>
            <a:pPr marL="0" indent="0">
              <a:buNone/>
            </a:pPr>
            <a:r>
              <a:rPr lang="en-US" sz="1700" b="1" dirty="0" smtClean="0">
                <a:latin typeface="Calisto MT" pitchFamily="18" charset="0"/>
              </a:rPr>
              <a:t>Challenges</a:t>
            </a:r>
          </a:p>
          <a:p>
            <a:r>
              <a:rPr lang="en-US" sz="1700" dirty="0" smtClean="0">
                <a:latin typeface="Calisto MT" pitchFamily="18" charset="0"/>
              </a:rPr>
              <a:t>Delay </a:t>
            </a:r>
            <a:r>
              <a:rPr lang="en-US" sz="1700" dirty="0">
                <a:latin typeface="Calisto MT" pitchFamily="18" charset="0"/>
              </a:rPr>
              <a:t>of relocation of rub hall in Tsore incurred addition cost for loading and unloading of food </a:t>
            </a:r>
            <a:r>
              <a:rPr lang="en-US" sz="1700" dirty="0" smtClean="0">
                <a:latin typeface="Calisto MT" pitchFamily="18" charset="0"/>
              </a:rPr>
              <a:t>items</a:t>
            </a: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971348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2800" b="1" dirty="0" smtClean="0">
                <a:latin typeface="Calisto MT" pitchFamily="18" charset="0"/>
              </a:rPr>
              <a:t>PROTECTION</a:t>
            </a:r>
            <a:r>
              <a:rPr lang="en-US" dirty="0" smtClean="0">
                <a:solidFill>
                  <a:schemeClr val="bg1"/>
                </a:solidFill>
                <a:latin typeface="Calisto MT" pitchFamily="18" charset="0"/>
              </a:rPr>
              <a:t> </a:t>
            </a:r>
            <a:endParaRPr lang="en-US"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smtClean="0">
                <a:latin typeface="Calisto MT" pitchFamily="18" charset="0"/>
              </a:rPr>
              <a:t>                                                  ARRA</a:t>
            </a:r>
            <a:endParaRPr lang="en-US" sz="1700" b="1" dirty="0" smtClean="0">
              <a:latin typeface="Calisto MT" pitchFamily="18" charset="0"/>
            </a:endParaRPr>
          </a:p>
          <a:p>
            <a:pPr marL="0" indent="0">
              <a:buNone/>
            </a:pPr>
            <a:r>
              <a:rPr lang="en-US" sz="1700" b="1" dirty="0" smtClean="0">
                <a:latin typeface="Calisto MT" pitchFamily="18" charset="0"/>
              </a:rPr>
              <a:t>Registration</a:t>
            </a:r>
          </a:p>
          <a:p>
            <a:pPr lvl="0" algn="just"/>
            <a:r>
              <a:rPr lang="en-US" sz="1700" dirty="0">
                <a:latin typeface="Calisto MT" pitchFamily="18" charset="0"/>
              </a:rPr>
              <a:t>518 new arrivals </a:t>
            </a:r>
            <a:r>
              <a:rPr lang="en-US" sz="1700" dirty="0" smtClean="0">
                <a:latin typeface="Calisto MT" pitchFamily="18" charset="0"/>
              </a:rPr>
              <a:t>screened, registered </a:t>
            </a:r>
            <a:r>
              <a:rPr lang="en-US" sz="1700" dirty="0">
                <a:latin typeface="Calisto MT" pitchFamily="18" charset="0"/>
              </a:rPr>
              <a:t>and transported to Tsore refugee camp. Medical screening also conducted by medical </a:t>
            </a:r>
            <a:r>
              <a:rPr lang="en-US" sz="1700" dirty="0" smtClean="0">
                <a:latin typeface="Calisto MT" pitchFamily="18" charset="0"/>
              </a:rPr>
              <a:t>staff </a:t>
            </a:r>
            <a:r>
              <a:rPr lang="en-US" sz="1700" dirty="0">
                <a:latin typeface="Calisto MT" pitchFamily="18" charset="0"/>
              </a:rPr>
              <a:t>at Tsore refugee camp</a:t>
            </a:r>
          </a:p>
          <a:p>
            <a:pPr lvl="0" algn="just"/>
            <a:r>
              <a:rPr lang="en-US" sz="1700" dirty="0">
                <a:latin typeface="Calisto MT" pitchFamily="18" charset="0"/>
              </a:rPr>
              <a:t>42 new arrivals transported to </a:t>
            </a:r>
            <a:r>
              <a:rPr lang="en-US" sz="1700" dirty="0" smtClean="0">
                <a:latin typeface="Calisto MT" pitchFamily="18" charset="0"/>
              </a:rPr>
              <a:t>Gure-Shombola </a:t>
            </a:r>
            <a:r>
              <a:rPr lang="en-US" sz="1700" dirty="0">
                <a:latin typeface="Calisto MT" pitchFamily="18" charset="0"/>
              </a:rPr>
              <a:t>from </a:t>
            </a:r>
            <a:r>
              <a:rPr lang="en-US" sz="1700" dirty="0" smtClean="0">
                <a:latin typeface="Calisto MT" pitchFamily="18" charset="0"/>
              </a:rPr>
              <a:t>Abrahamo</a:t>
            </a:r>
            <a:endParaRPr lang="en-US" sz="1700" dirty="0">
              <a:latin typeface="Calisto MT" pitchFamily="18" charset="0"/>
            </a:endParaRPr>
          </a:p>
          <a:p>
            <a:pPr algn="just"/>
            <a:r>
              <a:rPr lang="en-US" sz="1700" dirty="0">
                <a:latin typeface="Calisto MT" pitchFamily="18" charset="0"/>
              </a:rPr>
              <a:t>Vital events (marriage, divorce, birth and death) registration service officially launched in all camps in </a:t>
            </a:r>
            <a:r>
              <a:rPr lang="en-US" sz="1700" dirty="0" smtClean="0">
                <a:latin typeface="Calisto MT" pitchFamily="18" charset="0"/>
              </a:rPr>
              <a:t>Assosa</a:t>
            </a:r>
          </a:p>
          <a:p>
            <a:pPr marL="0" indent="0">
              <a:buNone/>
            </a:pPr>
            <a:r>
              <a:rPr lang="en-US" sz="1700" b="1" dirty="0" smtClean="0">
                <a:latin typeface="Calisto MT" pitchFamily="18" charset="0"/>
              </a:rPr>
              <a:t>Challenges</a:t>
            </a:r>
          </a:p>
          <a:p>
            <a:pPr lvl="0"/>
            <a:r>
              <a:rPr lang="en-US" sz="1700" dirty="0">
                <a:latin typeface="Calisto MT" pitchFamily="18" charset="0"/>
              </a:rPr>
              <a:t>Shortage of office and furniture for VER </a:t>
            </a:r>
            <a:r>
              <a:rPr lang="en-US" sz="1700" dirty="0" smtClean="0">
                <a:latin typeface="Calisto MT" pitchFamily="18" charset="0"/>
              </a:rPr>
              <a:t>staff</a:t>
            </a:r>
            <a:endParaRPr lang="en-US" sz="1700" dirty="0">
              <a:latin typeface="Calisto MT" pitchFamily="18" charset="0"/>
            </a:endParaRPr>
          </a:p>
          <a:p>
            <a:r>
              <a:rPr lang="en-US" sz="1700" dirty="0">
                <a:latin typeface="Calisto MT" pitchFamily="18" charset="0"/>
              </a:rPr>
              <a:t>Shortage of vehicles to transport new arrivals from entry points and or reception centers to the </a:t>
            </a:r>
            <a:r>
              <a:rPr lang="en-US" sz="1700" dirty="0" smtClean="0">
                <a:latin typeface="Calisto MT" pitchFamily="18" charset="0"/>
              </a:rPr>
              <a:t>camps</a:t>
            </a:r>
            <a:endParaRPr lang="en-US" sz="1700" b="1" dirty="0" smtClean="0">
              <a:latin typeface="Calisto MT" pitchFamily="18" charset="0"/>
            </a:endParaRP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2658948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WASH</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800" b="1" dirty="0" smtClean="0">
                <a:latin typeface="Calisto MT" pitchFamily="18" charset="0"/>
              </a:rPr>
              <a:t>                               UNICEF WASH program through IPs</a:t>
            </a:r>
          </a:p>
          <a:p>
            <a:pPr marL="0" marR="0" algn="just">
              <a:spcBef>
                <a:spcPts val="0"/>
              </a:spcBef>
              <a:spcAft>
                <a:spcPts val="0"/>
              </a:spcAft>
            </a:pPr>
            <a:r>
              <a:rPr lang="en-US" sz="1700" dirty="0">
                <a:latin typeface="Calisto MT" pitchFamily="18" charset="0"/>
                <a:ea typeface="Calibri" panose="020F0502020204030204" pitchFamily="34" charset="0"/>
              </a:rPr>
              <a:t>For Gure-Shombola refugee camp and host community WASH facility design and construction:</a:t>
            </a:r>
          </a:p>
          <a:p>
            <a:pPr lvl="0" algn="just">
              <a:spcBef>
                <a:spcPts val="0"/>
              </a:spcBef>
              <a:buFont typeface="Symbol" panose="05050102010706020507" pitchFamily="18" charset="2"/>
              <a:buChar char=""/>
            </a:pPr>
            <a:r>
              <a:rPr lang="en-US" sz="1700" dirty="0">
                <a:latin typeface="Calisto MT" pitchFamily="18" charset="0"/>
                <a:ea typeface="Calibri" panose="020F0502020204030204" pitchFamily="34" charset="0"/>
              </a:rPr>
              <a:t>Topographical survey, Environmental impact assessment and data collection for the design are completed,</a:t>
            </a:r>
          </a:p>
          <a:p>
            <a:pPr lvl="0" algn="just">
              <a:spcBef>
                <a:spcPts val="0"/>
              </a:spcBef>
              <a:buFont typeface="Symbol" panose="05050102010706020507" pitchFamily="18" charset="2"/>
              <a:buChar char=""/>
            </a:pPr>
            <a:r>
              <a:rPr lang="en-US" sz="1700" dirty="0">
                <a:latin typeface="Calisto MT" pitchFamily="18" charset="0"/>
                <a:ea typeface="Calibri" panose="020F0502020204030204" pitchFamily="34" charset="0"/>
              </a:rPr>
              <a:t>Geophysical investigation for </a:t>
            </a:r>
            <a:r>
              <a:rPr lang="en-US" sz="1700" dirty="0" err="1">
                <a:latin typeface="Calisto MT" pitchFamily="18" charset="0"/>
                <a:ea typeface="Calibri" panose="020F0502020204030204" pitchFamily="34" charset="0"/>
              </a:rPr>
              <a:t>wellfield</a:t>
            </a:r>
            <a:r>
              <a:rPr lang="en-US" sz="1700" dirty="0">
                <a:latin typeface="Calisto MT" pitchFamily="18" charset="0"/>
                <a:ea typeface="Calibri" panose="020F0502020204030204" pitchFamily="34" charset="0"/>
              </a:rPr>
              <a:t>  identification are underway.</a:t>
            </a:r>
          </a:p>
          <a:p>
            <a:pPr lvl="0" algn="just">
              <a:spcBef>
                <a:spcPts val="0"/>
              </a:spcBef>
              <a:buFont typeface="Symbol" panose="05050102010706020507" pitchFamily="18" charset="2"/>
              <a:buChar char=""/>
            </a:pPr>
            <a:r>
              <a:rPr lang="en-US" sz="1700" dirty="0">
                <a:latin typeface="Calisto MT" pitchFamily="18" charset="0"/>
                <a:ea typeface="Calibri" panose="020F0502020204030204" pitchFamily="34" charset="0"/>
              </a:rPr>
              <a:t>Bid document preparation for drilling of boreholes and construction of water supply and sanitation and hygiene facilities are underway (waiting for the completion of </a:t>
            </a:r>
            <a:r>
              <a:rPr lang="en-US" sz="1700" dirty="0" err="1">
                <a:latin typeface="Calisto MT" pitchFamily="18" charset="0"/>
                <a:ea typeface="Calibri" panose="020F0502020204030204" pitchFamily="34" charset="0"/>
              </a:rPr>
              <a:t>welfield</a:t>
            </a:r>
            <a:r>
              <a:rPr lang="en-US" sz="1700" dirty="0">
                <a:latin typeface="Calisto MT" pitchFamily="18" charset="0"/>
                <a:ea typeface="Calibri" panose="020F0502020204030204" pitchFamily="34" charset="0"/>
              </a:rPr>
              <a:t> identification). </a:t>
            </a:r>
            <a:endParaRPr lang="en-US" sz="1700" dirty="0" smtClean="0">
              <a:latin typeface="Calisto MT" pitchFamily="18" charset="0"/>
              <a:ea typeface="Calibri" panose="020F0502020204030204" pitchFamily="34" charset="0"/>
            </a:endParaRPr>
          </a:p>
          <a:p>
            <a:pPr marL="0" lvl="0" indent="0" algn="just">
              <a:spcBef>
                <a:spcPts val="0"/>
              </a:spcBef>
              <a:buNone/>
            </a:pPr>
            <a:r>
              <a:rPr lang="en-US" sz="1700" b="1" dirty="0" smtClean="0">
                <a:latin typeface="Calisto MT" pitchFamily="18" charset="0"/>
                <a:ea typeface="Calibri" panose="020F0502020204030204" pitchFamily="34" charset="0"/>
              </a:rPr>
              <a:t>Challenges</a:t>
            </a:r>
            <a:r>
              <a:rPr lang="en-US" sz="1700" b="1" dirty="0">
                <a:latin typeface="Calisto MT" pitchFamily="18" charset="0"/>
                <a:ea typeface="Calibri" panose="020F0502020204030204" pitchFamily="34" charset="0"/>
              </a:rPr>
              <a:t>:</a:t>
            </a:r>
            <a:endParaRPr lang="en-US" sz="1700" dirty="0">
              <a:latin typeface="Calisto MT" pitchFamily="18" charset="0"/>
              <a:ea typeface="Calibri" panose="020F0502020204030204" pitchFamily="34" charset="0"/>
            </a:endParaRPr>
          </a:p>
          <a:p>
            <a:pPr lvl="0" algn="just">
              <a:spcBef>
                <a:spcPts val="0"/>
              </a:spcBef>
              <a:buFont typeface="Symbol" panose="05050102010706020507" pitchFamily="18" charset="2"/>
              <a:buChar char=""/>
            </a:pPr>
            <a:r>
              <a:rPr lang="en-US" sz="1700" dirty="0">
                <a:latin typeface="Calisto MT" pitchFamily="18" charset="0"/>
                <a:ea typeface="Calibri" panose="020F0502020204030204" pitchFamily="34" charset="0"/>
              </a:rPr>
              <a:t>Accessibility problem for Geophysical investigation for </a:t>
            </a:r>
            <a:r>
              <a:rPr lang="en-US" sz="1700" dirty="0" err="1">
                <a:latin typeface="Calisto MT" pitchFamily="18" charset="0"/>
                <a:ea typeface="Calibri" panose="020F0502020204030204" pitchFamily="34" charset="0"/>
              </a:rPr>
              <a:t>wellfield</a:t>
            </a:r>
            <a:r>
              <a:rPr lang="en-US" sz="1700" dirty="0">
                <a:latin typeface="Calisto MT" pitchFamily="18" charset="0"/>
                <a:ea typeface="Calibri" panose="020F0502020204030204" pitchFamily="34" charset="0"/>
              </a:rPr>
              <a:t>; as the area is covered with toll savanna grasses and bushes, accessibility was the main challenge during the rainy season to identify the </a:t>
            </a:r>
            <a:r>
              <a:rPr lang="en-US" sz="1700" dirty="0" err="1">
                <a:latin typeface="Calisto MT" pitchFamily="18" charset="0"/>
                <a:ea typeface="Calibri" panose="020F0502020204030204" pitchFamily="34" charset="0"/>
              </a:rPr>
              <a:t>wellfield</a:t>
            </a:r>
            <a:r>
              <a:rPr lang="en-US" sz="1700" dirty="0">
                <a:latin typeface="Calisto MT" pitchFamily="18" charset="0"/>
                <a:ea typeface="Calibri" panose="020F0502020204030204" pitchFamily="34" charset="0"/>
              </a:rPr>
              <a:t> locations. Starting from November 04, 2017,  the RWB has redeployed the team for the second time to complete the geophysical investigation. We hope they will complete in this week.</a:t>
            </a:r>
          </a:p>
          <a:p>
            <a:pPr marL="0" indent="0" algn="just">
              <a:buNone/>
            </a:pPr>
            <a:endParaRPr lang="en-US" sz="18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0116953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WASH</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IRC WASH Program</a:t>
            </a:r>
          </a:p>
          <a:p>
            <a:pPr algn="just"/>
            <a:r>
              <a:rPr lang="en-US" sz="1700" b="1" dirty="0" smtClean="0">
                <a:latin typeface="Calisto MT" pitchFamily="18" charset="0"/>
              </a:rPr>
              <a:t>Rehabilitation </a:t>
            </a:r>
            <a:r>
              <a:rPr lang="en-US" sz="1700" b="1" dirty="0">
                <a:latin typeface="Calisto MT" pitchFamily="18" charset="0"/>
              </a:rPr>
              <a:t>of water source in Tongo (GX898</a:t>
            </a:r>
            <a:r>
              <a:rPr lang="en-US" sz="1700" b="1" dirty="0" smtClean="0">
                <a:latin typeface="Calisto MT" pitchFamily="18" charset="0"/>
              </a:rPr>
              <a:t>)- </a:t>
            </a:r>
            <a:r>
              <a:rPr lang="en-US" altLang="en-US" sz="1700" dirty="0" smtClean="0">
                <a:latin typeface="Calisto MT" pitchFamily="18" charset="0"/>
              </a:rPr>
              <a:t>Spring and borehole rehabilitation </a:t>
            </a:r>
            <a:r>
              <a:rPr lang="en-US" altLang="en-US" sz="1700" dirty="0">
                <a:latin typeface="Calisto MT" pitchFamily="18" charset="0"/>
              </a:rPr>
              <a:t>in </a:t>
            </a:r>
            <a:r>
              <a:rPr lang="en-US" altLang="en-US" sz="1700" dirty="0" smtClean="0">
                <a:latin typeface="Calisto MT" pitchFamily="18" charset="0"/>
              </a:rPr>
              <a:t>Tongo, pressure </a:t>
            </a:r>
            <a:r>
              <a:rPr lang="en-US" altLang="en-US" sz="1700" dirty="0">
                <a:latin typeface="Calisto MT" pitchFamily="18" charset="0"/>
              </a:rPr>
              <a:t>pipe line </a:t>
            </a:r>
            <a:r>
              <a:rPr lang="en-US" altLang="en-US" sz="1700" dirty="0" smtClean="0">
                <a:latin typeface="Calisto MT" pitchFamily="18" charset="0"/>
              </a:rPr>
              <a:t>upgrading and Capacity </a:t>
            </a:r>
            <a:r>
              <a:rPr lang="en-US" altLang="en-US" sz="1700" dirty="0">
                <a:latin typeface="Calisto MT" pitchFamily="18" charset="0"/>
              </a:rPr>
              <a:t>development for WSG, TA and O&amp;M incentive </a:t>
            </a:r>
            <a:r>
              <a:rPr lang="en-US" altLang="en-US" sz="1700" dirty="0" smtClean="0">
                <a:latin typeface="Calisto MT" pitchFamily="18" charset="0"/>
              </a:rPr>
              <a:t>workers</a:t>
            </a:r>
          </a:p>
          <a:p>
            <a:pPr algn="just"/>
            <a:r>
              <a:rPr lang="en-US" sz="1700" b="1" dirty="0" smtClean="0">
                <a:latin typeface="Calisto MT" pitchFamily="18" charset="0"/>
              </a:rPr>
              <a:t>Water </a:t>
            </a:r>
            <a:r>
              <a:rPr lang="en-US" sz="1700" b="1" dirty="0">
                <a:latin typeface="Calisto MT" pitchFamily="18" charset="0"/>
              </a:rPr>
              <a:t>Supply System Improvement in </a:t>
            </a:r>
            <a:r>
              <a:rPr lang="en-US" sz="1700" b="1" dirty="0" smtClean="0">
                <a:latin typeface="Calisto MT" pitchFamily="18" charset="0"/>
              </a:rPr>
              <a:t>Gure-Shombola </a:t>
            </a:r>
            <a:r>
              <a:rPr lang="en-US" sz="1700" b="1" dirty="0">
                <a:latin typeface="Calisto MT" pitchFamily="18" charset="0"/>
              </a:rPr>
              <a:t>(Top Up</a:t>
            </a:r>
            <a:r>
              <a:rPr lang="en-US" sz="1700" b="1" dirty="0" smtClean="0">
                <a:latin typeface="Calisto MT" pitchFamily="18" charset="0"/>
              </a:rPr>
              <a:t>)</a:t>
            </a:r>
            <a:r>
              <a:rPr lang="en-US" sz="1700" dirty="0" smtClean="0">
                <a:latin typeface="Calisto MT" pitchFamily="18" charset="0"/>
              </a:rPr>
              <a:t>-</a:t>
            </a:r>
            <a:r>
              <a:rPr lang="en-US" altLang="en-US" sz="1700" dirty="0">
                <a:latin typeface="Calisto MT" pitchFamily="18" charset="0"/>
              </a:rPr>
              <a:t>Installation of 110 cubic meter capacity </a:t>
            </a:r>
            <a:r>
              <a:rPr lang="en-US" altLang="en-US" sz="1700" dirty="0" smtClean="0">
                <a:latin typeface="Calisto MT" pitchFamily="18" charset="0"/>
              </a:rPr>
              <a:t>Pioneer </a:t>
            </a:r>
            <a:r>
              <a:rPr lang="en-US" altLang="en-US" sz="1700" dirty="0">
                <a:latin typeface="Calisto MT" pitchFamily="18" charset="0"/>
              </a:rPr>
              <a:t>water tank installed in </a:t>
            </a:r>
            <a:r>
              <a:rPr lang="en-US" altLang="en-US" sz="1700" dirty="0" smtClean="0">
                <a:latin typeface="Calisto MT" pitchFamily="18" charset="0"/>
              </a:rPr>
              <a:t>Zone-C, procured </a:t>
            </a:r>
            <a:r>
              <a:rPr lang="en-US" altLang="en-US" sz="1700" dirty="0">
                <a:latin typeface="Calisto MT" pitchFamily="18" charset="0"/>
              </a:rPr>
              <a:t>and </a:t>
            </a:r>
            <a:r>
              <a:rPr lang="en-US" altLang="en-US" sz="1700" dirty="0" smtClean="0">
                <a:latin typeface="Calisto MT" pitchFamily="18" charset="0"/>
              </a:rPr>
              <a:t>supplied of </a:t>
            </a:r>
            <a:r>
              <a:rPr lang="en-US" altLang="en-US" sz="1700" dirty="0">
                <a:latin typeface="Calisto MT" pitchFamily="18" charset="0"/>
              </a:rPr>
              <a:t>HDPE pipe</a:t>
            </a:r>
            <a:r>
              <a:rPr lang="en-US" altLang="en-US" sz="1700" dirty="0" smtClean="0">
                <a:latin typeface="Calisto MT" pitchFamily="18" charset="0"/>
              </a:rPr>
              <a:t> </a:t>
            </a:r>
            <a:r>
              <a:rPr lang="en-US" altLang="en-US" sz="1700" dirty="0">
                <a:latin typeface="Calisto MT" pitchFamily="18" charset="0"/>
              </a:rPr>
              <a:t>(110mm, 90mm and 75mm) </a:t>
            </a:r>
            <a:r>
              <a:rPr lang="en-US" altLang="en-US" sz="1700" dirty="0" smtClean="0">
                <a:latin typeface="Calisto MT" pitchFamily="18" charset="0"/>
              </a:rPr>
              <a:t>– partial, procurement </a:t>
            </a:r>
            <a:r>
              <a:rPr lang="en-US" altLang="en-US" sz="1700" dirty="0">
                <a:latin typeface="Calisto MT" pitchFamily="18" charset="0"/>
              </a:rPr>
              <a:t>of 4,536 meter HDPE pipe is on process (different </a:t>
            </a:r>
            <a:r>
              <a:rPr lang="en-US" altLang="en-US" sz="1700" dirty="0" smtClean="0">
                <a:latin typeface="Calisto MT" pitchFamily="18" charset="0"/>
              </a:rPr>
              <a:t>size), procurement </a:t>
            </a:r>
            <a:r>
              <a:rPr lang="en-US" altLang="en-US" sz="1700" dirty="0">
                <a:latin typeface="Calisto MT" pitchFamily="18" charset="0"/>
              </a:rPr>
              <a:t>of construction materials on process for the construction of 8 water points (6 Refugee and 2 for host communities</a:t>
            </a:r>
            <a:r>
              <a:rPr lang="en-US" altLang="en-US" sz="1700" dirty="0" smtClean="0">
                <a:latin typeface="Calisto MT" pitchFamily="18" charset="0"/>
              </a:rPr>
              <a:t>)</a:t>
            </a:r>
          </a:p>
          <a:p>
            <a:pPr algn="just">
              <a:defRPr/>
            </a:pPr>
            <a:r>
              <a:rPr lang="en-US" sz="1800" b="1" dirty="0">
                <a:latin typeface="Calisto MT" pitchFamily="18" charset="0"/>
              </a:rPr>
              <a:t>Construction of Family Latrines (GX898</a:t>
            </a:r>
            <a:r>
              <a:rPr lang="en-US" sz="1800" b="1" dirty="0" smtClean="0">
                <a:latin typeface="Calisto MT" pitchFamily="18" charset="0"/>
              </a:rPr>
              <a:t>)</a:t>
            </a:r>
            <a:r>
              <a:rPr lang="en-US" sz="1800" dirty="0" smtClean="0">
                <a:latin typeface="Calisto MT" pitchFamily="18" charset="0"/>
              </a:rPr>
              <a:t>-</a:t>
            </a:r>
            <a:r>
              <a:rPr lang="en-US" altLang="en-US" sz="1800" dirty="0" smtClean="0">
                <a:latin typeface="Calisto MT" pitchFamily="18" charset="0"/>
              </a:rPr>
              <a:t> </a:t>
            </a:r>
            <a:r>
              <a:rPr lang="en-US" altLang="en-US" sz="1800" dirty="0">
                <a:latin typeface="Calisto MT" pitchFamily="18" charset="0"/>
              </a:rPr>
              <a:t>400 </a:t>
            </a:r>
            <a:r>
              <a:rPr lang="en-US" altLang="en-US" sz="1800" dirty="0" smtClean="0">
                <a:latin typeface="Calisto MT" pitchFamily="18" charset="0"/>
              </a:rPr>
              <a:t>in Tsore, 200 in Sherkole and 154 in Tongo camps respectively.</a:t>
            </a:r>
            <a:endParaRPr lang="en-US" altLang="en-US" sz="1800" dirty="0">
              <a:latin typeface="Calisto MT" pitchFamily="18" charset="0"/>
            </a:endParaRPr>
          </a:p>
          <a:p>
            <a:pPr algn="just">
              <a:defRPr/>
            </a:pPr>
            <a:r>
              <a:rPr lang="en-US" sz="1700" b="1" dirty="0">
                <a:latin typeface="Calisto MT" pitchFamily="18" charset="0"/>
              </a:rPr>
              <a:t>Hygiene &amp; Sanitation Promotion-</a:t>
            </a:r>
            <a:r>
              <a:rPr lang="en-US" altLang="en-US" sz="1700" dirty="0">
                <a:latin typeface="Calisto MT" pitchFamily="18" charset="0"/>
              </a:rPr>
              <a:t>Celebrated Global hand washing day in Tongo, Sherkole, Tsore and </a:t>
            </a:r>
            <a:r>
              <a:rPr lang="en-US" altLang="en-US" sz="1700" dirty="0" smtClean="0">
                <a:latin typeface="Calisto MT" pitchFamily="18" charset="0"/>
              </a:rPr>
              <a:t>Gure-Shombola camps, hygiene </a:t>
            </a:r>
            <a:r>
              <a:rPr lang="en-US" altLang="en-US" sz="1700" dirty="0">
                <a:latin typeface="Calisto MT" pitchFamily="18" charset="0"/>
              </a:rPr>
              <a:t>and sanitation promotion activities </a:t>
            </a:r>
            <a:r>
              <a:rPr lang="en-US" altLang="en-US" sz="1700" dirty="0" smtClean="0">
                <a:latin typeface="Calisto MT" pitchFamily="18" charset="0"/>
              </a:rPr>
              <a:t>conducted </a:t>
            </a:r>
            <a:r>
              <a:rPr lang="en-US" altLang="en-US" sz="1700" dirty="0">
                <a:latin typeface="Calisto MT" pitchFamily="18" charset="0"/>
              </a:rPr>
              <a:t>in all </a:t>
            </a:r>
            <a:r>
              <a:rPr lang="en-US" altLang="en-US" sz="1700" dirty="0" smtClean="0">
                <a:latin typeface="Calisto MT" pitchFamily="18" charset="0"/>
              </a:rPr>
              <a:t>camps as well as the weekly </a:t>
            </a:r>
            <a:r>
              <a:rPr lang="en-US" altLang="en-US" sz="1700" dirty="0">
                <a:latin typeface="Calisto MT" pitchFamily="18" charset="0"/>
              </a:rPr>
              <a:t>sanitation campaign, coffee ceremony, school WASH club, house to house visit, water container cleaning </a:t>
            </a:r>
            <a:r>
              <a:rPr lang="en-US" altLang="en-US" sz="1700" dirty="0" smtClean="0">
                <a:latin typeface="Calisto MT" pitchFamily="18" charset="0"/>
              </a:rPr>
              <a:t>campaigns.</a:t>
            </a:r>
            <a:endParaRPr lang="en-US" altLang="en-US" sz="1700" dirty="0">
              <a:latin typeface="Calisto MT" pitchFamily="18" charset="0"/>
            </a:endParaRPr>
          </a:p>
          <a:p>
            <a:pPr algn="just"/>
            <a:endParaRPr lang="en-US" altLang="en-US" sz="1700" dirty="0">
              <a:solidFill>
                <a:schemeClr val="bg2"/>
              </a:solidFill>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2147752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IRC HEALTH</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IRC HEALTH Program</a:t>
            </a:r>
          </a:p>
          <a:p>
            <a:pPr algn="just"/>
            <a:r>
              <a:rPr lang="en-US" sz="1700" dirty="0" smtClean="0">
                <a:latin typeface="Calisto MT" pitchFamily="18" charset="0"/>
              </a:rPr>
              <a:t>Health education conducted in all the camps.</a:t>
            </a:r>
          </a:p>
          <a:p>
            <a:pPr algn="just"/>
            <a:r>
              <a:rPr lang="en-US" altLang="en-US" sz="1700" dirty="0" smtClean="0">
                <a:latin typeface="Calisto MT" pitchFamily="18" charset="0"/>
              </a:rPr>
              <a:t>Preventive Reproductive services provided to  women of reproductive age in all the five camps.</a:t>
            </a:r>
          </a:p>
          <a:p>
            <a:pPr algn="just"/>
            <a:r>
              <a:rPr lang="en-US" sz="1800" dirty="0">
                <a:latin typeface="Calisto MT" pitchFamily="18" charset="0"/>
                <a:ea typeface="ＭＳ Ｐゴシック" charset="0"/>
                <a:cs typeface="ＭＳ Ｐゴシック" charset="0"/>
              </a:rPr>
              <a:t>Capacity </a:t>
            </a:r>
            <a:r>
              <a:rPr lang="en-US" sz="1800" dirty="0" smtClean="0">
                <a:latin typeface="Calisto MT" pitchFamily="18" charset="0"/>
                <a:ea typeface="ＭＳ Ｐゴシック" charset="0"/>
                <a:cs typeface="ＭＳ Ｐゴシック" charset="0"/>
              </a:rPr>
              <a:t>building conducted in all camps on HIV/AIDS prevention</a:t>
            </a:r>
          </a:p>
          <a:p>
            <a:pPr algn="just"/>
            <a:r>
              <a:rPr lang="en-US" sz="1800" dirty="0">
                <a:latin typeface="Calisto MT" pitchFamily="18" charset="0"/>
                <a:ea typeface="ＭＳ Ｐゴシック" charset="0"/>
                <a:cs typeface="ＭＳ Ｐゴシック" charset="0"/>
              </a:rPr>
              <a:t>Comprehensive Integrated HIV </a:t>
            </a:r>
            <a:r>
              <a:rPr lang="en-US" sz="1800" dirty="0" smtClean="0">
                <a:latin typeface="Calisto MT" pitchFamily="18" charset="0"/>
                <a:ea typeface="ＭＳ Ｐゴシック" charset="0"/>
                <a:cs typeface="ＭＳ Ｐゴシック" charset="0"/>
              </a:rPr>
              <a:t>prevention activities were conducted across the five camps through house to house visits and peer education. Additionally, clothes and hygiene promotion materials including laundry soap were distributed in all camps in collaboration with the child protection program.</a:t>
            </a:r>
          </a:p>
          <a:p>
            <a:pPr algn="just"/>
            <a:r>
              <a:rPr lang="en-US" sz="1800" dirty="0">
                <a:latin typeface="Calisto MT" pitchFamily="18" charset="0"/>
                <a:ea typeface="ＭＳ Ｐゴシック" charset="0"/>
                <a:cs typeface="ＭＳ Ｐゴシック" charset="0"/>
              </a:rPr>
              <a:t>Finalized recruitment of three Health officers and about to sign contract agreement</a:t>
            </a:r>
            <a:endParaRPr lang="en-US" altLang="en-US" sz="1700" dirty="0">
              <a:solidFill>
                <a:schemeClr val="bg2"/>
              </a:solidFill>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308743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WASH</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pPr marL="0" indent="0" algn="just">
              <a:buNone/>
            </a:pPr>
            <a:r>
              <a:rPr lang="en-US" sz="1700" b="1" dirty="0" smtClean="0">
                <a:latin typeface="Calisto MT" pitchFamily="18" charset="0"/>
              </a:rPr>
              <a:t>                                                LWF WASH Program in Bambasi</a:t>
            </a:r>
          </a:p>
          <a:p>
            <a:pPr marL="0" lvl="0" indent="0">
              <a:buNone/>
            </a:pPr>
            <a:r>
              <a:rPr lang="en-US" sz="1800" b="1" dirty="0" smtClean="0">
                <a:latin typeface="Calisto MT" pitchFamily="18" charset="0"/>
              </a:rPr>
              <a:t>a) Water </a:t>
            </a:r>
            <a:r>
              <a:rPr lang="en-US" sz="1800" b="1" dirty="0">
                <a:latin typeface="Calisto MT" pitchFamily="18" charset="0"/>
              </a:rPr>
              <a:t>supply</a:t>
            </a:r>
            <a:endParaRPr lang="en-US" sz="1800" dirty="0">
              <a:latin typeface="Calisto MT" pitchFamily="18" charset="0"/>
            </a:endParaRPr>
          </a:p>
          <a:p>
            <a:pPr lvl="0"/>
            <a:r>
              <a:rPr lang="en-US" sz="1800" dirty="0">
                <a:latin typeface="Calisto MT" pitchFamily="18" charset="0"/>
              </a:rPr>
              <a:t>19.1 </a:t>
            </a:r>
            <a:r>
              <a:rPr lang="en-US" sz="1800" dirty="0" err="1">
                <a:latin typeface="Calisto MT" pitchFamily="18" charset="0"/>
              </a:rPr>
              <a:t>lpppd</a:t>
            </a:r>
            <a:r>
              <a:rPr lang="en-US" sz="1800" dirty="0">
                <a:latin typeface="Calisto MT" pitchFamily="18" charset="0"/>
              </a:rPr>
              <a:t> is supplied to the refugees and 12lpppdn for Womba host community</a:t>
            </a:r>
          </a:p>
          <a:p>
            <a:pPr lvl="0"/>
            <a:r>
              <a:rPr lang="en-US" sz="1800" dirty="0">
                <a:latin typeface="Calisto MT" pitchFamily="18" charset="0"/>
              </a:rPr>
              <a:t>Proper regular water quality test conducted</a:t>
            </a:r>
          </a:p>
          <a:p>
            <a:pPr lvl="0"/>
            <a:r>
              <a:rPr lang="en-US" sz="1800" dirty="0">
                <a:latin typeface="Calisto MT" pitchFamily="18" charset="0"/>
              </a:rPr>
              <a:t>Refreshment training given to School WASH club</a:t>
            </a:r>
          </a:p>
          <a:p>
            <a:pPr lvl="0"/>
            <a:r>
              <a:rPr lang="en-US" sz="1800" dirty="0">
                <a:latin typeface="Calisto MT" pitchFamily="18" charset="0"/>
              </a:rPr>
              <a:t>350 meters Small scale irrigation canal clearing  and other protection work using sack filled with sand done near one of the boreholes  to reduce the risk of borehole damage due to flooding</a:t>
            </a:r>
          </a:p>
          <a:p>
            <a:pPr marL="0" lvl="0" indent="0">
              <a:buNone/>
            </a:pPr>
            <a:r>
              <a:rPr lang="en-US" sz="1800" b="1" dirty="0" smtClean="0">
                <a:latin typeface="Calisto MT" pitchFamily="18" charset="0"/>
              </a:rPr>
              <a:t>b) Sanitation </a:t>
            </a:r>
            <a:r>
              <a:rPr lang="en-US" sz="1800" b="1" dirty="0">
                <a:latin typeface="Calisto MT" pitchFamily="18" charset="0"/>
              </a:rPr>
              <a:t>and hygiene</a:t>
            </a:r>
            <a:endParaRPr lang="en-US" sz="1800" dirty="0">
              <a:latin typeface="Calisto MT" pitchFamily="18" charset="0"/>
            </a:endParaRPr>
          </a:p>
          <a:p>
            <a:pPr lvl="0"/>
            <a:r>
              <a:rPr lang="en-US" sz="1800" dirty="0">
                <a:latin typeface="Calisto MT" pitchFamily="18" charset="0"/>
              </a:rPr>
              <a:t>4 solid waste disposal pits Excavated and fenced</a:t>
            </a:r>
          </a:p>
          <a:p>
            <a:pPr lvl="0"/>
            <a:r>
              <a:rPr lang="en-US" sz="1800" dirty="0">
                <a:latin typeface="Calisto MT" pitchFamily="18" charset="0"/>
              </a:rPr>
              <a:t>A total of 208 filled household latrines decommissioned and reconstructed from LWF’s internal fund- 18 in October</a:t>
            </a:r>
          </a:p>
          <a:p>
            <a:pPr lvl="0"/>
            <a:r>
              <a:rPr lang="en-US" sz="1800" dirty="0">
                <a:latin typeface="Calisto MT" pitchFamily="18" charset="0"/>
              </a:rPr>
              <a:t>250 home to home visits conducted and  health education provided  to refugees</a:t>
            </a:r>
          </a:p>
          <a:p>
            <a:pPr lvl="0"/>
            <a:r>
              <a:rPr lang="en-US" sz="1800" dirty="0">
                <a:latin typeface="Calisto MT" pitchFamily="18" charset="0"/>
              </a:rPr>
              <a:t>Jerry cans disinfected at water points</a:t>
            </a:r>
          </a:p>
          <a:p>
            <a:pPr lvl="0"/>
            <a:r>
              <a:rPr lang="en-US" sz="1800" dirty="0">
                <a:latin typeface="Calisto MT" pitchFamily="18" charset="0"/>
              </a:rPr>
              <a:t>Reservoirs cleaning has been done (refugee an host community)</a:t>
            </a: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1027027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smtClean="0">
                <a:latin typeface="Calisto MT" pitchFamily="18" charset="0"/>
              </a:rPr>
              <a:t>WASH</a:t>
            </a:r>
            <a:endParaRPr lang="en-US" sz="2400" b="1" dirty="0">
              <a:latin typeface="Calisto MT" pitchFamily="18" charset="0"/>
            </a:endParaRPr>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marL="0" indent="0" algn="just">
              <a:buNone/>
            </a:pPr>
            <a:r>
              <a:rPr lang="en-US" sz="1800" b="1" dirty="0" smtClean="0">
                <a:latin typeface="Calisto MT" pitchFamily="18" charset="0"/>
              </a:rPr>
              <a:t>                                                                 LWF Cont..</a:t>
            </a:r>
          </a:p>
          <a:p>
            <a:pPr marL="0" indent="0" algn="just">
              <a:buNone/>
            </a:pPr>
            <a:r>
              <a:rPr lang="en-US" sz="1800" b="1" dirty="0" smtClean="0">
                <a:latin typeface="Calisto MT" pitchFamily="18" charset="0"/>
              </a:rPr>
              <a:t>WASH Program in Gure-Shombola</a:t>
            </a:r>
            <a:endParaRPr lang="en-US" sz="1800" dirty="0">
              <a:latin typeface="Calisto MT" pitchFamily="18" charset="0"/>
            </a:endParaRPr>
          </a:p>
          <a:p>
            <a:pPr lvl="0"/>
            <a:r>
              <a:rPr lang="en-US" sz="1800" dirty="0">
                <a:latin typeface="Calisto MT" pitchFamily="18" charset="0"/>
              </a:rPr>
              <a:t>LWF has secured additional fund from Church of Sweden and Canadian Lutheran World Federation to construct 240 household latrines and 80 household showers in addition to UNHCR’s fund</a:t>
            </a:r>
          </a:p>
          <a:p>
            <a:pPr lvl="0"/>
            <a:r>
              <a:rPr lang="en-US" sz="1800" dirty="0">
                <a:latin typeface="Calisto MT" pitchFamily="18" charset="0"/>
              </a:rPr>
              <a:t>4 Pour flush latrines construction on progress</a:t>
            </a:r>
          </a:p>
          <a:p>
            <a:pPr lvl="0"/>
            <a:r>
              <a:rPr lang="en-US" sz="1800" dirty="0">
                <a:latin typeface="Calisto MT" pitchFamily="18" charset="0"/>
              </a:rPr>
              <a:t>64 household latrines and showers construction on progress (85%)</a:t>
            </a:r>
          </a:p>
          <a:p>
            <a:pPr lvl="0"/>
            <a:r>
              <a:rPr lang="en-US" sz="1800" dirty="0">
                <a:latin typeface="Calisto MT" pitchFamily="18" charset="0"/>
              </a:rPr>
              <a:t>8 solid waste pits excavated</a:t>
            </a:r>
          </a:p>
          <a:p>
            <a:pPr lvl="0"/>
            <a:r>
              <a:rPr lang="en-US" sz="1800" dirty="0">
                <a:latin typeface="Calisto MT" pitchFamily="18" charset="0"/>
              </a:rPr>
              <a:t>IEC materials installed</a:t>
            </a:r>
          </a:p>
          <a:p>
            <a:pPr lvl="0"/>
            <a:r>
              <a:rPr lang="en-US" sz="1800" dirty="0">
                <a:latin typeface="Calisto MT" pitchFamily="18" charset="0"/>
              </a:rPr>
              <a:t>Home to home visits conducted to provide education on sanitation and hygiene issues </a:t>
            </a:r>
          </a:p>
          <a:p>
            <a:r>
              <a:rPr lang="en-US" sz="1800" b="1" dirty="0">
                <a:latin typeface="Calisto MT" pitchFamily="18" charset="0"/>
              </a:rPr>
              <a:t>LWF/NCA</a:t>
            </a:r>
            <a:r>
              <a:rPr lang="en-US" sz="1800" dirty="0">
                <a:latin typeface="Calisto MT" pitchFamily="18" charset="0"/>
              </a:rPr>
              <a:t> planned to start to provide hygiene NFIs through </a:t>
            </a:r>
            <a:r>
              <a:rPr lang="en-US" sz="1800" b="1" i="1" dirty="0">
                <a:latin typeface="Calisto MT" pitchFamily="18" charset="0"/>
              </a:rPr>
              <a:t>Cash Based Intervention</a:t>
            </a:r>
            <a:r>
              <a:rPr lang="en-US" sz="1800" dirty="0">
                <a:latin typeface="Calisto MT" pitchFamily="18" charset="0"/>
              </a:rPr>
              <a:t> through </a:t>
            </a:r>
            <a:r>
              <a:rPr lang="en-US" sz="1800" dirty="0" smtClean="0">
                <a:latin typeface="Calisto MT" pitchFamily="18" charset="0"/>
              </a:rPr>
              <a:t>E</a:t>
            </a:r>
            <a:r>
              <a:rPr lang="en-US" sz="1800" b="1" dirty="0" smtClean="0">
                <a:latin typeface="Calisto MT" pitchFamily="18" charset="0"/>
              </a:rPr>
              <a:t>-Voucher</a:t>
            </a:r>
          </a:p>
          <a:p>
            <a:pPr marL="0" indent="0">
              <a:buNone/>
            </a:pPr>
            <a:r>
              <a:rPr lang="en-US" sz="1800" b="1" dirty="0" smtClean="0">
                <a:latin typeface="Calisto MT" pitchFamily="18" charset="0"/>
              </a:rPr>
              <a:t>Challenges</a:t>
            </a:r>
            <a:endParaRPr lang="en-US" sz="1800" dirty="0" smtClean="0">
              <a:latin typeface="Calisto MT" pitchFamily="18" charset="0"/>
            </a:endParaRPr>
          </a:p>
          <a:p>
            <a:pPr lvl="0"/>
            <a:r>
              <a:rPr lang="en-US" sz="1800" dirty="0" smtClean="0">
                <a:latin typeface="Calisto MT" pitchFamily="18" charset="0"/>
              </a:rPr>
              <a:t>Still </a:t>
            </a:r>
            <a:r>
              <a:rPr lang="en-US" sz="1800" dirty="0">
                <a:latin typeface="Calisto MT" pitchFamily="18" charset="0"/>
              </a:rPr>
              <a:t>there are household latrines which needs decommissioning an reconstruction</a:t>
            </a:r>
          </a:p>
          <a:p>
            <a:pPr lvl="0"/>
            <a:r>
              <a:rPr lang="en-US" sz="1800" dirty="0">
                <a:latin typeface="Calisto MT" pitchFamily="18" charset="0"/>
              </a:rPr>
              <a:t>Fuel for generators</a:t>
            </a:r>
          </a:p>
          <a:p>
            <a:pPr lvl="0"/>
            <a:r>
              <a:rPr lang="en-US" sz="1800" dirty="0">
                <a:latin typeface="Calisto MT" pitchFamily="18" charset="0"/>
              </a:rPr>
              <a:t>Environmental degradation around the camp and flooding</a:t>
            </a:r>
          </a:p>
          <a:p>
            <a:r>
              <a:rPr lang="en-US" sz="1800" dirty="0">
                <a:latin typeface="Calisto MT" pitchFamily="18" charset="0"/>
              </a:rPr>
              <a:t>Increment the cost of construction materials </a:t>
            </a:r>
            <a:endParaRPr lang="en-US" altLang="en-US" sz="18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5006827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ENERGY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GAIA ASSOCIATION </a:t>
            </a:r>
          </a:p>
          <a:p>
            <a:pPr marL="0" indent="0" algn="just">
              <a:buNone/>
            </a:pPr>
            <a:r>
              <a:rPr lang="en-US" sz="1700" b="1" dirty="0" smtClean="0">
                <a:latin typeface="Calisto MT" pitchFamily="18" charset="0"/>
              </a:rPr>
              <a:t>Energy program</a:t>
            </a:r>
          </a:p>
          <a:p>
            <a:pPr algn="just"/>
            <a:r>
              <a:rPr lang="en-US" sz="1800" dirty="0" smtClean="0">
                <a:latin typeface="Calisto MT" pitchFamily="18" charset="0"/>
                <a:ea typeface="Times New Roman"/>
                <a:cs typeface="Times New Roman"/>
              </a:rPr>
              <a:t>Distributed </a:t>
            </a:r>
            <a:r>
              <a:rPr lang="en-US" sz="1800" dirty="0">
                <a:latin typeface="Calisto MT" pitchFamily="18" charset="0"/>
                <a:ea typeface="Times New Roman"/>
                <a:cs typeface="Times New Roman"/>
              </a:rPr>
              <a:t>49 clean cook ethanol stoves for newly s beneficiaries who are based on vulnerable criteria</a:t>
            </a:r>
            <a:r>
              <a:rPr lang="en-US" sz="1800" dirty="0" smtClean="0">
                <a:latin typeface="Calisto MT" pitchFamily="18" charset="0"/>
                <a:ea typeface="Times New Roman"/>
                <a:cs typeface="Times New Roman"/>
              </a:rPr>
              <a:t>.</a:t>
            </a:r>
          </a:p>
          <a:p>
            <a:pPr algn="just"/>
            <a:r>
              <a:rPr lang="en-US" sz="1800" dirty="0" smtClean="0">
                <a:latin typeface="Calisto MT" pitchFamily="18" charset="0"/>
                <a:ea typeface="Times New Roman"/>
                <a:cs typeface="Times New Roman"/>
              </a:rPr>
              <a:t>Distributed 49, 10</a:t>
            </a:r>
            <a:r>
              <a:rPr lang="en-US" sz="1800" dirty="0">
                <a:latin typeface="Calisto MT" pitchFamily="18" charset="0"/>
                <a:ea typeface="Times New Roman"/>
                <a:cs typeface="Times New Roman"/>
              </a:rPr>
              <a:t> House to house visit was conducted and checked identified fuel beneficiary absentees and their reasons, and visited the status of fuel of fuel storage and stove use. </a:t>
            </a:r>
          </a:p>
          <a:p>
            <a:pPr algn="just"/>
            <a:r>
              <a:rPr lang="en-US" sz="1800" dirty="0" smtClean="0">
                <a:latin typeface="Calisto MT" pitchFamily="18" charset="0"/>
                <a:ea typeface="Times New Roman"/>
                <a:cs typeface="Times New Roman"/>
              </a:rPr>
              <a:t> liter </a:t>
            </a:r>
            <a:r>
              <a:rPr lang="en-US" sz="1800" dirty="0">
                <a:latin typeface="Calisto MT" pitchFamily="18" charset="0"/>
                <a:ea typeface="Times New Roman"/>
                <a:cs typeface="Times New Roman"/>
              </a:rPr>
              <a:t>capacity fuel storage Jerry cans and pitchers for safe ethanol fuel storage </a:t>
            </a:r>
            <a:r>
              <a:rPr lang="en-US" sz="1800" dirty="0" smtClean="0">
                <a:latin typeface="Calisto MT" pitchFamily="18" charset="0"/>
                <a:ea typeface="Times New Roman"/>
                <a:cs typeface="Times New Roman"/>
              </a:rPr>
              <a:t>to the </a:t>
            </a:r>
            <a:r>
              <a:rPr lang="en-US" sz="1800" dirty="0">
                <a:latin typeface="Calisto MT" pitchFamily="18" charset="0"/>
                <a:ea typeface="Times New Roman"/>
                <a:cs typeface="Times New Roman"/>
              </a:rPr>
              <a:t>newly selected beneficiaries </a:t>
            </a:r>
            <a:r>
              <a:rPr lang="en-US" sz="1800" dirty="0" smtClean="0">
                <a:latin typeface="Calisto MT" pitchFamily="18" charset="0"/>
                <a:ea typeface="Times New Roman"/>
                <a:cs typeface="Times New Roman"/>
              </a:rPr>
              <a:t>in </a:t>
            </a:r>
            <a:r>
              <a:rPr lang="en-US" sz="1800" dirty="0">
                <a:latin typeface="Calisto MT" pitchFamily="18" charset="0"/>
                <a:ea typeface="Times New Roman"/>
                <a:cs typeface="Times New Roman"/>
              </a:rPr>
              <a:t>Tsore</a:t>
            </a:r>
            <a:r>
              <a:rPr lang="en-US" sz="1800" dirty="0" smtClean="0">
                <a:latin typeface="Calisto MT" pitchFamily="18" charset="0"/>
                <a:ea typeface="Times New Roman"/>
                <a:cs typeface="Times New Roman"/>
              </a:rPr>
              <a:t>.</a:t>
            </a:r>
          </a:p>
          <a:p>
            <a:pPr algn="just"/>
            <a:r>
              <a:rPr lang="en-US" sz="1800" dirty="0" smtClean="0">
                <a:latin typeface="Calisto MT" pitchFamily="18" charset="0"/>
                <a:ea typeface="Times New Roman"/>
                <a:cs typeface="Times New Roman"/>
              </a:rPr>
              <a:t>Distributed </a:t>
            </a:r>
            <a:r>
              <a:rPr lang="en-US" sz="1800" dirty="0">
                <a:latin typeface="Calisto MT" pitchFamily="18" charset="0"/>
                <a:ea typeface="Times New Roman"/>
                <a:cs typeface="Times New Roman"/>
              </a:rPr>
              <a:t>49 Safe Stove Use and Safety Instruction Manual for new ethanol stove </a:t>
            </a:r>
            <a:r>
              <a:rPr lang="en-US" sz="1800" dirty="0" smtClean="0">
                <a:latin typeface="Calisto MT" pitchFamily="18" charset="0"/>
                <a:ea typeface="Times New Roman"/>
                <a:cs typeface="Times New Roman"/>
              </a:rPr>
              <a:t>recipients</a:t>
            </a:r>
          </a:p>
          <a:p>
            <a:pPr algn="just"/>
            <a:r>
              <a:rPr lang="en-US" sz="1800" dirty="0">
                <a:solidFill>
                  <a:srgbClr val="000000"/>
                </a:solidFill>
                <a:latin typeface="Calisto MT" pitchFamily="18" charset="0"/>
                <a:ea typeface="Times New Roman"/>
                <a:cs typeface="Times New Roman"/>
              </a:rPr>
              <a:t>Assessment on availability of feedstock for </a:t>
            </a:r>
            <a:r>
              <a:rPr lang="en-US" sz="1800" dirty="0" smtClean="0">
                <a:solidFill>
                  <a:srgbClr val="000000"/>
                </a:solidFill>
                <a:latin typeface="Calisto MT" pitchFamily="18" charset="0"/>
                <a:ea typeface="Times New Roman"/>
                <a:cs typeface="Times New Roman"/>
              </a:rPr>
              <a:t>briquette </a:t>
            </a:r>
            <a:r>
              <a:rPr lang="en-US" sz="1800" dirty="0">
                <a:solidFill>
                  <a:srgbClr val="000000"/>
                </a:solidFill>
                <a:latin typeface="Calisto MT" pitchFamily="18" charset="0"/>
                <a:ea typeface="Times New Roman"/>
                <a:cs typeface="Times New Roman"/>
              </a:rPr>
              <a:t>production is started and </a:t>
            </a:r>
            <a:r>
              <a:rPr lang="en-US" sz="1800" dirty="0" smtClean="0">
                <a:solidFill>
                  <a:srgbClr val="000000"/>
                </a:solidFill>
                <a:latin typeface="Calisto MT" pitchFamily="18" charset="0"/>
                <a:ea typeface="Times New Roman"/>
                <a:cs typeface="Times New Roman"/>
              </a:rPr>
              <a:t>in </a:t>
            </a:r>
            <a:r>
              <a:rPr lang="en-US" sz="1800" dirty="0">
                <a:solidFill>
                  <a:srgbClr val="000000"/>
                </a:solidFill>
                <a:latin typeface="Calisto MT" pitchFamily="18" charset="0"/>
                <a:ea typeface="Times New Roman"/>
                <a:cs typeface="Times New Roman"/>
              </a:rPr>
              <a:t>progress</a:t>
            </a:r>
            <a:r>
              <a:rPr lang="en-US" sz="1800" dirty="0" smtClean="0">
                <a:solidFill>
                  <a:srgbClr val="000000"/>
                </a:solidFill>
                <a:latin typeface="Calisto MT" pitchFamily="18" charset="0"/>
                <a:ea typeface="Times New Roman"/>
                <a:cs typeface="Times New Roman"/>
              </a:rPr>
              <a:t>.</a:t>
            </a: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2499695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ENERGY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GAIA ASSOCIATION cont. </a:t>
            </a:r>
          </a:p>
          <a:p>
            <a:pPr marL="0" indent="0" algn="just">
              <a:buNone/>
            </a:pPr>
            <a:r>
              <a:rPr lang="en-US" sz="1700" b="1" dirty="0" smtClean="0">
                <a:latin typeface="Calisto MT" pitchFamily="18" charset="0"/>
              </a:rPr>
              <a:t>Energy program</a:t>
            </a:r>
          </a:p>
          <a:p>
            <a:pPr algn="just"/>
            <a:r>
              <a:rPr lang="en-US" sz="1800" dirty="0" smtClean="0">
                <a:latin typeface="Calisto MT" pitchFamily="18" charset="0"/>
                <a:ea typeface="Times New Roman"/>
                <a:cs typeface="Times New Roman"/>
              </a:rPr>
              <a:t>Ethanol </a:t>
            </a:r>
            <a:r>
              <a:rPr lang="en-US" sz="1800" dirty="0">
                <a:latin typeface="Calisto MT" pitchFamily="18" charset="0"/>
                <a:ea typeface="Times New Roman"/>
                <a:cs typeface="Times New Roman"/>
              </a:rPr>
              <a:t>fuel distribution was conducted </a:t>
            </a:r>
            <a:r>
              <a:rPr lang="en-US" sz="1800" dirty="0" smtClean="0">
                <a:latin typeface="Calisto MT" pitchFamily="18" charset="0"/>
                <a:ea typeface="Times New Roman"/>
                <a:cs typeface="Times New Roman"/>
              </a:rPr>
              <a:t>in </a:t>
            </a:r>
            <a:r>
              <a:rPr lang="en-US" sz="1800" dirty="0">
                <a:latin typeface="Calisto MT" pitchFamily="18" charset="0"/>
                <a:ea typeface="Times New Roman"/>
                <a:cs typeface="Times New Roman"/>
              </a:rPr>
              <a:t>Tsore refugee camp for the selected households including new 49 ethanol beneficiaries based on the distribution norm and schedule. Thus, 740 liters of ethanol was distributed at Tsore.</a:t>
            </a:r>
            <a:r>
              <a:rPr lang="en-US" sz="1800" dirty="0">
                <a:latin typeface="Calisto MT" pitchFamily="18" charset="0"/>
                <a:ea typeface="Calibri"/>
                <a:cs typeface="Times New Roman"/>
              </a:rPr>
              <a:t> 3825 liters of ethanol was distributed at Sherkole</a:t>
            </a:r>
            <a:r>
              <a:rPr lang="en-US" sz="1800" dirty="0" smtClean="0">
                <a:latin typeface="Calisto MT" pitchFamily="18" charset="0"/>
                <a:ea typeface="Calibri"/>
                <a:cs typeface="Times New Roman"/>
              </a:rPr>
              <a:t>.</a:t>
            </a:r>
          </a:p>
          <a:p>
            <a:pPr algn="just"/>
            <a:r>
              <a:rPr lang="en-US" sz="1800" dirty="0">
                <a:latin typeface="Calisto MT" pitchFamily="18" charset="0"/>
                <a:ea typeface="Times New Roman"/>
                <a:cs typeface="Times New Roman"/>
              </a:rPr>
              <a:t>House to house visit was conducted and checked identified fuel beneficiary absentees and their reasons, and visited the status of fuel of fuel storage and stove use</a:t>
            </a:r>
            <a:r>
              <a:rPr lang="en-US" sz="1800" dirty="0" smtClean="0">
                <a:latin typeface="Calisto MT" pitchFamily="18" charset="0"/>
                <a:ea typeface="Times New Roman"/>
                <a:cs typeface="Times New Roman"/>
              </a:rPr>
              <a:t>.</a:t>
            </a:r>
          </a:p>
          <a:p>
            <a:pPr algn="just"/>
            <a:r>
              <a:rPr lang="en-US" sz="1800" dirty="0">
                <a:latin typeface="Calisto MT" pitchFamily="18" charset="0"/>
                <a:ea typeface="Times New Roman"/>
                <a:cs typeface="Times New Roman"/>
              </a:rPr>
              <a:t>One two burner ethanol stove </a:t>
            </a:r>
            <a:r>
              <a:rPr lang="en-US" sz="1800" dirty="0" smtClean="0">
                <a:latin typeface="Calisto MT" pitchFamily="18" charset="0"/>
                <a:ea typeface="Times New Roman"/>
                <a:cs typeface="Times New Roman"/>
              </a:rPr>
              <a:t>was </a:t>
            </a:r>
            <a:r>
              <a:rPr lang="en-US" sz="1800" dirty="0">
                <a:latin typeface="Calisto MT" pitchFamily="18" charset="0"/>
                <a:ea typeface="Times New Roman"/>
                <a:cs typeface="Times New Roman"/>
              </a:rPr>
              <a:t>provided for inpatient feeding program and demonstration is conducted. As two kerosene institutional stoves are provided to school, these stoves are planted and demonstrated. In addition, Gaia and ARRA agreed that ARRA will provide kerosene fuel for school feeding program</a:t>
            </a:r>
            <a:r>
              <a:rPr lang="en-US" sz="1800" dirty="0" smtClean="0">
                <a:latin typeface="Calisto MT" pitchFamily="18" charset="0"/>
                <a:ea typeface="Times New Roman"/>
                <a:cs typeface="Times New Roman"/>
              </a:rPr>
              <a:t>.</a:t>
            </a:r>
          </a:p>
          <a:p>
            <a:pPr algn="just"/>
            <a:r>
              <a:rPr lang="en-US" sz="1800" dirty="0" smtClean="0">
                <a:ea typeface="Times New Roman"/>
                <a:cs typeface="Times New Roman"/>
              </a:rPr>
              <a:t>  </a:t>
            </a:r>
            <a:endParaRPr lang="en-US" sz="18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5251778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ENERGY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GAIA ASSOCIATION cont..</a:t>
            </a:r>
          </a:p>
          <a:p>
            <a:pPr marL="0" indent="0" algn="just">
              <a:buNone/>
            </a:pPr>
            <a:r>
              <a:rPr lang="en-US" sz="1700" b="1" dirty="0" smtClean="0">
                <a:latin typeface="Calisto MT" pitchFamily="18" charset="0"/>
              </a:rPr>
              <a:t>Energy program</a:t>
            </a:r>
          </a:p>
          <a:p>
            <a:pPr algn="just"/>
            <a:r>
              <a:rPr lang="en-US" sz="1700" dirty="0">
                <a:latin typeface="Calisto MT" pitchFamily="18" charset="0"/>
                <a:ea typeface="Times New Roman"/>
                <a:cs typeface="Times New Roman"/>
              </a:rPr>
              <a:t>One refresher training on safe use of ethanol stoves and fuel for the new ethanol beneficiaries was conducted in Tsore camp.</a:t>
            </a:r>
          </a:p>
          <a:p>
            <a:pPr algn="just"/>
            <a:r>
              <a:rPr lang="en-US" sz="1700" dirty="0">
                <a:latin typeface="Calisto MT" pitchFamily="18" charset="0"/>
                <a:ea typeface="Times New Roman"/>
                <a:cs typeface="Times New Roman"/>
              </a:rPr>
              <a:t>Cooperatives to participate on clay production and assembly of stoves from host community were identified in Tsore</a:t>
            </a:r>
            <a:r>
              <a:rPr lang="en-US" sz="1700" dirty="0" smtClean="0">
                <a:latin typeface="Calisto MT" pitchFamily="18" charset="0"/>
                <a:ea typeface="Times New Roman"/>
                <a:cs typeface="Times New Roman"/>
              </a:rPr>
              <a:t>.</a:t>
            </a:r>
            <a:endParaRPr lang="en-US" sz="1700" b="1" dirty="0" smtClean="0">
              <a:latin typeface="Calisto MT" pitchFamily="18" charset="0"/>
            </a:endParaRPr>
          </a:p>
          <a:p>
            <a:pPr algn="just"/>
            <a:r>
              <a:rPr lang="en-US" sz="1700" dirty="0">
                <a:latin typeface="Calisto MT" pitchFamily="18" charset="0"/>
                <a:ea typeface="Times New Roman"/>
                <a:cs typeface="Times New Roman"/>
              </a:rPr>
              <a:t>Wood saving </a:t>
            </a:r>
            <a:r>
              <a:rPr lang="en-US" sz="1700" dirty="0" err="1">
                <a:latin typeface="Calisto MT" pitchFamily="18" charset="0"/>
                <a:ea typeface="Times New Roman"/>
                <a:cs typeface="Times New Roman"/>
              </a:rPr>
              <a:t>multiflex</a:t>
            </a:r>
            <a:r>
              <a:rPr lang="en-US" sz="1700" dirty="0">
                <a:latin typeface="Calisto MT" pitchFamily="18" charset="0"/>
                <a:ea typeface="Times New Roman"/>
                <a:cs typeface="Times New Roman"/>
              </a:rPr>
              <a:t> stoves distribution is conducted at Tsore. Thus 11 multi flex stoves are distributed.844 charcoal fuel briquettes at Tsore and </a:t>
            </a:r>
            <a:r>
              <a:rPr lang="en-US" sz="1700" dirty="0">
                <a:latin typeface="Calisto MT" pitchFamily="18" charset="0"/>
                <a:ea typeface="Calibri"/>
                <a:cs typeface="Times New Roman"/>
              </a:rPr>
              <a:t>1813</a:t>
            </a:r>
            <a:r>
              <a:rPr lang="en-US" sz="1700" dirty="0">
                <a:latin typeface="Calisto MT" pitchFamily="18" charset="0"/>
                <a:ea typeface="Times New Roman"/>
                <a:cs typeface="Times New Roman"/>
              </a:rPr>
              <a:t> at Sherkole are distributed  based on the norm agreed with ARRA and UNHCR. There was also house to house visit to see those beneficiaries using briquette </a:t>
            </a:r>
            <a:r>
              <a:rPr lang="en-US" sz="1700" dirty="0" smtClean="0">
                <a:latin typeface="Calisto MT" pitchFamily="18" charset="0"/>
                <a:ea typeface="Times New Roman"/>
                <a:cs typeface="Times New Roman"/>
              </a:rPr>
              <a:t>fuel.</a:t>
            </a:r>
          </a:p>
          <a:p>
            <a:pPr algn="just"/>
            <a:r>
              <a:rPr lang="en-US" sz="1700" dirty="0" smtClean="0">
                <a:latin typeface="Calisto MT" pitchFamily="18" charset="0"/>
                <a:ea typeface="Times New Roman"/>
                <a:cs typeface="Times New Roman"/>
              </a:rPr>
              <a:t>Gaia procured 32.94 </a:t>
            </a:r>
            <a:r>
              <a:rPr lang="en-US" sz="1700" dirty="0">
                <a:latin typeface="Calisto MT" pitchFamily="18" charset="0"/>
                <a:ea typeface="Times New Roman"/>
                <a:cs typeface="Times New Roman"/>
              </a:rPr>
              <a:t>m3 firewood </a:t>
            </a:r>
            <a:r>
              <a:rPr lang="en-US" sz="1700" dirty="0" smtClean="0">
                <a:latin typeface="Calisto MT" pitchFamily="18" charset="0"/>
                <a:ea typeface="Times New Roman"/>
                <a:cs typeface="Times New Roman"/>
              </a:rPr>
              <a:t>and </a:t>
            </a:r>
            <a:r>
              <a:rPr lang="en-US" sz="1700" dirty="0">
                <a:latin typeface="Calisto MT" pitchFamily="18" charset="0"/>
                <a:ea typeface="Times New Roman"/>
                <a:cs typeface="Times New Roman"/>
              </a:rPr>
              <a:t>distributed 80,977.5 </a:t>
            </a:r>
            <a:r>
              <a:rPr lang="en-US" sz="1700" dirty="0" smtClean="0">
                <a:latin typeface="Calisto MT" pitchFamily="18" charset="0"/>
                <a:ea typeface="Times New Roman"/>
                <a:cs typeface="Times New Roman"/>
              </a:rPr>
              <a:t>kg to refugees in Gure-Shombola camp.</a:t>
            </a:r>
          </a:p>
          <a:p>
            <a:pPr algn="just"/>
            <a:r>
              <a:rPr lang="en-US" sz="1700" dirty="0">
                <a:latin typeface="Calisto MT" pitchFamily="18" charset="0"/>
                <a:ea typeface="Times New Roman"/>
                <a:cs typeface="Times New Roman"/>
              </a:rPr>
              <a:t>Ethanol fuel storage facilities (barrels and diesel fuel pump</a:t>
            </a:r>
            <a:r>
              <a:rPr lang="en-US" sz="1700" dirty="0" smtClean="0">
                <a:latin typeface="Calisto MT" pitchFamily="18" charset="0"/>
                <a:ea typeface="Times New Roman"/>
                <a:cs typeface="Times New Roman"/>
              </a:rPr>
              <a:t>) were transported to </a:t>
            </a:r>
            <a:r>
              <a:rPr lang="en-US" sz="1700" dirty="0">
                <a:latin typeface="Calisto MT" pitchFamily="18" charset="0"/>
                <a:ea typeface="Times New Roman"/>
                <a:cs typeface="Times New Roman"/>
              </a:rPr>
              <a:t>Tsore camp. </a:t>
            </a:r>
            <a:r>
              <a:rPr lang="en-US" sz="1700" dirty="0" smtClean="0">
                <a:latin typeface="Calisto MT" pitchFamily="18" charset="0"/>
                <a:ea typeface="Times New Roman"/>
                <a:cs typeface="Times New Roman"/>
              </a:rPr>
              <a:t>Construction of </a:t>
            </a:r>
            <a:r>
              <a:rPr lang="en-US" sz="1700" dirty="0">
                <a:latin typeface="Calisto MT" pitchFamily="18" charset="0"/>
                <a:ea typeface="Times New Roman"/>
                <a:cs typeface="Times New Roman"/>
              </a:rPr>
              <a:t>storage shade construction </a:t>
            </a:r>
            <a:r>
              <a:rPr lang="en-US" sz="1700" dirty="0" smtClean="0">
                <a:latin typeface="Calisto MT" pitchFamily="18" charset="0"/>
                <a:ea typeface="Times New Roman"/>
                <a:cs typeface="Times New Roman"/>
              </a:rPr>
              <a:t>in progress</a:t>
            </a:r>
            <a:r>
              <a:rPr lang="en-US" sz="1700" dirty="0">
                <a:latin typeface="Calisto MT" pitchFamily="18" charset="0"/>
                <a:ea typeface="Times New Roman"/>
                <a:cs typeface="Times New Roman"/>
              </a:rPr>
              <a:t>.</a:t>
            </a:r>
          </a:p>
          <a:p>
            <a:pPr algn="just"/>
            <a:endParaRPr lang="en-US" sz="16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6580180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ENERGY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700" b="1" dirty="0" smtClean="0">
                <a:latin typeface="Calisto MT" pitchFamily="18" charset="0"/>
              </a:rPr>
              <a:t>                                             GAIA ASSOCIATION cont..</a:t>
            </a:r>
          </a:p>
          <a:p>
            <a:pPr marL="0" indent="0" algn="just">
              <a:buNone/>
            </a:pPr>
            <a:r>
              <a:rPr lang="en-US" sz="1700" b="1" dirty="0" smtClean="0">
                <a:latin typeface="Calisto MT" pitchFamily="18" charset="0"/>
              </a:rPr>
              <a:t>Challenges</a:t>
            </a:r>
          </a:p>
          <a:p>
            <a:pPr lvl="0"/>
            <a:r>
              <a:rPr lang="en-US" sz="1700" dirty="0">
                <a:latin typeface="Calisto MT" pitchFamily="18" charset="0"/>
              </a:rPr>
              <a:t>Beneficiary absentee during distribution of items.</a:t>
            </a:r>
          </a:p>
          <a:p>
            <a:pPr lvl="0"/>
            <a:r>
              <a:rPr lang="en-US" sz="1700" dirty="0">
                <a:latin typeface="Calisto MT" pitchFamily="18" charset="0"/>
              </a:rPr>
              <a:t>Lack of motor bicycle to follow up the house to house visit </a:t>
            </a:r>
          </a:p>
          <a:p>
            <a:pPr lvl="0"/>
            <a:r>
              <a:rPr lang="en-US" sz="1700" dirty="0">
                <a:latin typeface="Calisto MT" pitchFamily="18" charset="0"/>
              </a:rPr>
              <a:t>High energy demand of refugees and delay to address it </a:t>
            </a:r>
          </a:p>
          <a:p>
            <a:pPr lvl="0"/>
            <a:r>
              <a:rPr lang="en-US" sz="1700" dirty="0">
                <a:latin typeface="Calisto MT" pitchFamily="18" charset="0"/>
              </a:rPr>
              <a:t>Pick up Vehicle problem to transport ethanol fuel from Sherkole to Tsore.</a:t>
            </a:r>
          </a:p>
          <a:p>
            <a:pPr lvl="0"/>
            <a:r>
              <a:rPr lang="en-US" sz="1700" dirty="0">
                <a:latin typeface="Calisto MT" pitchFamily="18" charset="0"/>
              </a:rPr>
              <a:t>Traditional cooking practices  of Refugees</a:t>
            </a:r>
          </a:p>
          <a:p>
            <a:pPr lvl="0"/>
            <a:r>
              <a:rPr lang="en-US" sz="1700" dirty="0">
                <a:latin typeface="Calisto MT" pitchFamily="18" charset="0"/>
              </a:rPr>
              <a:t>Lack of alternative energy for lighting due to this refugees use the firewood for cooking and lighting</a:t>
            </a:r>
          </a:p>
          <a:p>
            <a:pPr lvl="0"/>
            <a:r>
              <a:rPr lang="en-US" sz="1700" dirty="0">
                <a:latin typeface="Calisto MT" pitchFamily="18" charset="0"/>
              </a:rPr>
              <a:t>Selling out of  the distributed stoves by refugees.</a:t>
            </a:r>
          </a:p>
          <a:p>
            <a:pPr lvl="0"/>
            <a:r>
              <a:rPr lang="en-US" sz="1700" dirty="0">
                <a:latin typeface="Calisto MT" pitchFamily="18" charset="0"/>
              </a:rPr>
              <a:t>The beneficiary did not come on the schedule day.</a:t>
            </a:r>
          </a:p>
          <a:p>
            <a:pPr lvl="0"/>
            <a:r>
              <a:rPr lang="en-US" sz="1700" dirty="0">
                <a:latin typeface="Calisto MT" pitchFamily="18" charset="0"/>
              </a:rPr>
              <a:t>Absence of office for Gaia in the camp:</a:t>
            </a:r>
          </a:p>
          <a:p>
            <a:pPr lvl="0"/>
            <a:r>
              <a:rPr lang="en-US" sz="1700" dirty="0">
                <a:latin typeface="Calisto MT" pitchFamily="18" charset="0"/>
              </a:rPr>
              <a:t>Seasonality of the feedstock is the main challenge right-now.</a:t>
            </a:r>
            <a:endParaRPr lang="en-US" sz="1700" dirty="0">
              <a:latin typeface="Calisto MT" pitchFamily="18" charset="0"/>
              <a:cs typeface="Times New Roman" pitchFamily="18" charset="0"/>
            </a:endParaRPr>
          </a:p>
          <a:p>
            <a:pPr marL="0" indent="0" algn="just">
              <a:buNone/>
            </a:pPr>
            <a:endParaRPr lang="en-US" sz="1400" dirty="0">
              <a:latin typeface="Calibri"/>
              <a:ea typeface="Times New Roman"/>
              <a:cs typeface="Times New Roman"/>
            </a:endParaRPr>
          </a:p>
          <a:p>
            <a:pPr algn="just"/>
            <a:endParaRPr lang="en-US" sz="16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8104419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ENERGY</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400" dirty="0" smtClean="0">
                <a:latin typeface="Calibri"/>
                <a:ea typeface="Times New Roman"/>
                <a:cs typeface="Times New Roman"/>
              </a:rPr>
              <a:t>                                                     </a:t>
            </a:r>
            <a:r>
              <a:rPr lang="en-US" sz="1700" b="1" dirty="0" smtClean="0">
                <a:latin typeface="Calisto MT" pitchFamily="18" charset="0"/>
                <a:ea typeface="Times New Roman"/>
                <a:cs typeface="Times New Roman"/>
              </a:rPr>
              <a:t>LWF  Energy Project in Bambasi camp</a:t>
            </a:r>
            <a:endParaRPr lang="en-US" sz="1700" b="1" dirty="0">
              <a:latin typeface="Calisto MT" pitchFamily="18" charset="0"/>
              <a:ea typeface="Times New Roman"/>
              <a:cs typeface="Times New Roman"/>
            </a:endParaRPr>
          </a:p>
          <a:p>
            <a:pPr lvl="0" algn="just"/>
            <a:r>
              <a:rPr lang="en-US" sz="1700" dirty="0" smtClean="0">
                <a:latin typeface="Calisto MT" pitchFamily="18" charset="0"/>
              </a:rPr>
              <a:t>Carbonization </a:t>
            </a:r>
            <a:r>
              <a:rPr lang="en-US" sz="1700" dirty="0">
                <a:latin typeface="Calisto MT" pitchFamily="18" charset="0"/>
              </a:rPr>
              <a:t>and Milling of carbonized feedstock  done</a:t>
            </a:r>
          </a:p>
          <a:p>
            <a:pPr lvl="0" algn="just"/>
            <a:r>
              <a:rPr lang="en-US" sz="1700" dirty="0">
                <a:latin typeface="Calisto MT" pitchFamily="18" charset="0"/>
              </a:rPr>
              <a:t>800</a:t>
            </a:r>
            <a:r>
              <a:rPr lang="en-US" sz="1700" b="1" dirty="0">
                <a:latin typeface="Calisto MT" pitchFamily="18" charset="0"/>
              </a:rPr>
              <a:t> </a:t>
            </a:r>
            <a:r>
              <a:rPr lang="en-US" sz="1700" dirty="0">
                <a:latin typeface="Calisto MT" pitchFamily="18" charset="0"/>
              </a:rPr>
              <a:t>Briquettes charcoals  produced</a:t>
            </a:r>
          </a:p>
          <a:p>
            <a:pPr lvl="0" algn="just"/>
            <a:r>
              <a:rPr lang="en-US" sz="1700" dirty="0">
                <a:latin typeface="Calisto MT" pitchFamily="18" charset="0"/>
              </a:rPr>
              <a:t>Additional feedstock procured</a:t>
            </a:r>
          </a:p>
          <a:p>
            <a:pPr lvl="0" algn="just"/>
            <a:r>
              <a:rPr lang="en-US" sz="1700" dirty="0">
                <a:latin typeface="Calisto MT" pitchFamily="18" charset="0"/>
              </a:rPr>
              <a:t>19 biogas plants (4 in the host community)  construction completed</a:t>
            </a:r>
          </a:p>
          <a:p>
            <a:pPr lvl="0" algn="just"/>
            <a:r>
              <a:rPr lang="en-US" sz="1700" dirty="0">
                <a:latin typeface="Calisto MT" pitchFamily="18" charset="0"/>
              </a:rPr>
              <a:t>Awareness raising on biogas energy usage and operation provided</a:t>
            </a:r>
          </a:p>
          <a:p>
            <a:pPr algn="just"/>
            <a:endParaRPr lang="en-US" sz="16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163972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smtClean="0">
                <a:latin typeface="Calisto MT" pitchFamily="18" charset="0"/>
              </a:rPr>
              <a:t>                                                    </a:t>
            </a:r>
            <a:r>
              <a:rPr lang="en-US" sz="1800" b="1" dirty="0" smtClean="0">
                <a:latin typeface="Calisto MT" pitchFamily="18" charset="0"/>
              </a:rPr>
              <a:t>IRC</a:t>
            </a:r>
          </a:p>
          <a:p>
            <a:pPr marL="0" indent="0">
              <a:buNone/>
            </a:pPr>
            <a:r>
              <a:rPr lang="en-US" sz="1700" b="1" dirty="0" smtClean="0">
                <a:latin typeface="Calisto MT" pitchFamily="18" charset="0"/>
              </a:rPr>
              <a:t>COMPASS Project</a:t>
            </a:r>
          </a:p>
          <a:p>
            <a:pPr algn="just"/>
            <a:r>
              <a:rPr lang="en-US" sz="1700" dirty="0">
                <a:latin typeface="Calisto MT" pitchFamily="18" charset="0"/>
              </a:rPr>
              <a:t>518 new arrivals </a:t>
            </a:r>
            <a:r>
              <a:rPr lang="en-US" sz="1700" dirty="0" smtClean="0">
                <a:latin typeface="Calisto MT" pitchFamily="18" charset="0"/>
              </a:rPr>
              <a:t>screened, registered </a:t>
            </a:r>
            <a:r>
              <a:rPr lang="en-US" sz="1700" dirty="0">
                <a:latin typeface="Calisto MT" pitchFamily="18" charset="0"/>
              </a:rPr>
              <a:t>and transported to Tsore refugee camp. Medical screening </a:t>
            </a:r>
            <a:r>
              <a:rPr lang="en-US" sz="1800" dirty="0">
                <a:latin typeface="Calisto MT" pitchFamily="18" charset="0"/>
              </a:rPr>
              <a:t>As part of the sustainability activity the COMPASS program organized a dissemination workshop to highlight on COMPASS programming and learning assessments in Assosa, Participants 35( F-12, M-23</a:t>
            </a:r>
            <a:r>
              <a:rPr lang="en-US" sz="1800" dirty="0" smtClean="0">
                <a:latin typeface="Calisto MT" pitchFamily="18" charset="0"/>
              </a:rPr>
              <a:t>)</a:t>
            </a:r>
            <a:endParaRPr lang="en-US" sz="1800" dirty="0">
              <a:latin typeface="Calisto MT" pitchFamily="18" charset="0"/>
            </a:endParaRPr>
          </a:p>
          <a:p>
            <a:pPr algn="just"/>
            <a:r>
              <a:rPr lang="en-US" sz="1800" dirty="0">
                <a:latin typeface="Calisto MT" pitchFamily="18" charset="0"/>
              </a:rPr>
              <a:t>A meeting </a:t>
            </a:r>
            <a:r>
              <a:rPr lang="en-US" sz="1800" dirty="0" smtClean="0">
                <a:latin typeface="Calisto MT" pitchFamily="18" charset="0"/>
              </a:rPr>
              <a:t>was </a:t>
            </a:r>
            <a:r>
              <a:rPr lang="en-US" sz="1800" dirty="0">
                <a:latin typeface="Calisto MT" pitchFamily="18" charset="0"/>
              </a:rPr>
              <a:t>conducted in three camps with ARRA school administration and Good School Committee members on anti-sexual harassment code of conduct and zero-tolerant from corporal punishment code of conduct, strengthening good school committees and to align it with parent teacher association to ensure its sustainability, teacher training and on girls club, mini media club and school </a:t>
            </a:r>
            <a:r>
              <a:rPr lang="en-US" sz="1800" dirty="0" smtClean="0">
                <a:latin typeface="Calisto MT" pitchFamily="18" charset="0"/>
              </a:rPr>
              <a:t>libraries</a:t>
            </a:r>
            <a:endParaRPr lang="en-US" sz="1700" dirty="0">
              <a:latin typeface="Calisto MT" pitchFamily="18" charset="0"/>
            </a:endParaRPr>
          </a:p>
          <a:p>
            <a:pPr marL="0" indent="0">
              <a:buNone/>
            </a:pPr>
            <a:endParaRPr lang="en-US" sz="1700" b="1" dirty="0" smtClean="0">
              <a:latin typeface="Calisto MT" pitchFamily="18" charset="0"/>
            </a:endParaRPr>
          </a:p>
          <a:p>
            <a:pPr marL="0" indent="0">
              <a:buNone/>
            </a:pPr>
            <a:r>
              <a:rPr lang="en-US" sz="1700" b="1" dirty="0" smtClean="0">
                <a:latin typeface="Calisto MT" pitchFamily="18" charset="0"/>
              </a:rPr>
              <a:t>Challenges</a:t>
            </a:r>
          </a:p>
          <a:p>
            <a:pPr marL="457200" indent="-457200">
              <a:buAutoNum type="arabicPeriod"/>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25237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ENVIRONMENT</a:t>
            </a:r>
            <a:r>
              <a:rPr lang="en-US" sz="2400" b="1" dirty="0" smtClean="0">
                <a:solidFill>
                  <a:schemeClr val="bg1"/>
                </a:solidFill>
                <a:latin typeface="Calisto MT" pitchFamily="18" charset="0"/>
              </a:rPr>
              <a:t> </a:t>
            </a:r>
            <a:r>
              <a:rPr lang="en-US" sz="2400" b="1" dirty="0" smtClean="0">
                <a:latin typeface="Calisto MT" pitchFamily="18" charset="0"/>
              </a:rPr>
              <a:t>PROTECTION</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en-US" sz="1400" dirty="0" smtClean="0">
                <a:latin typeface="Calibri"/>
                <a:ea typeface="Times New Roman"/>
                <a:cs typeface="Times New Roman"/>
              </a:rPr>
              <a:t>                                                     </a:t>
            </a:r>
            <a:r>
              <a:rPr lang="en-US" sz="1700" b="1" dirty="0" smtClean="0">
                <a:latin typeface="Calisto MT" pitchFamily="18" charset="0"/>
                <a:ea typeface="Times New Roman"/>
                <a:cs typeface="Times New Roman"/>
              </a:rPr>
              <a:t>NRDP  Environment protection program</a:t>
            </a:r>
            <a:endParaRPr lang="en-US" sz="1700" b="1" dirty="0">
              <a:latin typeface="Calisto MT" pitchFamily="18" charset="0"/>
              <a:ea typeface="Times New Roman"/>
              <a:cs typeface="Times New Roman"/>
            </a:endParaRPr>
          </a:p>
          <a:p>
            <a:pPr algn="just"/>
            <a:r>
              <a:rPr lang="en-US" sz="1600" b="1" dirty="0"/>
              <a:t>Regular protection activities of the </a:t>
            </a:r>
            <a:r>
              <a:rPr lang="en-US" sz="1600" b="1" dirty="0" smtClean="0"/>
              <a:t>natural existing </a:t>
            </a:r>
            <a:r>
              <a:rPr lang="en-US" sz="1600" b="1" dirty="0"/>
              <a:t>resources</a:t>
            </a:r>
            <a:r>
              <a:rPr lang="en-US" sz="1600" dirty="0"/>
              <a:t> within &amp; </a:t>
            </a:r>
            <a:r>
              <a:rPr lang="en-US" sz="1600" dirty="0" smtClean="0"/>
              <a:t>around all camps including  </a:t>
            </a:r>
            <a:r>
              <a:rPr lang="en-US" sz="1600" dirty="0"/>
              <a:t>planted </a:t>
            </a:r>
            <a:r>
              <a:rPr lang="en-US" sz="1600" dirty="0" smtClean="0"/>
              <a:t>forests against </a:t>
            </a:r>
            <a:r>
              <a:rPr lang="en-US" sz="1600" dirty="0"/>
              <a:t>illegal cutting &amp; animal browsing, man case fire, illegal expansion to the protected forest area </a:t>
            </a:r>
            <a:r>
              <a:rPr lang="en-US" sz="1600" dirty="0" smtClean="0"/>
              <a:t>were conducted through </a:t>
            </a:r>
            <a:r>
              <a:rPr lang="en-US" sz="1600" dirty="0"/>
              <a:t>closed supervision &amp; coordination of guarding system 1,012 hectares’ protected from illegal acts /</a:t>
            </a:r>
            <a:r>
              <a:rPr lang="en-GB" sz="1600" dirty="0"/>
              <a:t>604.9 ha. S</a:t>
            </a:r>
            <a:r>
              <a:rPr lang="en-GB" sz="1600" dirty="0" smtClean="0"/>
              <a:t>herkole</a:t>
            </a:r>
            <a:r>
              <a:rPr lang="en-GB" sz="1600" dirty="0"/>
              <a:t>, 92ha.,Tongo, 100.1ha.Bambasi, 105ha. Tsore&amp; </a:t>
            </a:r>
            <a:r>
              <a:rPr lang="en-GB" sz="1600" dirty="0" smtClean="0"/>
              <a:t>110ha.Gure-shombola.</a:t>
            </a:r>
          </a:p>
          <a:p>
            <a:pPr algn="just"/>
            <a:r>
              <a:rPr lang="en-US" sz="1600" b="1" dirty="0" smtClean="0"/>
              <a:t>Weeding of new plantation sites </a:t>
            </a:r>
            <a:r>
              <a:rPr lang="en-US" sz="1600" dirty="0" smtClean="0"/>
              <a:t>was conducted as following; 15 ha.in Tongo</a:t>
            </a:r>
            <a:r>
              <a:rPr lang="en-US" sz="1600" dirty="0"/>
              <a:t>, 5ha. Sherkole, 19.5 Tsore, 17.5ha. Bambasi, 5ha. </a:t>
            </a:r>
            <a:r>
              <a:rPr lang="en-US" sz="1600" dirty="0" smtClean="0"/>
              <a:t>Gure-Shombola.</a:t>
            </a:r>
          </a:p>
          <a:p>
            <a:r>
              <a:rPr lang="en-US" sz="1600" b="1" dirty="0"/>
              <a:t>Nursery site clearing</a:t>
            </a:r>
            <a:r>
              <a:rPr lang="en-US" sz="1600" dirty="0"/>
              <a:t> completed for 1.5ha Sherkole, 1ha. Bambasi, 0.3ha</a:t>
            </a:r>
          </a:p>
          <a:p>
            <a:r>
              <a:rPr lang="en-US" sz="1600" dirty="0" smtClean="0"/>
              <a:t>Gure-Shombola.</a:t>
            </a:r>
          </a:p>
          <a:p>
            <a:r>
              <a:rPr lang="en-US" sz="1600" b="1" dirty="0"/>
              <a:t>Slashing/clearing of old plantation sites</a:t>
            </a:r>
            <a:r>
              <a:rPr lang="en-US" sz="1600" dirty="0"/>
              <a:t> completed as follows; 168.75 hectares in Sherkole, 50 hectares in Bambasi &amp;  20 hectares in </a:t>
            </a:r>
            <a:r>
              <a:rPr lang="en-US" sz="1600" dirty="0" smtClean="0"/>
              <a:t>Tongo</a:t>
            </a:r>
          </a:p>
          <a:p>
            <a:r>
              <a:rPr lang="en-US" sz="1600" b="1" dirty="0"/>
              <a:t>Fencing of new plantation sites</a:t>
            </a:r>
            <a:r>
              <a:rPr lang="en-US" sz="1600" dirty="0"/>
              <a:t> -2ha. Tongo &amp; 2ha. Tsore respectively </a:t>
            </a:r>
            <a:r>
              <a:rPr lang="en-US" sz="1600" dirty="0" smtClean="0"/>
              <a:t>completed</a:t>
            </a:r>
          </a:p>
          <a:p>
            <a:r>
              <a:rPr lang="en-US" sz="1600" b="1" dirty="0"/>
              <a:t>Nursery site selection</a:t>
            </a:r>
            <a:r>
              <a:rPr lang="en-US" sz="1600" dirty="0"/>
              <a:t> -1ha. Tsore &amp; 0.5ha. </a:t>
            </a:r>
            <a:r>
              <a:rPr lang="en-US" sz="1600" dirty="0" smtClean="0"/>
              <a:t>Gure-Shombola</a:t>
            </a:r>
          </a:p>
          <a:p>
            <a:r>
              <a:rPr lang="en-US" sz="1600" b="1" dirty="0"/>
              <a:t>Infant seedling basket construction</a:t>
            </a:r>
            <a:r>
              <a:rPr lang="en-US" sz="1600" dirty="0"/>
              <a:t>-Completed 300 in Sherkole &amp; 60 Gure-Shombola refugee camps</a:t>
            </a:r>
          </a:p>
          <a:p>
            <a:r>
              <a:rPr lang="en-US" sz="1600" dirty="0" smtClean="0"/>
              <a:t>Constructed 10 </a:t>
            </a:r>
            <a:r>
              <a:rPr lang="en-US" sz="1600" dirty="0"/>
              <a:t>k.ms of plantation site subsidiary road </a:t>
            </a:r>
            <a:r>
              <a:rPr lang="en-US" sz="1600" dirty="0" smtClean="0"/>
              <a:t>in </a:t>
            </a:r>
            <a:r>
              <a:rPr lang="en-US" sz="1600" dirty="0"/>
              <a:t>S</a:t>
            </a:r>
            <a:r>
              <a:rPr lang="en-US" sz="1600" dirty="0" smtClean="0"/>
              <a:t>herkole camp</a:t>
            </a:r>
            <a:endParaRPr lang="en-US" sz="1600" dirty="0"/>
          </a:p>
          <a:p>
            <a:pPr algn="just"/>
            <a:endParaRPr lang="en-US" sz="16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1301469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b="1" dirty="0" smtClean="0">
                <a:latin typeface="Calisto MT" pitchFamily="18" charset="0"/>
              </a:rPr>
              <a:t>AOB</a:t>
            </a:r>
            <a:endParaRPr lang="en-US" sz="24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algn="just"/>
            <a:endParaRPr lang="en-US" sz="1600" dirty="0">
              <a:latin typeface="Calibri"/>
              <a:ea typeface="Times New Roman"/>
              <a:cs typeface="Times New Roman"/>
            </a:endParaRPr>
          </a:p>
          <a:p>
            <a:pPr algn="just"/>
            <a:endParaRPr lang="en-US" sz="1800"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05914594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6600" b="1" dirty="0" smtClean="0">
                <a:latin typeface="Calisto MT" pitchFamily="18" charset="0"/>
              </a:rPr>
              <a:t>Thank you !</a:t>
            </a:r>
            <a:endParaRPr lang="en-US" sz="6600" b="1" dirty="0">
              <a:latin typeface="Calisto MT"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algn="just"/>
            <a:endParaRPr lang="en-US" sz="1600" dirty="0">
              <a:latin typeface="Calibri"/>
              <a:ea typeface="Times New Roman"/>
              <a:cs typeface="Times New Roman"/>
            </a:endParaRPr>
          </a:p>
          <a:p>
            <a:pPr marL="0" indent="0" algn="just">
              <a:buNone/>
            </a:pPr>
            <a:endParaRPr lang="en-US" sz="6600" dirty="0" smtClean="0">
              <a:latin typeface="Calisto MT" pitchFamily="18" charset="0"/>
              <a:ea typeface="Times New Roman"/>
              <a:cs typeface="Times New Roman"/>
            </a:endParaRPr>
          </a:p>
          <a:p>
            <a:pPr marL="0" indent="0" algn="just">
              <a:buNone/>
            </a:pPr>
            <a:r>
              <a:rPr lang="en-US" sz="6600" dirty="0" smtClean="0">
                <a:latin typeface="Calisto MT" pitchFamily="18" charset="0"/>
                <a:ea typeface="Times New Roman"/>
                <a:cs typeface="Times New Roman"/>
              </a:rPr>
              <a:t>    </a:t>
            </a:r>
            <a:r>
              <a:rPr lang="en-US" sz="6600" b="1" dirty="0" err="1" smtClean="0">
                <a:latin typeface="Calisto MT" pitchFamily="18" charset="0"/>
                <a:ea typeface="Times New Roman"/>
                <a:cs typeface="Times New Roman"/>
              </a:rPr>
              <a:t>Amesginalehu</a:t>
            </a:r>
            <a:r>
              <a:rPr lang="en-US" sz="6600" b="1" dirty="0" smtClean="0">
                <a:latin typeface="Calisto MT" pitchFamily="18" charset="0"/>
                <a:ea typeface="Times New Roman"/>
                <a:cs typeface="Times New Roman"/>
              </a:rPr>
              <a:t>!!!!</a:t>
            </a:r>
            <a:endParaRPr lang="en-US" sz="6600" b="1" dirty="0">
              <a:latin typeface="Calisto MT" pitchFamily="18" charset="0"/>
              <a:ea typeface="Times New Roman"/>
              <a:cs typeface="Times New Roman"/>
            </a:endParaRPr>
          </a:p>
          <a:p>
            <a:pPr algn="just"/>
            <a:endParaRPr lang="en-US" sz="1800" dirty="0" smtClean="0">
              <a:ea typeface="Calibri"/>
              <a:cs typeface="Times New Roman"/>
            </a:endParaRPr>
          </a:p>
          <a:p>
            <a:pPr algn="just"/>
            <a:endParaRPr lang="en-US" sz="1800" dirty="0">
              <a:latin typeface="Calibri"/>
              <a:ea typeface="Times New Roman"/>
              <a:cs typeface="Times New Roman"/>
            </a:endParaRPr>
          </a:p>
          <a:p>
            <a:pPr algn="just"/>
            <a:endParaRPr lang="en-US" sz="1800" dirty="0">
              <a:latin typeface="Calibri"/>
              <a:ea typeface="Times New Roman"/>
              <a:cs typeface="Times New Roman"/>
            </a:endParaRPr>
          </a:p>
          <a:p>
            <a:pPr marL="0" indent="0" algn="just">
              <a:buNone/>
            </a:pPr>
            <a:endParaRPr lang="en-US" sz="1800" dirty="0">
              <a:latin typeface="Calibri"/>
              <a:ea typeface="Times New Roman"/>
              <a:cs typeface="Times New Roman"/>
            </a:endParaRPr>
          </a:p>
          <a:p>
            <a:pPr marL="0" indent="0" algn="just">
              <a:buNone/>
            </a:pPr>
            <a:endParaRPr lang="en-US" sz="1700" b="1" dirty="0" smtClean="0">
              <a:latin typeface="Calisto MT" pitchFamily="18" charset="0"/>
            </a:endParaRPr>
          </a:p>
          <a:p>
            <a:pPr algn="just"/>
            <a:endParaRPr lang="en-US" altLang="en-US" sz="1700" dirty="0">
              <a:solidFill>
                <a:schemeClr val="bg2"/>
              </a:solidFill>
              <a:latin typeface="Calisto MT" pitchFamily="18" charset="0"/>
            </a:endParaRPr>
          </a:p>
          <a:p>
            <a:pPr marL="0" indent="0" algn="just">
              <a:buNone/>
            </a:pPr>
            <a:endParaRPr lang="en-US" sz="1700" b="1" dirty="0" smtClean="0">
              <a:latin typeface="Calisto MT" pitchFamily="18" charset="0"/>
            </a:endParaRPr>
          </a:p>
          <a:p>
            <a:pPr marL="0" indent="0" algn="just">
              <a:buNone/>
            </a:pPr>
            <a:endParaRPr lang="en-US" sz="1600" dirty="0">
              <a:latin typeface="Calisto MT" pitchFamily="18" charset="0"/>
            </a:endParaRPr>
          </a:p>
          <a:p>
            <a:pPr marL="0" indent="0">
              <a:buNone/>
            </a:pPr>
            <a:endParaRPr lang="en-US" sz="1700" dirty="0">
              <a:latin typeface="Calisto MT" pitchFamily="18" charset="0"/>
            </a:endParaRPr>
          </a:p>
          <a:p>
            <a:pPr lvl="0" algn="just">
              <a:buNone/>
            </a:pPr>
            <a:endParaRPr lang="en-US" sz="1800" dirty="0">
              <a:latin typeface="Calisto MT" pitchFamily="18" charset="0"/>
            </a:endParaRPr>
          </a:p>
          <a:p>
            <a:pPr lvl="0" algn="just"/>
            <a:endParaRPr lang="en-US" sz="1800" dirty="0">
              <a:latin typeface="Calisto MT" pitchFamily="18" charset="0"/>
            </a:endParaRPr>
          </a:p>
          <a:p>
            <a:pPr marL="0" lvl="0" indent="0">
              <a:buNone/>
            </a:pPr>
            <a:endParaRPr lang="en-US" sz="4300" dirty="0">
              <a:latin typeface="Calisto MT" pitchFamily="18" charset="0"/>
            </a:endParaRPr>
          </a:p>
          <a:p>
            <a:pPr marL="0" indent="0">
              <a:buNone/>
            </a:pPr>
            <a:endParaRPr lang="en-US" sz="4300" b="1" dirty="0" smtClean="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520990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000" b="1" dirty="0" smtClean="0">
                <a:solidFill>
                  <a:srgbClr val="FFFF00"/>
                </a:solidFill>
                <a:latin typeface="Calisto MT" pitchFamily="18" charset="0"/>
              </a:rPr>
              <a:t>                                                         </a:t>
            </a:r>
            <a:r>
              <a:rPr lang="en-US" sz="2000" b="1" dirty="0" smtClean="0">
                <a:latin typeface="Calisto MT" pitchFamily="18" charset="0"/>
              </a:rPr>
              <a:t>IRC</a:t>
            </a:r>
          </a:p>
          <a:p>
            <a:pPr marL="0" indent="0" algn="just">
              <a:buNone/>
            </a:pPr>
            <a:r>
              <a:rPr lang="en-US" sz="1700" b="1" dirty="0" smtClean="0">
                <a:latin typeface="Calisto MT" pitchFamily="18" charset="0"/>
              </a:rPr>
              <a:t>Child protection Program</a:t>
            </a:r>
          </a:p>
          <a:p>
            <a:pPr algn="just">
              <a:defRPr/>
            </a:pPr>
            <a:r>
              <a:rPr lang="en-US" sz="1700" dirty="0">
                <a:latin typeface="Calisto MT" pitchFamily="18" charset="0"/>
              </a:rPr>
              <a:t>Child protection social workers co-facilitated the indoor and outdoor games to provide age specific and appropriate psychosocial support services at CFS</a:t>
            </a:r>
          </a:p>
          <a:p>
            <a:pPr algn="just">
              <a:defRPr/>
            </a:pPr>
            <a:r>
              <a:rPr lang="en-US" sz="1700" dirty="0" smtClean="0">
                <a:latin typeface="Calisto MT" pitchFamily="18" charset="0"/>
              </a:rPr>
              <a:t>Renovated </a:t>
            </a:r>
            <a:r>
              <a:rPr lang="en-US" sz="1700" dirty="0">
                <a:latin typeface="Calisto MT" pitchFamily="18" charset="0"/>
              </a:rPr>
              <a:t>Sherkole zone A&amp;E fences and Zone </a:t>
            </a:r>
            <a:r>
              <a:rPr lang="en-US" sz="1700" dirty="0" smtClean="0">
                <a:latin typeface="Calisto MT" pitchFamily="18" charset="0"/>
              </a:rPr>
              <a:t>E CFS</a:t>
            </a:r>
          </a:p>
          <a:p>
            <a:pPr algn="just">
              <a:defRPr/>
            </a:pPr>
            <a:r>
              <a:rPr lang="en-US" sz="1700" dirty="0">
                <a:latin typeface="Calisto MT" pitchFamily="18" charset="0"/>
              </a:rPr>
              <a:t>Equipped Bambasi CFS with slide, Balance, swing, different Toys, volley ball and plastic matt</a:t>
            </a:r>
          </a:p>
          <a:p>
            <a:pPr marL="285750" lvl="1" algn="just">
              <a:buFont typeface="Arial" pitchFamily="34" charset="0"/>
              <a:buChar char="•"/>
              <a:defRPr/>
            </a:pPr>
            <a:r>
              <a:rPr lang="en-US" sz="1700" dirty="0" smtClean="0">
                <a:latin typeface="Calisto MT" pitchFamily="18" charset="0"/>
              </a:rPr>
              <a:t>Conducted </a:t>
            </a:r>
            <a:r>
              <a:rPr lang="en-US" sz="1700" dirty="0">
                <a:latin typeface="Calisto MT" pitchFamily="18" charset="0"/>
              </a:rPr>
              <a:t>awareness raising activities through different awareness raising strategies to address issues of early marriage, child labor, teen age pregnancy, importance of positive </a:t>
            </a:r>
            <a:r>
              <a:rPr lang="en-US" sz="1700" dirty="0" smtClean="0">
                <a:latin typeface="Calisto MT" pitchFamily="18" charset="0"/>
              </a:rPr>
              <a:t>parenting</a:t>
            </a:r>
          </a:p>
          <a:p>
            <a:pPr marL="285750" lvl="1" algn="just">
              <a:buFont typeface="Arial" pitchFamily="34" charset="0"/>
              <a:buChar char="•"/>
              <a:defRPr/>
            </a:pPr>
            <a:r>
              <a:rPr lang="en-US" sz="1700" dirty="0" smtClean="0">
                <a:latin typeface="Calisto MT" pitchFamily="18" charset="0"/>
              </a:rPr>
              <a:t>One </a:t>
            </a:r>
            <a:r>
              <a:rPr lang="en-US" sz="1700" dirty="0">
                <a:latin typeface="Calisto MT" pitchFamily="18" charset="0"/>
              </a:rPr>
              <a:t>day quarterly parenting night was conducted at Tsore refugee camp on the issue of positive child disciplining, the impact of corporal punishment on the overall physical and emotional wellbeing of children. Around 27 (17F, 10M) care givers and parents from different zone take part on this </a:t>
            </a:r>
            <a:r>
              <a:rPr lang="en-US" sz="1700" dirty="0" smtClean="0">
                <a:latin typeface="Calisto MT" pitchFamily="18" charset="0"/>
              </a:rPr>
              <a:t>session</a:t>
            </a:r>
            <a:endParaRPr lang="en-US" sz="1700" dirty="0">
              <a:latin typeface="Calisto MT" pitchFamily="18" charset="0"/>
            </a:endParaRPr>
          </a:p>
          <a:p>
            <a:pPr marL="285750" lvl="1" algn="just">
              <a:buFont typeface="Arial" pitchFamily="34" charset="0"/>
              <a:buChar char="•"/>
              <a:defRPr/>
            </a:pPr>
            <a:r>
              <a:rPr lang="en-US" sz="1700" dirty="0" smtClean="0">
                <a:solidFill>
                  <a:srgbClr val="FFC000"/>
                </a:solidFill>
                <a:latin typeface="Calisto MT" pitchFamily="18" charset="0"/>
              </a:rPr>
              <a:t> </a:t>
            </a: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1509162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buNone/>
            </a:pPr>
            <a:r>
              <a:rPr lang="en-US" sz="1700" b="1" dirty="0" smtClean="0">
                <a:latin typeface="Calisto MT" pitchFamily="18" charset="0"/>
              </a:rPr>
              <a:t>                                                                   </a:t>
            </a:r>
            <a:r>
              <a:rPr lang="en-US" sz="1800" b="1" dirty="0" smtClean="0">
                <a:latin typeface="Calisto MT" pitchFamily="18" charset="0"/>
              </a:rPr>
              <a:t>IRC</a:t>
            </a:r>
          </a:p>
          <a:p>
            <a:pPr marL="0" indent="0" algn="just">
              <a:buNone/>
            </a:pPr>
            <a:r>
              <a:rPr lang="en-US" sz="1700" b="1" dirty="0" smtClean="0">
                <a:latin typeface="Calisto MT" pitchFamily="18" charset="0"/>
              </a:rPr>
              <a:t>Child protection Program cont.</a:t>
            </a:r>
          </a:p>
          <a:p>
            <a:pPr algn="just">
              <a:defRPr/>
            </a:pPr>
            <a:r>
              <a:rPr lang="en-US" altLang="en-US" sz="1700" dirty="0" smtClean="0">
                <a:latin typeface="Calisto MT" pitchFamily="18" charset="0"/>
                <a:ea typeface="ＭＳ Ｐゴシック" panose="020B0600070205080204" pitchFamily="34" charset="-128"/>
              </a:rPr>
              <a:t>Two </a:t>
            </a:r>
            <a:r>
              <a:rPr lang="en-US" altLang="en-US" sz="1700" dirty="0">
                <a:latin typeface="Calisto MT" pitchFamily="18" charset="0"/>
                <a:ea typeface="ＭＳ Ｐゴシック" panose="020B0600070205080204" pitchFamily="34" charset="-128"/>
              </a:rPr>
              <a:t>days Quarterly mini campaign was conducted at Tsore refugee camp during food distribution on the issue of child labor. Around 110 Brochures and leaflets with child labor message was distributed during the campaign</a:t>
            </a:r>
          </a:p>
          <a:p>
            <a:pPr algn="just">
              <a:defRPr/>
            </a:pPr>
            <a:r>
              <a:rPr lang="en-US" altLang="en-US" sz="1700" dirty="0" smtClean="0">
                <a:latin typeface="Calisto MT" pitchFamily="18" charset="0"/>
                <a:ea typeface="ＭＳ Ｐゴシック" panose="020B0600070205080204" pitchFamily="34" charset="-128"/>
              </a:rPr>
              <a:t>CP </a:t>
            </a:r>
            <a:r>
              <a:rPr lang="en-US" altLang="en-US" sz="1700" dirty="0">
                <a:latin typeface="Calisto MT" pitchFamily="18" charset="0"/>
                <a:ea typeface="ＭＳ Ｐゴシック" panose="020B0600070205080204" pitchFamily="34" charset="-128"/>
              </a:rPr>
              <a:t>and SGBV coordination meeting was held and child protection officers were actively take part on the </a:t>
            </a:r>
            <a:r>
              <a:rPr lang="en-US" altLang="en-US" sz="1700" dirty="0" smtClean="0">
                <a:latin typeface="Calisto MT" pitchFamily="18" charset="0"/>
                <a:ea typeface="ＭＳ Ｐゴシック" panose="020B0600070205080204" pitchFamily="34" charset="-128"/>
              </a:rPr>
              <a:t>meeting</a:t>
            </a:r>
          </a:p>
          <a:p>
            <a:pPr algn="just">
              <a:defRPr/>
            </a:pPr>
            <a:r>
              <a:rPr lang="en-US" altLang="en-US" sz="1700" dirty="0" smtClean="0">
                <a:latin typeface="Calisto MT" pitchFamily="18" charset="0"/>
                <a:ea typeface="ＭＳ Ｐゴシック" panose="020B0600070205080204" pitchFamily="34" charset="-128"/>
              </a:rPr>
              <a:t>Conducted </a:t>
            </a:r>
            <a:r>
              <a:rPr lang="en-US" altLang="en-US" sz="1700" dirty="0">
                <a:latin typeface="Calisto MT" pitchFamily="18" charset="0"/>
                <a:ea typeface="ＭＳ Ｐゴシック" panose="020B0600070205080204" pitchFamily="34" charset="-128"/>
              </a:rPr>
              <a:t>family makes the difference session at the four camps. In Sherkole the third batch, Tsore 2</a:t>
            </a:r>
            <a:r>
              <a:rPr lang="en-US" altLang="en-US" sz="1700" baseline="30000" dirty="0">
                <a:latin typeface="Calisto MT" pitchFamily="18" charset="0"/>
                <a:ea typeface="ＭＳ Ｐゴシック" panose="020B0600070205080204" pitchFamily="34" charset="-128"/>
              </a:rPr>
              <a:t>nd</a:t>
            </a:r>
            <a:r>
              <a:rPr lang="en-US" altLang="en-US" sz="1700" dirty="0">
                <a:latin typeface="Calisto MT" pitchFamily="18" charset="0"/>
                <a:ea typeface="ＭＳ Ｐゴシック" panose="020B0600070205080204" pitchFamily="34" charset="-128"/>
              </a:rPr>
              <a:t> batch, Bambasi 2</a:t>
            </a:r>
            <a:r>
              <a:rPr lang="en-US" altLang="en-US" sz="1700" baseline="30000" dirty="0">
                <a:latin typeface="Calisto MT" pitchFamily="18" charset="0"/>
                <a:ea typeface="ＭＳ Ｐゴシック" panose="020B0600070205080204" pitchFamily="34" charset="-128"/>
              </a:rPr>
              <a:t>nd</a:t>
            </a:r>
            <a:r>
              <a:rPr lang="en-US" altLang="en-US" sz="1700" dirty="0">
                <a:latin typeface="Calisto MT" pitchFamily="18" charset="0"/>
                <a:ea typeface="ＭＳ Ｐゴシック" panose="020B0600070205080204" pitchFamily="34" charset="-128"/>
              </a:rPr>
              <a:t> batch and Tongo 4</a:t>
            </a:r>
            <a:r>
              <a:rPr lang="en-US" altLang="en-US" sz="1700" baseline="30000" dirty="0">
                <a:latin typeface="Calisto MT" pitchFamily="18" charset="0"/>
                <a:ea typeface="ＭＳ Ｐゴシック" panose="020B0600070205080204" pitchFamily="34" charset="-128"/>
              </a:rPr>
              <a:t>th</a:t>
            </a:r>
            <a:r>
              <a:rPr lang="en-US" altLang="en-US" sz="1700" dirty="0">
                <a:latin typeface="Calisto MT" pitchFamily="18" charset="0"/>
                <a:ea typeface="ＭＳ Ｐゴシック" panose="020B0600070205080204" pitchFamily="34" charset="-128"/>
              </a:rPr>
              <a:t> batch, totally 128 caregivers are attending curriculum based positive parenting session at the four </a:t>
            </a:r>
            <a:r>
              <a:rPr lang="en-US" altLang="en-US" sz="1700" dirty="0" smtClean="0">
                <a:latin typeface="Calisto MT" pitchFamily="18" charset="0"/>
                <a:ea typeface="ＭＳ Ｐゴシック" panose="020B0600070205080204" pitchFamily="34" charset="-128"/>
              </a:rPr>
              <a:t>camps</a:t>
            </a:r>
          </a:p>
          <a:p>
            <a:pPr algn="just">
              <a:defRPr/>
            </a:pPr>
            <a:r>
              <a:rPr lang="en-US" altLang="en-US" sz="1700" dirty="0" smtClean="0">
                <a:latin typeface="Calisto MT" pitchFamily="18" charset="0"/>
                <a:ea typeface="ＭＳ Ｐゴシック" panose="020B0600070205080204" pitchFamily="34" charset="-128"/>
              </a:rPr>
              <a:t>Supported </a:t>
            </a:r>
            <a:r>
              <a:rPr lang="en-US" altLang="en-US" sz="1700" dirty="0">
                <a:latin typeface="Calisto MT" pitchFamily="18" charset="0"/>
                <a:ea typeface="ＭＳ Ｐゴシック" panose="020B0600070205080204" pitchFamily="34" charset="-128"/>
              </a:rPr>
              <a:t>350 (125F, 225M) at risk children residing at Sherkole refugee camp. They are supported with shoulder bags, laundry soaps, detergents and </a:t>
            </a:r>
            <a:r>
              <a:rPr lang="en-US" altLang="en-US" sz="1700" dirty="0" smtClean="0">
                <a:latin typeface="Calisto MT" pitchFamily="18" charset="0"/>
                <a:ea typeface="ＭＳ Ｐゴシック" panose="020B0600070205080204" pitchFamily="34" charset="-128"/>
              </a:rPr>
              <a:t>others</a:t>
            </a:r>
          </a:p>
          <a:p>
            <a:pPr algn="just">
              <a:defRPr/>
            </a:pPr>
            <a:r>
              <a:rPr lang="en-US" altLang="en-US" sz="1700" dirty="0" smtClean="0">
                <a:latin typeface="Calisto MT" pitchFamily="18" charset="0"/>
                <a:ea typeface="ＭＳ Ｐゴシック" panose="020B0600070205080204" pitchFamily="34" charset="-128"/>
              </a:rPr>
              <a:t>Provided </a:t>
            </a:r>
            <a:r>
              <a:rPr lang="en-US" altLang="en-US" sz="1700" dirty="0">
                <a:latin typeface="Calisto MT" pitchFamily="18" charset="0"/>
                <a:ea typeface="ＭＳ Ｐゴシック" panose="020B0600070205080204" pitchFamily="34" charset="-128"/>
              </a:rPr>
              <a:t>capacity building training for 30 (20M, 10F) community based structures on the forms of child abuse and roles and responsibilities of community based structures at Tongo camp</a:t>
            </a:r>
          </a:p>
          <a:p>
            <a:pPr marL="520700" lvl="1" indent="-466725" algn="just">
              <a:buFont typeface="Wingdings" panose="05000000000000000000" pitchFamily="2" charset="2"/>
              <a:buChar char="ü"/>
              <a:defRPr/>
            </a:pPr>
            <a:endParaRPr lang="en-US" altLang="en-US" sz="1700" b="1" dirty="0">
              <a:ea typeface="ＭＳ Ｐゴシック" panose="020B0600070205080204" pitchFamily="34" charset="-128"/>
            </a:endParaRPr>
          </a:p>
          <a:p>
            <a:pPr algn="just">
              <a:defRPr/>
            </a:pPr>
            <a:r>
              <a:rPr lang="en-US" altLang="en-US" sz="1700" dirty="0" smtClean="0">
                <a:solidFill>
                  <a:srgbClr val="FFC000"/>
                </a:solidFill>
                <a:ea typeface="ＭＳ Ｐゴシック" panose="020B0600070205080204" pitchFamily="34" charset="-128"/>
              </a:rPr>
              <a:t> </a:t>
            </a:r>
            <a:endParaRPr lang="en-US" altLang="en-US" sz="1700" dirty="0">
              <a:solidFill>
                <a:srgbClr val="FFC000"/>
              </a:solidFill>
              <a:ea typeface="ＭＳ Ｐゴシック" panose="020B0600070205080204" pitchFamily="34" charset="-128"/>
            </a:endParaRPr>
          </a:p>
          <a:p>
            <a:pPr marL="285750" lvl="1" algn="just">
              <a:buFont typeface="Arial" pitchFamily="34" charset="0"/>
              <a:buChar char="•"/>
              <a:defRPr/>
            </a:pPr>
            <a:endParaRPr lang="en-US" sz="1700" dirty="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4183643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2800" b="1" dirty="0" smtClean="0">
                <a:latin typeface="Calisto MT" pitchFamily="18" charset="0"/>
              </a:rPr>
              <a:t>PROTECTION</a:t>
            </a:r>
            <a:r>
              <a:rPr lang="en-US" b="1" dirty="0" smtClean="0">
                <a:solidFill>
                  <a:schemeClr val="bg1"/>
                </a:solidFill>
                <a:latin typeface="Calisto MT" pitchFamily="18" charset="0"/>
              </a:rPr>
              <a:t> </a:t>
            </a:r>
            <a:endParaRPr lang="en-US" b="1" dirty="0">
              <a:solidFill>
                <a:schemeClr val="bg1"/>
              </a:solidFill>
              <a:latin typeface="Calisto MT" pitchFamily="18" charset="0"/>
            </a:endParaRPr>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1700" b="1" dirty="0" smtClean="0">
                <a:latin typeface="Calisto MT" pitchFamily="18" charset="0"/>
              </a:rPr>
              <a:t>                                                         </a:t>
            </a:r>
            <a:r>
              <a:rPr lang="en-US" sz="1800" b="1" dirty="0" smtClean="0">
                <a:latin typeface="Calisto MT" pitchFamily="18" charset="0"/>
              </a:rPr>
              <a:t>Plan International</a:t>
            </a:r>
          </a:p>
          <a:p>
            <a:pPr marL="0" indent="0" algn="just">
              <a:buNone/>
            </a:pPr>
            <a:r>
              <a:rPr lang="en-US" sz="1700" b="1" dirty="0" smtClean="0">
                <a:latin typeface="Calisto MT" pitchFamily="18" charset="0"/>
              </a:rPr>
              <a:t>Child protection Program</a:t>
            </a:r>
          </a:p>
          <a:p>
            <a:pPr lvl="0"/>
            <a:r>
              <a:rPr lang="en-US" sz="1700" b="1" dirty="0">
                <a:latin typeface="Calisto MT" pitchFamily="18" charset="0"/>
              </a:rPr>
              <a:t>Took part in the participatory assessment</a:t>
            </a:r>
            <a:r>
              <a:rPr lang="en-US" sz="1700" dirty="0">
                <a:latin typeface="Calisto MT" pitchFamily="18" charset="0"/>
              </a:rPr>
              <a:t> </a:t>
            </a:r>
          </a:p>
          <a:p>
            <a:pPr lvl="0"/>
            <a:r>
              <a:rPr lang="en-US" sz="1700" b="1" dirty="0">
                <a:latin typeface="Calisto MT" pitchFamily="18" charset="0"/>
              </a:rPr>
              <a:t>Intra Camp Sport Competition-</a:t>
            </a:r>
            <a:r>
              <a:rPr lang="en-US" sz="1700" dirty="0">
                <a:latin typeface="Calisto MT" pitchFamily="18" charset="0"/>
              </a:rPr>
              <a:t>World Mental Health Day (October 10, 2017) were more than 1500 people from both Host Community and refugees attended. </a:t>
            </a:r>
          </a:p>
          <a:p>
            <a:pPr lvl="0"/>
            <a:r>
              <a:rPr lang="en-US" sz="1700" b="1" dirty="0">
                <a:latin typeface="Calisto MT" pitchFamily="18" charset="0"/>
              </a:rPr>
              <a:t>Construction</a:t>
            </a:r>
            <a:r>
              <a:rPr lang="en-US" sz="1700" dirty="0">
                <a:latin typeface="Calisto MT" pitchFamily="18" charset="0"/>
              </a:rPr>
              <a:t>-Youth permanent structure with sex segregated latrine in Zone A and Permanent CFS center in Zone B is in the final stage. </a:t>
            </a:r>
          </a:p>
          <a:p>
            <a:pPr lvl="0"/>
            <a:r>
              <a:rPr lang="en-US" sz="1700" b="1" dirty="0">
                <a:latin typeface="Calisto MT" pitchFamily="18" charset="0"/>
              </a:rPr>
              <a:t>Case Management-</a:t>
            </a:r>
            <a:r>
              <a:rPr lang="en-US" sz="1700" dirty="0">
                <a:latin typeface="Calisto MT" pitchFamily="18" charset="0"/>
              </a:rPr>
              <a:t> A total of 40 (20 Male and 20 Female) incentive workers took part in the meeting. </a:t>
            </a:r>
          </a:p>
          <a:p>
            <a:pPr lvl="0"/>
            <a:r>
              <a:rPr lang="en-US" sz="1700" b="1" dirty="0">
                <a:latin typeface="Calisto MT" pitchFamily="18" charset="0"/>
              </a:rPr>
              <a:t>Meeting with Child right and adolescent boys &amp; girls club members and Participation in Global Hand Washing Day- </a:t>
            </a:r>
            <a:r>
              <a:rPr lang="en-US" sz="1700" dirty="0">
                <a:latin typeface="Calisto MT" pitchFamily="18" charset="0"/>
              </a:rPr>
              <a:t>All 60 members (30 male and 30 female) participated in the weekly meetings. </a:t>
            </a:r>
          </a:p>
          <a:p>
            <a:r>
              <a:rPr lang="en-US" sz="1700" b="1" dirty="0">
                <a:latin typeface="Calisto MT" pitchFamily="18" charset="0"/>
              </a:rPr>
              <a:t>Weekly meetings to strengthening of Community Based Child Protection Mechanism</a:t>
            </a:r>
            <a:r>
              <a:rPr lang="en-US" sz="1700" dirty="0">
                <a:latin typeface="Calisto MT" pitchFamily="18" charset="0"/>
              </a:rPr>
              <a:t>-CPC members conducted meeting in coffee corner. A total of 12 (8 male and 4 Female) CPC members were part of the meeting and awareness raising activity.</a:t>
            </a:r>
            <a:endParaRPr lang="en-US" altLang="en-US" sz="1700" dirty="0">
              <a:solidFill>
                <a:srgbClr val="FFC000"/>
              </a:solidFill>
              <a:latin typeface="Calisto MT" pitchFamily="18" charset="0"/>
              <a:ea typeface="ＭＳ Ｐゴシック" panose="020B0600070205080204" pitchFamily="34" charset="-128"/>
            </a:endParaRPr>
          </a:p>
          <a:p>
            <a:pPr marL="285750" lvl="1" algn="just">
              <a:buFont typeface="Arial" pitchFamily="34" charset="0"/>
              <a:buChar char="•"/>
              <a:defRPr/>
            </a:pPr>
            <a:endParaRPr lang="en-US" sz="1700" dirty="0">
              <a:solidFill>
                <a:srgbClr val="FFC000"/>
              </a:solidFill>
              <a:latin typeface="Calisto MT" pitchFamily="18" charset="0"/>
            </a:endParaRPr>
          </a:p>
          <a:p>
            <a:pPr marL="285750" lvl="1" algn="just">
              <a:buFont typeface="Arial" pitchFamily="34" charset="0"/>
              <a:buChar char="•"/>
              <a:defRPr/>
            </a:pPr>
            <a:endParaRPr lang="en-US" sz="1700" dirty="0">
              <a:solidFill>
                <a:srgbClr val="FFC000"/>
              </a:solidFill>
              <a:latin typeface="Calisto MT" pitchFamily="18" charset="0"/>
            </a:endParaRPr>
          </a:p>
          <a:p>
            <a:pPr algn="just"/>
            <a:endParaRPr lang="en-US" sz="1700" b="1" dirty="0">
              <a:solidFill>
                <a:srgbClr val="FFC000"/>
              </a:solidFill>
              <a:latin typeface="Calisto MT" pitchFamily="18" charset="0"/>
            </a:endParaRPr>
          </a:p>
          <a:p>
            <a:pPr marL="0" indent="0">
              <a:buNone/>
            </a:pPr>
            <a:endParaRPr lang="en-US" sz="2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03" y="5562600"/>
            <a:ext cx="3000703" cy="116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descr="F:\ARRA copy.png"/>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7600" y="5791201"/>
            <a:ext cx="1143000" cy="931698"/>
          </a:xfrm>
          <a:prstGeom prst="rect">
            <a:avLst/>
          </a:prstGeom>
          <a:noFill/>
          <a:ln>
            <a:noFill/>
          </a:ln>
        </p:spPr>
      </p:pic>
    </p:spTree>
    <p:extLst>
      <p:ext uri="{BB962C8B-B14F-4D97-AF65-F5344CB8AC3E}">
        <p14:creationId xmlns:p14="http://schemas.microsoft.com/office/powerpoint/2010/main" val="3009469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888</TotalTime>
  <Words>7032</Words>
  <Application>Microsoft Office PowerPoint</Application>
  <PresentationFormat>On-screen Show (4:3)</PresentationFormat>
  <Paragraphs>918</Paragraphs>
  <Slides>62</Slides>
  <Notes>1</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INTER-AGENCY COORDINATION MEETING</vt:lpstr>
      <vt:lpstr>Presentation breakdown</vt:lpstr>
      <vt:lpstr>Security updates</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PROTECTION </vt:lpstr>
      <vt:lpstr>EDUCATION </vt:lpstr>
      <vt:lpstr>EDUCATION</vt:lpstr>
      <vt:lpstr>EDUCATION</vt:lpstr>
      <vt:lpstr>EDUCATION</vt:lpstr>
      <vt:lpstr>EDUCATION</vt:lpstr>
      <vt:lpstr>EDUCATION</vt:lpstr>
      <vt:lpstr>EDUCATION</vt:lpstr>
      <vt:lpstr>EDUCATION</vt:lpstr>
      <vt:lpstr>EDUCATION</vt:lpstr>
      <vt:lpstr>EDUCATION</vt:lpstr>
      <vt:lpstr>SHELTER</vt:lpstr>
      <vt:lpstr>SHELTER</vt:lpstr>
      <vt:lpstr>CONSTRUCTION</vt:lpstr>
      <vt:lpstr>CONSTRUCTION</vt:lpstr>
      <vt:lpstr>CONSTRUCTION</vt:lpstr>
      <vt:lpstr>LIVELIHOOD</vt:lpstr>
      <vt:lpstr>LIVELIHOOD</vt:lpstr>
      <vt:lpstr>LIVELIHOOD</vt:lpstr>
      <vt:lpstr>LIVELIHOOD</vt:lpstr>
      <vt:lpstr>HEALTH</vt:lpstr>
      <vt:lpstr>HEALTH</vt:lpstr>
      <vt:lpstr>NUTRITION</vt:lpstr>
      <vt:lpstr>NUTRITION</vt:lpstr>
      <vt:lpstr>NUTRITION</vt:lpstr>
      <vt:lpstr>NUTRITION</vt:lpstr>
      <vt:lpstr>NUTRITION</vt:lpstr>
      <vt:lpstr>FOOD SECURITY</vt:lpstr>
      <vt:lpstr>FOOD SECURITY</vt:lpstr>
      <vt:lpstr>FOOD SECURITY</vt:lpstr>
      <vt:lpstr>WASH</vt:lpstr>
      <vt:lpstr>WASH</vt:lpstr>
      <vt:lpstr>IRC HEALTH</vt:lpstr>
      <vt:lpstr>WASH</vt:lpstr>
      <vt:lpstr>WASH</vt:lpstr>
      <vt:lpstr>ENERGY</vt:lpstr>
      <vt:lpstr>ENERGY</vt:lpstr>
      <vt:lpstr>ENERGY</vt:lpstr>
      <vt:lpstr>ENERGY</vt:lpstr>
      <vt:lpstr>ENERGY</vt:lpstr>
      <vt:lpstr>ENVIRONMENT PROTECTION</vt:lpstr>
      <vt:lpstr>AOB</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INTER-AGENCY COORDINATION MEETING</dc:title>
  <dc:creator>UNHCRuser</dc:creator>
  <cp:lastModifiedBy>Wilfred</cp:lastModifiedBy>
  <cp:revision>173</cp:revision>
  <dcterms:created xsi:type="dcterms:W3CDTF">2006-08-16T00:00:00Z</dcterms:created>
  <dcterms:modified xsi:type="dcterms:W3CDTF">2018-02-07T15:08:07Z</dcterms:modified>
</cp:coreProperties>
</file>