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9" r:id="rId2"/>
    <p:sldId id="271" r:id="rId3"/>
    <p:sldId id="272" r:id="rId4"/>
    <p:sldId id="269" r:id="rId5"/>
    <p:sldId id="260" r:id="rId6"/>
    <p:sldId id="273" r:id="rId7"/>
    <p:sldId id="274" r:id="rId8"/>
    <p:sldId id="275" r:id="rId9"/>
    <p:sldId id="276" r:id="rId10"/>
    <p:sldId id="277" r:id="rId11"/>
    <p:sldId id="279" r:id="rId12"/>
    <p:sldId id="278" r:id="rId13"/>
    <p:sldId id="261" r:id="rId14"/>
    <p:sldId id="256" r:id="rId15"/>
    <p:sldId id="262" r:id="rId16"/>
    <p:sldId id="280" r:id="rId17"/>
  </p:sldIdLst>
  <p:sldSz cx="9144000" cy="6858000" type="screen4x3"/>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9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10" d="100"/>
          <a:sy n="110" d="100"/>
        </p:scale>
        <p:origin x="89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98475"/>
          </a:xfrm>
          <a:prstGeom prst="rect">
            <a:avLst/>
          </a:prstGeom>
        </p:spPr>
        <p:txBody>
          <a:bodyPr vert="horz" lIns="91440" tIns="45720" rIns="91440" bIns="45720" rtlCol="1"/>
          <a:lstStyle>
            <a:lvl1pPr algn="r">
              <a:defRPr sz="1200"/>
            </a:lvl1pPr>
          </a:lstStyle>
          <a:p>
            <a:endParaRPr lang="ar-JO"/>
          </a:p>
        </p:txBody>
      </p:sp>
      <p:sp>
        <p:nvSpPr>
          <p:cNvPr id="3" name="Date Placeholder 2"/>
          <p:cNvSpPr>
            <a:spLocks noGrp="1"/>
          </p:cNvSpPr>
          <p:nvPr>
            <p:ph type="dt" sz="quarter" idx="1"/>
          </p:nvPr>
        </p:nvSpPr>
        <p:spPr>
          <a:xfrm>
            <a:off x="1588" y="0"/>
            <a:ext cx="2971800" cy="498475"/>
          </a:xfrm>
          <a:prstGeom prst="rect">
            <a:avLst/>
          </a:prstGeom>
        </p:spPr>
        <p:txBody>
          <a:bodyPr vert="horz" lIns="91440" tIns="45720" rIns="91440" bIns="45720" rtlCol="1"/>
          <a:lstStyle>
            <a:lvl1pPr algn="l">
              <a:defRPr sz="1200"/>
            </a:lvl1pPr>
          </a:lstStyle>
          <a:p>
            <a:fld id="{C4C4C3E8-17BA-4482-99F6-D044F7886266}" type="datetimeFigureOut">
              <a:rPr lang="ar-JO" smtClean="0"/>
              <a:t>04/12/1439</a:t>
            </a:fld>
            <a:endParaRPr lang="ar-JO"/>
          </a:p>
        </p:txBody>
      </p:sp>
      <p:sp>
        <p:nvSpPr>
          <p:cNvPr id="4" name="Footer Placeholder 3"/>
          <p:cNvSpPr>
            <a:spLocks noGrp="1"/>
          </p:cNvSpPr>
          <p:nvPr>
            <p:ph type="ftr" sz="quarter" idx="2"/>
          </p:nvPr>
        </p:nvSpPr>
        <p:spPr>
          <a:xfrm>
            <a:off x="3886200" y="9448800"/>
            <a:ext cx="2971800" cy="498475"/>
          </a:xfrm>
          <a:prstGeom prst="rect">
            <a:avLst/>
          </a:prstGeom>
        </p:spPr>
        <p:txBody>
          <a:bodyPr vert="horz" lIns="91440" tIns="45720" rIns="91440" bIns="45720" rtlCol="1" anchor="b"/>
          <a:lstStyle>
            <a:lvl1pPr algn="r">
              <a:defRPr sz="1200"/>
            </a:lvl1pPr>
          </a:lstStyle>
          <a:p>
            <a:endParaRPr lang="ar-JO"/>
          </a:p>
        </p:txBody>
      </p:sp>
      <p:sp>
        <p:nvSpPr>
          <p:cNvPr id="5" name="Slide Number Placeholder 4"/>
          <p:cNvSpPr>
            <a:spLocks noGrp="1"/>
          </p:cNvSpPr>
          <p:nvPr>
            <p:ph type="sldNum" sz="quarter" idx="3"/>
          </p:nvPr>
        </p:nvSpPr>
        <p:spPr>
          <a:xfrm>
            <a:off x="1588" y="9448800"/>
            <a:ext cx="2971800" cy="498475"/>
          </a:xfrm>
          <a:prstGeom prst="rect">
            <a:avLst/>
          </a:prstGeom>
        </p:spPr>
        <p:txBody>
          <a:bodyPr vert="horz" lIns="91440" tIns="45720" rIns="91440" bIns="45720" rtlCol="1" anchor="b"/>
          <a:lstStyle>
            <a:lvl1pPr algn="l">
              <a:defRPr sz="1200"/>
            </a:lvl1pPr>
          </a:lstStyle>
          <a:p>
            <a:fld id="{3E0FC9EF-0CE5-4FDE-A89E-C722F88781D3}" type="slidenum">
              <a:rPr lang="ar-JO" smtClean="0"/>
              <a:t>‹#›</a:t>
            </a:fld>
            <a:endParaRPr lang="ar-JO"/>
          </a:p>
        </p:txBody>
      </p:sp>
    </p:spTree>
    <p:extLst>
      <p:ext uri="{BB962C8B-B14F-4D97-AF65-F5344CB8AC3E}">
        <p14:creationId xmlns:p14="http://schemas.microsoft.com/office/powerpoint/2010/main" val="29178056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99091"/>
          </a:xfrm>
          <a:prstGeom prst="rect">
            <a:avLst/>
          </a:prstGeom>
        </p:spPr>
        <p:txBody>
          <a:bodyPr vert="horz" lIns="91440" tIns="45720" rIns="91440" bIns="45720" rtlCol="1"/>
          <a:lstStyle>
            <a:lvl1pPr algn="r">
              <a:defRPr sz="1200"/>
            </a:lvl1pPr>
          </a:lstStyle>
          <a:p>
            <a:endParaRPr lang="ar-JO"/>
          </a:p>
        </p:txBody>
      </p:sp>
      <p:sp>
        <p:nvSpPr>
          <p:cNvPr id="3" name="Date Placeholder 2"/>
          <p:cNvSpPr>
            <a:spLocks noGrp="1"/>
          </p:cNvSpPr>
          <p:nvPr>
            <p:ph type="dt" idx="1"/>
          </p:nvPr>
        </p:nvSpPr>
        <p:spPr>
          <a:xfrm>
            <a:off x="1588" y="0"/>
            <a:ext cx="2971800" cy="499091"/>
          </a:xfrm>
          <a:prstGeom prst="rect">
            <a:avLst/>
          </a:prstGeom>
        </p:spPr>
        <p:txBody>
          <a:bodyPr vert="horz" lIns="91440" tIns="45720" rIns="91440" bIns="45720" rtlCol="1"/>
          <a:lstStyle>
            <a:lvl1pPr algn="l">
              <a:defRPr sz="1200"/>
            </a:lvl1pPr>
          </a:lstStyle>
          <a:p>
            <a:fld id="{DC02B8D7-6BE5-4D2D-8EDA-FE4BF0B9AF3C}" type="datetimeFigureOut">
              <a:rPr lang="ar-JO" smtClean="0"/>
              <a:t>04/12/1439</a:t>
            </a:fld>
            <a:endParaRPr lang="ar-JO"/>
          </a:p>
        </p:txBody>
      </p:sp>
      <p:sp>
        <p:nvSpPr>
          <p:cNvPr id="4" name="Slide Image Placeholder 3"/>
          <p:cNvSpPr>
            <a:spLocks noGrp="1" noRot="1" noChangeAspect="1"/>
          </p:cNvSpPr>
          <p:nvPr>
            <p:ph type="sldImg" idx="2"/>
          </p:nvPr>
        </p:nvSpPr>
        <p:spPr>
          <a:xfrm>
            <a:off x="1190625" y="1243013"/>
            <a:ext cx="4476750" cy="3357562"/>
          </a:xfrm>
          <a:prstGeom prst="rect">
            <a:avLst/>
          </a:prstGeom>
          <a:noFill/>
          <a:ln w="12700">
            <a:solidFill>
              <a:prstClr val="black"/>
            </a:solidFill>
          </a:ln>
        </p:spPr>
        <p:txBody>
          <a:bodyPr vert="horz" lIns="91440" tIns="45720" rIns="91440" bIns="45720" rtlCol="1" anchor="ctr"/>
          <a:lstStyle/>
          <a:p>
            <a:endParaRPr lang="ar-JO"/>
          </a:p>
        </p:txBody>
      </p:sp>
      <p:sp>
        <p:nvSpPr>
          <p:cNvPr id="5" name="Notes Placeholder 4"/>
          <p:cNvSpPr>
            <a:spLocks noGrp="1"/>
          </p:cNvSpPr>
          <p:nvPr>
            <p:ph type="body" sz="quarter" idx="3"/>
          </p:nvPr>
        </p:nvSpPr>
        <p:spPr>
          <a:xfrm>
            <a:off x="685800" y="4787126"/>
            <a:ext cx="5486400" cy="391674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6" name="Footer Placeholder 5"/>
          <p:cNvSpPr>
            <a:spLocks noGrp="1"/>
          </p:cNvSpPr>
          <p:nvPr>
            <p:ph type="ftr" sz="quarter" idx="4"/>
          </p:nvPr>
        </p:nvSpPr>
        <p:spPr>
          <a:xfrm>
            <a:off x="3886200" y="9448185"/>
            <a:ext cx="2971800" cy="499090"/>
          </a:xfrm>
          <a:prstGeom prst="rect">
            <a:avLst/>
          </a:prstGeom>
        </p:spPr>
        <p:txBody>
          <a:bodyPr vert="horz" lIns="91440" tIns="45720" rIns="91440" bIns="45720" rtlCol="1" anchor="b"/>
          <a:lstStyle>
            <a:lvl1pPr algn="r">
              <a:defRPr sz="1200"/>
            </a:lvl1pPr>
          </a:lstStyle>
          <a:p>
            <a:endParaRPr lang="ar-JO"/>
          </a:p>
        </p:txBody>
      </p:sp>
      <p:sp>
        <p:nvSpPr>
          <p:cNvPr id="7" name="Slide Number Placeholder 6"/>
          <p:cNvSpPr>
            <a:spLocks noGrp="1"/>
          </p:cNvSpPr>
          <p:nvPr>
            <p:ph type="sldNum" sz="quarter" idx="5"/>
          </p:nvPr>
        </p:nvSpPr>
        <p:spPr>
          <a:xfrm>
            <a:off x="1588" y="9448185"/>
            <a:ext cx="2971800" cy="499090"/>
          </a:xfrm>
          <a:prstGeom prst="rect">
            <a:avLst/>
          </a:prstGeom>
        </p:spPr>
        <p:txBody>
          <a:bodyPr vert="horz" lIns="91440" tIns="45720" rIns="91440" bIns="45720" rtlCol="1" anchor="b"/>
          <a:lstStyle>
            <a:lvl1pPr algn="l">
              <a:defRPr sz="1200"/>
            </a:lvl1pPr>
          </a:lstStyle>
          <a:p>
            <a:fld id="{534D2546-378A-491A-8629-5F71DA035C85}" type="slidenum">
              <a:rPr lang="ar-JO" smtClean="0"/>
              <a:t>‹#›</a:t>
            </a:fld>
            <a:endParaRPr lang="ar-JO"/>
          </a:p>
        </p:txBody>
      </p:sp>
    </p:spTree>
    <p:extLst>
      <p:ext uri="{BB962C8B-B14F-4D97-AF65-F5344CB8AC3E}">
        <p14:creationId xmlns:p14="http://schemas.microsoft.com/office/powerpoint/2010/main" val="149085459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JO"/>
          </a:p>
        </p:txBody>
      </p:sp>
      <p:sp>
        <p:nvSpPr>
          <p:cNvPr id="4" name="Slide Number Placeholder 3"/>
          <p:cNvSpPr>
            <a:spLocks noGrp="1"/>
          </p:cNvSpPr>
          <p:nvPr>
            <p:ph type="sldNum" sz="quarter" idx="10"/>
          </p:nvPr>
        </p:nvSpPr>
        <p:spPr/>
        <p:txBody>
          <a:bodyPr/>
          <a:lstStyle/>
          <a:p>
            <a:fld id="{534D2546-378A-491A-8629-5F71DA035C85}" type="slidenum">
              <a:rPr lang="ar-JO" smtClean="0"/>
              <a:t>1</a:t>
            </a:fld>
            <a:endParaRPr lang="ar-JO"/>
          </a:p>
        </p:txBody>
      </p:sp>
    </p:spTree>
    <p:extLst>
      <p:ext uri="{BB962C8B-B14F-4D97-AF65-F5344CB8AC3E}">
        <p14:creationId xmlns:p14="http://schemas.microsoft.com/office/powerpoint/2010/main" val="3130417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JO"/>
          </a:p>
        </p:txBody>
      </p:sp>
      <p:sp>
        <p:nvSpPr>
          <p:cNvPr id="4" name="Slide Number Placeholder 3"/>
          <p:cNvSpPr>
            <a:spLocks noGrp="1"/>
          </p:cNvSpPr>
          <p:nvPr>
            <p:ph type="sldNum" sz="quarter" idx="10"/>
          </p:nvPr>
        </p:nvSpPr>
        <p:spPr/>
        <p:txBody>
          <a:bodyPr/>
          <a:lstStyle/>
          <a:p>
            <a:fld id="{534D2546-378A-491A-8629-5F71DA035C85}" type="slidenum">
              <a:rPr lang="ar-JO" smtClean="0"/>
              <a:t>4</a:t>
            </a:fld>
            <a:endParaRPr lang="ar-JO"/>
          </a:p>
        </p:txBody>
      </p:sp>
    </p:spTree>
    <p:extLst>
      <p:ext uri="{BB962C8B-B14F-4D97-AF65-F5344CB8AC3E}">
        <p14:creationId xmlns:p14="http://schemas.microsoft.com/office/powerpoint/2010/main" val="2702593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JO"/>
          </a:p>
        </p:txBody>
      </p:sp>
      <p:sp>
        <p:nvSpPr>
          <p:cNvPr id="4" name="Slide Number Placeholder 3"/>
          <p:cNvSpPr>
            <a:spLocks noGrp="1"/>
          </p:cNvSpPr>
          <p:nvPr>
            <p:ph type="sldNum" sz="quarter" idx="10"/>
          </p:nvPr>
        </p:nvSpPr>
        <p:spPr/>
        <p:txBody>
          <a:bodyPr/>
          <a:lstStyle/>
          <a:p>
            <a:fld id="{534D2546-378A-491A-8629-5F71DA035C85}" type="slidenum">
              <a:rPr lang="ar-JO" smtClean="0"/>
              <a:t>5</a:t>
            </a:fld>
            <a:endParaRPr lang="ar-JO"/>
          </a:p>
        </p:txBody>
      </p:sp>
    </p:spTree>
    <p:extLst>
      <p:ext uri="{BB962C8B-B14F-4D97-AF65-F5344CB8AC3E}">
        <p14:creationId xmlns:p14="http://schemas.microsoft.com/office/powerpoint/2010/main" val="2266087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JO"/>
          </a:p>
        </p:txBody>
      </p:sp>
      <p:sp>
        <p:nvSpPr>
          <p:cNvPr id="4" name="Slide Number Placeholder 3"/>
          <p:cNvSpPr>
            <a:spLocks noGrp="1"/>
          </p:cNvSpPr>
          <p:nvPr>
            <p:ph type="sldNum" sz="quarter" idx="10"/>
          </p:nvPr>
        </p:nvSpPr>
        <p:spPr/>
        <p:txBody>
          <a:bodyPr/>
          <a:lstStyle/>
          <a:p>
            <a:fld id="{534D2546-378A-491A-8629-5F71DA035C85}" type="slidenum">
              <a:rPr lang="ar-JO" smtClean="0"/>
              <a:t>7</a:t>
            </a:fld>
            <a:endParaRPr lang="ar-JO"/>
          </a:p>
        </p:txBody>
      </p:sp>
    </p:spTree>
    <p:extLst>
      <p:ext uri="{BB962C8B-B14F-4D97-AF65-F5344CB8AC3E}">
        <p14:creationId xmlns:p14="http://schemas.microsoft.com/office/powerpoint/2010/main" val="954494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JO"/>
          </a:p>
        </p:txBody>
      </p:sp>
      <p:sp>
        <p:nvSpPr>
          <p:cNvPr id="4" name="Slide Number Placeholder 3"/>
          <p:cNvSpPr>
            <a:spLocks noGrp="1"/>
          </p:cNvSpPr>
          <p:nvPr>
            <p:ph type="sldNum" sz="quarter" idx="10"/>
          </p:nvPr>
        </p:nvSpPr>
        <p:spPr/>
        <p:txBody>
          <a:bodyPr/>
          <a:lstStyle/>
          <a:p>
            <a:fld id="{534D2546-378A-491A-8629-5F71DA035C85}" type="slidenum">
              <a:rPr lang="ar-JO" smtClean="0"/>
              <a:t>13</a:t>
            </a:fld>
            <a:endParaRPr lang="ar-JO"/>
          </a:p>
        </p:txBody>
      </p:sp>
    </p:spTree>
    <p:extLst>
      <p:ext uri="{BB962C8B-B14F-4D97-AF65-F5344CB8AC3E}">
        <p14:creationId xmlns:p14="http://schemas.microsoft.com/office/powerpoint/2010/main" val="3960663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JO"/>
          </a:p>
        </p:txBody>
      </p:sp>
      <p:sp>
        <p:nvSpPr>
          <p:cNvPr id="4" name="Slide Number Placeholder 3"/>
          <p:cNvSpPr>
            <a:spLocks noGrp="1"/>
          </p:cNvSpPr>
          <p:nvPr>
            <p:ph type="sldNum" sz="quarter" idx="10"/>
          </p:nvPr>
        </p:nvSpPr>
        <p:spPr/>
        <p:txBody>
          <a:bodyPr/>
          <a:lstStyle/>
          <a:p>
            <a:fld id="{534D2546-378A-491A-8629-5F71DA035C85}" type="slidenum">
              <a:rPr lang="ar-JO" smtClean="0"/>
              <a:t>14</a:t>
            </a:fld>
            <a:endParaRPr lang="ar-JO"/>
          </a:p>
        </p:txBody>
      </p:sp>
    </p:spTree>
    <p:extLst>
      <p:ext uri="{BB962C8B-B14F-4D97-AF65-F5344CB8AC3E}">
        <p14:creationId xmlns:p14="http://schemas.microsoft.com/office/powerpoint/2010/main" val="3813913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JO"/>
          </a:p>
        </p:txBody>
      </p:sp>
      <p:sp>
        <p:nvSpPr>
          <p:cNvPr id="4" name="Slide Number Placeholder 3"/>
          <p:cNvSpPr>
            <a:spLocks noGrp="1"/>
          </p:cNvSpPr>
          <p:nvPr>
            <p:ph type="sldNum" sz="quarter" idx="10"/>
          </p:nvPr>
        </p:nvSpPr>
        <p:spPr/>
        <p:txBody>
          <a:bodyPr/>
          <a:lstStyle/>
          <a:p>
            <a:fld id="{534D2546-378A-491A-8629-5F71DA035C85}" type="slidenum">
              <a:rPr lang="ar-JO" smtClean="0"/>
              <a:t>15</a:t>
            </a:fld>
            <a:endParaRPr lang="ar-JO"/>
          </a:p>
        </p:txBody>
      </p:sp>
    </p:spTree>
    <p:extLst>
      <p:ext uri="{BB962C8B-B14F-4D97-AF65-F5344CB8AC3E}">
        <p14:creationId xmlns:p14="http://schemas.microsoft.com/office/powerpoint/2010/main" val="3610674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35EB7B4-8374-4D68-BBC8-D5925A284B45}" type="datetimeFigureOut">
              <a:rPr lang="en-US" smtClean="0"/>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1772E0-87EC-4E5C-810F-DD6ACBBA945D}" type="slidenum">
              <a:rPr lang="en-US" smtClean="0"/>
              <a:t>‹#›</a:t>
            </a:fld>
            <a:endParaRPr lang="en-US"/>
          </a:p>
        </p:txBody>
      </p:sp>
    </p:spTree>
    <p:extLst>
      <p:ext uri="{BB962C8B-B14F-4D97-AF65-F5344CB8AC3E}">
        <p14:creationId xmlns:p14="http://schemas.microsoft.com/office/powerpoint/2010/main" val="2350131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5EB7B4-8374-4D68-BBC8-D5925A284B45}" type="datetimeFigureOut">
              <a:rPr lang="en-US" smtClean="0"/>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1772E0-87EC-4E5C-810F-DD6ACBBA945D}" type="slidenum">
              <a:rPr lang="en-US" smtClean="0"/>
              <a:t>‹#›</a:t>
            </a:fld>
            <a:endParaRPr lang="en-US"/>
          </a:p>
        </p:txBody>
      </p:sp>
    </p:spTree>
    <p:extLst>
      <p:ext uri="{BB962C8B-B14F-4D97-AF65-F5344CB8AC3E}">
        <p14:creationId xmlns:p14="http://schemas.microsoft.com/office/powerpoint/2010/main" val="259571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5EB7B4-8374-4D68-BBC8-D5925A284B45}" type="datetimeFigureOut">
              <a:rPr lang="en-US" smtClean="0"/>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1772E0-87EC-4E5C-810F-DD6ACBBA945D}" type="slidenum">
              <a:rPr lang="en-US" smtClean="0"/>
              <a:t>‹#›</a:t>
            </a:fld>
            <a:endParaRPr lang="en-US"/>
          </a:p>
        </p:txBody>
      </p:sp>
    </p:spTree>
    <p:extLst>
      <p:ext uri="{BB962C8B-B14F-4D97-AF65-F5344CB8AC3E}">
        <p14:creationId xmlns:p14="http://schemas.microsoft.com/office/powerpoint/2010/main" val="3920887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5EB7B4-8374-4D68-BBC8-D5925A284B45}" type="datetimeFigureOut">
              <a:rPr lang="en-US" smtClean="0"/>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1772E0-87EC-4E5C-810F-DD6ACBBA945D}" type="slidenum">
              <a:rPr lang="en-US" smtClean="0"/>
              <a:t>‹#›</a:t>
            </a:fld>
            <a:endParaRPr lang="en-US"/>
          </a:p>
        </p:txBody>
      </p:sp>
    </p:spTree>
    <p:extLst>
      <p:ext uri="{BB962C8B-B14F-4D97-AF65-F5344CB8AC3E}">
        <p14:creationId xmlns:p14="http://schemas.microsoft.com/office/powerpoint/2010/main" val="1724477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5EB7B4-8374-4D68-BBC8-D5925A284B45}" type="datetimeFigureOut">
              <a:rPr lang="en-US" smtClean="0"/>
              <a:t>8/15/2018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1772E0-87EC-4E5C-810F-DD6ACBBA945D}" type="slidenum">
              <a:rPr lang="en-US" smtClean="0"/>
              <a:t>‹#›</a:t>
            </a:fld>
            <a:endParaRPr lang="en-US"/>
          </a:p>
        </p:txBody>
      </p:sp>
    </p:spTree>
    <p:extLst>
      <p:ext uri="{BB962C8B-B14F-4D97-AF65-F5344CB8AC3E}">
        <p14:creationId xmlns:p14="http://schemas.microsoft.com/office/powerpoint/2010/main" val="2573725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p:cNvSpPr/>
          <p:nvPr userDrawn="1"/>
        </p:nvSpPr>
        <p:spPr>
          <a:xfrm>
            <a:off x="0" y="1447800"/>
            <a:ext cx="9144000" cy="4114800"/>
          </a:xfrm>
          <a:prstGeom prst="rect">
            <a:avLst/>
          </a:prstGeom>
          <a:solidFill>
            <a:srgbClr val="00A9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1545" y="5562600"/>
            <a:ext cx="9144000" cy="1295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9800" y="306674"/>
            <a:ext cx="2749550" cy="1084265"/>
          </a:xfrm>
          <a:prstGeom prst="rect">
            <a:avLst/>
          </a:prstGeom>
        </p:spPr>
      </p:pic>
    </p:spTree>
    <p:extLst>
      <p:ext uri="{BB962C8B-B14F-4D97-AF65-F5344CB8AC3E}">
        <p14:creationId xmlns:p14="http://schemas.microsoft.com/office/powerpoint/2010/main" val="806740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35EB7B4-8374-4D68-BBC8-D5925A284B45}" type="datetimeFigureOut">
              <a:rPr lang="en-US" smtClean="0"/>
              <a:t>8/15/2018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1772E0-87EC-4E5C-810F-DD6ACBBA945D}" type="slidenum">
              <a:rPr lang="en-US" smtClean="0"/>
              <a:t>‹#›</a:t>
            </a:fld>
            <a:endParaRPr lang="en-US"/>
          </a:p>
        </p:txBody>
      </p:sp>
    </p:spTree>
    <p:extLst>
      <p:ext uri="{BB962C8B-B14F-4D97-AF65-F5344CB8AC3E}">
        <p14:creationId xmlns:p14="http://schemas.microsoft.com/office/powerpoint/2010/main" val="1566911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8"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005072" y="381000"/>
            <a:ext cx="610980"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userDrawn="1"/>
        </p:nvSpPr>
        <p:spPr>
          <a:xfrm>
            <a:off x="228600" y="1371600"/>
            <a:ext cx="8387452" cy="45719"/>
          </a:xfrm>
          <a:prstGeom prst="rect">
            <a:avLst/>
          </a:prstGeom>
          <a:solidFill>
            <a:srgbClr val="00A9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281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5EB7B4-8374-4D68-BBC8-D5925A284B45}" type="datetimeFigureOut">
              <a:rPr lang="en-US" smtClean="0"/>
              <a:t>8/15/2018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1772E0-87EC-4E5C-810F-DD6ACBBA945D}" type="slidenum">
              <a:rPr lang="en-US" smtClean="0"/>
              <a:t>‹#›</a:t>
            </a:fld>
            <a:endParaRPr lang="en-US"/>
          </a:p>
        </p:txBody>
      </p:sp>
    </p:spTree>
    <p:extLst>
      <p:ext uri="{BB962C8B-B14F-4D97-AF65-F5344CB8AC3E}">
        <p14:creationId xmlns:p14="http://schemas.microsoft.com/office/powerpoint/2010/main" val="1193809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5EB7B4-8374-4D68-BBC8-D5925A284B45}" type="datetimeFigureOut">
              <a:rPr lang="en-US" smtClean="0"/>
              <a:t>8/15/2018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1772E0-87EC-4E5C-810F-DD6ACBBA945D}" type="slidenum">
              <a:rPr lang="en-US" smtClean="0"/>
              <a:t>‹#›</a:t>
            </a:fld>
            <a:endParaRPr lang="en-US"/>
          </a:p>
        </p:txBody>
      </p:sp>
    </p:spTree>
    <p:extLst>
      <p:ext uri="{BB962C8B-B14F-4D97-AF65-F5344CB8AC3E}">
        <p14:creationId xmlns:p14="http://schemas.microsoft.com/office/powerpoint/2010/main" val="1364711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5EB7B4-8374-4D68-BBC8-D5925A284B45}" type="datetimeFigureOut">
              <a:rPr lang="en-US" smtClean="0"/>
              <a:t>8/15/2018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1772E0-87EC-4E5C-810F-DD6ACBBA945D}" type="slidenum">
              <a:rPr lang="en-US" smtClean="0"/>
              <a:t>‹#›</a:t>
            </a:fld>
            <a:endParaRPr lang="en-US"/>
          </a:p>
        </p:txBody>
      </p:sp>
    </p:spTree>
    <p:extLst>
      <p:ext uri="{BB962C8B-B14F-4D97-AF65-F5344CB8AC3E}">
        <p14:creationId xmlns:p14="http://schemas.microsoft.com/office/powerpoint/2010/main" val="2285925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5EB7B4-8374-4D68-BBC8-D5925A284B45}" type="datetimeFigureOut">
              <a:rPr lang="en-US" smtClean="0"/>
              <a:t>8/15/2018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1772E0-87EC-4E5C-810F-DD6ACBBA945D}" type="slidenum">
              <a:rPr lang="en-US" smtClean="0"/>
              <a:t>‹#›</a:t>
            </a:fld>
            <a:endParaRPr lang="en-US"/>
          </a:p>
        </p:txBody>
      </p:sp>
    </p:spTree>
    <p:extLst>
      <p:ext uri="{BB962C8B-B14F-4D97-AF65-F5344CB8AC3E}">
        <p14:creationId xmlns:p14="http://schemas.microsoft.com/office/powerpoint/2010/main" val="2394971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533400" y="2971800"/>
            <a:ext cx="7772400" cy="144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en-US" sz="3600" b="1" dirty="0">
                <a:solidFill>
                  <a:schemeClr val="bg1"/>
                </a:solidFill>
              </a:rPr>
              <a:t>The Higher Council for the Rights of Persons with Disabilities </a:t>
            </a:r>
            <a:endParaRPr lang="en-US" sz="3600" b="1" dirty="0" smtClean="0">
              <a:solidFill>
                <a:schemeClr val="bg1"/>
              </a:solidFill>
            </a:endParaRPr>
          </a:p>
          <a:p>
            <a:pPr rtl="1"/>
            <a:r>
              <a:rPr lang="en-US" sz="3600" b="1" dirty="0" smtClean="0">
                <a:solidFill>
                  <a:schemeClr val="bg1"/>
                </a:solidFill>
              </a:rPr>
              <a:t>(HCD</a:t>
            </a:r>
            <a:r>
              <a:rPr lang="en-US" sz="3600" b="1" dirty="0">
                <a:solidFill>
                  <a:schemeClr val="bg1"/>
                </a:solidFill>
              </a:rPr>
              <a:t>)</a:t>
            </a:r>
            <a:endParaRPr lang="ar-JO" sz="3600" b="1"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152400"/>
            <a:ext cx="3164202" cy="1296000"/>
          </a:xfrm>
          <a:prstGeom prst="rect">
            <a:avLst/>
          </a:prstGeom>
        </p:spPr>
      </p:pic>
    </p:spTree>
    <p:extLst>
      <p:ext uri="{BB962C8B-B14F-4D97-AF65-F5344CB8AC3E}">
        <p14:creationId xmlns:p14="http://schemas.microsoft.com/office/powerpoint/2010/main" val="27779659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2489" y="609600"/>
            <a:ext cx="6562822" cy="584775"/>
          </a:xfrm>
          <a:prstGeom prst="rect">
            <a:avLst/>
          </a:prstGeom>
        </p:spPr>
        <p:txBody>
          <a:bodyPr wrap="none">
            <a:spAutoFit/>
          </a:bodyPr>
          <a:lstStyle/>
          <a:p>
            <a:pPr algn="ctr"/>
            <a:r>
              <a:rPr lang="en-US" sz="3200" b="1" dirty="0"/>
              <a:t>Definition of </a:t>
            </a:r>
            <a:r>
              <a:rPr lang="en-US" sz="3200" b="1" dirty="0" smtClean="0"/>
              <a:t>Persons </a:t>
            </a:r>
            <a:r>
              <a:rPr lang="en-US" sz="3200" b="1" dirty="0"/>
              <a:t>with Disabilities</a:t>
            </a:r>
            <a:endParaRPr lang="ar-JO" sz="3200" b="1" dirty="0"/>
          </a:p>
        </p:txBody>
      </p:sp>
      <p:sp>
        <p:nvSpPr>
          <p:cNvPr id="3" name="Rectangle 2"/>
          <p:cNvSpPr/>
          <p:nvPr/>
        </p:nvSpPr>
        <p:spPr>
          <a:xfrm>
            <a:off x="76200" y="1804749"/>
            <a:ext cx="8534400" cy="4062651"/>
          </a:xfrm>
          <a:prstGeom prst="rect">
            <a:avLst/>
          </a:prstGeom>
        </p:spPr>
        <p:txBody>
          <a:bodyPr wrap="square">
            <a:spAutoFit/>
          </a:bodyPr>
          <a:lstStyle/>
          <a:p>
            <a:pPr marL="342900" indent="-342900" algn="just">
              <a:buFont typeface="Arial" panose="020B0604020202020204" pitchFamily="34" charset="0"/>
              <a:buChar char="•"/>
            </a:pPr>
            <a:r>
              <a:rPr lang="en-US" sz="2400" dirty="0" smtClean="0">
                <a:solidFill>
                  <a:srgbClr val="000000"/>
                </a:solidFill>
                <a:latin typeface="Times New Roman" panose="02020603050405020304" pitchFamily="18" charset="0"/>
              </a:rPr>
              <a:t>A </a:t>
            </a:r>
            <a:r>
              <a:rPr lang="en-US" sz="2400" dirty="0">
                <a:solidFill>
                  <a:srgbClr val="000000"/>
                </a:solidFill>
                <a:latin typeface="Times New Roman" panose="02020603050405020304" pitchFamily="18" charset="0"/>
              </a:rPr>
              <a:t>person who has long-term physical, sensory, intellectual, mental, psychological or neurological impairment, which, as a result of interaction with other physical and behavioral barriers, may hinder performance by such person of one of the major life activities or hinder the exercise by such person of any right or basic freedom </a:t>
            </a:r>
            <a:r>
              <a:rPr lang="en-US" sz="2400" dirty="0" smtClean="0">
                <a:solidFill>
                  <a:srgbClr val="000000"/>
                </a:solidFill>
                <a:latin typeface="Times New Roman" panose="02020603050405020304" pitchFamily="18" charset="0"/>
              </a:rPr>
              <a:t>independently</a:t>
            </a:r>
            <a:r>
              <a:rPr lang="en-US" dirty="0" smtClean="0">
                <a:solidFill>
                  <a:srgbClr val="000000"/>
                </a:solidFill>
                <a:latin typeface="Times New Roman" panose="02020603050405020304" pitchFamily="18" charset="0"/>
              </a:rPr>
              <a:t>.</a:t>
            </a:r>
          </a:p>
          <a:p>
            <a:pPr marL="285750" indent="-285750" algn="just">
              <a:buFont typeface="Arial" panose="020B0604020202020204" pitchFamily="34" charset="0"/>
              <a:buChar char="•"/>
            </a:pPr>
            <a:r>
              <a:rPr lang="en-US" sz="2400" dirty="0" smtClean="0"/>
              <a:t>An </a:t>
            </a:r>
            <a:r>
              <a:rPr lang="en-US" sz="2400" dirty="0"/>
              <a:t>impairment will be considered of a long-term nature according to Clause (a) of this Article if the impairment is not expected to disappear in at least (24) months from the date of commencement of treatment or of rehabilitation. </a:t>
            </a:r>
          </a:p>
          <a:p>
            <a:endParaRPr lang="en-US" dirty="0"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695919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590472"/>
            <a:ext cx="8686800" cy="4893647"/>
          </a:xfrm>
          <a:prstGeom prst="rect">
            <a:avLst/>
          </a:prstGeom>
        </p:spPr>
        <p:txBody>
          <a:bodyPr wrap="square">
            <a:spAutoFit/>
          </a:bodyPr>
          <a:lstStyle/>
          <a:p>
            <a:pPr marL="285750" indent="-285750" algn="just">
              <a:buFont typeface="Arial" panose="020B0604020202020204" pitchFamily="34" charset="0"/>
              <a:buChar char="•"/>
            </a:pPr>
            <a:r>
              <a:rPr lang="en-US" sz="2400" dirty="0"/>
              <a:t>Physical obstacles and behavioral barriers mentioned in Clause (a) of this Article include lack or absence of reasonable accommodation or accessible formats or accessibility, and also include individual behaviors and discriminative institutional practices on the basis of disability </a:t>
            </a:r>
            <a:endParaRPr lang="en-US" sz="2400" dirty="0" smtClean="0"/>
          </a:p>
          <a:p>
            <a:pPr marL="285750" indent="-285750">
              <a:buFont typeface="Arial" panose="020B0604020202020204" pitchFamily="34" charset="0"/>
              <a:buChar char="•"/>
            </a:pPr>
            <a:r>
              <a:rPr lang="en-US" sz="2400" dirty="0" smtClean="0"/>
              <a:t>Major </a:t>
            </a:r>
            <a:r>
              <a:rPr lang="en-US" sz="2400" dirty="0"/>
              <a:t>life activities mentioned in Clause (a) of this Article include the following: </a:t>
            </a:r>
          </a:p>
          <a:p>
            <a:pPr lvl="1"/>
            <a:r>
              <a:rPr lang="en-US" sz="2400" dirty="0"/>
              <a:t>1. Eating, drinking, administering, self- care, reading and writing. </a:t>
            </a:r>
          </a:p>
          <a:p>
            <a:pPr lvl="1"/>
            <a:r>
              <a:rPr lang="en-US" sz="2400" dirty="0"/>
              <a:t>2. Movement and mobility. </a:t>
            </a:r>
          </a:p>
          <a:p>
            <a:pPr lvl="1"/>
            <a:r>
              <a:rPr lang="en-US" sz="2400" dirty="0"/>
              <a:t>3. Interaction and concentration, expression and verbal, visual and written communication. </a:t>
            </a:r>
          </a:p>
          <a:p>
            <a:pPr lvl="1"/>
            <a:r>
              <a:rPr lang="en-US" sz="2400" dirty="0"/>
              <a:t>4. Learning, rehabilitation and training. </a:t>
            </a:r>
          </a:p>
          <a:p>
            <a:pPr lvl="1"/>
            <a:r>
              <a:rPr lang="en-US" sz="2400" dirty="0"/>
              <a:t>5. Work. </a:t>
            </a:r>
          </a:p>
        </p:txBody>
      </p:sp>
      <p:sp>
        <p:nvSpPr>
          <p:cNvPr id="3" name="Rectangle 2"/>
          <p:cNvSpPr/>
          <p:nvPr/>
        </p:nvSpPr>
        <p:spPr>
          <a:xfrm>
            <a:off x="657177" y="685800"/>
            <a:ext cx="6562823" cy="584775"/>
          </a:xfrm>
          <a:prstGeom prst="rect">
            <a:avLst/>
          </a:prstGeom>
        </p:spPr>
        <p:txBody>
          <a:bodyPr wrap="none">
            <a:spAutoFit/>
          </a:bodyPr>
          <a:lstStyle/>
          <a:p>
            <a:pPr algn="ctr"/>
            <a:r>
              <a:rPr lang="en-US" sz="3200" b="1" dirty="0"/>
              <a:t>Definition of Persons with Disabilities</a:t>
            </a:r>
            <a:endParaRPr lang="ar-JO" sz="3200" b="1" dirty="0"/>
          </a:p>
        </p:txBody>
      </p:sp>
    </p:spTree>
    <p:extLst>
      <p:ext uri="{BB962C8B-B14F-4D97-AF65-F5344CB8AC3E}">
        <p14:creationId xmlns:p14="http://schemas.microsoft.com/office/powerpoint/2010/main" val="3422496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362200"/>
            <a:ext cx="8375176" cy="2677656"/>
          </a:xfrm>
          <a:prstGeom prst="rect">
            <a:avLst/>
          </a:prstGeom>
        </p:spPr>
        <p:txBody>
          <a:bodyPr wrap="square">
            <a:spAutoFit/>
          </a:bodyPr>
          <a:lstStyle/>
          <a:p>
            <a:pPr marL="285750" indent="-285750" algn="just">
              <a:buFont typeface="Wingdings" panose="05000000000000000000" pitchFamily="2" charset="2"/>
              <a:buChar char="Ø"/>
            </a:pPr>
            <a:r>
              <a:rPr lang="en-US" sz="2400" dirty="0" smtClean="0">
                <a:solidFill>
                  <a:srgbClr val="000000"/>
                </a:solidFill>
              </a:rPr>
              <a:t>Focus </a:t>
            </a:r>
            <a:r>
              <a:rPr lang="en-US" sz="2400" dirty="0">
                <a:solidFill>
                  <a:srgbClr val="000000"/>
                </a:solidFill>
              </a:rPr>
              <a:t>on the barriers rather than on the disability</a:t>
            </a:r>
            <a:r>
              <a:rPr lang="en-US" sz="2400" dirty="0" smtClean="0">
                <a:solidFill>
                  <a:srgbClr val="000000"/>
                </a:solidFill>
              </a:rPr>
              <a:t>;</a:t>
            </a:r>
          </a:p>
          <a:p>
            <a:pPr algn="just"/>
            <a:endParaRPr lang="en-US" sz="2400" dirty="0">
              <a:solidFill>
                <a:srgbClr val="000000"/>
              </a:solidFill>
            </a:endParaRPr>
          </a:p>
          <a:p>
            <a:pPr marL="285750" indent="-285750" algn="just">
              <a:buFont typeface="Wingdings" panose="05000000000000000000" pitchFamily="2" charset="2"/>
              <a:buChar char="Ø"/>
            </a:pPr>
            <a:r>
              <a:rPr lang="en-US" sz="2400" dirty="0">
                <a:solidFill>
                  <a:srgbClr val="000000"/>
                </a:solidFill>
              </a:rPr>
              <a:t>Recognition and legal protection of temporary disabilities</a:t>
            </a:r>
            <a:r>
              <a:rPr lang="en-US" sz="2400" dirty="0" smtClean="0">
                <a:solidFill>
                  <a:srgbClr val="000000"/>
                </a:solidFill>
              </a:rPr>
              <a:t>.</a:t>
            </a:r>
          </a:p>
          <a:p>
            <a:pPr algn="just"/>
            <a:endParaRPr lang="en-US" sz="2400" dirty="0" smtClean="0">
              <a:solidFill>
                <a:srgbClr val="000000"/>
              </a:solidFill>
            </a:endParaRPr>
          </a:p>
          <a:p>
            <a:pPr marL="285750" indent="-285750" algn="just">
              <a:buFont typeface="Wingdings" panose="05000000000000000000" pitchFamily="2" charset="2"/>
              <a:buChar char="Ø"/>
            </a:pPr>
            <a:r>
              <a:rPr lang="en-US" sz="2400" dirty="0">
                <a:solidFill>
                  <a:srgbClr val="000000"/>
                </a:solidFill>
              </a:rPr>
              <a:t>Limiting or restricting the exercise of the right, freedom or main life activity is </a:t>
            </a:r>
            <a:r>
              <a:rPr lang="en-US" sz="2400" dirty="0" smtClean="0">
                <a:solidFill>
                  <a:srgbClr val="000000"/>
                </a:solidFill>
              </a:rPr>
              <a:t>the </a:t>
            </a:r>
            <a:r>
              <a:rPr lang="en-US" sz="2400" dirty="0">
                <a:solidFill>
                  <a:srgbClr val="000000"/>
                </a:solidFill>
              </a:rPr>
              <a:t>criterion in which the state of disability is </a:t>
            </a:r>
            <a:r>
              <a:rPr lang="en-US" sz="2400" dirty="0" smtClean="0">
                <a:solidFill>
                  <a:srgbClr val="000000"/>
                </a:solidFill>
              </a:rPr>
              <a:t>measured.</a:t>
            </a:r>
            <a:endParaRPr lang="en-US" sz="2400" dirty="0">
              <a:solidFill>
                <a:srgbClr val="000000"/>
              </a:solidFill>
            </a:endParaRPr>
          </a:p>
        </p:txBody>
      </p:sp>
      <p:sp>
        <p:nvSpPr>
          <p:cNvPr id="3" name="Rectangle 2"/>
          <p:cNvSpPr/>
          <p:nvPr/>
        </p:nvSpPr>
        <p:spPr>
          <a:xfrm>
            <a:off x="3343843" y="685800"/>
            <a:ext cx="2045945" cy="584775"/>
          </a:xfrm>
          <a:prstGeom prst="rect">
            <a:avLst/>
          </a:prstGeom>
        </p:spPr>
        <p:txBody>
          <a:bodyPr wrap="none">
            <a:spAutoFit/>
          </a:bodyPr>
          <a:lstStyle/>
          <a:p>
            <a:r>
              <a:rPr lang="en-US" sz="3200" b="1" dirty="0"/>
              <a:t>Definitions</a:t>
            </a:r>
            <a:endParaRPr lang="ar-JO" sz="3200" b="1" dirty="0"/>
          </a:p>
        </p:txBody>
      </p:sp>
    </p:spTree>
    <p:extLst>
      <p:ext uri="{BB962C8B-B14F-4D97-AF65-F5344CB8AC3E}">
        <p14:creationId xmlns:p14="http://schemas.microsoft.com/office/powerpoint/2010/main" val="3459021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40603" y="642939"/>
            <a:ext cx="7772400" cy="762000"/>
          </a:xfrm>
        </p:spPr>
        <p:txBody>
          <a:bodyPr>
            <a:noAutofit/>
          </a:bodyPr>
          <a:lstStyle/>
          <a:p>
            <a:pPr rtl="1"/>
            <a:r>
              <a:rPr lang="en-US" altLang="ar-JO" sz="3200" dirty="0"/>
              <a:t>National Priorities 2018-2020</a:t>
            </a:r>
            <a:endParaRPr lang="en-US" sz="3600" dirty="0"/>
          </a:p>
        </p:txBody>
      </p:sp>
      <p:sp>
        <p:nvSpPr>
          <p:cNvPr id="7" name="Slide Number Placeholder 6"/>
          <p:cNvSpPr>
            <a:spLocks noGrp="1"/>
          </p:cNvSpPr>
          <p:nvPr>
            <p:ph type="sldNum" sz="quarter" idx="4294967295"/>
          </p:nvPr>
        </p:nvSpPr>
        <p:spPr>
          <a:xfrm>
            <a:off x="8629650" y="6400800"/>
            <a:ext cx="514350" cy="227013"/>
          </a:xfrm>
          <a:prstGeom prst="rect">
            <a:avLst/>
          </a:prstGeom>
        </p:spPr>
        <p:txBody>
          <a:bodyPr/>
          <a:lstStyle/>
          <a:p>
            <a:pPr algn="ctr"/>
            <a:fld id="{D8D877B3-D348-4611-9BDB-C5374591D951}" type="slidenum">
              <a:rPr lang="en-US" sz="1000" smtClean="0">
                <a:solidFill>
                  <a:schemeClr val="bg1">
                    <a:lumMod val="65000"/>
                  </a:schemeClr>
                </a:solidFill>
                <a:latin typeface="Arial" panose="020B0604020202020204" pitchFamily="34" charset="0"/>
                <a:cs typeface="Arial" panose="020B0604020202020204" pitchFamily="34" charset="0"/>
              </a:rPr>
              <a:pPr algn="ctr"/>
              <a:t>13</a:t>
            </a:fld>
            <a:endParaRPr lang="en-US" sz="1000" dirty="0">
              <a:solidFill>
                <a:schemeClr val="bg1">
                  <a:lumMod val="65000"/>
                </a:schemeClr>
              </a:solidFill>
              <a:latin typeface="Arial" panose="020B0604020202020204" pitchFamily="34" charset="0"/>
              <a:cs typeface="Arial" panose="020B0604020202020204" pitchFamily="34" charset="0"/>
            </a:endParaRPr>
          </a:p>
        </p:txBody>
      </p:sp>
      <p:sp>
        <p:nvSpPr>
          <p:cNvPr id="8" name="Title 1"/>
          <p:cNvSpPr txBox="1">
            <a:spLocks/>
          </p:cNvSpPr>
          <p:nvPr/>
        </p:nvSpPr>
        <p:spPr>
          <a:xfrm>
            <a:off x="416791" y="1981199"/>
            <a:ext cx="7772400" cy="33289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endParaRPr lang="ar-JO" sz="1800" dirty="0"/>
          </a:p>
          <a:p>
            <a:pPr algn="r" rtl="1"/>
            <a:endParaRPr lang="en-US" sz="1800" dirty="0"/>
          </a:p>
        </p:txBody>
      </p:sp>
      <p:sp>
        <p:nvSpPr>
          <p:cNvPr id="3" name="Title 1">
            <a:extLst>
              <a:ext uri="{FF2B5EF4-FFF2-40B4-BE49-F238E27FC236}">
                <a16:creationId xmlns="" xmlns:a16="http://schemas.microsoft.com/office/drawing/2014/main" id="{602A6A3D-E2DE-46AD-9448-5214BC26E234}"/>
              </a:ext>
            </a:extLst>
          </p:cNvPr>
          <p:cNvSpPr txBox="1">
            <a:spLocks/>
          </p:cNvSpPr>
          <p:nvPr/>
        </p:nvSpPr>
        <p:spPr>
          <a:xfrm>
            <a:off x="685800" y="1981199"/>
            <a:ext cx="7772400" cy="345281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just" rtl="1">
              <a:buFont typeface="Arial" panose="020B0604020202020204" pitchFamily="34" charset="0"/>
              <a:buChar char="•"/>
            </a:pPr>
            <a:endParaRPr lang="ar-JO" sz="2400" dirty="0">
              <a:effectLst/>
              <a:ea typeface="Times New Roman" panose="02020603050405020304" pitchFamily="18" charset="0"/>
              <a:cs typeface="+mn-cs"/>
            </a:endParaRPr>
          </a:p>
        </p:txBody>
      </p:sp>
      <p:sp>
        <p:nvSpPr>
          <p:cNvPr id="6" name="Content Placeholder 4"/>
          <p:cNvSpPr txBox="1">
            <a:spLocks/>
          </p:cNvSpPr>
          <p:nvPr/>
        </p:nvSpPr>
        <p:spPr>
          <a:xfrm>
            <a:off x="457200" y="1600200"/>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rtl="1">
              <a:buFont typeface="Arial" panose="020B0604020202020204" pitchFamily="34" charset="0"/>
              <a:buNone/>
              <a:defRPr/>
            </a:pPr>
            <a:r>
              <a:rPr lang="en-US" sz="2800" dirty="0" smtClean="0"/>
              <a:t>Per the Law, the Council identified four national priorities:</a:t>
            </a:r>
          </a:p>
          <a:p>
            <a:pPr>
              <a:defRPr/>
            </a:pPr>
            <a:r>
              <a:rPr lang="en-US" sz="2800" dirty="0" smtClean="0"/>
              <a:t>Accessibility</a:t>
            </a:r>
          </a:p>
          <a:p>
            <a:pPr>
              <a:defRPr/>
            </a:pPr>
            <a:r>
              <a:rPr lang="en-US" sz="2800" dirty="0" smtClean="0"/>
              <a:t>Inclusive Education</a:t>
            </a:r>
          </a:p>
          <a:p>
            <a:pPr>
              <a:defRPr/>
            </a:pPr>
            <a:r>
              <a:rPr lang="en-US" sz="2800" dirty="0" smtClean="0"/>
              <a:t>De-institutionalization and Independent Living</a:t>
            </a:r>
          </a:p>
          <a:p>
            <a:pPr>
              <a:defRPr/>
            </a:pPr>
            <a:r>
              <a:rPr lang="en-US" sz="2800" dirty="0" smtClean="0"/>
              <a:t>Diagnosis and Accreditation Standards </a:t>
            </a:r>
          </a:p>
          <a:p>
            <a:pPr marL="0" indent="0">
              <a:buFont typeface="Arial" panose="020B0604020202020204" pitchFamily="34" charset="0"/>
              <a:buNone/>
              <a:defRPr/>
            </a:pPr>
            <a:r>
              <a:rPr lang="en-US" sz="2800" dirty="0" smtClean="0"/>
              <a:t>Implementation?</a:t>
            </a:r>
          </a:p>
          <a:p>
            <a:pPr>
              <a:defRPr/>
            </a:pPr>
            <a:r>
              <a:rPr lang="en-US" sz="2800" dirty="0" smtClean="0"/>
              <a:t>Ground-work preparation through the creation of taskforces  = internal homework</a:t>
            </a:r>
          </a:p>
          <a:p>
            <a:pPr>
              <a:defRPr/>
            </a:pPr>
            <a:r>
              <a:rPr lang="en-US" sz="2800" dirty="0" smtClean="0"/>
              <a:t>Development of national action plans</a:t>
            </a:r>
          </a:p>
        </p:txBody>
      </p:sp>
    </p:spTree>
    <p:extLst>
      <p:ext uri="{BB962C8B-B14F-4D97-AF65-F5344CB8AC3E}">
        <p14:creationId xmlns:p14="http://schemas.microsoft.com/office/powerpoint/2010/main" val="10154588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52400" y="381000"/>
            <a:ext cx="7772400" cy="762000"/>
          </a:xfrm>
        </p:spPr>
        <p:txBody>
          <a:bodyPr>
            <a:noAutofit/>
          </a:bodyPr>
          <a:lstStyle/>
          <a:p>
            <a:pPr rtl="1"/>
            <a:r>
              <a:rPr lang="en-US" altLang="ar-JO" sz="3200" dirty="0"/>
              <a:t>The Higher Council for the Rights of Persons with Disabilities</a:t>
            </a:r>
            <a:endParaRPr lang="en-US" sz="3200" dirty="0"/>
          </a:p>
        </p:txBody>
      </p:sp>
      <p:sp>
        <p:nvSpPr>
          <p:cNvPr id="7" name="Slide Number Placeholder 6"/>
          <p:cNvSpPr>
            <a:spLocks noGrp="1"/>
          </p:cNvSpPr>
          <p:nvPr>
            <p:ph type="sldNum" sz="quarter" idx="4294967295"/>
          </p:nvPr>
        </p:nvSpPr>
        <p:spPr>
          <a:xfrm>
            <a:off x="8629650" y="6400800"/>
            <a:ext cx="514350" cy="227013"/>
          </a:xfrm>
          <a:prstGeom prst="rect">
            <a:avLst/>
          </a:prstGeom>
        </p:spPr>
        <p:txBody>
          <a:bodyPr/>
          <a:lstStyle/>
          <a:p>
            <a:pPr algn="ctr"/>
            <a:fld id="{D8D877B3-D348-4611-9BDB-C5374591D951}" type="slidenum">
              <a:rPr lang="en-US" sz="1000" smtClean="0">
                <a:solidFill>
                  <a:schemeClr val="bg1">
                    <a:lumMod val="65000"/>
                  </a:schemeClr>
                </a:solidFill>
                <a:latin typeface="Arial" panose="020B0604020202020204" pitchFamily="34" charset="0"/>
                <a:cs typeface="Arial" panose="020B0604020202020204" pitchFamily="34" charset="0"/>
              </a:rPr>
              <a:pPr algn="ctr"/>
              <a:t>14</a:t>
            </a:fld>
            <a:endParaRPr lang="en-US" sz="1000" dirty="0">
              <a:solidFill>
                <a:schemeClr val="bg1">
                  <a:lumMod val="65000"/>
                </a:schemeClr>
              </a:solidFill>
              <a:latin typeface="Arial" panose="020B0604020202020204" pitchFamily="34" charset="0"/>
              <a:cs typeface="Arial" panose="020B0604020202020204" pitchFamily="34" charset="0"/>
            </a:endParaRPr>
          </a:p>
        </p:txBody>
      </p:sp>
      <p:sp>
        <p:nvSpPr>
          <p:cNvPr id="8" name="Title 1"/>
          <p:cNvSpPr txBox="1">
            <a:spLocks/>
          </p:cNvSpPr>
          <p:nvPr/>
        </p:nvSpPr>
        <p:spPr>
          <a:xfrm>
            <a:off x="488229" y="2421731"/>
            <a:ext cx="7772400" cy="33289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just" rtl="1">
              <a:buFont typeface="Arial" panose="020B0604020202020204" pitchFamily="34" charset="0"/>
              <a:buChar char="•"/>
            </a:pPr>
            <a:endParaRPr lang="ar-JO" sz="2400" dirty="0" smtClean="0">
              <a:effectLst/>
              <a:latin typeface="Calibri" panose="020F0502020204030204" pitchFamily="34" charset="0"/>
              <a:ea typeface="Calibri" panose="020F0502020204030204" pitchFamily="34" charset="0"/>
              <a:cs typeface="+mn-cs"/>
            </a:endParaRPr>
          </a:p>
          <a:p>
            <a:pPr marL="457200" indent="-457200" algn="just" rtl="1">
              <a:buFont typeface="+mj-lt"/>
              <a:buAutoNum type="arabicPeriod"/>
            </a:pPr>
            <a:endParaRPr lang="ar-JO" sz="2400" dirty="0">
              <a:cs typeface="+mn-cs"/>
            </a:endParaRPr>
          </a:p>
          <a:p>
            <a:pPr marL="342900" indent="-342900" algn="just" rtl="1">
              <a:buFont typeface="Arial" panose="020B0604020202020204" pitchFamily="34" charset="0"/>
              <a:buChar char="•"/>
            </a:pPr>
            <a:endParaRPr lang="en-US" sz="2400" dirty="0">
              <a:cs typeface="+mn-cs"/>
            </a:endParaRPr>
          </a:p>
        </p:txBody>
      </p:sp>
      <p:sp>
        <p:nvSpPr>
          <p:cNvPr id="5" name="Content Placeholder 4"/>
          <p:cNvSpPr txBox="1">
            <a:spLocks/>
          </p:cNvSpPr>
          <p:nvPr/>
        </p:nvSpPr>
        <p:spPr>
          <a:xfrm>
            <a:off x="457200" y="1600200"/>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rtl="1">
              <a:buFont typeface="Arial" panose="020B0604020202020204" pitchFamily="34" charset="0"/>
              <a:buNone/>
            </a:pPr>
            <a:r>
              <a:rPr lang="en-US" altLang="ar-JO" sz="2800" dirty="0" smtClean="0"/>
              <a:t>Responsibilities per article (8):</a:t>
            </a:r>
          </a:p>
          <a:p>
            <a:r>
              <a:rPr lang="en-US" altLang="ar-JO" sz="2800" dirty="0" smtClean="0"/>
              <a:t>Propose public policy, new laws and regulations.</a:t>
            </a:r>
          </a:p>
          <a:p>
            <a:r>
              <a:rPr lang="en-US" altLang="ar-JO" sz="2800" dirty="0" smtClean="0"/>
              <a:t>Provide technical support.</a:t>
            </a:r>
          </a:p>
          <a:p>
            <a:r>
              <a:rPr lang="en-US" altLang="ar-JO" sz="2800" dirty="0" smtClean="0"/>
              <a:t>Coordinate with all relevant authorities.</a:t>
            </a:r>
          </a:p>
          <a:p>
            <a:r>
              <a:rPr lang="en-US" altLang="ar-JO" sz="2800" dirty="0" smtClean="0"/>
              <a:t>Monitor the conditions of  persons with disabilities and their rights.</a:t>
            </a:r>
          </a:p>
          <a:p>
            <a:r>
              <a:rPr lang="en-US" altLang="ar-JO" sz="2800" dirty="0" smtClean="0"/>
              <a:t>Issue standards and monitor their implementation.</a:t>
            </a:r>
          </a:p>
          <a:p>
            <a:r>
              <a:rPr lang="en-US" altLang="ar-JO" sz="2800" dirty="0" smtClean="0"/>
              <a:t>Form permanent and temporary committees.</a:t>
            </a:r>
          </a:p>
          <a:p>
            <a:endParaRPr lang="en-US" altLang="ar-JO" sz="2800" dirty="0" smtClean="0"/>
          </a:p>
          <a:p>
            <a:endParaRPr lang="en-US" altLang="ar-JO" sz="2800" dirty="0" smtClean="0"/>
          </a:p>
        </p:txBody>
      </p:sp>
    </p:spTree>
    <p:extLst>
      <p:ext uri="{BB962C8B-B14F-4D97-AF65-F5344CB8AC3E}">
        <p14:creationId xmlns:p14="http://schemas.microsoft.com/office/powerpoint/2010/main" val="10476708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32713" y="1828800"/>
            <a:ext cx="7772400" cy="2609599"/>
          </a:xfrm>
        </p:spPr>
        <p:txBody>
          <a:bodyPr>
            <a:noAutofit/>
          </a:bodyPr>
          <a:lstStyle/>
          <a:p>
            <a:pPr algn="just"/>
            <a:r>
              <a:rPr lang="en-US" sz="2400" dirty="0">
                <a:latin typeface="+mn-lt"/>
              </a:rPr>
              <a:t>The draft amendment to the new Penal Code includes provisions which make sexual abuse, harm and fraud crimes perpetrated on the basis of disability aggravating circumstances which call for imposing the maximum punishment determined on the perpetrator</a:t>
            </a:r>
            <a:r>
              <a:rPr lang="en-US" sz="3200" dirty="0"/>
              <a:t>.</a:t>
            </a:r>
            <a:endParaRPr lang="en-US" sz="3600" dirty="0"/>
          </a:p>
        </p:txBody>
      </p:sp>
      <p:sp>
        <p:nvSpPr>
          <p:cNvPr id="7" name="Slide Number Placeholder 6"/>
          <p:cNvSpPr>
            <a:spLocks noGrp="1"/>
          </p:cNvSpPr>
          <p:nvPr>
            <p:ph type="sldNum" sz="quarter" idx="4294967295"/>
          </p:nvPr>
        </p:nvSpPr>
        <p:spPr>
          <a:xfrm>
            <a:off x="8629650" y="6400800"/>
            <a:ext cx="514350" cy="227013"/>
          </a:xfrm>
          <a:prstGeom prst="rect">
            <a:avLst/>
          </a:prstGeom>
        </p:spPr>
        <p:txBody>
          <a:bodyPr/>
          <a:lstStyle/>
          <a:p>
            <a:pPr algn="ctr"/>
            <a:fld id="{D8D877B3-D348-4611-9BDB-C5374591D951}" type="slidenum">
              <a:rPr lang="en-US" sz="1000" smtClean="0">
                <a:solidFill>
                  <a:schemeClr val="bg1">
                    <a:lumMod val="65000"/>
                  </a:schemeClr>
                </a:solidFill>
                <a:latin typeface="Arial" panose="020B0604020202020204" pitchFamily="34" charset="0"/>
                <a:cs typeface="Arial" panose="020B0604020202020204" pitchFamily="34" charset="0"/>
              </a:rPr>
              <a:pPr algn="ctr"/>
              <a:t>15</a:t>
            </a:fld>
            <a:endParaRPr lang="en-US" sz="1000" dirty="0">
              <a:solidFill>
                <a:schemeClr val="bg1">
                  <a:lumMod val="65000"/>
                </a:schemeClr>
              </a:solidFill>
              <a:latin typeface="Arial" panose="020B0604020202020204" pitchFamily="34" charset="0"/>
              <a:cs typeface="Arial" panose="020B0604020202020204" pitchFamily="34" charset="0"/>
            </a:endParaRPr>
          </a:p>
        </p:txBody>
      </p:sp>
      <p:sp>
        <p:nvSpPr>
          <p:cNvPr id="8" name="Title 1"/>
          <p:cNvSpPr txBox="1">
            <a:spLocks/>
          </p:cNvSpPr>
          <p:nvPr/>
        </p:nvSpPr>
        <p:spPr>
          <a:xfrm>
            <a:off x="416791" y="1981199"/>
            <a:ext cx="7772400" cy="33289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endParaRPr lang="ar-JO" sz="1800" dirty="0"/>
          </a:p>
          <a:p>
            <a:pPr algn="r" rtl="1"/>
            <a:endParaRPr lang="en-US" sz="1800" dirty="0"/>
          </a:p>
        </p:txBody>
      </p:sp>
      <p:sp>
        <p:nvSpPr>
          <p:cNvPr id="3" name="Title 1">
            <a:extLst>
              <a:ext uri="{FF2B5EF4-FFF2-40B4-BE49-F238E27FC236}">
                <a16:creationId xmlns="" xmlns:a16="http://schemas.microsoft.com/office/drawing/2014/main" id="{791D4EC8-23EF-49A6-BBC4-DD90777EFA0E}"/>
              </a:ext>
            </a:extLst>
          </p:cNvPr>
          <p:cNvSpPr txBox="1">
            <a:spLocks/>
          </p:cNvSpPr>
          <p:nvPr/>
        </p:nvSpPr>
        <p:spPr>
          <a:xfrm>
            <a:off x="416791" y="2339576"/>
            <a:ext cx="7772400" cy="33289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just" rtl="1"/>
            <a:endParaRPr lang="ar-JO" sz="2400" dirty="0" smtClean="0">
              <a:latin typeface="Calibri" panose="020F0502020204030204" pitchFamily="34" charset="0"/>
              <a:ea typeface="Calibri" panose="020F0502020204030204" pitchFamily="34" charset="0"/>
              <a:cs typeface="+mn-cs"/>
            </a:endParaRPr>
          </a:p>
          <a:p>
            <a:pPr marL="457200" lvl="0" indent="-457200" algn="just" rtl="1">
              <a:buFont typeface="+mj-lt"/>
              <a:buAutoNum type="arabicPeriod"/>
            </a:pPr>
            <a:endParaRPr lang="ar-JO" sz="2400" dirty="0" smtClean="0">
              <a:latin typeface="Calibri" panose="020F0502020204030204" pitchFamily="34" charset="0"/>
              <a:ea typeface="Calibri" panose="020F0502020204030204" pitchFamily="34" charset="0"/>
              <a:cs typeface="+mn-cs"/>
            </a:endParaRPr>
          </a:p>
          <a:p>
            <a:pPr marL="285750" lvl="0" indent="-285750" algn="just" rtl="1">
              <a:buFont typeface="Arial" panose="020B0604020202020204" pitchFamily="34" charset="0"/>
              <a:buChar char="•"/>
            </a:pPr>
            <a:endParaRPr lang="ar-JO" sz="2400" dirty="0" smtClean="0">
              <a:latin typeface="Calibri" panose="020F0502020204030204" pitchFamily="34" charset="0"/>
              <a:ea typeface="Calibri" panose="020F0502020204030204" pitchFamily="34" charset="0"/>
              <a:cs typeface="+mn-cs"/>
            </a:endParaRPr>
          </a:p>
          <a:p>
            <a:pPr lvl="0" algn="just" rtl="1"/>
            <a:endParaRPr lang="en-US" sz="2400" dirty="0">
              <a:effectLst/>
              <a:latin typeface="Calibri" panose="020F0502020204030204" pitchFamily="34" charset="0"/>
              <a:ea typeface="Calibri" panose="020F0502020204030204" pitchFamily="34" charset="0"/>
              <a:cs typeface="+mn-cs"/>
            </a:endParaRPr>
          </a:p>
          <a:p>
            <a:pPr algn="just" rtl="1"/>
            <a:endParaRPr lang="ar-JO" sz="2400" dirty="0"/>
          </a:p>
          <a:p>
            <a:pPr algn="just" rtl="1"/>
            <a:endParaRPr lang="en-US" sz="2400" dirty="0"/>
          </a:p>
        </p:txBody>
      </p:sp>
      <p:sp>
        <p:nvSpPr>
          <p:cNvPr id="6" name="Title 1"/>
          <p:cNvSpPr txBox="1">
            <a:spLocks/>
          </p:cNvSpPr>
          <p:nvPr/>
        </p:nvSpPr>
        <p:spPr>
          <a:xfrm>
            <a:off x="152400" y="381000"/>
            <a:ext cx="77724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en-US" altLang="ar-JO" sz="3200" dirty="0" smtClean="0"/>
              <a:t>Quick wins</a:t>
            </a:r>
            <a:endParaRPr lang="en-US" sz="3200" dirty="0"/>
          </a:p>
        </p:txBody>
      </p:sp>
    </p:spTree>
    <p:extLst>
      <p:ext uri="{BB962C8B-B14F-4D97-AF65-F5344CB8AC3E}">
        <p14:creationId xmlns:p14="http://schemas.microsoft.com/office/powerpoint/2010/main" val="20447403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124200"/>
            <a:ext cx="77724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endParaRPr lang="en-US" sz="3200" dirty="0"/>
          </a:p>
        </p:txBody>
      </p:sp>
      <p:sp>
        <p:nvSpPr>
          <p:cNvPr id="3" name="Title 1"/>
          <p:cNvSpPr txBox="1">
            <a:spLocks/>
          </p:cNvSpPr>
          <p:nvPr/>
        </p:nvSpPr>
        <p:spPr>
          <a:xfrm>
            <a:off x="152400" y="381000"/>
            <a:ext cx="77724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en-US" altLang="ar-JO" sz="3200" dirty="0" smtClean="0"/>
              <a:t>Thank you</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4195" y="2667000"/>
            <a:ext cx="4658409" cy="1908000"/>
          </a:xfrm>
          <a:prstGeom prst="rect">
            <a:avLst/>
          </a:prstGeom>
        </p:spPr>
      </p:pic>
    </p:spTree>
    <p:extLst>
      <p:ext uri="{BB962C8B-B14F-4D97-AF65-F5344CB8AC3E}">
        <p14:creationId xmlns:p14="http://schemas.microsoft.com/office/powerpoint/2010/main" val="2385643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91770" y="304800"/>
            <a:ext cx="77724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en-US" altLang="ar-JO" sz="3200" dirty="0" smtClean="0"/>
              <a:t>Governance of the preparation and drafting of the  New Law No. 20/2017</a:t>
            </a:r>
            <a:endParaRPr lang="en-US" sz="3200" dirty="0"/>
          </a:p>
        </p:txBody>
      </p:sp>
      <p:sp>
        <p:nvSpPr>
          <p:cNvPr id="3" name="Content Placeholder 5"/>
          <p:cNvSpPr txBox="1">
            <a:spLocks/>
          </p:cNvSpPr>
          <p:nvPr/>
        </p:nvSpPr>
        <p:spPr>
          <a:xfrm>
            <a:off x="200024" y="1382710"/>
            <a:ext cx="8943975"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50000"/>
              </a:lnSpc>
              <a:buFont typeface="Wingdings" panose="05000000000000000000" pitchFamily="2" charset="2"/>
              <a:buChar char="Ø"/>
              <a:defRPr/>
            </a:pPr>
            <a:r>
              <a:rPr lang="en-US" sz="2800" dirty="0"/>
              <a:t>Involvement </a:t>
            </a:r>
            <a:r>
              <a:rPr lang="en-US" sz="2800" dirty="0" smtClean="0"/>
              <a:t>of: </a:t>
            </a:r>
          </a:p>
          <a:p>
            <a:pPr lvl="1">
              <a:lnSpc>
                <a:spcPct val="150000"/>
              </a:lnSpc>
              <a:defRPr/>
            </a:pPr>
            <a:r>
              <a:rPr lang="en-US" dirty="0"/>
              <a:t>R</a:t>
            </a:r>
            <a:r>
              <a:rPr lang="en-US" dirty="0" smtClean="0"/>
              <a:t>epresentatives of DPO’s, </a:t>
            </a:r>
            <a:r>
              <a:rPr lang="en-US" dirty="0"/>
              <a:t>active individuals and </a:t>
            </a:r>
            <a:r>
              <a:rPr lang="en-US" dirty="0" smtClean="0"/>
              <a:t>parents associations.</a:t>
            </a:r>
          </a:p>
          <a:p>
            <a:pPr lvl="1">
              <a:lnSpc>
                <a:spcPct val="150000"/>
              </a:lnSpc>
              <a:defRPr/>
            </a:pPr>
            <a:r>
              <a:rPr lang="en-US" dirty="0"/>
              <a:t>Y</a:t>
            </a:r>
            <a:r>
              <a:rPr lang="en-US" dirty="0" smtClean="0"/>
              <a:t>outh </a:t>
            </a:r>
            <a:r>
              <a:rPr lang="en-US" dirty="0"/>
              <a:t>and university </a:t>
            </a:r>
            <a:r>
              <a:rPr lang="en-US" dirty="0" smtClean="0"/>
              <a:t>students.</a:t>
            </a:r>
            <a:endParaRPr lang="en-US" dirty="0"/>
          </a:p>
          <a:p>
            <a:pPr lvl="1">
              <a:lnSpc>
                <a:spcPct val="150000"/>
              </a:lnSpc>
              <a:defRPr/>
            </a:pPr>
            <a:r>
              <a:rPr lang="en-US" dirty="0"/>
              <a:t>V</a:t>
            </a:r>
            <a:r>
              <a:rPr lang="en-US" dirty="0" smtClean="0"/>
              <a:t>arious </a:t>
            </a:r>
            <a:r>
              <a:rPr lang="en-US" dirty="0"/>
              <a:t>ministries, agencies and government </a:t>
            </a:r>
            <a:r>
              <a:rPr lang="en-US" dirty="0" smtClean="0"/>
              <a:t>bodies</a:t>
            </a:r>
            <a:r>
              <a:rPr lang="en-US" dirty="0"/>
              <a:t>.</a:t>
            </a:r>
            <a:endParaRPr lang="ar-JO" dirty="0" smtClean="0"/>
          </a:p>
          <a:p>
            <a:pPr lvl="1">
              <a:lnSpc>
                <a:spcPct val="150000"/>
              </a:lnSpc>
              <a:defRPr/>
            </a:pPr>
            <a:r>
              <a:rPr lang="en-US" dirty="0" smtClean="0"/>
              <a:t> Experts</a:t>
            </a:r>
            <a:r>
              <a:rPr lang="en-US" dirty="0"/>
              <a:t>, academics and forensic </a:t>
            </a:r>
            <a:r>
              <a:rPr lang="en-US" dirty="0" smtClean="0"/>
              <a:t>experts.</a:t>
            </a:r>
            <a:endParaRPr lang="ar-JO" dirty="0" smtClean="0"/>
          </a:p>
          <a:p>
            <a:pPr lvl="1">
              <a:lnSpc>
                <a:spcPct val="150000"/>
              </a:lnSpc>
              <a:defRPr/>
            </a:pPr>
            <a:r>
              <a:rPr lang="en-US" dirty="0"/>
              <a:t>C</a:t>
            </a:r>
            <a:r>
              <a:rPr lang="en-US" dirty="0" smtClean="0"/>
              <a:t>hildren ( </a:t>
            </a:r>
            <a:r>
              <a:rPr lang="en-US" dirty="0"/>
              <a:t>precedent in Jordanian </a:t>
            </a:r>
            <a:r>
              <a:rPr lang="en-US" dirty="0" smtClean="0"/>
              <a:t>legislation).</a:t>
            </a:r>
          </a:p>
        </p:txBody>
      </p:sp>
    </p:spTree>
    <p:extLst>
      <p:ext uri="{BB962C8B-B14F-4D97-AF65-F5344CB8AC3E}">
        <p14:creationId xmlns:p14="http://schemas.microsoft.com/office/powerpoint/2010/main" val="2998809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91770" y="304800"/>
            <a:ext cx="77724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en-US" altLang="ar-JO" sz="3200" dirty="0" smtClean="0"/>
              <a:t>Governance of the preparation and drafting of the  New Law No. 20/2017</a:t>
            </a:r>
            <a:endParaRPr lang="en-US" sz="3200" dirty="0"/>
          </a:p>
        </p:txBody>
      </p:sp>
      <p:sp>
        <p:nvSpPr>
          <p:cNvPr id="3" name="Content Placeholder 5"/>
          <p:cNvSpPr txBox="1">
            <a:spLocks/>
          </p:cNvSpPr>
          <p:nvPr/>
        </p:nvSpPr>
        <p:spPr>
          <a:xfrm>
            <a:off x="200025" y="1382710"/>
            <a:ext cx="86868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lnSpc>
                <a:spcPct val="150000"/>
              </a:lnSpc>
              <a:defRPr/>
            </a:pPr>
            <a:r>
              <a:rPr lang="en-US" dirty="0"/>
              <a:t>S</a:t>
            </a:r>
            <a:r>
              <a:rPr lang="en-US" dirty="0" smtClean="0"/>
              <a:t>ecurity </a:t>
            </a:r>
            <a:r>
              <a:rPr lang="en-US" dirty="0"/>
              <a:t>authorities: the Public Security Directorate, </a:t>
            </a:r>
            <a:r>
              <a:rPr lang="en-US" dirty="0" smtClean="0"/>
              <a:t>the </a:t>
            </a:r>
            <a:r>
              <a:rPr lang="en-US" dirty="0"/>
              <a:t>Directorate of Civil Defense and the Department of Family Protection;</a:t>
            </a:r>
          </a:p>
          <a:p>
            <a:pPr lvl="1">
              <a:lnSpc>
                <a:spcPct val="150000"/>
              </a:lnSpc>
              <a:defRPr/>
            </a:pPr>
            <a:r>
              <a:rPr lang="en-US" dirty="0"/>
              <a:t>I</a:t>
            </a:r>
            <a:r>
              <a:rPr lang="en-US" dirty="0" smtClean="0"/>
              <a:t>nternational </a:t>
            </a:r>
            <a:r>
              <a:rPr lang="en-US" dirty="0"/>
              <a:t>bodies and agencies;</a:t>
            </a:r>
          </a:p>
          <a:p>
            <a:pPr>
              <a:lnSpc>
                <a:spcPct val="150000"/>
              </a:lnSpc>
              <a:buFont typeface="Wingdings" panose="05000000000000000000" pitchFamily="2" charset="2"/>
              <a:buChar char="Ø"/>
              <a:defRPr/>
            </a:pPr>
            <a:r>
              <a:rPr lang="en-US" sz="2800" dirty="0" smtClean="0"/>
              <a:t>The law was presented to disability </a:t>
            </a:r>
            <a:r>
              <a:rPr lang="en-US" sz="2800" dirty="0"/>
              <a:t>and human rights experts in America, Ireland, Japan, Sweden, Austria and Germany</a:t>
            </a:r>
            <a:r>
              <a:rPr lang="en-US" sz="2800" dirty="0" smtClean="0"/>
              <a:t>.</a:t>
            </a:r>
          </a:p>
          <a:p>
            <a:pPr>
              <a:lnSpc>
                <a:spcPct val="150000"/>
              </a:lnSpc>
              <a:buFont typeface="Wingdings" panose="05000000000000000000" pitchFamily="2" charset="2"/>
              <a:buChar char="Ø"/>
              <a:defRPr/>
            </a:pPr>
            <a:r>
              <a:rPr lang="en-US" sz="2800" dirty="0" smtClean="0"/>
              <a:t>Literature review.</a:t>
            </a:r>
          </a:p>
        </p:txBody>
      </p:sp>
    </p:spTree>
    <p:extLst>
      <p:ext uri="{BB962C8B-B14F-4D97-AF65-F5344CB8AC3E}">
        <p14:creationId xmlns:p14="http://schemas.microsoft.com/office/powerpoint/2010/main" val="4130196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91770" y="304800"/>
            <a:ext cx="7772400" cy="762000"/>
          </a:xfrm>
        </p:spPr>
        <p:txBody>
          <a:bodyPr>
            <a:noAutofit/>
          </a:bodyPr>
          <a:lstStyle/>
          <a:p>
            <a:pPr rtl="1"/>
            <a:r>
              <a:rPr lang="en-US" altLang="ar-JO" sz="3200" dirty="0"/>
              <a:t>The Law on the Rights of Persons with Disabilities No. 20/2017</a:t>
            </a:r>
            <a:endParaRPr lang="en-US" sz="3200" dirty="0"/>
          </a:p>
        </p:txBody>
      </p:sp>
      <p:sp>
        <p:nvSpPr>
          <p:cNvPr id="7" name="Slide Number Placeholder 6"/>
          <p:cNvSpPr>
            <a:spLocks noGrp="1"/>
          </p:cNvSpPr>
          <p:nvPr>
            <p:ph type="sldNum" sz="quarter" idx="4294967295"/>
          </p:nvPr>
        </p:nvSpPr>
        <p:spPr>
          <a:xfrm>
            <a:off x="8629650" y="6400800"/>
            <a:ext cx="514350" cy="227013"/>
          </a:xfrm>
          <a:prstGeom prst="rect">
            <a:avLst/>
          </a:prstGeom>
        </p:spPr>
        <p:txBody>
          <a:bodyPr/>
          <a:lstStyle/>
          <a:p>
            <a:pPr algn="ctr"/>
            <a:fld id="{D8D877B3-D348-4611-9BDB-C5374591D951}" type="slidenum">
              <a:rPr lang="en-US" sz="1000" smtClean="0">
                <a:solidFill>
                  <a:schemeClr val="bg1">
                    <a:lumMod val="65000"/>
                  </a:schemeClr>
                </a:solidFill>
                <a:latin typeface="Arial" panose="020B0604020202020204" pitchFamily="34" charset="0"/>
                <a:cs typeface="Arial" panose="020B0604020202020204" pitchFamily="34" charset="0"/>
              </a:rPr>
              <a:pPr algn="ctr"/>
              <a:t>4</a:t>
            </a:fld>
            <a:endParaRPr lang="en-US" sz="1000" dirty="0">
              <a:solidFill>
                <a:schemeClr val="bg1">
                  <a:lumMod val="65000"/>
                </a:schemeClr>
              </a:solidFill>
              <a:latin typeface="Arial" panose="020B0604020202020204" pitchFamily="34" charset="0"/>
              <a:cs typeface="Arial" panose="020B0604020202020204" pitchFamily="34" charset="0"/>
            </a:endParaRPr>
          </a:p>
        </p:txBody>
      </p:sp>
      <p:sp>
        <p:nvSpPr>
          <p:cNvPr id="8" name="Title 1"/>
          <p:cNvSpPr txBox="1">
            <a:spLocks/>
          </p:cNvSpPr>
          <p:nvPr/>
        </p:nvSpPr>
        <p:spPr>
          <a:xfrm>
            <a:off x="416791" y="1981199"/>
            <a:ext cx="7772400" cy="33289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285750" indent="-285750" algn="just" rtl="1">
              <a:buFont typeface="Arial" panose="020B0604020202020204" pitchFamily="34" charset="0"/>
              <a:buChar char="•"/>
            </a:pPr>
            <a:endParaRPr lang="en-US" sz="2400" dirty="0">
              <a:cs typeface="+mn-cs"/>
            </a:endParaRPr>
          </a:p>
        </p:txBody>
      </p:sp>
      <p:sp>
        <p:nvSpPr>
          <p:cNvPr id="5" name="Content Placeholder 5"/>
          <p:cNvSpPr txBox="1">
            <a:spLocks/>
          </p:cNvSpPr>
          <p:nvPr/>
        </p:nvSpPr>
        <p:spPr>
          <a:xfrm>
            <a:off x="200024" y="1382710"/>
            <a:ext cx="8943975"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Font typeface="Arial" panose="020B0604020202020204" pitchFamily="34" charset="0"/>
              <a:buNone/>
              <a:defRPr/>
            </a:pPr>
            <a:r>
              <a:rPr lang="en-US" sz="2800" dirty="0" smtClean="0"/>
              <a:t>The Law:</a:t>
            </a:r>
          </a:p>
          <a:p>
            <a:pPr>
              <a:lnSpc>
                <a:spcPct val="150000"/>
              </a:lnSpc>
              <a:defRPr/>
            </a:pPr>
            <a:r>
              <a:rPr lang="en-US" sz="2800" dirty="0" smtClean="0"/>
              <a:t>Was published n June 2017 in the Official Gazette and became effective in early September 2017.</a:t>
            </a:r>
          </a:p>
          <a:p>
            <a:pPr>
              <a:lnSpc>
                <a:spcPct val="150000"/>
              </a:lnSpc>
              <a:defRPr/>
            </a:pPr>
            <a:r>
              <a:rPr lang="en-US" sz="2800" dirty="0" smtClean="0"/>
              <a:t>Is in line with the Convention on the Rights of Persons with Disabilities.</a:t>
            </a:r>
          </a:p>
          <a:p>
            <a:pPr>
              <a:lnSpc>
                <a:spcPct val="150000"/>
              </a:lnSpc>
              <a:defRPr/>
            </a:pPr>
            <a:r>
              <a:rPr lang="en-US" sz="2800" dirty="0" smtClean="0"/>
              <a:t>Enables persons with disabilities to enjoy a barrier-free legislative environment, based on the principle of equal opportunity, equality and non-discrimination.</a:t>
            </a:r>
          </a:p>
        </p:txBody>
      </p:sp>
    </p:spTree>
    <p:extLst>
      <p:ext uri="{BB962C8B-B14F-4D97-AF65-F5344CB8AC3E}">
        <p14:creationId xmlns:p14="http://schemas.microsoft.com/office/powerpoint/2010/main" val="154390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40603" y="673894"/>
            <a:ext cx="7772400" cy="762000"/>
          </a:xfrm>
        </p:spPr>
        <p:txBody>
          <a:bodyPr anchor="ctr">
            <a:noAutofit/>
          </a:bodyPr>
          <a:lstStyle/>
          <a:p>
            <a:pPr rtl="1"/>
            <a:r>
              <a:rPr lang="en-US" altLang="ar-JO" sz="3200" b="1" dirty="0"/>
              <a:t>Characteristics of the Law </a:t>
            </a:r>
            <a:endParaRPr lang="en-US" sz="3200" b="1" dirty="0"/>
          </a:p>
        </p:txBody>
      </p:sp>
      <p:sp>
        <p:nvSpPr>
          <p:cNvPr id="7" name="Slide Number Placeholder 6"/>
          <p:cNvSpPr>
            <a:spLocks noGrp="1"/>
          </p:cNvSpPr>
          <p:nvPr>
            <p:ph type="sldNum" sz="quarter" idx="4294967295"/>
          </p:nvPr>
        </p:nvSpPr>
        <p:spPr>
          <a:xfrm>
            <a:off x="8629650" y="6400800"/>
            <a:ext cx="514350" cy="227013"/>
          </a:xfrm>
          <a:prstGeom prst="rect">
            <a:avLst/>
          </a:prstGeom>
        </p:spPr>
        <p:txBody>
          <a:bodyPr/>
          <a:lstStyle/>
          <a:p>
            <a:pPr algn="ctr"/>
            <a:fld id="{D8D877B3-D348-4611-9BDB-C5374591D951}" type="slidenum">
              <a:rPr lang="en-US" sz="1000" smtClean="0">
                <a:solidFill>
                  <a:schemeClr val="bg1">
                    <a:lumMod val="65000"/>
                  </a:schemeClr>
                </a:solidFill>
                <a:latin typeface="Arial" panose="020B0604020202020204" pitchFamily="34" charset="0"/>
                <a:cs typeface="Arial" panose="020B0604020202020204" pitchFamily="34" charset="0"/>
              </a:rPr>
              <a:pPr algn="ctr"/>
              <a:t>5</a:t>
            </a:fld>
            <a:endParaRPr lang="en-US" sz="1000" dirty="0">
              <a:solidFill>
                <a:schemeClr val="bg1">
                  <a:lumMod val="65000"/>
                </a:schemeClr>
              </a:solidFill>
              <a:latin typeface="Arial" panose="020B0604020202020204" pitchFamily="34" charset="0"/>
              <a:cs typeface="Arial" panose="020B0604020202020204" pitchFamily="34" charset="0"/>
            </a:endParaRPr>
          </a:p>
        </p:txBody>
      </p:sp>
      <p:sp>
        <p:nvSpPr>
          <p:cNvPr id="5" name="Content Placeholder 5"/>
          <p:cNvSpPr txBox="1">
            <a:spLocks/>
          </p:cNvSpPr>
          <p:nvPr/>
        </p:nvSpPr>
        <p:spPr>
          <a:xfrm>
            <a:off x="432706" y="1435894"/>
            <a:ext cx="8558893" cy="452959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None/>
            </a:pPr>
            <a:r>
              <a:rPr lang="en-US" altLang="ar-JO" sz="2800" dirty="0" smtClean="0"/>
              <a:t>The Law : </a:t>
            </a:r>
          </a:p>
          <a:p>
            <a:pPr>
              <a:buFont typeface="Wingdings" panose="05000000000000000000" pitchFamily="2" charset="2"/>
              <a:buChar char="ü"/>
            </a:pPr>
            <a:r>
              <a:rPr lang="en-US" altLang="ar-JO" sz="2800" dirty="0" smtClean="0"/>
              <a:t>Adopts a new definition of disability that takes into account physical, technological and behavioral barriers.</a:t>
            </a:r>
          </a:p>
          <a:p>
            <a:pPr>
              <a:buFont typeface="Wingdings" panose="05000000000000000000" pitchFamily="2" charset="2"/>
              <a:buChar char="ü"/>
            </a:pPr>
            <a:r>
              <a:rPr lang="en-US" altLang="ar-JO" sz="2800" dirty="0" smtClean="0"/>
              <a:t>Is the first anti-discrimination law in the Arab region.</a:t>
            </a:r>
          </a:p>
          <a:p>
            <a:pPr>
              <a:buFont typeface="Wingdings" panose="05000000000000000000" pitchFamily="2" charset="2"/>
              <a:buChar char="ü"/>
            </a:pPr>
            <a:r>
              <a:rPr lang="en-US" altLang="ar-JO" sz="2800" dirty="0" smtClean="0"/>
              <a:t>Sets specific, time-bound roles and responsibilities for main stakeholders.</a:t>
            </a:r>
          </a:p>
          <a:p>
            <a:pPr>
              <a:buFont typeface="Wingdings" panose="05000000000000000000" pitchFamily="2" charset="2"/>
              <a:buChar char="ü"/>
            </a:pPr>
            <a:r>
              <a:rPr lang="en-US" altLang="ar-JO" sz="2800" dirty="0" smtClean="0"/>
              <a:t>Establishes a comprehensive definition of violence that entails depriving a person with a disability from a certain right or freedom on the grounds of disability.</a:t>
            </a:r>
          </a:p>
          <a:p>
            <a:pPr>
              <a:buFont typeface="Wingdings" panose="05000000000000000000" pitchFamily="2" charset="2"/>
              <a:buChar char="ü"/>
            </a:pPr>
            <a:r>
              <a:rPr lang="en-US" altLang="ar-JO" sz="2800" dirty="0" smtClean="0"/>
              <a:t>Introduces the concept of free and informed consent.  </a:t>
            </a:r>
          </a:p>
          <a:p>
            <a:endParaRPr lang="en-US" altLang="ar-JO" sz="2800" dirty="0" smtClean="0"/>
          </a:p>
        </p:txBody>
      </p:sp>
    </p:spTree>
    <p:extLst>
      <p:ext uri="{BB962C8B-B14F-4D97-AF65-F5344CB8AC3E}">
        <p14:creationId xmlns:p14="http://schemas.microsoft.com/office/powerpoint/2010/main" val="27181557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705451"/>
            <a:ext cx="8534400" cy="4524315"/>
          </a:xfrm>
          <a:prstGeom prst="rect">
            <a:avLst/>
          </a:prstGeom>
        </p:spPr>
        <p:txBody>
          <a:bodyPr wrap="square">
            <a:spAutoFit/>
          </a:bodyPr>
          <a:lstStyle/>
          <a:p>
            <a:pPr marL="342900" indent="-342900" algn="just">
              <a:buFont typeface="Arial" panose="020B0604020202020204" pitchFamily="34" charset="0"/>
              <a:buChar char="•"/>
            </a:pPr>
            <a:r>
              <a:rPr lang="en-US" sz="2400" b="1" dirty="0" smtClean="0">
                <a:solidFill>
                  <a:srgbClr val="000000"/>
                </a:solidFill>
              </a:rPr>
              <a:t>Discrimination </a:t>
            </a:r>
            <a:r>
              <a:rPr lang="en-US" sz="2400" b="1" dirty="0">
                <a:solidFill>
                  <a:srgbClr val="000000"/>
                </a:solidFill>
              </a:rPr>
              <a:t>on the Basis of Disability</a:t>
            </a:r>
            <a:r>
              <a:rPr lang="en-US" sz="2400" dirty="0">
                <a:solidFill>
                  <a:srgbClr val="000000"/>
                </a:solidFill>
              </a:rPr>
              <a:t>: Every limitation, restriction, exclusion, nullification or denial either direct or indirect due to disability of any rights or freedoms stated in this Law or in any other Law, and that constitutes discrimination on the basis of disability and reluctance to provide reasonable accommodation contrary to the provisions of this Law. </a:t>
            </a:r>
            <a:endParaRPr lang="en-US" sz="2400" dirty="0" smtClean="0">
              <a:solidFill>
                <a:srgbClr val="000000"/>
              </a:solidFill>
            </a:endParaRPr>
          </a:p>
          <a:p>
            <a:pPr marL="342900" indent="-342900" algn="just">
              <a:buFont typeface="Arial" panose="020B0604020202020204" pitchFamily="34" charset="0"/>
              <a:buChar char="•"/>
            </a:pPr>
            <a:r>
              <a:rPr lang="en-US" sz="2400" b="1" dirty="0" smtClean="0"/>
              <a:t>Free </a:t>
            </a:r>
            <a:r>
              <a:rPr lang="en-US" sz="2400" b="1" dirty="0"/>
              <a:t>and Informed Consent</a:t>
            </a:r>
            <a:r>
              <a:rPr lang="en-US" sz="2400" dirty="0"/>
              <a:t>: The agreement or acceptance of a person with a disability or his/her legal designate toward every action, procedure, or legal measure to be taken regarding their rights or freedoms after being notified, in a way that he or she understands the content, results, and impacts thereof. </a:t>
            </a:r>
          </a:p>
          <a:p>
            <a:pPr algn="just"/>
            <a:endParaRPr lang="en-US" sz="2400" dirty="0">
              <a:solidFill>
                <a:srgbClr val="000000"/>
              </a:solidFill>
            </a:endParaRPr>
          </a:p>
        </p:txBody>
      </p:sp>
      <p:sp>
        <p:nvSpPr>
          <p:cNvPr id="3" name="Title 1"/>
          <p:cNvSpPr txBox="1">
            <a:spLocks/>
          </p:cNvSpPr>
          <p:nvPr/>
        </p:nvSpPr>
        <p:spPr>
          <a:xfrm>
            <a:off x="440603" y="673894"/>
            <a:ext cx="77724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en-US" altLang="ar-JO" sz="3200" b="1" dirty="0" smtClean="0"/>
              <a:t>The Definitions</a:t>
            </a:r>
            <a:endParaRPr lang="en-US" sz="3200" b="1" dirty="0"/>
          </a:p>
        </p:txBody>
      </p:sp>
    </p:spTree>
    <p:extLst>
      <p:ext uri="{BB962C8B-B14F-4D97-AF65-F5344CB8AC3E}">
        <p14:creationId xmlns:p14="http://schemas.microsoft.com/office/powerpoint/2010/main" val="1124746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52400" y="381000"/>
            <a:ext cx="7772400" cy="762000"/>
          </a:xfrm>
        </p:spPr>
        <p:txBody>
          <a:bodyPr>
            <a:noAutofit/>
          </a:bodyPr>
          <a:lstStyle/>
          <a:p>
            <a:pPr rtl="1"/>
            <a:r>
              <a:rPr lang="en-US" altLang="ar-JO" sz="3200" b="1" dirty="0"/>
              <a:t>The </a:t>
            </a:r>
            <a:r>
              <a:rPr lang="en-US" altLang="ar-JO" sz="3200" b="1" dirty="0" smtClean="0"/>
              <a:t>Definitions</a:t>
            </a:r>
            <a:endParaRPr lang="en-US" sz="3200" dirty="0"/>
          </a:p>
        </p:txBody>
      </p:sp>
      <p:sp>
        <p:nvSpPr>
          <p:cNvPr id="7" name="Slide Number Placeholder 6"/>
          <p:cNvSpPr>
            <a:spLocks noGrp="1"/>
          </p:cNvSpPr>
          <p:nvPr>
            <p:ph type="sldNum" sz="quarter" idx="4294967295"/>
          </p:nvPr>
        </p:nvSpPr>
        <p:spPr>
          <a:xfrm>
            <a:off x="8629650" y="6400800"/>
            <a:ext cx="514350" cy="227013"/>
          </a:xfrm>
          <a:prstGeom prst="rect">
            <a:avLst/>
          </a:prstGeom>
        </p:spPr>
        <p:txBody>
          <a:bodyPr/>
          <a:lstStyle/>
          <a:p>
            <a:pPr algn="ctr"/>
            <a:fld id="{D8D877B3-D348-4611-9BDB-C5374591D951}" type="slidenum">
              <a:rPr lang="en-US" sz="1000" smtClean="0">
                <a:solidFill>
                  <a:schemeClr val="bg1">
                    <a:lumMod val="65000"/>
                  </a:schemeClr>
                </a:solidFill>
                <a:latin typeface="Arial" panose="020B0604020202020204" pitchFamily="34" charset="0"/>
                <a:cs typeface="Arial" panose="020B0604020202020204" pitchFamily="34" charset="0"/>
              </a:rPr>
              <a:pPr algn="ctr"/>
              <a:t>7</a:t>
            </a:fld>
            <a:endParaRPr lang="en-US" sz="1000" dirty="0">
              <a:solidFill>
                <a:schemeClr val="bg1">
                  <a:lumMod val="65000"/>
                </a:schemeClr>
              </a:solidFill>
              <a:latin typeface="Arial" panose="020B0604020202020204" pitchFamily="34" charset="0"/>
              <a:cs typeface="Arial" panose="020B0604020202020204" pitchFamily="34" charset="0"/>
            </a:endParaRPr>
          </a:p>
        </p:txBody>
      </p:sp>
      <p:sp>
        <p:nvSpPr>
          <p:cNvPr id="8" name="Title 1"/>
          <p:cNvSpPr txBox="1">
            <a:spLocks/>
          </p:cNvSpPr>
          <p:nvPr/>
        </p:nvSpPr>
        <p:spPr>
          <a:xfrm>
            <a:off x="488229" y="2421731"/>
            <a:ext cx="7772400" cy="332898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just" rtl="1">
              <a:buFont typeface="Arial" panose="020B0604020202020204" pitchFamily="34" charset="0"/>
              <a:buChar char="•"/>
            </a:pPr>
            <a:endParaRPr lang="ar-JO" sz="2400" dirty="0" smtClean="0">
              <a:effectLst/>
              <a:latin typeface="Calibri" panose="020F0502020204030204" pitchFamily="34" charset="0"/>
              <a:ea typeface="Calibri" panose="020F0502020204030204" pitchFamily="34" charset="0"/>
              <a:cs typeface="+mn-cs"/>
            </a:endParaRPr>
          </a:p>
          <a:p>
            <a:pPr marL="457200" indent="-457200" algn="just" rtl="1">
              <a:buFont typeface="+mj-lt"/>
              <a:buAutoNum type="arabicPeriod"/>
            </a:pPr>
            <a:endParaRPr lang="ar-JO" sz="2400" dirty="0">
              <a:cs typeface="+mn-cs"/>
            </a:endParaRPr>
          </a:p>
          <a:p>
            <a:pPr marL="342900" indent="-342900" algn="just" rtl="1">
              <a:buFont typeface="Arial" panose="020B0604020202020204" pitchFamily="34" charset="0"/>
              <a:buChar char="•"/>
            </a:pPr>
            <a:endParaRPr lang="en-US" sz="2400" dirty="0">
              <a:cs typeface="+mn-cs"/>
            </a:endParaRPr>
          </a:p>
        </p:txBody>
      </p:sp>
      <p:sp>
        <p:nvSpPr>
          <p:cNvPr id="5" name="Content Placeholder 4"/>
          <p:cNvSpPr txBox="1">
            <a:spLocks/>
          </p:cNvSpPr>
          <p:nvPr/>
        </p:nvSpPr>
        <p:spPr>
          <a:xfrm>
            <a:off x="152400" y="1600200"/>
            <a:ext cx="8915400" cy="48006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en-US" sz="2400" b="1" dirty="0" smtClean="0"/>
              <a:t>Reasonable </a:t>
            </a:r>
            <a:r>
              <a:rPr lang="en-US" sz="2400" b="1" dirty="0"/>
              <a:t>Accommodation</a:t>
            </a:r>
            <a:r>
              <a:rPr lang="en-US" sz="2400" dirty="0"/>
              <a:t>: The alteration of the environment or time-related conditions within a specific context of time or place to enable the person with a disability to practice a right and freedom, or to gain access to services on an equal basis with others. </a:t>
            </a:r>
          </a:p>
          <a:p>
            <a:pPr algn="just"/>
            <a:r>
              <a:rPr lang="en-US" sz="2400" dirty="0" smtClean="0"/>
              <a:t> </a:t>
            </a:r>
            <a:r>
              <a:rPr lang="en-US" sz="2400" b="1" dirty="0"/>
              <a:t>Accessible Formats: </a:t>
            </a:r>
            <a:r>
              <a:rPr lang="en-US" sz="2400" dirty="0"/>
              <a:t>The transformation of information, data, pictures, drawings and other classified items to Braille, or large print, or the transformation of information into electronic or audio formats, or translating into Sign language, or using simplified language, or clarifying the information in any other manner without making any change in the essence or meaning in order to enable persons with disabilities to review and understand the issue. </a:t>
            </a:r>
          </a:p>
          <a:p>
            <a:pPr algn="just"/>
            <a:endParaRPr lang="en-US" altLang="ar-JO" sz="2400" dirty="0" smtClean="0"/>
          </a:p>
          <a:p>
            <a:pPr algn="just"/>
            <a:endParaRPr lang="en-US" altLang="ar-JO" sz="2400" dirty="0" smtClean="0"/>
          </a:p>
        </p:txBody>
      </p:sp>
    </p:spTree>
    <p:extLst>
      <p:ext uri="{BB962C8B-B14F-4D97-AF65-F5344CB8AC3E}">
        <p14:creationId xmlns:p14="http://schemas.microsoft.com/office/powerpoint/2010/main" val="13432987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021" y="762000"/>
            <a:ext cx="8839200" cy="6001643"/>
          </a:xfrm>
          <a:prstGeom prst="rect">
            <a:avLst/>
          </a:prstGeom>
        </p:spPr>
        <p:txBody>
          <a:bodyPr wrap="square">
            <a:spAutoFit/>
          </a:bodyPr>
          <a:lstStyle/>
          <a:p>
            <a:pPr algn="just"/>
            <a:endParaRPr lang="ar-JO" sz="2400" dirty="0">
              <a:solidFill>
                <a:srgbClr val="000000"/>
              </a:solidFill>
            </a:endParaRPr>
          </a:p>
          <a:p>
            <a:pPr algn="just"/>
            <a:r>
              <a:rPr lang="ar-JO" sz="2400" dirty="0">
                <a:solidFill>
                  <a:srgbClr val="000000"/>
                </a:solidFill>
              </a:rPr>
              <a:t> </a:t>
            </a:r>
          </a:p>
          <a:p>
            <a:pPr marL="285750" indent="-285750" algn="just">
              <a:buFont typeface="Arial" panose="020B0604020202020204" pitchFamily="34" charset="0"/>
              <a:buChar char="•"/>
            </a:pPr>
            <a:r>
              <a:rPr lang="en-US" sz="2400" b="1" dirty="0">
                <a:solidFill>
                  <a:srgbClr val="000000"/>
                </a:solidFill>
              </a:rPr>
              <a:t>Accessibility</a:t>
            </a:r>
            <a:r>
              <a:rPr lang="en-US" sz="2400" dirty="0">
                <a:solidFill>
                  <a:srgbClr val="000000"/>
                </a:solidFill>
              </a:rPr>
              <a:t>: The construction of buildings, roads, facilities, and other public and private sector venues in a way that is accessible to all the public, and making adjustments in accordance with the Building Code Requirements for Persons with Disabilities as issued in the provisions of the Jordan National Building Code and any other special standards issued or approved by the Council. </a:t>
            </a:r>
          </a:p>
          <a:p>
            <a:pPr marL="285750" indent="-285750" algn="just">
              <a:buFont typeface="Arial" panose="020B0604020202020204" pitchFamily="34" charset="0"/>
              <a:buChar char="•"/>
            </a:pPr>
            <a:r>
              <a:rPr lang="en-US" sz="2400" b="1" dirty="0" smtClean="0">
                <a:solidFill>
                  <a:srgbClr val="000000"/>
                </a:solidFill>
              </a:rPr>
              <a:t>Universal </a:t>
            </a:r>
            <a:r>
              <a:rPr lang="en-US" sz="2400" b="1" dirty="0">
                <a:solidFill>
                  <a:srgbClr val="000000"/>
                </a:solidFill>
              </a:rPr>
              <a:t>Design</a:t>
            </a:r>
            <a:r>
              <a:rPr lang="en-US" sz="2400" dirty="0">
                <a:solidFill>
                  <a:srgbClr val="000000"/>
                </a:solidFill>
              </a:rPr>
              <a:t>: The adjustment of goods and services in their initial phases of design and production to allow for utilization of such services and goods in a manner accessible to </a:t>
            </a:r>
            <a:r>
              <a:rPr lang="en-US" sz="2400" dirty="0" smtClean="0">
                <a:solidFill>
                  <a:srgbClr val="000000"/>
                </a:solidFill>
              </a:rPr>
              <a:t>everyone. </a:t>
            </a:r>
          </a:p>
          <a:p>
            <a:pPr marL="342900" indent="-342900">
              <a:buFont typeface="Arial" panose="020B0604020202020204" pitchFamily="34" charset="0"/>
              <a:buChar char="•"/>
            </a:pPr>
            <a:r>
              <a:rPr lang="en-US" sz="2400" b="1" dirty="0"/>
              <a:t>P</a:t>
            </a:r>
            <a:r>
              <a:rPr lang="en-US" sz="2400" b="1" dirty="0" smtClean="0"/>
              <a:t>ersons with Disabilities’ Organizations</a:t>
            </a:r>
            <a:r>
              <a:rPr lang="en-US" sz="2400" b="1" dirty="0"/>
              <a:t>: </a:t>
            </a:r>
            <a:r>
              <a:rPr lang="en-US" sz="2400" dirty="0"/>
              <a:t>The societies, clubs, federations, non-profit companies and other non-government entities registered and licensed according to the provisions of legislation in effect and whose board of directors mainly consists of persons with disabilities one of whom presides such board. </a:t>
            </a:r>
            <a:endParaRPr lang="en-US" sz="2400" dirty="0" smtClean="0">
              <a:solidFill>
                <a:srgbClr val="000000"/>
              </a:solidFill>
            </a:endParaRPr>
          </a:p>
        </p:txBody>
      </p:sp>
      <p:sp>
        <p:nvSpPr>
          <p:cNvPr id="4" name="Title 1"/>
          <p:cNvSpPr txBox="1">
            <a:spLocks/>
          </p:cNvSpPr>
          <p:nvPr/>
        </p:nvSpPr>
        <p:spPr>
          <a:xfrm>
            <a:off x="152400" y="381000"/>
            <a:ext cx="7772400"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en-US" altLang="ar-JO" sz="3200" b="1" smtClean="0"/>
              <a:t>The Definitions</a:t>
            </a:r>
            <a:endParaRPr lang="en-US" sz="3200" dirty="0"/>
          </a:p>
        </p:txBody>
      </p:sp>
    </p:spTree>
    <p:extLst>
      <p:ext uri="{BB962C8B-B14F-4D97-AF65-F5344CB8AC3E}">
        <p14:creationId xmlns:p14="http://schemas.microsoft.com/office/powerpoint/2010/main" val="2077926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615" y="1595021"/>
            <a:ext cx="8534400" cy="4893647"/>
          </a:xfrm>
          <a:prstGeom prst="rect">
            <a:avLst/>
          </a:prstGeom>
        </p:spPr>
        <p:txBody>
          <a:bodyPr wrap="square">
            <a:spAutoFit/>
          </a:bodyPr>
          <a:lstStyle/>
          <a:p>
            <a:pPr marL="342900" indent="-342900" algn="just">
              <a:buFont typeface="Wingdings" panose="05000000000000000000" pitchFamily="2" charset="2"/>
              <a:buChar char="Ø"/>
            </a:pPr>
            <a:r>
              <a:rPr lang="en-US" sz="2400" dirty="0">
                <a:solidFill>
                  <a:srgbClr val="000000"/>
                </a:solidFill>
              </a:rPr>
              <a:t>The </a:t>
            </a:r>
            <a:r>
              <a:rPr lang="en-US" sz="2400" dirty="0" smtClean="0">
                <a:solidFill>
                  <a:srgbClr val="000000"/>
                </a:solidFill>
              </a:rPr>
              <a:t>definitions:</a:t>
            </a:r>
          </a:p>
          <a:p>
            <a:pPr marL="800100" lvl="1" indent="-342900" algn="just">
              <a:buFont typeface="Wingdings" panose="05000000000000000000" pitchFamily="2" charset="2"/>
              <a:buChar char="§"/>
            </a:pPr>
            <a:r>
              <a:rPr lang="en-US" sz="2400" dirty="0">
                <a:solidFill>
                  <a:srgbClr val="000000"/>
                </a:solidFill>
              </a:rPr>
              <a:t>A</a:t>
            </a:r>
            <a:r>
              <a:rPr lang="en-US" sz="2400" dirty="0" smtClean="0">
                <a:solidFill>
                  <a:srgbClr val="000000"/>
                </a:solidFill>
              </a:rPr>
              <a:t>ddress </a:t>
            </a:r>
            <a:r>
              <a:rPr lang="en-US" sz="2400" dirty="0">
                <a:solidFill>
                  <a:srgbClr val="000000"/>
                </a:solidFill>
              </a:rPr>
              <a:t>the philosophical basis of the law, non-discrimination.</a:t>
            </a:r>
          </a:p>
          <a:p>
            <a:pPr marL="800100" lvl="1" indent="-342900" algn="just">
              <a:buFont typeface="Wingdings" panose="05000000000000000000" pitchFamily="2" charset="2"/>
              <a:buChar char="§"/>
            </a:pPr>
            <a:r>
              <a:rPr lang="en-US" sz="2400" dirty="0">
                <a:solidFill>
                  <a:srgbClr val="000000"/>
                </a:solidFill>
              </a:rPr>
              <a:t>T</a:t>
            </a:r>
            <a:r>
              <a:rPr lang="en-US" sz="2400" dirty="0" smtClean="0">
                <a:solidFill>
                  <a:srgbClr val="000000"/>
                </a:solidFill>
              </a:rPr>
              <a:t>end </a:t>
            </a:r>
            <a:r>
              <a:rPr lang="en-US" sz="2400" dirty="0">
                <a:solidFill>
                  <a:srgbClr val="000000"/>
                </a:solidFill>
              </a:rPr>
              <a:t>to recognize the identity and equality of the person in the law, (definition of free and informed consent</a:t>
            </a:r>
            <a:r>
              <a:rPr lang="en-US" sz="2400" dirty="0" smtClean="0">
                <a:solidFill>
                  <a:srgbClr val="000000"/>
                </a:solidFill>
              </a:rPr>
              <a:t>).</a:t>
            </a:r>
            <a:endParaRPr lang="en-US" sz="2400" dirty="0" smtClean="0"/>
          </a:p>
          <a:p>
            <a:pPr marL="800100" lvl="1" indent="-342900">
              <a:buFont typeface="Wingdings" panose="05000000000000000000" pitchFamily="2" charset="2"/>
              <a:buChar char="§"/>
            </a:pPr>
            <a:r>
              <a:rPr lang="en-US" sz="2400" dirty="0"/>
              <a:t>F</a:t>
            </a:r>
            <a:r>
              <a:rPr lang="en-US" sz="2400" dirty="0" smtClean="0"/>
              <a:t>ocused </a:t>
            </a:r>
            <a:r>
              <a:rPr lang="en-US" sz="2400" dirty="0"/>
              <a:t>on the state of disability and dealt with everything that would ensure the person's exercise of his or her rights and freedoms on an equal basis with others, hence the definition of reasonable accommodation arrangements and accessibility;</a:t>
            </a:r>
          </a:p>
          <a:p>
            <a:pPr marL="800100" lvl="1" indent="-342900">
              <a:buFont typeface="Wingdings" panose="05000000000000000000" pitchFamily="2" charset="2"/>
              <a:buChar char="§"/>
            </a:pPr>
            <a:r>
              <a:rPr lang="en-US" sz="2400" dirty="0" smtClean="0"/>
              <a:t> Tend </a:t>
            </a:r>
            <a:r>
              <a:rPr lang="en-US" sz="2400" dirty="0"/>
              <a:t>to promote participation in decision-making processes rather than guardianship and care, hence the definition of organizations of persons with disabilities.</a:t>
            </a:r>
            <a:endParaRPr lang="ar-JO" sz="2400" dirty="0"/>
          </a:p>
        </p:txBody>
      </p:sp>
      <p:sp>
        <p:nvSpPr>
          <p:cNvPr id="3" name="Rectangle 2"/>
          <p:cNvSpPr/>
          <p:nvPr/>
        </p:nvSpPr>
        <p:spPr>
          <a:xfrm>
            <a:off x="3343843" y="609600"/>
            <a:ext cx="2045945" cy="584775"/>
          </a:xfrm>
          <a:prstGeom prst="rect">
            <a:avLst/>
          </a:prstGeom>
        </p:spPr>
        <p:txBody>
          <a:bodyPr wrap="none">
            <a:spAutoFit/>
          </a:bodyPr>
          <a:lstStyle/>
          <a:p>
            <a:r>
              <a:rPr lang="en-US" sz="3200" b="1" dirty="0"/>
              <a:t>Definitions</a:t>
            </a:r>
            <a:endParaRPr lang="ar-JO" sz="3200" b="1" dirty="0"/>
          </a:p>
        </p:txBody>
      </p:sp>
    </p:spTree>
    <p:extLst>
      <p:ext uri="{BB962C8B-B14F-4D97-AF65-F5344CB8AC3E}">
        <p14:creationId xmlns:p14="http://schemas.microsoft.com/office/powerpoint/2010/main" val="9923463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A94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TotalTime>
  <Words>1125</Words>
  <Application>Microsoft Office PowerPoint</Application>
  <PresentationFormat>On-screen Show (4:3)</PresentationFormat>
  <Paragraphs>100</Paragraphs>
  <Slides>16</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Times New Roman</vt:lpstr>
      <vt:lpstr>Wingdings</vt:lpstr>
      <vt:lpstr>Office Theme</vt:lpstr>
      <vt:lpstr>PowerPoint Presentation</vt:lpstr>
      <vt:lpstr>PowerPoint Presentation</vt:lpstr>
      <vt:lpstr>PowerPoint Presentation</vt:lpstr>
      <vt:lpstr>The Law on the Rights of Persons with Disabilities No. 20/2017</vt:lpstr>
      <vt:lpstr>Characteristics of the Law </vt:lpstr>
      <vt:lpstr>PowerPoint Presentation</vt:lpstr>
      <vt:lpstr>The Definitions</vt:lpstr>
      <vt:lpstr>PowerPoint Presentation</vt:lpstr>
      <vt:lpstr>PowerPoint Presentation</vt:lpstr>
      <vt:lpstr>PowerPoint Presentation</vt:lpstr>
      <vt:lpstr>PowerPoint Presentation</vt:lpstr>
      <vt:lpstr>PowerPoint Presentation</vt:lpstr>
      <vt:lpstr>National Priorities 2018-2020</vt:lpstr>
      <vt:lpstr>The Higher Council for the Rights of Persons with Disabilities</vt:lpstr>
      <vt:lpstr>The draft amendment to the new Penal Code includes provisions which make sexual abuse, harm and fraud crimes perpetrated on the basis of disability aggravating circumstances which call for imposing the maximum punishment determined on the perpetrator.</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here</dc:title>
  <dc:creator>PC</dc:creator>
  <cp:lastModifiedBy>Ghadeer M. Alharis</cp:lastModifiedBy>
  <cp:revision>43</cp:revision>
  <cp:lastPrinted>2018-08-15T04:56:27Z</cp:lastPrinted>
  <dcterms:created xsi:type="dcterms:W3CDTF">2018-01-10T08:07:27Z</dcterms:created>
  <dcterms:modified xsi:type="dcterms:W3CDTF">2018-08-15T04:56:35Z</dcterms:modified>
</cp:coreProperties>
</file>