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824" r:id="rId1"/>
    <p:sldMasterId id="2147483830" r:id="rId2"/>
  </p:sldMasterIdLst>
  <p:notesMasterIdLst>
    <p:notesMasterId r:id="rId4"/>
  </p:notesMasterIdLst>
  <p:handoutMasterIdLst>
    <p:handoutMasterId r:id="rId5"/>
  </p:handoutMasterIdLst>
  <p:sldIdLst>
    <p:sldId id="407" r:id="rId3"/>
  </p:sldIdLst>
  <p:sldSz cx="9144000" cy="6858000" type="screen4x3"/>
  <p:notesSz cx="7023100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 userDrawn="1">
          <p15:clr>
            <a:srgbClr val="A4A3A4"/>
          </p15:clr>
        </p15:guide>
        <p15:guide id="2" pos="221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ha Khalifa" initials="NK" lastIdx="5" clrIdx="0">
    <p:extLst>
      <p:ext uri="{19B8F6BF-5375-455C-9EA6-DF929625EA0E}">
        <p15:presenceInfo xmlns:p15="http://schemas.microsoft.com/office/powerpoint/2012/main" userId="S-1-5-21-2676355427-447894320-4283101651-107366" providerId="AD"/>
      </p:ext>
    </p:extLst>
  </p:cmAuthor>
  <p:cmAuthor id="2" name="Jens Hesemann" initials="JH" lastIdx="3" clrIdx="1">
    <p:extLst>
      <p:ext uri="{19B8F6BF-5375-455C-9EA6-DF929625EA0E}">
        <p15:presenceInfo xmlns:p15="http://schemas.microsoft.com/office/powerpoint/2012/main" userId="S-1-5-21-2676355427-447894320-4283101651-2869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D4B3"/>
    <a:srgbClr val="F58649"/>
    <a:srgbClr val="F68E38"/>
    <a:srgbClr val="F8A968"/>
    <a:srgbClr val="FAC9A0"/>
    <a:srgbClr val="F9B67F"/>
    <a:srgbClr val="F79E6D"/>
    <a:srgbClr val="1EAEEE"/>
    <a:srgbClr val="FEF1E6"/>
    <a:srgbClr val="EEEE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0206" autoAdjust="0"/>
  </p:normalViewPr>
  <p:slideViewPr>
    <p:cSldViewPr>
      <p:cViewPr varScale="1">
        <p:scale>
          <a:sx n="80" d="100"/>
          <a:sy n="80" d="100"/>
        </p:scale>
        <p:origin x="1526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" y="264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4" d="100"/>
        <a:sy n="84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2008" y="-120"/>
      </p:cViewPr>
      <p:guideLst>
        <p:guide orient="horz" pos="2932"/>
        <p:guide pos="221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43979" cy="465773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l" eaLnBrk="0" hangingPunct="0">
              <a:defRPr sz="1200">
                <a:latin typeface="Arial" charset="0"/>
                <a:ea typeface="ＭＳ Ｐゴシック" pitchFamily="2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7531" y="0"/>
            <a:ext cx="3043979" cy="465773"/>
          </a:xfrm>
          <a:prstGeom prst="rect">
            <a:avLst/>
          </a:prstGeom>
        </p:spPr>
        <p:txBody>
          <a:bodyPr vert="horz" lIns="91577" tIns="45789" rIns="91577" bIns="45789" rtlCol="0"/>
          <a:lstStyle>
            <a:lvl1pPr algn="r" eaLnBrk="0" hangingPunct="0">
              <a:defRPr sz="1200">
                <a:latin typeface="Arial" charset="0"/>
                <a:ea typeface="ＭＳ Ｐゴシック" pitchFamily="28" charset="-128"/>
                <a:cs typeface="+mn-cs"/>
              </a:defRPr>
            </a:lvl1pPr>
          </a:lstStyle>
          <a:p>
            <a:pPr>
              <a:defRPr/>
            </a:pPr>
            <a:fld id="{9B176961-6BF6-4C73-8F82-BD3D4A7347DD}" type="datetimeFigureOut">
              <a:rPr lang="en-US"/>
              <a:pPr>
                <a:defRPr/>
              </a:pPr>
              <a:t>8/1/2018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41738"/>
            <a:ext cx="3043979" cy="465773"/>
          </a:xfrm>
          <a:prstGeom prst="rect">
            <a:avLst/>
          </a:prstGeom>
        </p:spPr>
        <p:txBody>
          <a:bodyPr vert="horz" lIns="91577" tIns="45789" rIns="91577" bIns="45789" rtlCol="0" anchor="b"/>
          <a:lstStyle>
            <a:lvl1pPr algn="l" eaLnBrk="0" hangingPunct="0">
              <a:defRPr sz="1200">
                <a:latin typeface="Arial" charset="0"/>
                <a:ea typeface="ＭＳ Ｐゴシック" pitchFamily="2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7531" y="8841738"/>
            <a:ext cx="3043979" cy="465773"/>
          </a:xfrm>
          <a:prstGeom prst="rect">
            <a:avLst/>
          </a:prstGeom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7A4EBBEB-9E30-4CB7-A5D0-C392F0988D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46205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43979" cy="465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585" tIns="46292" rIns="92585" bIns="4629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2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9121" y="0"/>
            <a:ext cx="3043979" cy="465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585" tIns="46292" rIns="92585" bIns="4629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2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73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6138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6733" y="4422459"/>
            <a:ext cx="5149637" cy="4188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585" tIns="46292" rIns="92585" bIns="4629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43328"/>
            <a:ext cx="3043979" cy="46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585" tIns="46292" rIns="92585" bIns="4629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ea typeface="ＭＳ Ｐゴシック" pitchFamily="28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9121" y="8843328"/>
            <a:ext cx="3043979" cy="465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585" tIns="46292" rIns="92585" bIns="46292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A61A2544-B2CA-432A-BA08-87DC372BC46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7046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2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2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2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2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2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02855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5436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683568" y="548680"/>
            <a:ext cx="8460432" cy="5328592"/>
          </a:xfrm>
          <a:prstGeom prst="rect">
            <a:avLst/>
          </a:prstGeom>
          <a:solidFill>
            <a:srgbClr val="0072B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84200" y="764704"/>
            <a:ext cx="4572000" cy="2185727"/>
          </a:xfrm>
          <a:prstGeom prst="rect">
            <a:avLst/>
          </a:prstGeom>
        </p:spPr>
        <p:txBody>
          <a:bodyPr vert="horz"/>
          <a:lstStyle>
            <a:lvl1pPr marL="0">
              <a:lnSpc>
                <a:spcPts val="192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400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buFontTx/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2pPr>
            <a:lvl3pPr marL="0">
              <a:spcBef>
                <a:spcPts val="0"/>
              </a:spcBef>
              <a:buFontTx/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3pPr>
            <a:lvl4pPr marL="0">
              <a:spcBef>
                <a:spcPts val="0"/>
              </a:spcBef>
              <a:buFontTx/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4pPr>
            <a:lvl5pPr marL="0">
              <a:spcBef>
                <a:spcPts val="0"/>
              </a:spcBef>
              <a:buFontTx/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584200" y="3212977"/>
            <a:ext cx="4572000" cy="1296144"/>
          </a:xfrm>
          <a:prstGeom prst="rect">
            <a:avLst/>
          </a:prstGeom>
        </p:spPr>
        <p:txBody>
          <a:bodyPr vert="horz"/>
          <a:lstStyle>
            <a:lvl1pPr marL="0" marR="0" indent="-342900" algn="l" defTabSz="457200" rtl="0" eaLnBrk="1" fontAlgn="auto" latinLnBrk="0" hangingPunct="1">
              <a:lnSpc>
                <a:spcPts val="192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 sz="140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buFontTx/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2pPr>
            <a:lvl3pPr marL="0">
              <a:spcBef>
                <a:spcPts val="0"/>
              </a:spcBef>
              <a:buFontTx/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3pPr>
            <a:lvl4pPr marL="0">
              <a:spcBef>
                <a:spcPts val="0"/>
              </a:spcBef>
              <a:buFontTx/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0">
              <a:spcBef>
                <a:spcPts val="0"/>
              </a:spcBef>
              <a:buFontTx/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603116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0" y="1588"/>
            <a:ext cx="685800" cy="6856412"/>
          </a:xfrm>
          <a:prstGeom prst="rect">
            <a:avLst/>
          </a:prstGeom>
          <a:solidFill>
            <a:srgbClr val="F794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1800" smtClean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984250" y="923925"/>
            <a:ext cx="7437438" cy="1588"/>
          </a:xfrm>
          <a:prstGeom prst="line">
            <a:avLst/>
          </a:prstGeom>
          <a:ln w="50800" cap="flat" cmpd="sng" algn="ctr">
            <a:solidFill>
              <a:srgbClr val="F7941D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165304"/>
            <a:ext cx="1957669" cy="471060"/>
          </a:xfrm>
          <a:prstGeom prst="rect">
            <a:avLst/>
          </a:prstGeom>
        </p:spPr>
      </p:pic>
      <p:sp>
        <p:nvSpPr>
          <p:cNvPr id="7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871534" y="1663700"/>
            <a:ext cx="7954961" cy="3492500"/>
          </a:xfrm>
          <a:prstGeom prst="rect">
            <a:avLst/>
          </a:prstGeo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dirty="0" err="1" smtClean="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</a:rPr>
              <a:t>xxxx</a:t>
            </a:r>
            <a:endParaRPr lang="en-GB" sz="2400" dirty="0">
              <a:solidFill>
                <a:schemeClr val="accent1">
                  <a:lumMod val="7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888987" y="312737"/>
            <a:ext cx="7772400" cy="506413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0070C0"/>
                </a:solidFill>
                <a:latin typeface="Cambria" panose="02040503050406030204" pitchFamily="18" charset="0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2033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0" y="1588"/>
            <a:ext cx="685800" cy="6856412"/>
          </a:xfrm>
          <a:prstGeom prst="rect">
            <a:avLst/>
          </a:prstGeom>
          <a:solidFill>
            <a:srgbClr val="F794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1800" smtClean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871534" y="2374900"/>
            <a:ext cx="7954961" cy="3492500"/>
          </a:xfrm>
          <a:prstGeom prst="rect">
            <a:avLst/>
          </a:prstGeom>
        </p:spPr>
        <p:txBody>
          <a:bodyPr vert="horz"/>
          <a:lstStyle>
            <a:lvl1pPr marL="342900" indent="-342900">
              <a:buFont typeface="Wingdings" panose="05000000000000000000" pitchFamily="2" charset="2"/>
              <a:buChar char="§"/>
              <a:defRPr sz="240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cs typeface="Arial"/>
              </a:defRPr>
            </a:lvl1pPr>
            <a:lvl2pPr marL="742950" indent="-285750">
              <a:buFont typeface="Wingdings" panose="05000000000000000000" pitchFamily="2" charset="2"/>
              <a:buChar char="§"/>
              <a:defRPr sz="240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0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876300" y="1660533"/>
            <a:ext cx="7954962" cy="696912"/>
          </a:xfrm>
          <a:prstGeom prst="rect">
            <a:avLst/>
          </a:prstGeom>
        </p:spPr>
        <p:txBody>
          <a:bodyPr vert="horz"/>
          <a:lstStyle>
            <a:lvl1pPr marL="0">
              <a:spcBef>
                <a:spcPts val="0"/>
              </a:spcBef>
              <a:buFontTx/>
              <a:buNone/>
              <a:defRPr sz="2400" b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cs typeface="Arial"/>
              </a:defRPr>
            </a:lvl1pPr>
            <a:lvl2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2pPr>
            <a:lvl3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3pPr>
            <a:lvl4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4pPr>
            <a:lvl5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126292"/>
            <a:ext cx="1957669" cy="47106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888987" y="312737"/>
            <a:ext cx="7772400" cy="506413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0070C0"/>
                </a:solidFill>
                <a:latin typeface="Cambria" panose="02040503050406030204" pitchFamily="18" charset="0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977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0" y="1588"/>
            <a:ext cx="685800" cy="6856412"/>
          </a:xfrm>
          <a:prstGeom prst="rect">
            <a:avLst/>
          </a:prstGeom>
          <a:solidFill>
            <a:srgbClr val="F794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1800" smtClean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1001713" y="923925"/>
            <a:ext cx="7659687" cy="1588"/>
          </a:xfrm>
          <a:prstGeom prst="line">
            <a:avLst/>
          </a:prstGeom>
          <a:ln w="50800" cap="flat" cmpd="sng" algn="ctr">
            <a:solidFill>
              <a:srgbClr val="F7941D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88987" y="312737"/>
            <a:ext cx="7772400" cy="506413"/>
          </a:xfrm>
          <a:prstGeom prst="rect">
            <a:avLst/>
          </a:prstGeom>
        </p:spPr>
        <p:txBody>
          <a:bodyPr/>
          <a:lstStyle>
            <a:lvl1pPr algn="l">
              <a:defRPr sz="2600" b="0">
                <a:solidFill>
                  <a:srgbClr val="0070C0"/>
                </a:solidFill>
                <a:latin typeface="Cambria" panose="02040503050406030204" pitchFamily="18" charset="0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198300"/>
            <a:ext cx="1957669" cy="471060"/>
          </a:xfrm>
          <a:prstGeom prst="rect">
            <a:avLst/>
          </a:prstGeom>
        </p:spPr>
      </p:pic>
      <p:sp>
        <p:nvSpPr>
          <p:cNvPr id="8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884221" y="2101771"/>
            <a:ext cx="7954961" cy="3492500"/>
          </a:xfrm>
          <a:prstGeom prst="rect">
            <a:avLst/>
          </a:prstGeom>
        </p:spPr>
        <p:txBody>
          <a:bodyPr vert="horz"/>
          <a:lstStyle>
            <a:lvl1pPr marL="342900" indent="-342900">
              <a:buFont typeface="Wingdings" panose="05000000000000000000" pitchFamily="2" charset="2"/>
              <a:buChar char="§"/>
              <a:defRPr sz="240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cs typeface="Arial"/>
              </a:defRPr>
            </a:lvl1pPr>
            <a:lvl2pPr marL="742950" indent="-285750">
              <a:buFont typeface="Wingdings" panose="05000000000000000000" pitchFamily="2" charset="2"/>
              <a:buChar char="§"/>
              <a:defRPr sz="2400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11" name="Text Placeholder 11"/>
          <p:cNvSpPr>
            <a:spLocks noGrp="1"/>
          </p:cNvSpPr>
          <p:nvPr>
            <p:ph type="body" sz="quarter" idx="15"/>
          </p:nvPr>
        </p:nvSpPr>
        <p:spPr>
          <a:xfrm>
            <a:off x="888987" y="1387404"/>
            <a:ext cx="7954962" cy="696912"/>
          </a:xfrm>
          <a:prstGeom prst="rect">
            <a:avLst/>
          </a:prstGeom>
        </p:spPr>
        <p:txBody>
          <a:bodyPr vert="horz"/>
          <a:lstStyle>
            <a:lvl1pPr marL="0">
              <a:spcBef>
                <a:spcPts val="0"/>
              </a:spcBef>
              <a:buFontTx/>
              <a:buNone/>
              <a:defRPr sz="2400" b="1">
                <a:solidFill>
                  <a:schemeClr val="accent1">
                    <a:lumMod val="75000"/>
                  </a:schemeClr>
                </a:solidFill>
                <a:latin typeface="Cambria" panose="02040503050406030204" pitchFamily="18" charset="0"/>
                <a:cs typeface="Arial"/>
              </a:defRPr>
            </a:lvl1pPr>
            <a:lvl2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2pPr>
            <a:lvl3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3pPr>
            <a:lvl4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4pPr>
            <a:lvl5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2222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pitchFamily="28" charset="-128"/>
              </a:defRPr>
            </a:lvl1pPr>
          </a:lstStyle>
          <a:p>
            <a:pPr>
              <a:defRPr/>
            </a:pPr>
            <a:fld id="{C80A9A65-C690-408C-AC4D-3F6F9CC8BA32}" type="datetime1">
              <a:rPr lang="en-US"/>
              <a:pPr>
                <a:defRPr/>
              </a:pPr>
              <a:t>8/1/2018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defTabSz="9144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ＭＳ Ｐゴシック" pitchFamily="28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defTabSz="914400" eaLnBrk="0" hangingPunct="0">
              <a:defRPr>
                <a:latin typeface="Arial" panose="020B0604020202020204" pitchFamily="34" charset="0"/>
              </a:defRPr>
            </a:lvl1pPr>
          </a:lstStyle>
          <a:p>
            <a:fld id="{F84EFD55-0AEE-4E42-975B-38F6FE5BB92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0690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0" y="1588"/>
            <a:ext cx="685800" cy="6856412"/>
          </a:xfrm>
          <a:prstGeom prst="rect">
            <a:avLst/>
          </a:prstGeom>
          <a:solidFill>
            <a:srgbClr val="F794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defTabSz="4572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hangingPunct="1">
              <a:defRPr/>
            </a:pPr>
            <a:endParaRPr lang="en-US" altLang="en-US" sz="1800" smtClean="0">
              <a:solidFill>
                <a:srgbClr val="000000"/>
              </a:solidFill>
              <a:latin typeface="Calibri" pitchFamily="34" charset="0"/>
              <a:cs typeface="Arial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309320"/>
            <a:ext cx="1957669" cy="471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183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2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4572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fld id="{F7CFE84E-DD59-451A-AC80-3E68106422A5}" type="datetime1">
              <a:rPr lang="en-US"/>
              <a:pPr>
                <a:defRPr/>
              </a:pPr>
              <a:t>8/1/2018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457200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defTabSz="457200">
              <a:defRPr sz="1200">
                <a:solidFill>
                  <a:srgbClr val="000000"/>
                </a:solidFill>
                <a:latin typeface="Calibri" panose="020F0502020204030204" pitchFamily="34" charset="0"/>
              </a:defRPr>
            </a:lvl1pPr>
          </a:lstStyle>
          <a:p>
            <a:fld id="{6C3BAB18-DDD4-484C-A841-297766B0FCD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7375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>
          <a:xfrm>
            <a:off x="888987" y="1268760"/>
            <a:ext cx="7954961" cy="504056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GB" sz="2000" b="1" dirty="0" err="1" smtClean="0">
                <a:solidFill>
                  <a:schemeClr val="tx1"/>
                </a:solidFill>
              </a:rPr>
              <a:t>ToRs</a:t>
            </a:r>
            <a:r>
              <a:rPr lang="en-GB" sz="2000" dirty="0" smtClean="0">
                <a:solidFill>
                  <a:schemeClr val="tx1"/>
                </a:solidFill>
              </a:rPr>
              <a:t> </a:t>
            </a:r>
            <a:r>
              <a:rPr lang="en-GB" sz="2000" dirty="0">
                <a:solidFill>
                  <a:schemeClr val="tx1"/>
                </a:solidFill>
              </a:rPr>
              <a:t>of the sector / TWG 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b="1" dirty="0" smtClean="0">
                <a:solidFill>
                  <a:schemeClr val="tx1"/>
                </a:solidFill>
              </a:rPr>
              <a:t>Country-level </a:t>
            </a:r>
            <a:r>
              <a:rPr lang="en-GB" sz="2000" b="1" dirty="0">
                <a:solidFill>
                  <a:schemeClr val="tx1"/>
                </a:solidFill>
              </a:rPr>
              <a:t>sector / TWG strategy </a:t>
            </a:r>
            <a:r>
              <a:rPr lang="en-GB" sz="2000" dirty="0">
                <a:solidFill>
                  <a:schemeClr val="tx1"/>
                </a:solidFill>
              </a:rPr>
              <a:t>document, adopted by all members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b="1" dirty="0" smtClean="0">
                <a:solidFill>
                  <a:schemeClr val="tx1"/>
                </a:solidFill>
              </a:rPr>
              <a:t>Sector </a:t>
            </a:r>
            <a:r>
              <a:rPr lang="en-GB" sz="2000" b="1" dirty="0">
                <a:solidFill>
                  <a:schemeClr val="tx1"/>
                </a:solidFill>
              </a:rPr>
              <a:t>coordination at field level</a:t>
            </a:r>
            <a:r>
              <a:rPr lang="en-GB" sz="2000" dirty="0">
                <a:solidFill>
                  <a:schemeClr val="tx1"/>
                </a:solidFill>
              </a:rPr>
              <a:t> </a:t>
            </a:r>
            <a:r>
              <a:rPr lang="en-GB" sz="2000" dirty="0" smtClean="0">
                <a:solidFill>
                  <a:schemeClr val="tx1"/>
                </a:solidFill>
              </a:rPr>
              <a:t>mapped and managed</a:t>
            </a:r>
            <a:endParaRPr lang="en-GB" sz="2000" dirty="0">
              <a:solidFill>
                <a:schemeClr val="tx1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GB" sz="2000" dirty="0" smtClean="0">
                <a:solidFill>
                  <a:schemeClr val="tx1"/>
                </a:solidFill>
              </a:rPr>
              <a:t>Sector/TWG </a:t>
            </a:r>
            <a:r>
              <a:rPr lang="en-GB" sz="2000" b="1" dirty="0">
                <a:solidFill>
                  <a:schemeClr val="tx1"/>
                </a:solidFill>
              </a:rPr>
              <a:t>3W / 4W </a:t>
            </a:r>
            <a:r>
              <a:rPr lang="en-GB" sz="2000" dirty="0">
                <a:solidFill>
                  <a:schemeClr val="tx1"/>
                </a:solidFill>
              </a:rPr>
              <a:t>updated (country wide) 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b="1" dirty="0" smtClean="0">
                <a:solidFill>
                  <a:schemeClr val="tx1"/>
                </a:solidFill>
              </a:rPr>
              <a:t>Contact </a:t>
            </a:r>
            <a:r>
              <a:rPr lang="en-GB" sz="2000" b="1" dirty="0">
                <a:solidFill>
                  <a:schemeClr val="tx1"/>
                </a:solidFill>
              </a:rPr>
              <a:t>list 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dirty="0" smtClean="0">
                <a:solidFill>
                  <a:schemeClr val="tx1"/>
                </a:solidFill>
              </a:rPr>
              <a:t>Regular </a:t>
            </a:r>
            <a:r>
              <a:rPr lang="en-GB" sz="2000" b="1" dirty="0">
                <a:solidFill>
                  <a:schemeClr val="tx1"/>
                </a:solidFill>
              </a:rPr>
              <a:t>coordination meetings</a:t>
            </a:r>
            <a:r>
              <a:rPr lang="en-GB" sz="2000" dirty="0">
                <a:solidFill>
                  <a:schemeClr val="tx1"/>
                </a:solidFill>
              </a:rPr>
              <a:t>; record of coordination meetings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b="1" dirty="0" smtClean="0">
                <a:solidFill>
                  <a:schemeClr val="tx1"/>
                </a:solidFill>
              </a:rPr>
              <a:t>Sector </a:t>
            </a:r>
            <a:r>
              <a:rPr lang="en-GB" sz="2000" b="1" dirty="0">
                <a:solidFill>
                  <a:schemeClr val="tx1"/>
                </a:solidFill>
              </a:rPr>
              <a:t>fact sheets</a:t>
            </a:r>
            <a:r>
              <a:rPr lang="en-GB" sz="2000" dirty="0">
                <a:solidFill>
                  <a:schemeClr val="tx1"/>
                </a:solidFill>
              </a:rPr>
              <a:t>, updated every three months (including gap analysis, performance against RRP indicators and targets)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b="1" dirty="0" smtClean="0">
                <a:solidFill>
                  <a:schemeClr val="tx1"/>
                </a:solidFill>
              </a:rPr>
              <a:t>Sector </a:t>
            </a:r>
            <a:r>
              <a:rPr lang="en-GB" sz="2000" b="1" dirty="0">
                <a:solidFill>
                  <a:schemeClr val="tx1"/>
                </a:solidFill>
              </a:rPr>
              <a:t>indicator dataset collection </a:t>
            </a:r>
            <a:r>
              <a:rPr lang="en-GB" sz="2000" dirty="0">
                <a:solidFill>
                  <a:schemeClr val="tx1"/>
                </a:solidFill>
              </a:rPr>
              <a:t>on a regular </a:t>
            </a:r>
            <a:r>
              <a:rPr lang="en-GB" sz="2000" dirty="0" smtClean="0">
                <a:solidFill>
                  <a:schemeClr val="tx1"/>
                </a:solidFill>
              </a:rPr>
              <a:t>basis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b="1" dirty="0" smtClean="0">
                <a:solidFill>
                  <a:schemeClr val="tx1"/>
                </a:solidFill>
              </a:rPr>
              <a:t>Joint needs assessments </a:t>
            </a:r>
            <a:r>
              <a:rPr lang="en-GB" sz="2000" dirty="0" smtClean="0">
                <a:solidFill>
                  <a:schemeClr val="tx1"/>
                </a:solidFill>
              </a:rPr>
              <a:t>with partners</a:t>
            </a:r>
          </a:p>
          <a:p>
            <a:pPr marL="457200" indent="-457200">
              <a:buFont typeface="+mj-lt"/>
              <a:buAutoNum type="arabicPeriod"/>
            </a:pPr>
            <a:r>
              <a:rPr lang="en-GB" sz="2000" b="1" dirty="0" smtClean="0">
                <a:solidFill>
                  <a:schemeClr val="tx1"/>
                </a:solidFill>
              </a:rPr>
              <a:t>Online </a:t>
            </a:r>
            <a:r>
              <a:rPr lang="en-GB" sz="2000" b="1" dirty="0">
                <a:solidFill>
                  <a:schemeClr val="tx1"/>
                </a:solidFill>
              </a:rPr>
              <a:t>portal (ugandarefugees.org) updated</a:t>
            </a:r>
          </a:p>
          <a:p>
            <a:pPr marL="0" indent="0">
              <a:buNone/>
            </a:pPr>
            <a:endParaRPr lang="en-GB" sz="2000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GB" sz="2000" dirty="0">
              <a:solidFill>
                <a:schemeClr val="tx1"/>
              </a:solidFill>
            </a:endParaRPr>
          </a:p>
          <a:p>
            <a:pPr marL="457200" lvl="1" indent="0">
              <a:buNone/>
            </a:pP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lvl="0" defTabSz="914400"/>
            <a:r>
              <a:rPr lang="en-US" b="1" dirty="0" smtClean="0">
                <a:solidFill>
                  <a:srgbClr val="0072BC"/>
                </a:solidFill>
                <a:ea typeface="ＭＳ Ｐゴシック" panose="020B0600070205080204" pitchFamily="34" charset="-128"/>
                <a:cs typeface="+mn-cs"/>
              </a:rPr>
              <a:t>Sector / TWG Coordination</a:t>
            </a:r>
            <a:br>
              <a:rPr lang="en-US" b="1" dirty="0" smtClean="0">
                <a:solidFill>
                  <a:srgbClr val="0072BC"/>
                </a:solidFill>
                <a:ea typeface="ＭＳ Ｐゴシック" panose="020B0600070205080204" pitchFamily="34" charset="-128"/>
                <a:cs typeface="+mn-cs"/>
              </a:rPr>
            </a:br>
            <a:r>
              <a:rPr lang="en-US" b="1" dirty="0" smtClean="0">
                <a:solidFill>
                  <a:srgbClr val="0072BC"/>
                </a:solidFill>
                <a:ea typeface="ＭＳ Ｐゴシック" panose="020B0600070205080204" pitchFamily="34" charset="-128"/>
                <a:cs typeface="+mn-cs"/>
              </a:rPr>
              <a:t>Minimum Standards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89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UNICEF_Humanitarian_Action [Compatibility Mode]" id="{595F3483-85BA-484C-9FF9-1BDF98D34424}" vid="{363493C8-45A7-4A4E-BD55-37F7084A42C5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4374</TotalTime>
  <Words>87</Words>
  <Application>Microsoft Office PowerPoint</Application>
  <PresentationFormat>On-screen Show (4:3)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ＭＳ Ｐゴシック</vt:lpstr>
      <vt:lpstr>Arial</vt:lpstr>
      <vt:lpstr>Calibri</vt:lpstr>
      <vt:lpstr>Calibri Light</vt:lpstr>
      <vt:lpstr>Cambria</vt:lpstr>
      <vt:lpstr>Wingdings</vt:lpstr>
      <vt:lpstr>Custom Design</vt:lpstr>
      <vt:lpstr>2_Office Theme</vt:lpstr>
      <vt:lpstr>Sector / TWG Coordination Minimum Standards </vt:lpstr>
    </vt:vector>
  </TitlesOfParts>
  <Company>UNHCR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Charles Herbert. Matovu</dc:creator>
  <cp:lastModifiedBy>Sarah Kyarimpa Rubereti</cp:lastModifiedBy>
  <cp:revision>261</cp:revision>
  <cp:lastPrinted>2017-06-29T10:53:51Z</cp:lastPrinted>
  <dcterms:created xsi:type="dcterms:W3CDTF">2017-05-30T22:55:41Z</dcterms:created>
  <dcterms:modified xsi:type="dcterms:W3CDTF">2018-08-01T06:13:08Z</dcterms:modified>
</cp:coreProperties>
</file>