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733796-601F-49FD-A110-1BF8323DB7B5}" type="datetimeFigureOut">
              <a:rPr lang="en-US" smtClean="0"/>
              <a:t>10/15/2018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3E3223-5A9F-4B77-9B13-762CAAC405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82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811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609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50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955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21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867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893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9444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14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410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729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8711FC-7CDD-4872-A4D1-84E0A3ED26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245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Uganda Refugee </a:t>
            </a:r>
            <a:r>
              <a:rPr lang="en-US" dirty="0" smtClean="0"/>
              <a:t>Response Plan (2019/2020</a:t>
            </a:r>
            <a:r>
              <a:rPr lang="en-US" smtClean="0"/>
              <a:t>) </a:t>
            </a:r>
            <a:br>
              <a:rPr lang="en-US" smtClean="0"/>
            </a:br>
            <a:r>
              <a:rPr lang="en-US" smtClean="0"/>
              <a:t>Update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61596"/>
            <a:ext cx="9144000" cy="1655762"/>
          </a:xfrm>
        </p:spPr>
        <p:txBody>
          <a:bodyPr/>
          <a:lstStyle/>
          <a:p>
            <a:r>
              <a:rPr lang="en-US" dirty="0" smtClean="0"/>
              <a:t>Livelihoods and Resilience Sector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16 October 2018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2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Background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stabilize livelihood and overcome the socio-economic empowerment disconnect, geographic and population differences need to be considered in the provision of livelihood support. 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exploring different livelihood strategies, key factors linked to productive assets, knowledge, skills and aspirations need to further be considered as do market linkages and opportunities.</a:t>
            </a:r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41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RRP Strategic Objectives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Strategic objective 1: </a:t>
            </a:r>
            <a:r>
              <a:rPr lang="en-GB" dirty="0" smtClean="0"/>
              <a:t>Uganda’s </a:t>
            </a:r>
            <a:r>
              <a:rPr lang="en-GB" dirty="0"/>
              <a:t>asylum space is maintained, equal and unhindered </a:t>
            </a:r>
            <a:r>
              <a:rPr lang="en-GB" dirty="0" smtClean="0"/>
              <a:t>and </a:t>
            </a:r>
            <a:r>
              <a:rPr lang="en-GB" dirty="0"/>
              <a:t>the government’s emergency preparedness and response capacity is </a:t>
            </a:r>
            <a:r>
              <a:rPr lang="en-GB" dirty="0" smtClean="0"/>
              <a:t>strengthened.</a:t>
            </a:r>
            <a:endParaRPr lang="en-US" dirty="0"/>
          </a:p>
          <a:p>
            <a:r>
              <a:rPr lang="en-GB" dirty="0"/>
              <a:t>Strategic objective 2: The Government of Uganda owns protection </a:t>
            </a:r>
            <a:r>
              <a:rPr lang="en-GB" dirty="0" smtClean="0"/>
              <a:t>processes.</a:t>
            </a:r>
            <a:endParaRPr lang="en-US" dirty="0"/>
          </a:p>
          <a:p>
            <a:r>
              <a:rPr lang="en-GB" b="1" dirty="0"/>
              <a:t>Strategic objective 3: </a:t>
            </a:r>
            <a:r>
              <a:rPr lang="en-GB" b="1" dirty="0" smtClean="0"/>
              <a:t>The </a:t>
            </a:r>
            <a:r>
              <a:rPr lang="en-GB" b="1" dirty="0"/>
              <a:t>refugee response paradigm in Uganda has </a:t>
            </a:r>
            <a:r>
              <a:rPr lang="en-GB" b="1" dirty="0" smtClean="0"/>
              <a:t>shifted </a:t>
            </a:r>
            <a:r>
              <a:rPr lang="en-GB" b="1" dirty="0"/>
              <a:t>from care and maintenance to inclusion and </a:t>
            </a:r>
            <a:r>
              <a:rPr lang="en-GB" b="1" dirty="0" smtClean="0"/>
              <a:t>self-reliance.</a:t>
            </a:r>
            <a:endParaRPr lang="en-US" b="1" dirty="0"/>
          </a:p>
          <a:p>
            <a:r>
              <a:rPr lang="en-GB" dirty="0"/>
              <a:t>Strategic objective 4: </a:t>
            </a:r>
            <a:r>
              <a:rPr lang="en-GB" dirty="0" smtClean="0"/>
              <a:t>Refugees benefit </a:t>
            </a:r>
            <a:r>
              <a:rPr lang="en-GB" dirty="0"/>
              <a:t>from provision of inclusive basic social </a:t>
            </a:r>
            <a:r>
              <a:rPr lang="en-GB" dirty="0" smtClean="0"/>
              <a:t>services </a:t>
            </a:r>
            <a:r>
              <a:rPr lang="en-GB" dirty="0"/>
              <a:t>provided by national </a:t>
            </a:r>
            <a:r>
              <a:rPr lang="en-GB" dirty="0" smtClean="0"/>
              <a:t>authorities.</a:t>
            </a:r>
            <a:endParaRPr lang="en-US" dirty="0"/>
          </a:p>
          <a:p>
            <a:r>
              <a:rPr lang="en-GB" b="1" dirty="0"/>
              <a:t>Strategic objective 5: </a:t>
            </a:r>
            <a:r>
              <a:rPr lang="en-GB" b="1" dirty="0" smtClean="0"/>
              <a:t>Refugees </a:t>
            </a:r>
            <a:r>
              <a:rPr lang="en-GB" b="1" dirty="0"/>
              <a:t>are well on their path to access durable solutions. </a:t>
            </a:r>
            <a:endParaRPr lang="en-US" b="1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2803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55093"/>
            <a:ext cx="10515600" cy="789936"/>
          </a:xfrm>
        </p:spPr>
        <p:txBody>
          <a:bodyPr numCol="2"/>
          <a:lstStyle/>
          <a:p>
            <a:r>
              <a:rPr lang="en-US" b="1" u="sng" dirty="0" smtClean="0"/>
              <a:t>Priority Outcomes</a:t>
            </a:r>
            <a:br>
              <a:rPr lang="en-US" b="1" u="sng" dirty="0" smtClean="0"/>
            </a:br>
            <a:r>
              <a:rPr lang="en-US" b="1" u="sng" dirty="0" smtClean="0"/>
              <a:t>Priority Modalities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dirty="0" smtClean="0"/>
              <a:t>Refugee protection</a:t>
            </a:r>
          </a:p>
          <a:p>
            <a:r>
              <a:rPr lang="en-US" dirty="0" smtClean="0"/>
              <a:t>Emergency response</a:t>
            </a:r>
          </a:p>
          <a:p>
            <a:r>
              <a:rPr lang="en-US" dirty="0" smtClean="0"/>
              <a:t>Education</a:t>
            </a:r>
          </a:p>
          <a:p>
            <a:r>
              <a:rPr lang="en-US" dirty="0" smtClean="0"/>
              <a:t>Environment</a:t>
            </a:r>
          </a:p>
          <a:p>
            <a:r>
              <a:rPr lang="en-US" dirty="0" smtClean="0"/>
              <a:t>Livelihoods</a:t>
            </a:r>
          </a:p>
          <a:p>
            <a:r>
              <a:rPr lang="en-US" dirty="0" smtClean="0"/>
              <a:t>Urban refugees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GB" dirty="0"/>
              <a:t>Labour-intensive </a:t>
            </a:r>
            <a:r>
              <a:rPr lang="en-GB" dirty="0" smtClean="0"/>
              <a:t>activities</a:t>
            </a:r>
          </a:p>
          <a:p>
            <a:r>
              <a:rPr lang="en-GB" dirty="0"/>
              <a:t>Cash-based interventions and </a:t>
            </a:r>
            <a:r>
              <a:rPr lang="en-GB" dirty="0" smtClean="0"/>
              <a:t>connectivity</a:t>
            </a:r>
          </a:p>
          <a:p>
            <a:r>
              <a:rPr lang="en-GB" dirty="0"/>
              <a:t>Capacity building for Government service providers and local </a:t>
            </a:r>
            <a:r>
              <a:rPr lang="en-GB" dirty="0" smtClean="0"/>
              <a:t>actors</a:t>
            </a:r>
            <a:endParaRPr lang="en-GB" dirty="0"/>
          </a:p>
          <a:p>
            <a:r>
              <a:rPr lang="en-GB" dirty="0"/>
              <a:t>Conflict sensitive </a:t>
            </a:r>
            <a:r>
              <a:rPr lang="en-GB" dirty="0" smtClean="0"/>
              <a:t>programming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924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Strengthening Livelihoods and Resilience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Transition towards </a:t>
            </a:r>
            <a:r>
              <a:rPr lang="en-GB" dirty="0"/>
              <a:t>sustainable refugee response programming in </a:t>
            </a:r>
            <a:r>
              <a:rPr lang="en-GB" dirty="0" smtClean="0"/>
              <a:t>Uganda, contributing to achieving:</a:t>
            </a:r>
          </a:p>
          <a:p>
            <a:pPr lvl="1"/>
            <a:r>
              <a:rPr lang="en-GB" dirty="0" smtClean="0"/>
              <a:t>Comprehensive </a:t>
            </a:r>
            <a:r>
              <a:rPr lang="en-GB" dirty="0"/>
              <a:t>Refugee Response Framework (CRRF) in </a:t>
            </a:r>
            <a:r>
              <a:rPr lang="en-GB" dirty="0" smtClean="0"/>
              <a:t>Uganda</a:t>
            </a:r>
          </a:p>
          <a:p>
            <a:pPr lvl="1"/>
            <a:r>
              <a:rPr lang="en-GB" dirty="0" smtClean="0"/>
              <a:t>National </a:t>
            </a:r>
            <a:r>
              <a:rPr lang="en-GB" dirty="0"/>
              <a:t>Development Plan (NDP II) </a:t>
            </a:r>
            <a:endParaRPr lang="en-GB" dirty="0" smtClean="0"/>
          </a:p>
          <a:p>
            <a:pPr lvl="1"/>
            <a:r>
              <a:rPr lang="en-GB" dirty="0" smtClean="0"/>
              <a:t>Government-led </a:t>
            </a:r>
            <a:r>
              <a:rPr lang="en-GB" dirty="0"/>
              <a:t>sector transition plans for refugee-hosting </a:t>
            </a:r>
            <a:r>
              <a:rPr lang="en-GB" dirty="0" smtClean="0"/>
              <a:t>areas</a:t>
            </a:r>
            <a:endParaRPr lang="en-US" dirty="0"/>
          </a:p>
          <a:p>
            <a:r>
              <a:rPr lang="en-US" dirty="0" smtClean="0"/>
              <a:t>Resilience interventions focus on supporting national systems to achieve integrated social service delivery with r</a:t>
            </a:r>
            <a:r>
              <a:rPr lang="en-US" dirty="0" smtClean="0"/>
              <a:t>esilience </a:t>
            </a:r>
            <a:r>
              <a:rPr lang="en-US" dirty="0"/>
              <a:t>interventions </a:t>
            </a:r>
            <a:r>
              <a:rPr lang="en-US" dirty="0" smtClean="0"/>
              <a:t>at: </a:t>
            </a:r>
          </a:p>
          <a:p>
            <a:pPr lvl="1"/>
            <a:r>
              <a:rPr lang="en-US" dirty="0" smtClean="0"/>
              <a:t>Individual </a:t>
            </a:r>
            <a:r>
              <a:rPr lang="en-US" dirty="0"/>
              <a:t>or household </a:t>
            </a:r>
            <a:r>
              <a:rPr lang="en-US" dirty="0" smtClean="0"/>
              <a:t>level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ommunity level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ystem level</a:t>
            </a:r>
          </a:p>
          <a:p>
            <a:r>
              <a:rPr lang="en-US" dirty="0" smtClean="0"/>
              <a:t>Government </a:t>
            </a:r>
            <a:r>
              <a:rPr lang="en-US" dirty="0"/>
              <a:t>sector response plans </a:t>
            </a:r>
            <a:r>
              <a:rPr lang="en-US" dirty="0" smtClean="0"/>
              <a:t>provide </a:t>
            </a:r>
            <a:r>
              <a:rPr lang="en-US" dirty="0"/>
              <a:t>the planning and programming framework to respond to the needs of refugee and host </a:t>
            </a:r>
            <a:r>
              <a:rPr lang="en-US" dirty="0" smtClean="0"/>
              <a:t>communities.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751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Partnership and Coordination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Comprehensive Refugee Response Framework (CRRF) provides the over-arching policy and coordination </a:t>
            </a:r>
            <a:r>
              <a:rPr lang="en-US" dirty="0" smtClean="0"/>
              <a:t>framework:</a:t>
            </a:r>
            <a:endParaRPr lang="en-US" dirty="0"/>
          </a:p>
          <a:p>
            <a:pPr lvl="1"/>
            <a:r>
              <a:rPr lang="en-US" dirty="0"/>
              <a:t>Leadership level: co-led by </a:t>
            </a:r>
            <a:r>
              <a:rPr lang="en-US" dirty="0" smtClean="0"/>
              <a:t>Uganda Government (OPM) and UNHCR</a:t>
            </a:r>
            <a:endParaRPr lang="en-US" dirty="0"/>
          </a:p>
          <a:p>
            <a:pPr lvl="1"/>
            <a:r>
              <a:rPr lang="en-US" dirty="0"/>
              <a:t>Inter-agency, country </a:t>
            </a:r>
            <a:r>
              <a:rPr lang="en-US" dirty="0" smtClean="0"/>
              <a:t>level: </a:t>
            </a:r>
            <a:r>
              <a:rPr lang="en-US" dirty="0"/>
              <a:t>co-led by </a:t>
            </a:r>
            <a:r>
              <a:rPr lang="en-US" dirty="0" smtClean="0"/>
              <a:t>Uganda </a:t>
            </a:r>
            <a:r>
              <a:rPr lang="en-US" dirty="0"/>
              <a:t>Government (OPM and Ministry of Local Government) and </a:t>
            </a:r>
            <a:r>
              <a:rPr lang="en-US" dirty="0" smtClean="0"/>
              <a:t>UNHCR</a:t>
            </a:r>
            <a:endParaRPr lang="en-US" dirty="0"/>
          </a:p>
          <a:p>
            <a:pPr lvl="1"/>
            <a:r>
              <a:rPr lang="en-US" b="1" dirty="0">
                <a:solidFill>
                  <a:schemeClr val="accent5"/>
                </a:solidFill>
              </a:rPr>
              <a:t>Technical sector level: co-led by Government, UN and NGO </a:t>
            </a:r>
            <a:r>
              <a:rPr lang="en-US" b="1" dirty="0" smtClean="0">
                <a:solidFill>
                  <a:schemeClr val="accent5"/>
                </a:solidFill>
              </a:rPr>
              <a:t>partners</a:t>
            </a:r>
            <a:endParaRPr lang="en-US" b="1" dirty="0">
              <a:solidFill>
                <a:schemeClr val="accent5"/>
              </a:solidFill>
            </a:endParaRPr>
          </a:p>
          <a:p>
            <a:pPr lvl="1"/>
            <a:r>
              <a:rPr lang="en-US" dirty="0"/>
              <a:t>District/settlement </a:t>
            </a:r>
            <a:r>
              <a:rPr lang="en-US" dirty="0" smtClean="0"/>
              <a:t>level: </a:t>
            </a:r>
            <a:r>
              <a:rPr lang="en-US" dirty="0"/>
              <a:t>OPM, </a:t>
            </a:r>
            <a:r>
              <a:rPr lang="en-US" dirty="0" smtClean="0"/>
              <a:t>DLG </a:t>
            </a:r>
            <a:r>
              <a:rPr lang="en-US" dirty="0"/>
              <a:t>and </a:t>
            </a:r>
            <a:r>
              <a:rPr lang="en-US" dirty="0" smtClean="0"/>
              <a:t>UNHCR and sector co-chairs</a:t>
            </a:r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42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Livelihoods and Resilience Response Strategy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6318"/>
            <a:ext cx="10515600" cy="4351338"/>
          </a:xfrm>
        </p:spPr>
        <p:txBody>
          <a:bodyPr>
            <a:noAutofit/>
          </a:bodyPr>
          <a:lstStyle/>
          <a:p>
            <a:r>
              <a:rPr lang="en-US" sz="2000" b="1" dirty="0" smtClean="0"/>
              <a:t>A </a:t>
            </a:r>
            <a:r>
              <a:rPr lang="en-US" sz="2000" b="1" dirty="0"/>
              <a:t>graduated approach will </a:t>
            </a:r>
            <a:r>
              <a:rPr lang="en-US" sz="2000" b="1" dirty="0" smtClean="0"/>
              <a:t>stabilize </a:t>
            </a:r>
            <a:r>
              <a:rPr lang="en-US" sz="2000" b="1" dirty="0"/>
              <a:t>and build diversified, sustainable and resilient livelihoods, with emergency livelihood interventions serving as a basis to develop longer-term strategies. </a:t>
            </a:r>
            <a:endParaRPr lang="en-US" sz="2000" b="1" dirty="0" smtClean="0"/>
          </a:p>
          <a:p>
            <a:r>
              <a:rPr lang="en-US" sz="2000" u="sng" dirty="0" smtClean="0"/>
              <a:t>Targeting</a:t>
            </a:r>
            <a:r>
              <a:rPr lang="en-US" sz="2000" dirty="0" smtClean="0"/>
              <a:t>: Target </a:t>
            </a:r>
            <a:r>
              <a:rPr lang="en-US" sz="2000" dirty="0"/>
              <a:t>new refugee arrivals and vulnerable long-term </a:t>
            </a:r>
            <a:r>
              <a:rPr lang="en-US" sz="2000" dirty="0" smtClean="0"/>
              <a:t>refugees</a:t>
            </a:r>
          </a:p>
          <a:p>
            <a:r>
              <a:rPr lang="en-US" sz="2000" u="sng" dirty="0" smtClean="0"/>
              <a:t>Emergency/initial response</a:t>
            </a:r>
            <a:r>
              <a:rPr lang="en-US" sz="2000" dirty="0" smtClean="0"/>
              <a:t> (aligned to </a:t>
            </a:r>
            <a:r>
              <a:rPr lang="en-GB" sz="2000" dirty="0" smtClean="0"/>
              <a:t>individuals’ skills, knowledge and aspirations</a:t>
            </a:r>
            <a:r>
              <a:rPr lang="en-US" sz="2000" dirty="0" smtClean="0"/>
              <a:t>)</a:t>
            </a:r>
            <a:endParaRPr lang="en-US" sz="2000" dirty="0" smtClean="0"/>
          </a:p>
          <a:p>
            <a:pPr lvl="1"/>
            <a:r>
              <a:rPr lang="en-GB" sz="1600" dirty="0" smtClean="0"/>
              <a:t>Promote </a:t>
            </a:r>
            <a:r>
              <a:rPr lang="en-US" sz="1600" dirty="0"/>
              <a:t>immediate job creation, </a:t>
            </a:r>
            <a:r>
              <a:rPr lang="en-GB" sz="1600" dirty="0"/>
              <a:t>supported by initial capacity building</a:t>
            </a:r>
            <a:r>
              <a:rPr lang="en-US" sz="1600" dirty="0"/>
              <a:t>. </a:t>
            </a:r>
            <a:endParaRPr lang="en-US" sz="1600" dirty="0" smtClean="0"/>
          </a:p>
          <a:p>
            <a:pPr lvl="1"/>
            <a:r>
              <a:rPr lang="en-US" sz="1600" dirty="0" smtClean="0"/>
              <a:t>Asset creation </a:t>
            </a:r>
            <a:r>
              <a:rPr lang="en-US" sz="1600" dirty="0"/>
              <a:t>(e.g. road rehabilitation, irrigation system, </a:t>
            </a:r>
            <a:r>
              <a:rPr lang="en-US" sz="1600" dirty="0" smtClean="0"/>
              <a:t>markets </a:t>
            </a:r>
            <a:r>
              <a:rPr lang="en-US" sz="1600" dirty="0"/>
              <a:t>and other infrastructure development</a:t>
            </a:r>
            <a:r>
              <a:rPr lang="en-US" sz="1600" dirty="0" smtClean="0"/>
              <a:t>)</a:t>
            </a:r>
            <a:endParaRPr lang="en-GB" sz="1600" dirty="0" smtClean="0"/>
          </a:p>
          <a:p>
            <a:pPr lvl="1"/>
            <a:r>
              <a:rPr lang="en-GB" sz="1600" dirty="0" smtClean="0"/>
              <a:t>Access </a:t>
            </a:r>
            <a:r>
              <a:rPr lang="en-GB" sz="1600" dirty="0"/>
              <a:t>to productive assets to stimulate agriculture production and other </a:t>
            </a:r>
            <a:r>
              <a:rPr lang="en-GB" sz="1600" dirty="0" smtClean="0"/>
              <a:t>IGA.</a:t>
            </a:r>
            <a:endParaRPr lang="en-US" sz="1600" dirty="0"/>
          </a:p>
          <a:p>
            <a:r>
              <a:rPr lang="en-GB" sz="2000" u="sng" dirty="0" smtClean="0"/>
              <a:t>Transition to development</a:t>
            </a:r>
            <a:endParaRPr lang="en-GB" sz="2000" dirty="0" smtClean="0"/>
          </a:p>
          <a:p>
            <a:pPr lvl="1"/>
            <a:r>
              <a:rPr lang="en-GB" sz="1600" dirty="0" smtClean="0"/>
              <a:t>Promotion </a:t>
            </a:r>
            <a:r>
              <a:rPr lang="en-GB" sz="1600" dirty="0"/>
              <a:t>of market-driven </a:t>
            </a:r>
            <a:r>
              <a:rPr lang="en-GB" sz="1600" dirty="0" smtClean="0"/>
              <a:t>opportunities</a:t>
            </a:r>
          </a:p>
          <a:p>
            <a:pPr lvl="1"/>
            <a:r>
              <a:rPr lang="en-GB" sz="1600" dirty="0" smtClean="0"/>
              <a:t>Private </a:t>
            </a:r>
            <a:r>
              <a:rPr lang="en-GB" sz="1600" dirty="0"/>
              <a:t>sector linkages </a:t>
            </a:r>
            <a:endParaRPr lang="en-GB" sz="1600" dirty="0" smtClean="0"/>
          </a:p>
          <a:p>
            <a:pPr lvl="1"/>
            <a:r>
              <a:rPr lang="en-GB" sz="1600" dirty="0" smtClean="0"/>
              <a:t>Capacity </a:t>
            </a:r>
            <a:r>
              <a:rPr lang="en-GB" sz="1600" dirty="0"/>
              <a:t>building </a:t>
            </a:r>
            <a:r>
              <a:rPr lang="en-GB" sz="1600" dirty="0" smtClean="0"/>
              <a:t>to </a:t>
            </a:r>
            <a:r>
              <a:rPr lang="en-GB" sz="1600" dirty="0"/>
              <a:t>profitably scale up </a:t>
            </a:r>
            <a:r>
              <a:rPr lang="en-GB" sz="1600" dirty="0" smtClean="0"/>
              <a:t>activities and strategic </a:t>
            </a:r>
            <a:r>
              <a:rPr lang="en-GB" sz="1600" dirty="0"/>
              <a:t>investment </a:t>
            </a:r>
            <a:r>
              <a:rPr lang="en-GB" sz="1600" dirty="0" smtClean="0"/>
              <a:t>to support </a:t>
            </a:r>
            <a:r>
              <a:rPr lang="en-GB" sz="1600" dirty="0"/>
              <a:t>value chains and </a:t>
            </a:r>
            <a:r>
              <a:rPr lang="en-GB" sz="1600" dirty="0" smtClean="0"/>
              <a:t>job creation</a:t>
            </a:r>
          </a:p>
          <a:p>
            <a:pPr lvl="1"/>
            <a:r>
              <a:rPr lang="en-GB" sz="1600" dirty="0" smtClean="0"/>
              <a:t>Livelihood </a:t>
            </a:r>
            <a:r>
              <a:rPr lang="en-GB" sz="1600" dirty="0"/>
              <a:t>diversification </a:t>
            </a:r>
            <a:r>
              <a:rPr lang="en-GB" sz="1600" dirty="0" smtClean="0"/>
              <a:t>to </a:t>
            </a:r>
            <a:r>
              <a:rPr lang="en-GB" sz="1600" dirty="0"/>
              <a:t>better cope with future shocks and </a:t>
            </a:r>
            <a:r>
              <a:rPr lang="en-GB" sz="1600" dirty="0" smtClean="0"/>
              <a:t>stresses</a:t>
            </a:r>
          </a:p>
          <a:p>
            <a:pPr lvl="1"/>
            <a:r>
              <a:rPr lang="en-GB" sz="1600" dirty="0" smtClean="0"/>
              <a:t>Improve </a:t>
            </a:r>
            <a:r>
              <a:rPr lang="en-GB" sz="1600" dirty="0"/>
              <a:t>vocational, technical, business, entrepreneurial and financial </a:t>
            </a:r>
            <a:r>
              <a:rPr lang="en-GB" sz="1600" dirty="0" smtClean="0"/>
              <a:t>skills</a:t>
            </a:r>
            <a:endParaRPr lang="en-US" sz="1600" dirty="0"/>
          </a:p>
          <a:p>
            <a:r>
              <a:rPr lang="en-GB" sz="2000" u="sng" dirty="0" smtClean="0"/>
              <a:t>Enabling environment </a:t>
            </a:r>
            <a:r>
              <a:rPr lang="en-GB" sz="2000" dirty="0" smtClean="0"/>
              <a:t>is </a:t>
            </a:r>
            <a:r>
              <a:rPr lang="en-GB" sz="2000" dirty="0"/>
              <a:t>crucial for sustainability and resilience</a:t>
            </a:r>
            <a:r>
              <a:rPr lang="en-GB" sz="2000" dirty="0" smtClean="0"/>
              <a:t>.</a:t>
            </a:r>
          </a:p>
          <a:p>
            <a:pPr lvl="1"/>
            <a:r>
              <a:rPr lang="en-GB" sz="1600" dirty="0"/>
              <a:t>U</a:t>
            </a:r>
            <a:r>
              <a:rPr lang="en-GB" sz="1600" dirty="0" smtClean="0"/>
              <a:t>nderstood as equitable access to policies and rights, technical and financial services and infrastructures</a:t>
            </a:r>
            <a:endParaRPr lang="en-GB" sz="16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988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smtClean="0"/>
              <a:t>Livelihood and Resilience Objectives</a:t>
            </a:r>
            <a:endParaRPr lang="en-US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b="1" dirty="0" smtClean="0"/>
              <a:t>Emergency livelihood support to complement basic household needs is provided. </a:t>
            </a:r>
          </a:p>
          <a:p>
            <a:pPr lvl="1"/>
            <a:r>
              <a:rPr lang="en-US" u="sng" dirty="0" smtClean="0"/>
              <a:t>Indicators</a:t>
            </a:r>
            <a:r>
              <a:rPr lang="en-US" dirty="0" smtClean="0"/>
              <a:t>: CSI, FCI per capita/month, # refugees and host community HH receiving emergency livelihood support</a:t>
            </a:r>
          </a:p>
          <a:p>
            <a:pPr marL="514350" indent="-514350">
              <a:buAutoNum type="arabicPeriod"/>
            </a:pPr>
            <a:r>
              <a:rPr lang="en-US" b="1" dirty="0" smtClean="0"/>
              <a:t>Household livelihood strategies are strengthened to support household self-reliance</a:t>
            </a:r>
          </a:p>
          <a:p>
            <a:pPr lvl="1"/>
            <a:r>
              <a:rPr lang="en-US" u="sng" dirty="0" smtClean="0"/>
              <a:t>Indicators</a:t>
            </a:r>
            <a:r>
              <a:rPr lang="en-US" dirty="0" smtClean="0"/>
              <a:t>: Composite Productive Assets Index, Avg. # of IGA per HH, Wealth Index</a:t>
            </a:r>
          </a:p>
          <a:p>
            <a:pPr marL="514350" indent="-514350">
              <a:buAutoNum type="arabicPeriod"/>
            </a:pPr>
            <a:r>
              <a:rPr lang="en-US" b="1" dirty="0" smtClean="0"/>
              <a:t>The enabling environment is reinforced to support resilient livelihoods.</a:t>
            </a:r>
          </a:p>
          <a:p>
            <a:pPr lvl="1"/>
            <a:r>
              <a:rPr lang="en-US" u="sng" dirty="0" smtClean="0"/>
              <a:t>Indicators</a:t>
            </a:r>
            <a:r>
              <a:rPr lang="en-US" dirty="0" smtClean="0"/>
              <a:t>: % targeted pop. employed or self-employed, Asset Benefit Indicator, % targeted pop. w/access to services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16 October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8711FC-7CDD-4872-A4D1-84E0A3ED264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5085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637</Words>
  <Application>Microsoft Office PowerPoint</Application>
  <PresentationFormat>Widescreen</PresentationFormat>
  <Paragraphs>78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Uganda Refugee Response Plan (2019/2020)  Update</vt:lpstr>
      <vt:lpstr>Background</vt:lpstr>
      <vt:lpstr>RRP Strategic Objectives</vt:lpstr>
      <vt:lpstr>Priority Outcomes Priority Modalities</vt:lpstr>
      <vt:lpstr>Strengthening Livelihoods and Resilience</vt:lpstr>
      <vt:lpstr>Partnership and Coordination</vt:lpstr>
      <vt:lpstr>Livelihoods and Resilience Response Strategy</vt:lpstr>
      <vt:lpstr>Livelihood and Resilience Objectives</vt:lpstr>
    </vt:vector>
  </TitlesOfParts>
  <Company>FAO of the UN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Refugee Response Plan (2019/2020) Update</dc:title>
  <dc:creator>Kathryn Clark</dc:creator>
  <cp:lastModifiedBy>Kathryn Clark</cp:lastModifiedBy>
  <cp:revision>9</cp:revision>
  <dcterms:created xsi:type="dcterms:W3CDTF">2018-10-15T15:34:24Z</dcterms:created>
  <dcterms:modified xsi:type="dcterms:W3CDTF">2018-10-15T16:05:44Z</dcterms:modified>
</cp:coreProperties>
</file>