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8" r:id="rId3"/>
    <p:sldId id="259" r:id="rId4"/>
    <p:sldId id="261" r:id="rId5"/>
    <p:sldId id="263" r:id="rId6"/>
    <p:sldId id="264" r:id="rId7"/>
    <p:sldId id="265" r:id="rId8"/>
    <p:sldId id="266" r:id="rId9"/>
    <p:sldId id="267" r:id="rId10"/>
    <p:sldId id="269" r:id="rId11"/>
    <p:sldId id="268" r:id="rId12"/>
    <p:sldId id="270" r:id="rId13"/>
    <p:sldId id="271" r:id="rId14"/>
    <p:sldId id="274" r:id="rId15"/>
    <p:sldId id="273" r:id="rId16"/>
    <p:sldId id="275" r:id="rId17"/>
    <p:sldId id="276" r:id="rId18"/>
    <p:sldId id="272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190" autoAdjust="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8341E7-2404-4F9A-B7F3-FF4790613A3B}" type="doc">
      <dgm:prSet loTypeId="urn:microsoft.com/office/officeart/2005/8/layout/radial4" loCatId="relationship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25289D3B-6457-4FB9-9189-CA82AD4BA048}">
      <dgm:prSet phldrT="[Text]"/>
      <dgm:spPr/>
      <dgm:t>
        <a:bodyPr/>
        <a:lstStyle/>
        <a:p>
          <a:r>
            <a:rPr lang="en-US" dirty="0">
              <a:solidFill>
                <a:srgbClr val="FF0000"/>
              </a:solidFill>
              <a:latin typeface="Gill Sans MT Condensed" pitchFamily="34" charset="0"/>
            </a:rPr>
            <a:t>JLRP</a:t>
          </a:r>
        </a:p>
        <a:p>
          <a:r>
            <a:rPr lang="en-US" dirty="0"/>
            <a:t>-</a:t>
          </a:r>
          <a:r>
            <a:rPr lang="en-US" dirty="0">
              <a:latin typeface="Gill Sans MT Condensed" pitchFamily="34" charset="0"/>
            </a:rPr>
            <a:t>Self </a:t>
          </a:r>
          <a:r>
            <a:rPr lang="en-US" dirty="0" smtClean="0">
              <a:latin typeface="Gill Sans MT Condensed" pitchFamily="34" charset="0"/>
            </a:rPr>
            <a:t>Reliance </a:t>
          </a:r>
          <a:endParaRPr lang="en-US" dirty="0">
            <a:latin typeface="Gill Sans MT Condensed" pitchFamily="34" charset="0"/>
          </a:endParaRPr>
        </a:p>
        <a:p>
          <a:r>
            <a:rPr lang="en-US" dirty="0">
              <a:latin typeface="Gill Sans MT Condensed" pitchFamily="34" charset="0"/>
            </a:rPr>
            <a:t>-Resilience </a:t>
          </a:r>
        </a:p>
      </dgm:t>
    </dgm:pt>
    <dgm:pt modelId="{AC905783-CCBF-4C63-86D8-0D1622BA04F2}" type="parTrans" cxnId="{321AFC6B-CB10-4B75-9555-3051D8CEF582}">
      <dgm:prSet/>
      <dgm:spPr/>
      <dgm:t>
        <a:bodyPr/>
        <a:lstStyle/>
        <a:p>
          <a:endParaRPr lang="en-US"/>
        </a:p>
      </dgm:t>
    </dgm:pt>
    <dgm:pt modelId="{0DBBEDAC-703C-48B0-91D9-275FA9FC5C9D}" type="sibTrans" cxnId="{321AFC6B-CB10-4B75-9555-3051D8CEF582}">
      <dgm:prSet/>
      <dgm:spPr/>
      <dgm:t>
        <a:bodyPr/>
        <a:lstStyle/>
        <a:p>
          <a:endParaRPr lang="en-US"/>
        </a:p>
      </dgm:t>
    </dgm:pt>
    <dgm:pt modelId="{A0977166-6088-4DF7-9F71-D3CEC0A5452D}">
      <dgm:prSet phldrT="[Text]" custT="1"/>
      <dgm:spPr/>
      <dgm:t>
        <a:bodyPr/>
        <a:lstStyle/>
        <a:p>
          <a:pPr algn="ctr"/>
          <a:r>
            <a:rPr lang="en-US" sz="2800" dirty="0">
              <a:solidFill>
                <a:srgbClr val="FF0000"/>
              </a:solidFill>
              <a:latin typeface="Gill Sans MT Condensed" pitchFamily="34" charset="0"/>
            </a:rPr>
            <a:t>ERP</a:t>
          </a:r>
        </a:p>
        <a:p>
          <a:pPr algn="l"/>
          <a:r>
            <a:rPr lang="en-US" sz="2400" dirty="0">
              <a:solidFill>
                <a:sysClr val="windowText" lastClr="000000"/>
              </a:solidFill>
              <a:latin typeface="Gill Sans MT Condensed" pitchFamily="34" charset="0"/>
            </a:rPr>
            <a:t>- Quality </a:t>
          </a:r>
          <a:r>
            <a:rPr lang="en-US" sz="2400" dirty="0" smtClean="0">
              <a:solidFill>
                <a:sysClr val="windowText" lastClr="000000"/>
              </a:solidFill>
              <a:latin typeface="Gill Sans MT Condensed" pitchFamily="34" charset="0"/>
            </a:rPr>
            <a:t>Graduates at all levels,</a:t>
          </a:r>
          <a:endParaRPr lang="en-US" sz="2400" dirty="0">
            <a:solidFill>
              <a:sysClr val="windowText" lastClr="000000"/>
            </a:solidFill>
            <a:latin typeface="Gill Sans MT Condensed" pitchFamily="34" charset="0"/>
          </a:endParaRPr>
        </a:p>
        <a:p>
          <a:pPr algn="l"/>
          <a:r>
            <a:rPr lang="en-US" sz="2400" dirty="0">
              <a:solidFill>
                <a:sysClr val="windowText" lastClr="000000"/>
              </a:solidFill>
              <a:latin typeface="Gill Sans MT Condensed" pitchFamily="34" charset="0"/>
            </a:rPr>
            <a:t>-Child </a:t>
          </a:r>
          <a:r>
            <a:rPr lang="en-US" sz="2400" dirty="0" smtClean="0">
              <a:solidFill>
                <a:sysClr val="windowText" lastClr="000000"/>
              </a:solidFill>
              <a:latin typeface="Gill Sans MT Condensed" pitchFamily="34" charset="0"/>
            </a:rPr>
            <a:t>Labour</a:t>
          </a:r>
        </a:p>
        <a:p>
          <a:pPr algn="l"/>
          <a:r>
            <a:rPr lang="en-US" sz="2400" dirty="0" smtClean="0">
              <a:solidFill>
                <a:sysClr val="windowText" lastClr="000000"/>
              </a:solidFill>
              <a:latin typeface="Gill Sans MT Condensed" pitchFamily="34" charset="0"/>
            </a:rPr>
            <a:t>-ECD policy link  </a:t>
          </a:r>
          <a:endParaRPr lang="en-US" sz="2400" dirty="0">
            <a:solidFill>
              <a:sysClr val="windowText" lastClr="000000"/>
            </a:solidFill>
            <a:latin typeface="Gill Sans MT Condensed" pitchFamily="34" charset="0"/>
          </a:endParaRPr>
        </a:p>
        <a:p>
          <a:pPr algn="ctr"/>
          <a:endParaRPr lang="en-US" sz="1300" dirty="0"/>
        </a:p>
      </dgm:t>
    </dgm:pt>
    <dgm:pt modelId="{0CEC3C74-56BA-41EA-906E-A9DA293AB5FD}" type="parTrans" cxnId="{93FD87A6-605F-4AF2-8435-9C03933D6F85}">
      <dgm:prSet/>
      <dgm:spPr/>
      <dgm:t>
        <a:bodyPr/>
        <a:lstStyle/>
        <a:p>
          <a:endParaRPr lang="en-US"/>
        </a:p>
      </dgm:t>
    </dgm:pt>
    <dgm:pt modelId="{E5513C65-9B76-4571-9159-4E23D4D7C052}" type="sibTrans" cxnId="{93FD87A6-605F-4AF2-8435-9C03933D6F85}">
      <dgm:prSet/>
      <dgm:spPr/>
      <dgm:t>
        <a:bodyPr/>
        <a:lstStyle/>
        <a:p>
          <a:endParaRPr lang="en-US"/>
        </a:p>
      </dgm:t>
    </dgm:pt>
    <dgm:pt modelId="{306881C0-BEFA-4EE5-AE4A-7EB56D41E69F}">
      <dgm:prSet phldrT="[Text]" custT="1"/>
      <dgm:spPr/>
      <dgm:t>
        <a:bodyPr/>
        <a:lstStyle/>
        <a:p>
          <a:pPr algn="ctr"/>
          <a:r>
            <a:rPr lang="en-US" sz="2800" dirty="0">
              <a:solidFill>
                <a:srgbClr val="FF0000"/>
              </a:solidFill>
              <a:latin typeface="Gill Sans MT Condensed" pitchFamily="34" charset="0"/>
            </a:rPr>
            <a:t>WERP</a:t>
          </a:r>
        </a:p>
        <a:p>
          <a:pPr algn="l"/>
          <a:r>
            <a:rPr lang="en-US" sz="1300" dirty="0">
              <a:solidFill>
                <a:sysClr val="windowText" lastClr="000000"/>
              </a:solidFill>
              <a:latin typeface="Gill Sans MT Condensed" pitchFamily="34" charset="0"/>
            </a:rPr>
            <a:t>-</a:t>
          </a:r>
          <a:r>
            <a:rPr lang="en-US" sz="2400" dirty="0">
              <a:solidFill>
                <a:sysClr val="windowText" lastClr="000000"/>
              </a:solidFill>
              <a:latin typeface="Gill Sans MT Condensed" pitchFamily="34" charset="0"/>
            </a:rPr>
            <a:t>Water for </a:t>
          </a:r>
          <a:r>
            <a:rPr lang="en-US" sz="2400" dirty="0" smtClean="0">
              <a:solidFill>
                <a:sysClr val="windowText" lastClr="000000"/>
              </a:solidFill>
              <a:latin typeface="Gill Sans MT Condensed" pitchFamily="34" charset="0"/>
            </a:rPr>
            <a:t>Production,</a:t>
          </a:r>
          <a:endParaRPr lang="en-US" sz="2400" dirty="0">
            <a:solidFill>
              <a:sysClr val="windowText" lastClr="000000"/>
            </a:solidFill>
            <a:latin typeface="Gill Sans MT Condensed" pitchFamily="34" charset="0"/>
          </a:endParaRPr>
        </a:p>
        <a:p>
          <a:pPr algn="l"/>
          <a:r>
            <a:rPr lang="en-US" sz="2400" dirty="0" smtClean="0">
              <a:solidFill>
                <a:sysClr val="windowText" lastClr="000000"/>
              </a:solidFill>
              <a:latin typeface="Gill Sans MT Condensed" pitchFamily="34" charset="0"/>
            </a:rPr>
            <a:t>-Sustainable Natural Environment </a:t>
          </a:r>
          <a:endParaRPr lang="en-US" sz="2400" dirty="0">
            <a:solidFill>
              <a:sysClr val="windowText" lastClr="000000"/>
            </a:solidFill>
            <a:latin typeface="Gill Sans MT Condensed" pitchFamily="34" charset="0"/>
          </a:endParaRPr>
        </a:p>
      </dgm:t>
    </dgm:pt>
    <dgm:pt modelId="{D48B8CAB-CB8A-4199-95A3-675E4E03542F}" type="parTrans" cxnId="{6DA51B0B-BE5F-4796-9425-086696FF0884}">
      <dgm:prSet/>
      <dgm:spPr/>
      <dgm:t>
        <a:bodyPr/>
        <a:lstStyle/>
        <a:p>
          <a:endParaRPr lang="en-US"/>
        </a:p>
      </dgm:t>
    </dgm:pt>
    <dgm:pt modelId="{532DC7C6-A05E-4F39-945E-9ECFCE9754FF}" type="sibTrans" cxnId="{6DA51B0B-BE5F-4796-9425-086696FF0884}">
      <dgm:prSet/>
      <dgm:spPr/>
      <dgm:t>
        <a:bodyPr/>
        <a:lstStyle/>
        <a:p>
          <a:endParaRPr lang="en-US"/>
        </a:p>
      </dgm:t>
    </dgm:pt>
    <dgm:pt modelId="{469E80F7-2AA6-4951-822F-2E8219B1F116}">
      <dgm:prSet phldrT="[Text]" custT="1"/>
      <dgm:spPr/>
      <dgm:t>
        <a:bodyPr/>
        <a:lstStyle/>
        <a:p>
          <a:pPr algn="ctr"/>
          <a:r>
            <a:rPr lang="en-US" sz="2800" dirty="0">
              <a:solidFill>
                <a:srgbClr val="FF0000"/>
              </a:solidFill>
              <a:latin typeface="Gill Sans MT Condensed" pitchFamily="34" charset="0"/>
            </a:rPr>
            <a:t>HRP</a:t>
          </a:r>
        </a:p>
        <a:p>
          <a:pPr algn="l"/>
          <a:r>
            <a:rPr lang="en-US" sz="1300" dirty="0">
              <a:latin typeface="Gill Sans MT Condensed" pitchFamily="34" charset="0"/>
            </a:rPr>
            <a:t>-</a:t>
          </a:r>
          <a:r>
            <a:rPr lang="en-US" sz="2400" dirty="0">
              <a:latin typeface="Gill Sans MT Condensed" pitchFamily="34" charset="0"/>
            </a:rPr>
            <a:t>Food </a:t>
          </a:r>
          <a:r>
            <a:rPr lang="en-US" sz="2400" dirty="0" smtClean="0">
              <a:latin typeface="Gill Sans MT Condensed" pitchFamily="34" charset="0"/>
            </a:rPr>
            <a:t>Security,</a:t>
          </a:r>
          <a:endParaRPr lang="en-US" sz="2400" dirty="0">
            <a:latin typeface="Gill Sans MT Condensed" pitchFamily="34" charset="0"/>
          </a:endParaRPr>
        </a:p>
        <a:p>
          <a:pPr algn="l"/>
          <a:r>
            <a:rPr lang="en-US" sz="2400" dirty="0">
              <a:latin typeface="Gill Sans MT Condensed" pitchFamily="34" charset="0"/>
            </a:rPr>
            <a:t>-Healthy &amp; </a:t>
          </a:r>
          <a:r>
            <a:rPr lang="en-US" sz="2400" dirty="0" smtClean="0">
              <a:latin typeface="Gill Sans MT Condensed" pitchFamily="34" charset="0"/>
            </a:rPr>
            <a:t>Safe Work Environment</a:t>
          </a:r>
          <a:endParaRPr lang="en-US" sz="2400" dirty="0">
            <a:latin typeface="Gill Sans MT Condensed" pitchFamily="34" charset="0"/>
          </a:endParaRPr>
        </a:p>
      </dgm:t>
    </dgm:pt>
    <dgm:pt modelId="{14F95C89-7BA6-4497-AA51-0B666CA59489}" type="parTrans" cxnId="{F8F1A273-F3EC-4EBC-922E-7032216DB016}">
      <dgm:prSet/>
      <dgm:spPr/>
      <dgm:t>
        <a:bodyPr/>
        <a:lstStyle/>
        <a:p>
          <a:endParaRPr lang="en-US"/>
        </a:p>
      </dgm:t>
    </dgm:pt>
    <dgm:pt modelId="{29EB50F2-61F9-4D8D-B765-16533468D586}" type="sibTrans" cxnId="{F8F1A273-F3EC-4EBC-922E-7032216DB016}">
      <dgm:prSet/>
      <dgm:spPr/>
      <dgm:t>
        <a:bodyPr/>
        <a:lstStyle/>
        <a:p>
          <a:endParaRPr lang="en-US"/>
        </a:p>
      </dgm:t>
    </dgm:pt>
    <dgm:pt modelId="{ACC9FECB-D6A7-4273-A96B-FBCB2E53F03F}">
      <dgm:prSet phldrT="[Text]"/>
      <dgm:spPr/>
      <dgm:t>
        <a:bodyPr/>
        <a:lstStyle/>
        <a:p>
          <a:endParaRPr lang="en-US"/>
        </a:p>
      </dgm:t>
    </dgm:pt>
    <dgm:pt modelId="{3678E8BD-C0DF-4C2F-968E-0715B28E754E}" type="parTrans" cxnId="{ACE2538A-4FBD-4B4E-84F7-D3623D698085}">
      <dgm:prSet/>
      <dgm:spPr/>
      <dgm:t>
        <a:bodyPr/>
        <a:lstStyle/>
        <a:p>
          <a:endParaRPr lang="en-US"/>
        </a:p>
      </dgm:t>
    </dgm:pt>
    <dgm:pt modelId="{7DCA5AC4-3DAB-41BA-B81D-63C0E8CFC6EE}" type="sibTrans" cxnId="{ACE2538A-4FBD-4B4E-84F7-D3623D698085}">
      <dgm:prSet/>
      <dgm:spPr/>
      <dgm:t>
        <a:bodyPr/>
        <a:lstStyle/>
        <a:p>
          <a:endParaRPr lang="en-US"/>
        </a:p>
      </dgm:t>
    </dgm:pt>
    <dgm:pt modelId="{82613B6F-DA5C-45A6-AECD-DCE7D67908C3}" type="pres">
      <dgm:prSet presAssocID="{028341E7-2404-4F9A-B7F3-FF4790613A3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D120661-A138-45A3-8704-D92F0B8F8540}" type="pres">
      <dgm:prSet presAssocID="{25289D3B-6457-4FB9-9189-CA82AD4BA048}" presName="centerShape" presStyleLbl="node0" presStyleIdx="0" presStyleCnt="1"/>
      <dgm:spPr/>
      <dgm:t>
        <a:bodyPr/>
        <a:lstStyle/>
        <a:p>
          <a:endParaRPr lang="en-US"/>
        </a:p>
      </dgm:t>
    </dgm:pt>
    <dgm:pt modelId="{15A868D5-FF01-4C1B-8095-6336CF7F1EB8}" type="pres">
      <dgm:prSet presAssocID="{0CEC3C74-56BA-41EA-906E-A9DA293AB5FD}" presName="parTrans" presStyleLbl="bgSibTrans2D1" presStyleIdx="0" presStyleCnt="3"/>
      <dgm:spPr/>
      <dgm:t>
        <a:bodyPr/>
        <a:lstStyle/>
        <a:p>
          <a:endParaRPr lang="en-US"/>
        </a:p>
      </dgm:t>
    </dgm:pt>
    <dgm:pt modelId="{09240889-679E-40D1-AA04-6BB6C3B82521}" type="pres">
      <dgm:prSet presAssocID="{A0977166-6088-4DF7-9F71-D3CEC0A5452D}" presName="node" presStyleLbl="node1" presStyleIdx="0" presStyleCnt="3" custScaleY="1435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A5A86-7869-4329-8D47-9D526491DF61}" type="pres">
      <dgm:prSet presAssocID="{D48B8CAB-CB8A-4199-95A3-675E4E03542F}" presName="parTrans" presStyleLbl="bgSibTrans2D1" presStyleIdx="1" presStyleCnt="3"/>
      <dgm:spPr/>
      <dgm:t>
        <a:bodyPr/>
        <a:lstStyle/>
        <a:p>
          <a:endParaRPr lang="en-US"/>
        </a:p>
      </dgm:t>
    </dgm:pt>
    <dgm:pt modelId="{25B0D307-3BC5-4FB8-87DB-93FA1EB2D56D}" type="pres">
      <dgm:prSet presAssocID="{306881C0-BEFA-4EE5-AE4A-7EB56D41E69F}" presName="node" presStyleLbl="node1" presStyleIdx="1" presStyleCnt="3" custScaleY="113518" custRadScaleRad="91234" custRadScaleInc="151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6A14839-6B30-46D3-A80A-4D6446D69466}" type="pres">
      <dgm:prSet presAssocID="{14F95C89-7BA6-4497-AA51-0B666CA59489}" presName="parTrans" presStyleLbl="bgSibTrans2D1" presStyleIdx="2" presStyleCnt="3"/>
      <dgm:spPr/>
      <dgm:t>
        <a:bodyPr/>
        <a:lstStyle/>
        <a:p>
          <a:endParaRPr lang="en-US"/>
        </a:p>
      </dgm:t>
    </dgm:pt>
    <dgm:pt modelId="{4E1D4A96-5864-4E3A-A187-609F79F71662}" type="pres">
      <dgm:prSet presAssocID="{469E80F7-2AA6-4951-822F-2E8219B1F116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7AB8C9-7223-4982-9743-3EEB6877B86C}" type="presOf" srcId="{028341E7-2404-4F9A-B7F3-FF4790613A3B}" destId="{82613B6F-DA5C-45A6-AECD-DCE7D67908C3}" srcOrd="0" destOrd="0" presId="urn:microsoft.com/office/officeart/2005/8/layout/radial4"/>
    <dgm:cxn modelId="{658951AA-4C71-419D-BF65-1493B3FF05C4}" type="presOf" srcId="{25289D3B-6457-4FB9-9189-CA82AD4BA048}" destId="{0D120661-A138-45A3-8704-D92F0B8F8540}" srcOrd="0" destOrd="0" presId="urn:microsoft.com/office/officeart/2005/8/layout/radial4"/>
    <dgm:cxn modelId="{ACE2538A-4FBD-4B4E-84F7-D3623D698085}" srcId="{028341E7-2404-4F9A-B7F3-FF4790613A3B}" destId="{ACC9FECB-D6A7-4273-A96B-FBCB2E53F03F}" srcOrd="1" destOrd="0" parTransId="{3678E8BD-C0DF-4C2F-968E-0715B28E754E}" sibTransId="{7DCA5AC4-3DAB-41BA-B81D-63C0E8CFC6EE}"/>
    <dgm:cxn modelId="{93FD87A6-605F-4AF2-8435-9C03933D6F85}" srcId="{25289D3B-6457-4FB9-9189-CA82AD4BA048}" destId="{A0977166-6088-4DF7-9F71-D3CEC0A5452D}" srcOrd="0" destOrd="0" parTransId="{0CEC3C74-56BA-41EA-906E-A9DA293AB5FD}" sibTransId="{E5513C65-9B76-4571-9159-4E23D4D7C052}"/>
    <dgm:cxn modelId="{321AFC6B-CB10-4B75-9555-3051D8CEF582}" srcId="{028341E7-2404-4F9A-B7F3-FF4790613A3B}" destId="{25289D3B-6457-4FB9-9189-CA82AD4BA048}" srcOrd="0" destOrd="0" parTransId="{AC905783-CCBF-4C63-86D8-0D1622BA04F2}" sibTransId="{0DBBEDAC-703C-48B0-91D9-275FA9FC5C9D}"/>
    <dgm:cxn modelId="{E5DCC3D1-67F4-4A44-A5BE-23FD29703BA0}" type="presOf" srcId="{A0977166-6088-4DF7-9F71-D3CEC0A5452D}" destId="{09240889-679E-40D1-AA04-6BB6C3B82521}" srcOrd="0" destOrd="0" presId="urn:microsoft.com/office/officeart/2005/8/layout/radial4"/>
    <dgm:cxn modelId="{6DA51B0B-BE5F-4796-9425-086696FF0884}" srcId="{25289D3B-6457-4FB9-9189-CA82AD4BA048}" destId="{306881C0-BEFA-4EE5-AE4A-7EB56D41E69F}" srcOrd="1" destOrd="0" parTransId="{D48B8CAB-CB8A-4199-95A3-675E4E03542F}" sibTransId="{532DC7C6-A05E-4F39-945E-9ECFCE9754FF}"/>
    <dgm:cxn modelId="{7A1A7992-DE18-427D-8ABF-2313632E2B87}" type="presOf" srcId="{D48B8CAB-CB8A-4199-95A3-675E4E03542F}" destId="{7AAA5A86-7869-4329-8D47-9D526491DF61}" srcOrd="0" destOrd="0" presId="urn:microsoft.com/office/officeart/2005/8/layout/radial4"/>
    <dgm:cxn modelId="{F8F1A273-F3EC-4EBC-922E-7032216DB016}" srcId="{25289D3B-6457-4FB9-9189-CA82AD4BA048}" destId="{469E80F7-2AA6-4951-822F-2E8219B1F116}" srcOrd="2" destOrd="0" parTransId="{14F95C89-7BA6-4497-AA51-0B666CA59489}" sibTransId="{29EB50F2-61F9-4D8D-B765-16533468D586}"/>
    <dgm:cxn modelId="{A1AF8ABA-52C3-4734-BC09-FEDD0AEED890}" type="presOf" srcId="{469E80F7-2AA6-4951-822F-2E8219B1F116}" destId="{4E1D4A96-5864-4E3A-A187-609F79F71662}" srcOrd="0" destOrd="0" presId="urn:microsoft.com/office/officeart/2005/8/layout/radial4"/>
    <dgm:cxn modelId="{7DD0070D-2831-4C46-B35F-64241D98F269}" type="presOf" srcId="{306881C0-BEFA-4EE5-AE4A-7EB56D41E69F}" destId="{25B0D307-3BC5-4FB8-87DB-93FA1EB2D56D}" srcOrd="0" destOrd="0" presId="urn:microsoft.com/office/officeart/2005/8/layout/radial4"/>
    <dgm:cxn modelId="{E346A002-7118-4F18-BC4C-3B47AFCA6486}" type="presOf" srcId="{0CEC3C74-56BA-41EA-906E-A9DA293AB5FD}" destId="{15A868D5-FF01-4C1B-8095-6336CF7F1EB8}" srcOrd="0" destOrd="0" presId="urn:microsoft.com/office/officeart/2005/8/layout/radial4"/>
    <dgm:cxn modelId="{F7374873-8AC5-478A-9770-85C69555EC40}" type="presOf" srcId="{14F95C89-7BA6-4497-AA51-0B666CA59489}" destId="{D6A14839-6B30-46D3-A80A-4D6446D69466}" srcOrd="0" destOrd="0" presId="urn:microsoft.com/office/officeart/2005/8/layout/radial4"/>
    <dgm:cxn modelId="{5B9B1307-425A-4B73-B51E-4DBE910C07A7}" type="presParOf" srcId="{82613B6F-DA5C-45A6-AECD-DCE7D67908C3}" destId="{0D120661-A138-45A3-8704-D92F0B8F8540}" srcOrd="0" destOrd="0" presId="urn:microsoft.com/office/officeart/2005/8/layout/radial4"/>
    <dgm:cxn modelId="{45D061FB-E258-4C0C-A403-AE15B82D29A2}" type="presParOf" srcId="{82613B6F-DA5C-45A6-AECD-DCE7D67908C3}" destId="{15A868D5-FF01-4C1B-8095-6336CF7F1EB8}" srcOrd="1" destOrd="0" presId="urn:microsoft.com/office/officeart/2005/8/layout/radial4"/>
    <dgm:cxn modelId="{EF515505-E56E-4B34-91D3-F80B82900C28}" type="presParOf" srcId="{82613B6F-DA5C-45A6-AECD-DCE7D67908C3}" destId="{09240889-679E-40D1-AA04-6BB6C3B82521}" srcOrd="2" destOrd="0" presId="urn:microsoft.com/office/officeart/2005/8/layout/radial4"/>
    <dgm:cxn modelId="{9A28327F-646F-479B-B22E-05F11DE4AB7C}" type="presParOf" srcId="{82613B6F-DA5C-45A6-AECD-DCE7D67908C3}" destId="{7AAA5A86-7869-4329-8D47-9D526491DF61}" srcOrd="3" destOrd="0" presId="urn:microsoft.com/office/officeart/2005/8/layout/radial4"/>
    <dgm:cxn modelId="{5707FF20-2FE6-4F45-81C3-47B6B63E6F74}" type="presParOf" srcId="{82613B6F-DA5C-45A6-AECD-DCE7D67908C3}" destId="{25B0D307-3BC5-4FB8-87DB-93FA1EB2D56D}" srcOrd="4" destOrd="0" presId="urn:microsoft.com/office/officeart/2005/8/layout/radial4"/>
    <dgm:cxn modelId="{FDC17A30-928E-417A-9EB8-107912FAECBF}" type="presParOf" srcId="{82613B6F-DA5C-45A6-AECD-DCE7D67908C3}" destId="{D6A14839-6B30-46D3-A80A-4D6446D69466}" srcOrd="5" destOrd="0" presId="urn:microsoft.com/office/officeart/2005/8/layout/radial4"/>
    <dgm:cxn modelId="{3843D450-39B6-46A0-91B7-19F076F21F42}" type="presParOf" srcId="{82613B6F-DA5C-45A6-AECD-DCE7D67908C3}" destId="{4E1D4A96-5864-4E3A-A187-609F79F71662}" srcOrd="6" destOrd="0" presId="urn:microsoft.com/office/officeart/2005/8/layout/radial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7375B0B-1744-4F46-A7AA-3CCC48311917}" type="datetimeFigureOut">
              <a:rPr lang="en-US" smtClean="0"/>
              <a:pPr/>
              <a:t>10/29/2018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7BE83E4-7BA5-497C-8634-C27ADEACF3B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429000"/>
            <a:ext cx="8458200" cy="1905000"/>
          </a:xfrm>
        </p:spPr>
        <p:txBody>
          <a:bodyPr>
            <a:normAutofit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Georgia" pitchFamily="18" charset="0"/>
              </a:rPr>
              <a:t>National Response Plan on Jobs &amp; Livelihoods for Refugees and Host Communities </a:t>
            </a: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image1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8000" y="228600"/>
            <a:ext cx="25908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Key Linkages of JLRP to other Response Plans</a:t>
            </a: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066800"/>
          <a:ext cx="8686800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Key Milestones completed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458200" cy="5364163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Gill Sans MT Condensed" pitchFamily="34" charset="0"/>
              </a:rPr>
              <a:t>3</a:t>
            </a:r>
            <a:r>
              <a:rPr lang="en-US" b="1" baseline="30000" dirty="0" smtClean="0">
                <a:latin typeface="Gill Sans MT Condensed" pitchFamily="34" charset="0"/>
              </a:rPr>
              <a:t>rd</a:t>
            </a:r>
            <a:r>
              <a:rPr lang="en-US" b="1" dirty="0" smtClean="0">
                <a:latin typeface="Gill Sans MT Condensed" pitchFamily="34" charset="0"/>
              </a:rPr>
              <a:t> July 2018</a:t>
            </a:r>
            <a:r>
              <a:rPr lang="en-US" dirty="0" smtClean="0">
                <a:latin typeface="Gill Sans MT Condensed" pitchFamily="34" charset="0"/>
              </a:rPr>
              <a:t>: The process flagged by SG,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CRRF secretariat completes TORs and compilation of preliminary data on needs to guide the planning process,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Gill Sans MT Condensed" pitchFamily="34" charset="0"/>
              </a:rPr>
              <a:t>16</a:t>
            </a:r>
            <a:r>
              <a:rPr lang="en-US" b="1" baseline="30000" dirty="0" smtClean="0">
                <a:latin typeface="Gill Sans MT Condensed" pitchFamily="34" charset="0"/>
              </a:rPr>
              <a:t>th</a:t>
            </a:r>
            <a:r>
              <a:rPr lang="en-US" b="1" dirty="0" smtClean="0">
                <a:latin typeface="Gill Sans MT Condensed" pitchFamily="34" charset="0"/>
              </a:rPr>
              <a:t> August 2018</a:t>
            </a:r>
            <a:r>
              <a:rPr lang="en-US" dirty="0" smtClean="0">
                <a:latin typeface="Gill Sans MT Condensed" pitchFamily="34" charset="0"/>
              </a:rPr>
              <a:t>: First Stakeholders meeting discussed Road map concept  and adopted it,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Gill Sans MT Condensed" pitchFamily="34" charset="0"/>
              </a:rPr>
              <a:t>28</a:t>
            </a:r>
            <a:r>
              <a:rPr lang="en-US" b="1" baseline="30000" dirty="0" smtClean="0">
                <a:latin typeface="Gill Sans MT Condensed" pitchFamily="34" charset="0"/>
              </a:rPr>
              <a:t>th</a:t>
            </a:r>
            <a:r>
              <a:rPr lang="en-US" b="1" dirty="0" smtClean="0">
                <a:latin typeface="Gill Sans MT Condensed" pitchFamily="34" charset="0"/>
              </a:rPr>
              <a:t> September 2018</a:t>
            </a:r>
            <a:r>
              <a:rPr lang="en-US" dirty="0" smtClean="0">
                <a:latin typeface="Gill Sans MT Condensed" pitchFamily="34" charset="0"/>
              </a:rPr>
              <a:t>:  Sub-sector leaders met and designed the strategic Skelton of the plan,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Gill Sans MT Condensed" pitchFamily="34" charset="0"/>
              </a:rPr>
              <a:t>1</a:t>
            </a:r>
            <a:r>
              <a:rPr lang="en-US" b="1" baseline="30000" dirty="0" smtClean="0">
                <a:latin typeface="Gill Sans MT Condensed" pitchFamily="34" charset="0"/>
              </a:rPr>
              <a:t>st</a:t>
            </a:r>
            <a:r>
              <a:rPr lang="en-US" b="1" dirty="0" smtClean="0">
                <a:latin typeface="Gill Sans MT Condensed" pitchFamily="34" charset="0"/>
              </a:rPr>
              <a:t> October 2018</a:t>
            </a:r>
            <a:r>
              <a:rPr lang="en-US" dirty="0" smtClean="0">
                <a:latin typeface="Gill Sans MT Condensed" pitchFamily="34" charset="0"/>
              </a:rPr>
              <a:t>: Subject Expert seconded by WFP starts work, </a:t>
            </a:r>
          </a:p>
          <a:p>
            <a:pPr>
              <a:buFont typeface="Wingdings" pitchFamily="2" charset="2"/>
              <a:buChar char="Ø"/>
            </a:pPr>
            <a:r>
              <a:rPr lang="en-US" b="1" dirty="0" smtClean="0">
                <a:latin typeface="Gill Sans MT Condensed" pitchFamily="34" charset="0"/>
              </a:rPr>
              <a:t>18</a:t>
            </a:r>
            <a:r>
              <a:rPr lang="en-US" b="1" baseline="30000" dirty="0" smtClean="0">
                <a:latin typeface="Gill Sans MT Condensed" pitchFamily="34" charset="0"/>
              </a:rPr>
              <a:t>th</a:t>
            </a:r>
            <a:r>
              <a:rPr lang="en-US" b="1" dirty="0" smtClean="0">
                <a:latin typeface="Gill Sans MT Condensed" pitchFamily="34" charset="0"/>
              </a:rPr>
              <a:t> October 2018</a:t>
            </a:r>
            <a:r>
              <a:rPr lang="en-US" dirty="0" smtClean="0">
                <a:latin typeface="Gill Sans MT Condensed" pitchFamily="34" charset="0"/>
              </a:rPr>
              <a:t>: Progress report update made to SG for further guidance,</a:t>
            </a:r>
            <a:endParaRPr lang="en-US" dirty="0"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Thematic Pillars of the Plan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5334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sz="3800" u="sng" dirty="0" smtClean="0">
                <a:solidFill>
                  <a:srgbClr val="C00000"/>
                </a:solidFill>
                <a:latin typeface="Gill Sans MT Condensed" pitchFamily="34" charset="0"/>
              </a:rPr>
              <a:t>Pillar 1: Sustainable Agriculture, Food Security &amp; Agro- Business </a:t>
            </a: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Issues</a:t>
            </a:r>
            <a:r>
              <a:rPr lang="en-US" dirty="0" smtClean="0">
                <a:latin typeface="Gill Sans MT Condensed" pitchFamily="34" charset="0"/>
              </a:rPr>
              <a:t>; Lack of information on Climate Smart practices, poor quality inputs, shortage of food storage facilities, </a:t>
            </a:r>
            <a:r>
              <a:rPr lang="en-GB" dirty="0" smtClean="0">
                <a:latin typeface="Gill Sans MT Condensed" pitchFamily="34" charset="0"/>
              </a:rPr>
              <a:t>nutrition insecurity, unemployment, lack of income, lack of value addition facilities, shortage of land for commercial Agric, low productivity, shortage of market, limited extension services...</a:t>
            </a:r>
            <a:endParaRPr lang="en-US" dirty="0" smtClean="0">
              <a:latin typeface="Gill Sans MT Condensed" pitchFamily="34" charset="0"/>
            </a:endParaRP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Interventions;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Capacity building of host communities and  refugees farmers,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Soil &amp; water Conservation and sustainable land management,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Farmer Institutional Development,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Mindset  building of  school pupils about agriculture,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Provision of Agricultural Extension and advisory services,</a:t>
            </a: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Establishment of produce bulk -value addition centres,</a:t>
            </a: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b="1" dirty="0" smtClean="0">
              <a:latin typeface="Gill Sans MT Condensed" pitchFamily="34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Pillars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4864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3500" u="sng" dirty="0" smtClean="0">
                <a:solidFill>
                  <a:srgbClr val="C00000"/>
                </a:solidFill>
                <a:latin typeface="Gill Sans MT Condensed" pitchFamily="34" charset="0"/>
              </a:rPr>
              <a:t>Pillar 2: Jobs, Labour and Employment</a:t>
            </a: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Issues; </a:t>
            </a:r>
            <a:r>
              <a:rPr lang="en-US" dirty="0" smtClean="0">
                <a:latin typeface="Gill Sans MT Condensed" pitchFamily="34" charset="0"/>
              </a:rPr>
              <a:t>Limited job opportunities for professional, semi-professionals and wagers, mobility restrictions, discrimination and segregations against  refugees, language barrier, child labor, indecent work environment, marginal pay, sexual harassment…… </a:t>
            </a: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Interventions</a:t>
            </a:r>
            <a:r>
              <a:rPr lang="en-US" dirty="0" smtClean="0">
                <a:latin typeface="Gill Sans MT Condensed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Create opportunities and Capacity for Self-Employment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Promotion of </a:t>
            </a:r>
            <a:r>
              <a:rPr lang="en-US" dirty="0" smtClean="0">
                <a:latin typeface="Gill Sans MT Condensed" pitchFamily="34" charset="0"/>
              </a:rPr>
              <a:t>Decent work and Employment</a:t>
            </a:r>
            <a:r>
              <a:rPr lang="en-GB" dirty="0" smtClean="0">
                <a:latin typeface="Gill Sans MT Condensed" pitchFamily="34" charset="0"/>
              </a:rPr>
              <a:t> Services </a:t>
            </a:r>
          </a:p>
          <a:p>
            <a:pPr>
              <a:buFont typeface="Wingdings" pitchFamily="2" charset="2"/>
              <a:buChar char="Ø"/>
            </a:pPr>
            <a:r>
              <a:rPr lang="en-GB" dirty="0" smtClean="0">
                <a:latin typeface="Gill Sans MT Condensed" pitchFamily="34" charset="0"/>
              </a:rPr>
              <a:t>Design strategies for </a:t>
            </a:r>
            <a:r>
              <a:rPr lang="en-US" dirty="0" smtClean="0">
                <a:latin typeface="Gill Sans MT Condensed" pitchFamily="34" charset="0"/>
              </a:rPr>
              <a:t>promoting  Apprenticeships opportunities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Review and promote recognition of refugee work permit. 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Gill Sans MT Condensed" pitchFamily="34" charset="0"/>
            </a:endParaRP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Pillars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  <a:latin typeface="Gill Sans MT Condensed" pitchFamily="34" charset="0"/>
              </a:rPr>
              <a:t>Pillar 3: Enterprise Development and Market Access </a:t>
            </a: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Issues</a:t>
            </a:r>
            <a:r>
              <a:rPr lang="en-US" dirty="0" smtClean="0">
                <a:latin typeface="Gill Sans MT Condensed" pitchFamily="34" charset="0"/>
              </a:rPr>
              <a:t>; remoteness in terms of electrification, road network and physical markets. Financial illiteracy &amp; lack of access to credit services, immobility of factors of production, transferability of business investments made in </a:t>
            </a:r>
            <a:r>
              <a:rPr lang="en-US" dirty="0" err="1" smtClean="0">
                <a:latin typeface="Gill Sans MT Condensed" pitchFamily="34" charset="0"/>
              </a:rPr>
              <a:t>CoH</a:t>
            </a:r>
            <a:r>
              <a:rPr lang="en-US" dirty="0" smtClean="0">
                <a:latin typeface="Gill Sans MT Condensed" pitchFamily="34" charset="0"/>
              </a:rPr>
              <a:t> to </a:t>
            </a:r>
            <a:r>
              <a:rPr lang="en-US" dirty="0" err="1" smtClean="0">
                <a:latin typeface="Gill Sans MT Condensed" pitchFamily="34" charset="0"/>
              </a:rPr>
              <a:t>CoO</a:t>
            </a:r>
            <a:r>
              <a:rPr lang="en-US" dirty="0" smtClean="0">
                <a:latin typeface="Gill Sans MT Condensed" pitchFamily="34" charset="0"/>
              </a:rPr>
              <a:t>…</a:t>
            </a:r>
          </a:p>
          <a:p>
            <a:pPr>
              <a:buNone/>
            </a:pPr>
            <a:r>
              <a:rPr lang="en-US" b="1" dirty="0" smtClean="0">
                <a:latin typeface="Gill Sans MT Condensed" pitchFamily="34" charset="0"/>
              </a:rPr>
              <a:t>Interventions</a:t>
            </a:r>
            <a:r>
              <a:rPr lang="en-US" dirty="0" smtClean="0">
                <a:latin typeface="Gill Sans MT Condensed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 Increasing financial literacy and access to financial services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Creating conducive business &amp; Investment environment for all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 supporting growth of culture- oriented Cottage Industry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Increasing access to local, national and regional markets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Pillars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839200" cy="56388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  <a:latin typeface="Gill Sans MT Condensed" pitchFamily="34" charset="0"/>
              </a:rPr>
              <a:t>Pillar 4 Vocational Skilling and Placements 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Issues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 Qualification disparity </a:t>
            </a:r>
            <a:r>
              <a:rPr lang="en-US" dirty="0" err="1" smtClean="0">
                <a:solidFill>
                  <a:schemeClr val="tx1"/>
                </a:solidFill>
                <a:latin typeface="Gill Sans MT Condensed" pitchFamily="34" charset="0"/>
              </a:rPr>
              <a:t>btn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Gill Sans MT Condensed" pitchFamily="34" charset="0"/>
              </a:rPr>
              <a:t>CoO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 &amp; </a:t>
            </a:r>
            <a:r>
              <a:rPr lang="en-US" dirty="0" err="1" smtClean="0">
                <a:solidFill>
                  <a:schemeClr val="tx1"/>
                </a:solidFill>
                <a:latin typeface="Gill Sans MT Condensed" pitchFamily="34" charset="0"/>
              </a:rPr>
              <a:t>CoH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, Transferability of the skills acquired in </a:t>
            </a:r>
            <a:r>
              <a:rPr lang="en-US" dirty="0" err="1" smtClean="0">
                <a:solidFill>
                  <a:schemeClr val="tx1"/>
                </a:solidFill>
                <a:latin typeface="Gill Sans MT Condensed" pitchFamily="34" charset="0"/>
              </a:rPr>
              <a:t>CoH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, Certification of training acquired from Private centres, upgrade from informal training to formal training…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Interventions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Designing Accelerated Learning Curriculum for refugees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Designing skills training harmonizing criteria 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Developing supply-demand skills database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Community skills outreach for informal sector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Establishing skills orientation centres in refugee hosting communities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Establish a mechanism for facilitating private volunteer skills trainers.</a:t>
            </a:r>
            <a:endParaRPr lang="en-US" dirty="0">
              <a:solidFill>
                <a:schemeClr val="tx1"/>
              </a:solidFill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Pillars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562600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  <a:latin typeface="Gill Sans MT Condensed" pitchFamily="34" charset="0"/>
              </a:rPr>
              <a:t>Pillar 5: Social Co-existence for Economic Growth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Issues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 Tribal clashes amongst refugees and with host communities, ethnocentrism, business segregation,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Interventions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Maintain peace to promote the well-being and dignity of the refugees and host community citizens,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Promotion of community level Tripartite and Social Dialogue on various livelihood activities,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Establishing Faith organization based livelihood programmes,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Encourage formation of refugee- host socio-economic support associations,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Strengthen conflict prevention and response to GBV.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dirty="0"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Pillars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562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u="sng" dirty="0" smtClean="0">
                <a:solidFill>
                  <a:srgbClr val="C00000"/>
                </a:solidFill>
                <a:latin typeface="Gill Sans MT Condensed" pitchFamily="34" charset="0"/>
              </a:rPr>
              <a:t>Pillar 6: Talent Development and Marketing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Issues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 there are some refugees outside the school system with individual talents in sports and entertainment that is not harnessed</a:t>
            </a: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Gill Sans MT Condensed" pitchFamily="34" charset="0"/>
              </a:rPr>
              <a:t>Interventions</a:t>
            </a: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Strengthen the Early Childhood –Mother Learning programmes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 Design and implement Talent Identification Schemes for selection and placements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Establishing Talent Development Centers in refugee hosting areas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  <a:latin typeface="Gill Sans MT Condensed" pitchFamily="34" charset="0"/>
              </a:rPr>
              <a:t>Formation and facilitation of youth talent clubs</a:t>
            </a: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  <a:latin typeface="Gill Sans MT Condensed" pitchFamily="34" charset="0"/>
            </a:endParaRPr>
          </a:p>
          <a:p>
            <a:pPr>
              <a:buNone/>
            </a:pPr>
            <a:endParaRPr lang="en-US" u="sng" dirty="0">
              <a:solidFill>
                <a:srgbClr val="C00000"/>
              </a:solidFill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Next Steps Roadmap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864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Inter- Government Agency dialogue to align the draft (1) on various Policy Frameworks,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Livelihood Sector Stakeholders consultative meeting for in depth activity  input into draft (2),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Selection of small technical team to support the consultant fine tune the plan to draft (3),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Presentation of draft (3) to top management of respective sub sector lead agencies for approval,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Presentation of </a:t>
            </a:r>
            <a:r>
              <a:rPr lang="en-US" b="1" dirty="0" smtClean="0">
                <a:latin typeface="Gill Sans MT Condensed" pitchFamily="34" charset="0"/>
              </a:rPr>
              <a:t>final</a:t>
            </a:r>
            <a:r>
              <a:rPr lang="en-US" dirty="0" smtClean="0">
                <a:latin typeface="Gill Sans MT Condensed" pitchFamily="34" charset="0"/>
              </a:rPr>
              <a:t> draft to the next SG meeting for adoption.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Implementation of the JLRP by IPS.</a:t>
            </a:r>
            <a:endParaRPr lang="en-US" dirty="0"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Finally 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4800" dirty="0" smtClean="0"/>
          </a:p>
          <a:p>
            <a:pPr algn="ctr">
              <a:buNone/>
            </a:pPr>
            <a:r>
              <a:rPr lang="en-US" sz="5400" b="1" dirty="0" smtClean="0">
                <a:latin typeface="Gill Sans MT Condensed" pitchFamily="34" charset="0"/>
              </a:rPr>
              <a:t>Thank you</a:t>
            </a:r>
            <a:endParaRPr lang="en-US" sz="5400" b="1" dirty="0"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Livelihood Contextual Change (Envisaged)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pic>
        <p:nvPicPr>
          <p:cNvPr id="4" name="Content Placeholder 3" descr="Related imag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3400" y="1524000"/>
            <a:ext cx="8229600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Background</a:t>
            </a:r>
            <a:b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en-US" b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43000"/>
            <a:ext cx="8686800" cy="571500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 </a:t>
            </a:r>
            <a:r>
              <a:rPr lang="en-US" dirty="0" smtClean="0">
                <a:latin typeface="Gill Sans MT Condensed" pitchFamily="34" charset="0"/>
              </a:rPr>
              <a:t>By the 30</a:t>
            </a:r>
            <a:r>
              <a:rPr lang="en-US" baseline="30000" dirty="0" smtClean="0">
                <a:latin typeface="Gill Sans MT Condensed" pitchFamily="34" charset="0"/>
              </a:rPr>
              <a:t>th</a:t>
            </a:r>
            <a:r>
              <a:rPr lang="en-US" dirty="0" smtClean="0">
                <a:latin typeface="Gill Sans MT Condensed" pitchFamily="34" charset="0"/>
              </a:rPr>
              <a:t> August 2018, Uganda was home to </a:t>
            </a:r>
            <a:r>
              <a:rPr lang="en-US" b="1" dirty="0" smtClean="0">
                <a:latin typeface="Gill Sans MT Condensed" pitchFamily="34" charset="0"/>
              </a:rPr>
              <a:t>1,505,323</a:t>
            </a:r>
            <a:r>
              <a:rPr lang="en-US" dirty="0" smtClean="0">
                <a:latin typeface="Gill Sans MT Condensed" pitchFamily="34" charset="0"/>
              </a:rPr>
              <a:t> Refugees; </a:t>
            </a:r>
          </a:p>
          <a:p>
            <a:pPr>
              <a:buNone/>
            </a:pPr>
            <a:endParaRPr lang="en-US" dirty="0" smtClean="0">
              <a:latin typeface="Gill Sans MT Condensed" pitchFamily="34" charset="0"/>
            </a:endParaRP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South Sudan         1,073,125 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DRC                  316,968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Burundi                40,765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Somalia                37,193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Rwanda                15,517 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Eritrea                 14,592 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Sudan                   3,100 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Ethiopia                 3,233 </a:t>
            </a:r>
          </a:p>
          <a:p>
            <a:pPr>
              <a:buNone/>
            </a:pPr>
            <a:r>
              <a:rPr lang="en-US" sz="2800" dirty="0" smtClean="0">
                <a:latin typeface="Gill Sans MT Condensed" pitchFamily="34" charset="0"/>
              </a:rPr>
              <a:t>and others                830</a:t>
            </a:r>
            <a:r>
              <a:rPr lang="en-US" sz="2800" dirty="0" smtClean="0"/>
              <a:t>. </a:t>
            </a:r>
          </a:p>
        </p:txBody>
      </p:sp>
      <p:sp>
        <p:nvSpPr>
          <p:cNvPr id="4" name="Rectangle 3"/>
          <p:cNvSpPr/>
          <p:nvPr/>
        </p:nvSpPr>
        <p:spPr>
          <a:xfrm>
            <a:off x="5105400" y="2286000"/>
            <a:ext cx="3505200" cy="4419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Gill Sans MT Condensed" pitchFamily="34" charset="0"/>
              </a:rPr>
              <a:t> 8% are Urban Refugees in       Kampala (103,694)</a:t>
            </a:r>
          </a:p>
          <a:p>
            <a:pPr>
              <a:buFont typeface="Wingdings" pitchFamily="2" charset="2"/>
              <a:buChar char="§"/>
            </a:pPr>
            <a:endParaRPr lang="en-US" dirty="0" smtClean="0">
              <a:latin typeface="Gill Sans MT Condensed" pitchFamily="34" charset="0"/>
            </a:endParaRPr>
          </a:p>
          <a:p>
            <a:endParaRPr lang="en-US" dirty="0" smtClean="0">
              <a:latin typeface="Gill Sans MT Condensed" pitchFamily="34" charset="0"/>
            </a:endParaRPr>
          </a:p>
          <a:p>
            <a:endParaRPr lang="en-US" dirty="0" smtClean="0">
              <a:latin typeface="Gill Sans MT Condensed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Gill Sans MT Condensed" pitchFamily="34" charset="0"/>
              </a:rPr>
              <a:t>60% of the Refugees are children,</a:t>
            </a:r>
          </a:p>
          <a:p>
            <a:pPr>
              <a:buFont typeface="Wingdings" pitchFamily="2" charset="2"/>
              <a:buChar char="§"/>
            </a:pP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§"/>
            </a:pPr>
            <a:endParaRPr lang="en-US" dirty="0" smtClean="0">
              <a:latin typeface="Gill Sans MT Condensed" pitchFamily="34" charset="0"/>
            </a:endParaRPr>
          </a:p>
          <a:p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§"/>
            </a:pPr>
            <a:endParaRPr lang="en-US" dirty="0" smtClean="0">
              <a:latin typeface="Gill Sans MT Condensed" pitchFamily="34" charset="0"/>
            </a:endParaRP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Gill Sans MT Condensed" pitchFamily="34" charset="0"/>
              </a:rPr>
              <a:t>3% of the Refugees &gt; 60years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Problem  Analysis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86400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Inadequate  post emergency copying avenues to support livelihood needs both NR enhanced and NNR.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Overburdened natural resource bases for livelihood support; 84%Hs &amp; 35%Rs derive their livelihoods from NR based Agric.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12%Hs &amp; 14%Rs are in illegal selling of natural resources, 38%Rs survive on selling received assistance.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The wideness of livelihood sector &amp; its widely inter-relatedness with other sectors.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The long term nature of  impact for livelihood intervention,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Inadequate  mechanism to coordinate  efficient use of resources and measuring the effectiveness of livelihood interventions</a:t>
            </a:r>
          </a:p>
          <a:p>
            <a:pPr marL="514350" indent="-514350">
              <a:buNone/>
            </a:pPr>
            <a:endParaRPr lang="en-US" dirty="0" smtClean="0">
              <a:latin typeface="Gill Sans MT Condensed" pitchFamily="34" charset="0"/>
            </a:endParaRP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Strategic Goal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en-US" dirty="0" smtClean="0">
              <a:latin typeface="Gill Sans MT Condensed" pitchFamily="34" charset="0"/>
            </a:endParaRPr>
          </a:p>
          <a:p>
            <a:pPr marL="514350" indent="-514350" algn="ctr"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Ensuring that the social and economic ability of an individual, a household and a community  of both refugees and host citizens  meet essential needs in a sustainable manner through  strengthening of livelihood for persons of concern, and reducing their vulnerability and long-term reliance on humanitarian/external assistance.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The Strategic Objectives of JLRP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54102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To provide for strong social and economic structures that  increase levels of sustainable livelihood activities between refugees and host communities based on  cohesion, social accountability and mutual inter-dependence,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To guide resource allocation, and information generation in a systematic manner coherent with policies and requirements of the variant  JLR actors,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To ensure the local economy of Refugee- Host community is effectively linked with the wider national economy.</a:t>
            </a: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Gill Sans MT Ext Condensed Bold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 smtClean="0">
              <a:latin typeface="Agency FB" pitchFamily="34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latin typeface="Agency FB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Guiding Principles 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686800" cy="53340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Socio-Economic Transformation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Inclusive Growth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Rights based Approach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Good governance and Accountability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Inclusive &amp; Complimentary Service provision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Context Specific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Environmental Alertness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Fair Trade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>
                <a:latin typeface="Gill Sans MT Condensed" pitchFamily="34" charset="0"/>
              </a:rPr>
              <a:t>Public-Private Partnership</a:t>
            </a:r>
            <a:endParaRPr lang="en-US" dirty="0">
              <a:latin typeface="Gill Sans MT Condensed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Rationale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86800" cy="51054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The JLRP addresses the existing shortfalls in implementation of livelihood interventions.</a:t>
            </a: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 Widens the scope of the sector beyond natural resource based Agric to include  trade, labour markets, small businesses, cottage industry, commercial agric and individual talent development.</a:t>
            </a:r>
          </a:p>
          <a:p>
            <a:pPr>
              <a:buNone/>
            </a:pPr>
            <a:endParaRPr lang="en-US" dirty="0" smtClean="0">
              <a:latin typeface="Gill Sans MT Condensed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 Diversifies target client; Individual, Groups, Community to strengthen their resilience to possible shocks and build livelong skills for self sustenance.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Contextual Stock in Livelihood Sector </a:t>
            </a:r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143000"/>
            <a:ext cx="8686800" cy="54864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latin typeface="Gill Sans MT Condensed" pitchFamily="34" charset="0"/>
              </a:rPr>
              <a:t>The plan is building on couple of interventions that are on going;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Refugee and Host Population Empowerment (ReHOPE)- UN, (UNHCR)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Inter-Agency Multi-year Self-reliance Strategy- UNHCR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Rice Development (</a:t>
            </a:r>
            <a:r>
              <a:rPr lang="en-US" dirty="0" err="1" smtClean="0">
                <a:latin typeface="Gill Sans MT Condensed" pitchFamily="34" charset="0"/>
              </a:rPr>
              <a:t>PRiDe</a:t>
            </a:r>
            <a:r>
              <a:rPr lang="en-US" dirty="0" smtClean="0">
                <a:latin typeface="Gill Sans MT Condensed" pitchFamily="34" charset="0"/>
              </a:rPr>
              <a:t>) Project- JICA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Strengthening the Resilience of Refugee &amp; Host Community livelihood systems- FAO, Japan Gov’t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Settlement Transformation Agenda Framework- GOU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Development Response to Displacement Impacts Project - GOU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>
                <a:latin typeface="Gill Sans MT Condensed" pitchFamily="34" charset="0"/>
              </a:rPr>
              <a:t>Resilience Index Measurement &amp; Analysis (RIMA) tool- GOU, FAO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1332</TotalTime>
  <Words>1212</Words>
  <Application>Microsoft Office PowerPoint</Application>
  <PresentationFormat>On-screen Show (4:3)</PresentationFormat>
  <Paragraphs>157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National Response Plan on Jobs &amp; Livelihoods for Refugees and Host Communities </vt:lpstr>
      <vt:lpstr>Livelihood Contextual Change (Envisaged) </vt:lpstr>
      <vt:lpstr>Background </vt:lpstr>
      <vt:lpstr>Problem  Analysis </vt:lpstr>
      <vt:lpstr>The Strategic Goal </vt:lpstr>
      <vt:lpstr>The Strategic Objectives of JLRP </vt:lpstr>
      <vt:lpstr>Guiding Principles  </vt:lpstr>
      <vt:lpstr>Rationale </vt:lpstr>
      <vt:lpstr>Contextual Stock in Livelihood Sector  </vt:lpstr>
      <vt:lpstr>Key Linkages of JLRP to other Response Plans</vt:lpstr>
      <vt:lpstr>Key Milestones completed </vt:lpstr>
      <vt:lpstr>Thematic Pillars of the Plan </vt:lpstr>
      <vt:lpstr>Pillars </vt:lpstr>
      <vt:lpstr>Pillars </vt:lpstr>
      <vt:lpstr>Pillars</vt:lpstr>
      <vt:lpstr>Pillars </vt:lpstr>
      <vt:lpstr>Pillars </vt:lpstr>
      <vt:lpstr>Next Steps Roadmap  </vt:lpstr>
      <vt:lpstr>Finally  </vt:lpstr>
    </vt:vector>
  </TitlesOfParts>
  <Company>Hewlett-Packard Company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Response Plan on Jobs &amp; Livelihoods for Refugees and Host Communities</dc:title>
  <dc:creator>CRRF</dc:creator>
  <cp:lastModifiedBy>CRRF-EZRA</cp:lastModifiedBy>
  <cp:revision>117</cp:revision>
  <dcterms:created xsi:type="dcterms:W3CDTF">2018-10-12T05:32:04Z</dcterms:created>
  <dcterms:modified xsi:type="dcterms:W3CDTF">2018-10-29T14:57:25Z</dcterms:modified>
</cp:coreProperties>
</file>