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16"/>
  </p:notesMasterIdLst>
  <p:sldIdLst>
    <p:sldId id="256" r:id="rId3"/>
    <p:sldId id="257" r:id="rId4"/>
    <p:sldId id="279" r:id="rId5"/>
    <p:sldId id="280" r:id="rId6"/>
    <p:sldId id="281" r:id="rId7"/>
    <p:sldId id="282" r:id="rId8"/>
    <p:sldId id="278" r:id="rId9"/>
    <p:sldId id="283" r:id="rId10"/>
    <p:sldId id="284" r:id="rId11"/>
    <p:sldId id="285" r:id="rId12"/>
    <p:sldId id="286" r:id="rId13"/>
    <p:sldId id="288" r:id="rId14"/>
    <p:sldId id="26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86" d="100"/>
          <a:sy n="86" d="100"/>
        </p:scale>
        <p:origin x="1310"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7FEA09-26BF-40B9-86A3-3408D666EEF7}" type="datetimeFigureOut">
              <a:rPr lang="en-GB" smtClean="0"/>
              <a:t>06/06/2019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4678BB-7839-4DFE-9381-6988DEE2AEFE}" type="slidenum">
              <a:rPr lang="en-GB" smtClean="0"/>
              <a:t>‹#›</a:t>
            </a:fld>
            <a:endParaRPr lang="en-GB"/>
          </a:p>
        </p:txBody>
      </p:sp>
    </p:spTree>
    <p:extLst>
      <p:ext uri="{BB962C8B-B14F-4D97-AF65-F5344CB8AC3E}">
        <p14:creationId xmlns:p14="http://schemas.microsoft.com/office/powerpoint/2010/main" val="868406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C427C7E-F918-455F-A174-06CC00B45116}" type="datetimeFigureOut">
              <a:rPr lang="en-GB" smtClean="0"/>
              <a:t>06/06/2019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380233227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C427C7E-F918-455F-A174-06CC00B45116}" type="datetimeFigureOut">
              <a:rPr lang="en-GB" smtClean="0"/>
              <a:t>06/06/2019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70681872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C427C7E-F918-455F-A174-06CC00B45116}" type="datetimeFigureOut">
              <a:rPr lang="en-GB" smtClean="0"/>
              <a:t>06/06/2019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270638280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03321297"/>
      </p:ext>
    </p:extLst>
  </p:cSld>
  <p:clrMapOvr>
    <a:masterClrMapping/>
  </p:clrMapOvr>
  <p:transition spd="med"/>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C427C7E-F918-455F-A174-06CC00B45116}" type="datetimeFigureOut">
              <a:rPr lang="en-GB" smtClean="0"/>
              <a:t>06/06/2019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16136744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C427C7E-F918-455F-A174-06CC00B45116}" type="datetimeFigureOut">
              <a:rPr lang="en-GB" smtClean="0"/>
              <a:t>06/06/2019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39946401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427C7E-F918-455F-A174-06CC00B45116}" type="datetimeFigureOut">
              <a:rPr lang="en-GB" smtClean="0"/>
              <a:t>06/06/2019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404090456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C427C7E-F918-455F-A174-06CC00B45116}" type="datetimeFigureOut">
              <a:rPr lang="en-GB" smtClean="0"/>
              <a:t>06/06/2019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172059943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C427C7E-F918-455F-A174-06CC00B45116}" type="datetimeFigureOut">
              <a:rPr lang="en-GB" smtClean="0"/>
              <a:t>06/06/2019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296758363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C427C7E-F918-455F-A174-06CC00B45116}" type="datetimeFigureOut">
              <a:rPr lang="en-GB" smtClean="0"/>
              <a:t>06/06/2019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6450313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427C7E-F918-455F-A174-06CC00B45116}" type="datetimeFigureOut">
              <a:rPr lang="en-GB" smtClean="0"/>
              <a:t>06/06/2019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3887254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C427C7E-F918-455F-A174-06CC00B45116}" type="datetimeFigureOut">
              <a:rPr lang="en-GB" smtClean="0"/>
              <a:t>06/06/2019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5433219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427C7E-F918-455F-A174-06CC00B45116}" type="datetimeFigureOut">
              <a:rPr lang="en-GB" smtClean="0"/>
              <a:t>06/06/2019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14360867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427C7E-F918-455F-A174-06CC00B45116}" type="datetimeFigureOut">
              <a:rPr lang="en-GB" smtClean="0"/>
              <a:t>06/06/2019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29812918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C427C7E-F918-455F-A174-06CC00B45116}" type="datetimeFigureOut">
              <a:rPr lang="en-GB" smtClean="0"/>
              <a:t>06/06/2019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64713695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C427C7E-F918-455F-A174-06CC00B45116}" type="datetimeFigureOut">
              <a:rPr lang="en-GB" smtClean="0"/>
              <a:t>06/06/2019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142528566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1_Title slide">
    <p:spTree>
      <p:nvGrpSpPr>
        <p:cNvPr id="1" name=""/>
        <p:cNvGrpSpPr/>
        <p:nvPr/>
      </p:nvGrpSpPr>
      <p:grpSpPr>
        <a:xfrm>
          <a:off x="0" y="0"/>
          <a:ext cx="0" cy="0"/>
          <a:chOff x="0" y="0"/>
          <a:chExt cx="0" cy="0"/>
        </a:xfrm>
      </p:grpSpPr>
      <p:sp>
        <p:nvSpPr>
          <p:cNvPr id="11" name="Picture Placeholder 13"/>
          <p:cNvSpPr>
            <a:spLocks noGrp="1"/>
          </p:cNvSpPr>
          <p:nvPr>
            <p:ph type="pic" idx="13"/>
          </p:nvPr>
        </p:nvSpPr>
        <p:spPr>
          <a:xfrm>
            <a:off x="0" y="0"/>
            <a:ext cx="9144000" cy="6858000"/>
          </a:xfrm>
          <a:prstGeom prst="rect">
            <a:avLst/>
          </a:prstGeom>
        </p:spPr>
        <p:txBody>
          <a:bodyPr lIns="91439" tIns="45719" rIns="91439" bIns="45719"/>
          <a:lstStyle/>
          <a:p>
            <a:endParaRPr/>
          </a:p>
        </p:txBody>
      </p:sp>
      <p:sp>
        <p:nvSpPr>
          <p:cNvPr id="1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80008104"/>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427C7E-F918-455F-A174-06CC00B45116}" type="datetimeFigureOut">
              <a:rPr lang="en-GB" smtClean="0"/>
              <a:t>06/06/2019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302201056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C427C7E-F918-455F-A174-06CC00B45116}" type="datetimeFigureOut">
              <a:rPr lang="en-GB" smtClean="0"/>
              <a:t>06/06/2019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1854017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C427C7E-F918-455F-A174-06CC00B45116}" type="datetimeFigureOut">
              <a:rPr lang="en-GB" smtClean="0"/>
              <a:t>06/06/2019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1888088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C427C7E-F918-455F-A174-06CC00B45116}" type="datetimeFigureOut">
              <a:rPr lang="en-GB" smtClean="0"/>
              <a:t>06/06/2019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31772808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427C7E-F918-455F-A174-06CC00B45116}" type="datetimeFigureOut">
              <a:rPr lang="en-GB" smtClean="0"/>
              <a:t>06/06/2019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333000988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427C7E-F918-455F-A174-06CC00B45116}" type="datetimeFigureOut">
              <a:rPr lang="en-GB" smtClean="0"/>
              <a:t>06/06/2019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283882724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427C7E-F918-455F-A174-06CC00B45116}" type="datetimeFigureOut">
              <a:rPr lang="en-GB" smtClean="0"/>
              <a:t>06/06/2019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2619018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427C7E-F918-455F-A174-06CC00B45116}" type="datetimeFigureOut">
              <a:rPr lang="en-GB" smtClean="0"/>
              <a:t>06/06/2019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097547-1C1D-4A48-B199-348A755F527F}" type="slidenum">
              <a:rPr lang="en-GB" smtClean="0"/>
              <a:t>‹#›</a:t>
            </a:fld>
            <a:endParaRPr lang="en-GB"/>
          </a:p>
        </p:txBody>
      </p:sp>
      <p:sp>
        <p:nvSpPr>
          <p:cNvPr id="7" name="Rectangle 2"/>
          <p:cNvSpPr>
            <a:spLocks noChangeArrowheads="1"/>
          </p:cNvSpPr>
          <p:nvPr userDrawn="1"/>
        </p:nvSpPr>
        <p:spPr bwMode="auto">
          <a:xfrm>
            <a:off x="0" y="1588"/>
            <a:ext cx="628650" cy="6856412"/>
          </a:xfrm>
          <a:prstGeom prst="rect">
            <a:avLst/>
          </a:prstGeom>
          <a:solidFill>
            <a:srgbClr val="F7941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defTabSz="457200" eaLnBrk="0" hangingPunct="0">
              <a:defRPr sz="2400">
                <a:solidFill>
                  <a:schemeClr val="tx1"/>
                </a:solidFill>
                <a:latin typeface="Arial" pitchFamily="34" charset="0"/>
                <a:ea typeface="ＭＳ Ｐゴシック" pitchFamily="34" charset="-128"/>
              </a:defRPr>
            </a:lvl1pPr>
            <a:lvl2pPr marL="742950" indent="-285750" defTabSz="457200" eaLnBrk="0" hangingPunct="0">
              <a:defRPr sz="2400">
                <a:solidFill>
                  <a:schemeClr val="tx1"/>
                </a:solidFill>
                <a:latin typeface="Arial" pitchFamily="34" charset="0"/>
                <a:ea typeface="ＭＳ Ｐゴシック" pitchFamily="34" charset="-128"/>
              </a:defRPr>
            </a:lvl2pPr>
            <a:lvl3pPr marL="1143000" indent="-228600" defTabSz="457200" eaLnBrk="0" hangingPunct="0">
              <a:defRPr sz="2400">
                <a:solidFill>
                  <a:schemeClr val="tx1"/>
                </a:solidFill>
                <a:latin typeface="Arial" pitchFamily="34" charset="0"/>
                <a:ea typeface="ＭＳ Ｐゴシック" pitchFamily="34" charset="-128"/>
              </a:defRPr>
            </a:lvl3pPr>
            <a:lvl4pPr marL="1600200" indent="-228600" defTabSz="457200" eaLnBrk="0" hangingPunct="0">
              <a:defRPr sz="2400">
                <a:solidFill>
                  <a:schemeClr val="tx1"/>
                </a:solidFill>
                <a:latin typeface="Arial" pitchFamily="34" charset="0"/>
                <a:ea typeface="ＭＳ Ｐゴシック" pitchFamily="34" charset="-128"/>
              </a:defRPr>
            </a:lvl4pPr>
            <a:lvl5pPr marL="2057400" indent="-228600" defTabSz="4572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defRPr/>
            </a:pPr>
            <a:endParaRPr lang="en-US" altLang="en-US" sz="1800" smtClean="0">
              <a:solidFill>
                <a:srgbClr val="000000"/>
              </a:solidFill>
              <a:latin typeface="Calibri" pitchFamily="34" charset="0"/>
              <a:cs typeface="Arial" pitchFamily="34" charset="0"/>
            </a:endParaRPr>
          </a:p>
        </p:txBody>
      </p:sp>
    </p:spTree>
    <p:extLst>
      <p:ext uri="{BB962C8B-B14F-4D97-AF65-F5344CB8AC3E}">
        <p14:creationId xmlns:p14="http://schemas.microsoft.com/office/powerpoint/2010/main" val="40335125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427C7E-F918-455F-A174-06CC00B45116}" type="datetimeFigureOut">
              <a:rPr lang="en-GB" smtClean="0"/>
              <a:t>06/06/2019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097547-1C1D-4A48-B199-348A755F527F}" type="slidenum">
              <a:rPr lang="en-GB" smtClean="0"/>
              <a:t>‹#›</a:t>
            </a:fld>
            <a:endParaRPr lang="en-GB"/>
          </a:p>
        </p:txBody>
      </p:sp>
    </p:spTree>
    <p:extLst>
      <p:ext uri="{BB962C8B-B14F-4D97-AF65-F5344CB8AC3E}">
        <p14:creationId xmlns:p14="http://schemas.microsoft.com/office/powerpoint/2010/main" val="226405497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ugandarefugees.org/en/working-group/154?sv=0&amp;geo=220"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825182"/>
            <a:ext cx="7772400" cy="34881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5500" b="1" dirty="0" smtClean="0">
                <a:solidFill>
                  <a:schemeClr val="accent1">
                    <a:lumMod val="75000"/>
                  </a:schemeClr>
                </a:solidFill>
                <a:effectLst>
                  <a:outerShdw blurRad="38100" dist="38100" dir="2700000" algn="tl">
                    <a:srgbClr val="000000">
                      <a:alpha val="43137"/>
                    </a:srgbClr>
                  </a:outerShdw>
                </a:effectLst>
              </a:rPr>
              <a:t>Shelter, Settlements + NFI</a:t>
            </a:r>
            <a:r>
              <a:rPr lang="en-US" sz="5500" b="1" dirty="0">
                <a:solidFill>
                  <a:schemeClr val="accent1">
                    <a:lumMod val="75000"/>
                  </a:schemeClr>
                </a:solidFill>
                <a:effectLst>
                  <a:outerShdw blurRad="38100" dist="38100" dir="2700000" algn="tl">
                    <a:srgbClr val="000000">
                      <a:alpha val="43137"/>
                    </a:srgbClr>
                  </a:outerShdw>
                </a:effectLst>
              </a:rPr>
              <a:t> </a:t>
            </a:r>
            <a:r>
              <a:rPr lang="en-US" sz="5500" b="1" dirty="0" smtClean="0">
                <a:solidFill>
                  <a:schemeClr val="accent1">
                    <a:lumMod val="75000"/>
                  </a:schemeClr>
                </a:solidFill>
                <a:effectLst>
                  <a:outerShdw blurRad="38100" dist="38100" dir="2700000" algn="tl">
                    <a:srgbClr val="000000">
                      <a:alpha val="43137"/>
                    </a:srgbClr>
                  </a:outerShdw>
                </a:effectLst>
              </a:rPr>
              <a:t>Sector Working Group</a:t>
            </a:r>
          </a:p>
          <a:p>
            <a:r>
              <a:rPr lang="en-US" sz="6600" b="1" dirty="0" smtClean="0">
                <a:solidFill>
                  <a:schemeClr val="accent1">
                    <a:lumMod val="75000"/>
                  </a:schemeClr>
                </a:solidFill>
                <a:effectLst>
                  <a:outerShdw blurRad="38100" dist="38100" dir="2700000" algn="tl">
                    <a:srgbClr val="000000">
                      <a:alpha val="43137"/>
                    </a:srgbClr>
                  </a:outerShdw>
                </a:effectLst>
              </a:rPr>
              <a:t>SSNFI WG</a:t>
            </a:r>
          </a:p>
        </p:txBody>
      </p:sp>
      <p:sp>
        <p:nvSpPr>
          <p:cNvPr id="5" name="Subtitle 2"/>
          <p:cNvSpPr txBox="1">
            <a:spLocks/>
          </p:cNvSpPr>
          <p:nvPr/>
        </p:nvSpPr>
        <p:spPr>
          <a:xfrm>
            <a:off x="1143000" y="4507346"/>
            <a:ext cx="6858000" cy="169879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4600" b="1" dirty="0" smtClean="0"/>
              <a:t>Meeting</a:t>
            </a:r>
          </a:p>
          <a:p>
            <a:pPr>
              <a:lnSpc>
                <a:spcPct val="100000"/>
              </a:lnSpc>
            </a:pPr>
            <a:r>
              <a:rPr lang="en-US" sz="4600" b="1" spc="40" dirty="0" smtClean="0"/>
              <a:t>6</a:t>
            </a:r>
            <a:r>
              <a:rPr lang="en-US" sz="4600" b="1" spc="40" baseline="30000" dirty="0" smtClean="0"/>
              <a:t>th</a:t>
            </a:r>
            <a:r>
              <a:rPr lang="en-US" sz="4600" b="1" spc="40" dirty="0" smtClean="0"/>
              <a:t> June 2019</a:t>
            </a:r>
            <a:endParaRPr lang="en-GB" sz="4700" b="1" spc="40" dirty="0"/>
          </a:p>
        </p:txBody>
      </p:sp>
    </p:spTree>
    <p:extLst>
      <p:ext uri="{BB962C8B-B14F-4D97-AF65-F5344CB8AC3E}">
        <p14:creationId xmlns:p14="http://schemas.microsoft.com/office/powerpoint/2010/main" val="27450203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589314"/>
            <a:ext cx="8515350" cy="5268686"/>
          </a:xfrm>
        </p:spPr>
        <p:txBody>
          <a:bodyPr>
            <a:noAutofit/>
          </a:bodyPr>
          <a:lstStyle/>
          <a:p>
            <a:pPr marL="342900" indent="-342900">
              <a:lnSpc>
                <a:spcPct val="100000"/>
              </a:lnSpc>
              <a:spcBef>
                <a:spcPts val="500"/>
              </a:spcBef>
              <a:buFont typeface="+mj-lt"/>
              <a:buAutoNum type="arabicPeriod" startAt="2"/>
            </a:pPr>
            <a:r>
              <a:rPr lang="en-US" sz="2000" b="1" u="sng" dirty="0" smtClean="0"/>
              <a:t>PLANNING &amp; DESIGN</a:t>
            </a:r>
            <a:r>
              <a:rPr lang="en-US" sz="2000" b="1" dirty="0" smtClean="0"/>
              <a:t>:</a:t>
            </a:r>
          </a:p>
          <a:p>
            <a:pPr marL="342900" indent="-342900">
              <a:lnSpc>
                <a:spcPct val="100000"/>
              </a:lnSpc>
              <a:spcBef>
                <a:spcPts val="500"/>
              </a:spcBef>
              <a:buFont typeface="+mj-lt"/>
              <a:buAutoNum type="arabicPeriod" startAt="2"/>
            </a:pPr>
            <a:endParaRPr lang="en-US" sz="1800" b="1" dirty="0" smtClean="0"/>
          </a:p>
          <a:p>
            <a:pPr marL="0" indent="0">
              <a:lnSpc>
                <a:spcPct val="100000"/>
              </a:lnSpc>
              <a:spcBef>
                <a:spcPts val="500"/>
              </a:spcBef>
              <a:buNone/>
            </a:pPr>
            <a:r>
              <a:rPr lang="en-GB" sz="1800" b="1" u="sng" dirty="0"/>
              <a:t>Priority action 1:</a:t>
            </a:r>
            <a:r>
              <a:rPr lang="en-GB" sz="1800" b="1" dirty="0"/>
              <a:t> </a:t>
            </a:r>
            <a:r>
              <a:rPr lang="en-GB" sz="1800" dirty="0"/>
              <a:t>In consultation with beneficiaries, review Emergency Shelter and NFI Kit Standards for new arrivals to ensure sufficient and sustainable construction materials are provided (poles and plastic sheeting). FGDs are conducted with women, transgender and intersex people, girls and boys, including those with disabilities and the elderly, in line with the AGD </a:t>
            </a:r>
            <a:r>
              <a:rPr lang="en-GB" sz="1800" dirty="0" smtClean="0"/>
              <a:t>approach.</a:t>
            </a:r>
          </a:p>
          <a:p>
            <a:pPr marL="0" indent="0">
              <a:lnSpc>
                <a:spcPct val="100000"/>
              </a:lnSpc>
              <a:spcBef>
                <a:spcPts val="500"/>
              </a:spcBef>
              <a:buNone/>
            </a:pPr>
            <a:endParaRPr lang="en-GB" sz="1800" dirty="0" smtClean="0"/>
          </a:p>
          <a:p>
            <a:pPr marL="0" indent="0">
              <a:lnSpc>
                <a:spcPct val="100000"/>
              </a:lnSpc>
              <a:spcBef>
                <a:spcPts val="500"/>
              </a:spcBef>
              <a:buNone/>
            </a:pPr>
            <a:r>
              <a:rPr lang="en-GB" sz="1800" b="1" u="sng" dirty="0"/>
              <a:t>Priority action 2:</a:t>
            </a:r>
            <a:r>
              <a:rPr lang="en-GB" sz="1800" b="1" dirty="0"/>
              <a:t> </a:t>
            </a:r>
            <a:r>
              <a:rPr lang="en-GB" sz="1800" dirty="0"/>
              <a:t>Revise and adopt range of standard semi-permanent shelter designs (in a catalogue) to include sustainable options based on results of ‘user’ satisfaction assessment (Priority #3 above) and the recommendations of the Inter Agency SGBV assessment.</a:t>
            </a:r>
            <a:endParaRPr lang="en-GB" sz="1800" dirty="0">
              <a:solidFill>
                <a:srgbClr val="FF0000"/>
              </a:solidFill>
            </a:endParaRPr>
          </a:p>
        </p:txBody>
      </p:sp>
      <p:sp>
        <p:nvSpPr>
          <p:cNvPr id="5" name="Title 1"/>
          <p:cNvSpPr txBox="1">
            <a:spLocks/>
          </p:cNvSpPr>
          <p:nvPr/>
        </p:nvSpPr>
        <p:spPr>
          <a:xfrm>
            <a:off x="628650" y="0"/>
            <a:ext cx="8613322" cy="158931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spc="-150" dirty="0" smtClean="0">
                <a:solidFill>
                  <a:schemeClr val="accent1">
                    <a:lumMod val="75000"/>
                  </a:schemeClr>
                </a:solidFill>
                <a:effectLst>
                  <a:outerShdw blurRad="38100" dist="38100" dir="2700000" algn="tl">
                    <a:srgbClr val="000000">
                      <a:alpha val="43137"/>
                    </a:srgbClr>
                  </a:outerShdw>
                </a:effectLst>
              </a:rPr>
              <a:t>NATIONAL ACTION PLAN: SGBV PREVENTION, RISK MITIGATION &amp; RESPONSE MAINSTREAMING</a:t>
            </a:r>
            <a:endParaRPr lang="en-GB" sz="3700" b="1" spc="-150" dirty="0"/>
          </a:p>
        </p:txBody>
      </p:sp>
    </p:spTree>
    <p:extLst>
      <p:ext uri="{BB962C8B-B14F-4D97-AF65-F5344CB8AC3E}">
        <p14:creationId xmlns:p14="http://schemas.microsoft.com/office/powerpoint/2010/main" val="41997826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589314"/>
            <a:ext cx="8515350" cy="5268686"/>
          </a:xfrm>
        </p:spPr>
        <p:txBody>
          <a:bodyPr>
            <a:noAutofit/>
          </a:bodyPr>
          <a:lstStyle/>
          <a:p>
            <a:pPr marL="342900" indent="-342900">
              <a:lnSpc>
                <a:spcPct val="100000"/>
              </a:lnSpc>
              <a:spcBef>
                <a:spcPts val="500"/>
              </a:spcBef>
              <a:buFont typeface="+mj-lt"/>
              <a:buAutoNum type="arabicPeriod" startAt="3"/>
            </a:pPr>
            <a:r>
              <a:rPr lang="en-US" sz="2000" b="1" u="sng" dirty="0" smtClean="0"/>
              <a:t>IMPLEMENTATION</a:t>
            </a:r>
            <a:r>
              <a:rPr lang="en-US" sz="2000" b="1" dirty="0" smtClean="0"/>
              <a:t>:</a:t>
            </a:r>
          </a:p>
          <a:p>
            <a:pPr marL="342900" indent="-342900">
              <a:lnSpc>
                <a:spcPct val="100000"/>
              </a:lnSpc>
              <a:spcBef>
                <a:spcPts val="500"/>
              </a:spcBef>
              <a:buFont typeface="+mj-lt"/>
              <a:buAutoNum type="arabicPeriod" startAt="2"/>
            </a:pPr>
            <a:endParaRPr lang="en-US" sz="1500" b="1" dirty="0" smtClean="0"/>
          </a:p>
          <a:p>
            <a:pPr marL="0" indent="0">
              <a:lnSpc>
                <a:spcPct val="100000"/>
              </a:lnSpc>
              <a:spcBef>
                <a:spcPts val="500"/>
              </a:spcBef>
              <a:buNone/>
            </a:pPr>
            <a:r>
              <a:rPr lang="en-GB" sz="1800" b="1" u="sng" dirty="0"/>
              <a:t>Priority action 1:</a:t>
            </a:r>
            <a:r>
              <a:rPr lang="en-GB" sz="1800" b="1" dirty="0"/>
              <a:t> </a:t>
            </a:r>
            <a:r>
              <a:rPr lang="en-GB" sz="1800" dirty="0"/>
              <a:t>Implement programming to enable sustainable construction including skilling for mud </a:t>
            </a:r>
            <a:r>
              <a:rPr lang="en-GB" sz="1800" dirty="0" smtClean="0"/>
              <a:t>&amp; ISSB </a:t>
            </a:r>
            <a:r>
              <a:rPr lang="en-GB" sz="1800" dirty="0"/>
              <a:t>bricks </a:t>
            </a:r>
            <a:r>
              <a:rPr lang="en-GB" sz="1800" dirty="0" smtClean="0"/>
              <a:t>&amp; supply </a:t>
            </a:r>
            <a:r>
              <a:rPr lang="en-GB" sz="1800" dirty="0"/>
              <a:t>chains for grass/poles for possible income generation with priority or at-risk groups</a:t>
            </a:r>
            <a:r>
              <a:rPr lang="en-GB" sz="1800" dirty="0" smtClean="0"/>
              <a:t>.</a:t>
            </a:r>
          </a:p>
          <a:p>
            <a:pPr marL="0" indent="0">
              <a:lnSpc>
                <a:spcPct val="100000"/>
              </a:lnSpc>
              <a:spcBef>
                <a:spcPts val="500"/>
              </a:spcBef>
              <a:buNone/>
            </a:pPr>
            <a:endParaRPr lang="en-GB" sz="500" dirty="0" smtClean="0"/>
          </a:p>
          <a:p>
            <a:pPr marL="0" indent="0">
              <a:lnSpc>
                <a:spcPct val="100000"/>
              </a:lnSpc>
              <a:spcBef>
                <a:spcPts val="500"/>
              </a:spcBef>
              <a:buNone/>
            </a:pPr>
            <a:r>
              <a:rPr lang="en-GB" sz="1800" b="1" u="sng" dirty="0"/>
              <a:t>Priority action 2:</a:t>
            </a:r>
            <a:r>
              <a:rPr lang="en-GB" sz="1800" b="1" dirty="0"/>
              <a:t> </a:t>
            </a:r>
            <a:r>
              <a:rPr lang="en-GB" sz="1800" dirty="0"/>
              <a:t>Ensure inclusion of women, men, transgender </a:t>
            </a:r>
            <a:r>
              <a:rPr lang="en-GB" sz="1800" dirty="0" smtClean="0"/>
              <a:t>&amp; </a:t>
            </a:r>
            <a:r>
              <a:rPr lang="en-GB" sz="1800" dirty="0"/>
              <a:t>intersex people, girls </a:t>
            </a:r>
            <a:r>
              <a:rPr lang="en-GB" sz="1800" dirty="0" smtClean="0"/>
              <a:t>&amp; boys </a:t>
            </a:r>
            <a:r>
              <a:rPr lang="en-GB" sz="1800" dirty="0"/>
              <a:t>throughout the emergency shelter </a:t>
            </a:r>
            <a:r>
              <a:rPr lang="en-GB" sz="1800" dirty="0" smtClean="0"/>
              <a:t>&amp; NFI </a:t>
            </a:r>
            <a:r>
              <a:rPr lang="en-GB" sz="1800" dirty="0"/>
              <a:t>kit distribution process, consider opportunities for CBI (cash for work </a:t>
            </a:r>
            <a:r>
              <a:rPr lang="en-GB" sz="1800" dirty="0" smtClean="0"/>
              <a:t>&amp;/</a:t>
            </a:r>
            <a:r>
              <a:rPr lang="en-GB" sz="1800" dirty="0"/>
              <a:t>or vouchers</a:t>
            </a:r>
            <a:r>
              <a:rPr lang="en-GB" sz="1800" dirty="0" smtClean="0"/>
              <a:t>).</a:t>
            </a:r>
          </a:p>
          <a:p>
            <a:pPr marL="0" indent="0">
              <a:lnSpc>
                <a:spcPct val="100000"/>
              </a:lnSpc>
              <a:spcBef>
                <a:spcPts val="500"/>
              </a:spcBef>
              <a:buNone/>
            </a:pPr>
            <a:endParaRPr lang="en-GB" sz="500" dirty="0" smtClean="0"/>
          </a:p>
          <a:p>
            <a:pPr marL="0" indent="0">
              <a:lnSpc>
                <a:spcPct val="100000"/>
              </a:lnSpc>
              <a:spcBef>
                <a:spcPts val="500"/>
              </a:spcBef>
              <a:buNone/>
            </a:pPr>
            <a:r>
              <a:rPr lang="en-GB" sz="1800" b="1" u="sng" dirty="0"/>
              <a:t>Priority action 3:</a:t>
            </a:r>
            <a:r>
              <a:rPr lang="en-GB" sz="1800" b="1" dirty="0"/>
              <a:t> </a:t>
            </a:r>
            <a:r>
              <a:rPr lang="en-GB" sz="1800" dirty="0"/>
              <a:t>Develop key shelter messaging to feed into multi-sectoral SGBV prevention messaging for communications in existing community dialogues, PAs, protection desks, feedback </a:t>
            </a:r>
            <a:r>
              <a:rPr lang="en-GB" sz="1800" dirty="0" smtClean="0"/>
              <a:t>&amp; </a:t>
            </a:r>
            <a:r>
              <a:rPr lang="en-GB" sz="1800" dirty="0"/>
              <a:t>referral system to link community members to technical support </a:t>
            </a:r>
            <a:r>
              <a:rPr lang="en-GB" sz="1800" dirty="0" smtClean="0"/>
              <a:t>&amp; </a:t>
            </a:r>
            <a:r>
              <a:rPr lang="en-GB" sz="1800" dirty="0"/>
              <a:t>materials. Create a one-pager that includes referral information </a:t>
            </a:r>
            <a:r>
              <a:rPr lang="en-GB" sz="1800" dirty="0" smtClean="0"/>
              <a:t>&amp; </a:t>
            </a:r>
            <a:r>
              <a:rPr lang="en-GB" sz="1800" dirty="0"/>
              <a:t>step by step pictorial instructions on how to assemble emergency shelter kit items into a finished shelter. </a:t>
            </a:r>
            <a:endParaRPr lang="en-GB" sz="1800" dirty="0" smtClean="0"/>
          </a:p>
          <a:p>
            <a:pPr marL="0" indent="0">
              <a:lnSpc>
                <a:spcPct val="100000"/>
              </a:lnSpc>
              <a:spcBef>
                <a:spcPts val="500"/>
              </a:spcBef>
              <a:buNone/>
            </a:pPr>
            <a:endParaRPr lang="en-GB" sz="500" dirty="0" smtClean="0"/>
          </a:p>
          <a:p>
            <a:pPr marL="0" indent="0">
              <a:lnSpc>
                <a:spcPct val="100000"/>
              </a:lnSpc>
              <a:spcBef>
                <a:spcPts val="500"/>
              </a:spcBef>
              <a:buNone/>
            </a:pPr>
            <a:r>
              <a:rPr lang="en-GB" sz="1800" b="1" u="sng" dirty="0"/>
              <a:t>Priority action 4:</a:t>
            </a:r>
            <a:r>
              <a:rPr lang="en-GB" sz="1800" b="1" dirty="0"/>
              <a:t> </a:t>
            </a:r>
            <a:r>
              <a:rPr lang="en-GB" sz="1800" dirty="0"/>
              <a:t>Ensure PSNs have adequate support to construct their shelters to proper standards e.g. </a:t>
            </a:r>
            <a:r>
              <a:rPr lang="en-GB" sz="1800" dirty="0" err="1" smtClean="0"/>
              <a:t>CfW</a:t>
            </a:r>
            <a:r>
              <a:rPr lang="en-GB" sz="1800" dirty="0" smtClean="0"/>
              <a:t>.</a:t>
            </a:r>
            <a:endParaRPr lang="en-GB" sz="1800" dirty="0">
              <a:solidFill>
                <a:srgbClr val="FF0000"/>
              </a:solidFill>
            </a:endParaRPr>
          </a:p>
        </p:txBody>
      </p:sp>
      <p:sp>
        <p:nvSpPr>
          <p:cNvPr id="5" name="Title 1"/>
          <p:cNvSpPr txBox="1">
            <a:spLocks/>
          </p:cNvSpPr>
          <p:nvPr/>
        </p:nvSpPr>
        <p:spPr>
          <a:xfrm>
            <a:off x="628650" y="0"/>
            <a:ext cx="8613322" cy="158931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spc="-150" dirty="0" smtClean="0">
                <a:solidFill>
                  <a:schemeClr val="accent1">
                    <a:lumMod val="75000"/>
                  </a:schemeClr>
                </a:solidFill>
                <a:effectLst>
                  <a:outerShdw blurRad="38100" dist="38100" dir="2700000" algn="tl">
                    <a:srgbClr val="000000">
                      <a:alpha val="43137"/>
                    </a:srgbClr>
                  </a:outerShdw>
                </a:effectLst>
              </a:rPr>
              <a:t>NATIONAL ACTION PLAN: SGBV PREVENTION, RISK MITIGATION &amp; RESPONSE MAINSTREAMING</a:t>
            </a:r>
            <a:endParaRPr lang="en-GB" sz="3700" b="1" spc="-150" dirty="0"/>
          </a:p>
        </p:txBody>
      </p:sp>
    </p:spTree>
    <p:extLst>
      <p:ext uri="{BB962C8B-B14F-4D97-AF65-F5344CB8AC3E}">
        <p14:creationId xmlns:p14="http://schemas.microsoft.com/office/powerpoint/2010/main" val="15293313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589314"/>
            <a:ext cx="8515350" cy="5268686"/>
          </a:xfrm>
        </p:spPr>
        <p:txBody>
          <a:bodyPr>
            <a:noAutofit/>
          </a:bodyPr>
          <a:lstStyle/>
          <a:p>
            <a:pPr marL="342900" indent="-342900">
              <a:lnSpc>
                <a:spcPct val="100000"/>
              </a:lnSpc>
              <a:spcBef>
                <a:spcPts val="500"/>
              </a:spcBef>
              <a:buFont typeface="+mj-lt"/>
              <a:buAutoNum type="arabicPeriod" startAt="4"/>
            </a:pPr>
            <a:r>
              <a:rPr lang="en-US" sz="1800" b="1" u="sng" dirty="0" smtClean="0"/>
              <a:t>MONITORING &amp; EVALUATION</a:t>
            </a:r>
            <a:r>
              <a:rPr lang="en-US" sz="1800" b="1" dirty="0" smtClean="0"/>
              <a:t>:</a:t>
            </a:r>
          </a:p>
          <a:p>
            <a:pPr marL="0" indent="0">
              <a:lnSpc>
                <a:spcPct val="100000"/>
              </a:lnSpc>
              <a:spcBef>
                <a:spcPts val="500"/>
              </a:spcBef>
              <a:buNone/>
            </a:pPr>
            <a:r>
              <a:rPr lang="en-GB" sz="1600" b="1" dirty="0" smtClean="0"/>
              <a:t>Assessment </a:t>
            </a:r>
            <a:r>
              <a:rPr lang="en-GB" sz="1600" b="1" dirty="0"/>
              <a:t>and Analysis: </a:t>
            </a:r>
            <a:r>
              <a:rPr lang="en-GB" sz="1600" b="1" dirty="0" smtClean="0"/>
              <a:t>Priority </a:t>
            </a:r>
            <a:r>
              <a:rPr lang="en-GB" sz="1600" b="1" dirty="0"/>
              <a:t>Action #1 </a:t>
            </a:r>
            <a:endParaRPr lang="en-GB" sz="1600" b="1" dirty="0" smtClean="0"/>
          </a:p>
          <a:p>
            <a:pPr marL="0" indent="0">
              <a:lnSpc>
                <a:spcPct val="100000"/>
              </a:lnSpc>
              <a:spcBef>
                <a:spcPts val="500"/>
              </a:spcBef>
              <a:buNone/>
            </a:pPr>
            <a:r>
              <a:rPr lang="en-US" sz="1600" u="sng" dirty="0" smtClean="0"/>
              <a:t>Indicator</a:t>
            </a:r>
            <a:r>
              <a:rPr lang="en-US" sz="1600" dirty="0" smtClean="0"/>
              <a:t>: </a:t>
            </a:r>
            <a:r>
              <a:rPr lang="en-GB" sz="1600" dirty="0"/>
              <a:t>% shelter/NFI assessments that include SGBV related </a:t>
            </a:r>
            <a:r>
              <a:rPr lang="en-GB" sz="1600" dirty="0" smtClean="0"/>
              <a:t>questions</a:t>
            </a:r>
            <a:endParaRPr lang="en-US" sz="100" dirty="0"/>
          </a:p>
          <a:p>
            <a:pPr marL="0" indent="0">
              <a:lnSpc>
                <a:spcPct val="100000"/>
              </a:lnSpc>
              <a:spcBef>
                <a:spcPts val="500"/>
              </a:spcBef>
              <a:buNone/>
            </a:pPr>
            <a:r>
              <a:rPr lang="en-GB" sz="1600" b="1" dirty="0" smtClean="0"/>
              <a:t>Assessment </a:t>
            </a:r>
            <a:r>
              <a:rPr lang="en-GB" sz="1600" b="1" dirty="0"/>
              <a:t>and Analysis: Priority Action #2 </a:t>
            </a:r>
            <a:endParaRPr lang="en-GB" sz="1600" dirty="0"/>
          </a:p>
          <a:p>
            <a:pPr marL="0" indent="0">
              <a:lnSpc>
                <a:spcPct val="100000"/>
              </a:lnSpc>
              <a:spcBef>
                <a:spcPts val="500"/>
              </a:spcBef>
              <a:buNone/>
            </a:pPr>
            <a:r>
              <a:rPr lang="en-US" sz="1600" u="sng" dirty="0" smtClean="0"/>
              <a:t>Indicator</a:t>
            </a:r>
            <a:r>
              <a:rPr lang="en-US" sz="1600" dirty="0" smtClean="0"/>
              <a:t>: </a:t>
            </a:r>
            <a:r>
              <a:rPr lang="en-GB" sz="1600" dirty="0" smtClean="0"/>
              <a:t># </a:t>
            </a:r>
            <a:r>
              <a:rPr lang="en-GB" sz="1600" dirty="0"/>
              <a:t>settlements where consultations took place with affected populations on SGBV risk factors in NFI &amp; emergency shelter kit distributions </a:t>
            </a:r>
            <a:endParaRPr lang="en-GB" sz="1600" b="1" dirty="0" smtClean="0"/>
          </a:p>
          <a:p>
            <a:pPr marL="0" indent="0">
              <a:lnSpc>
                <a:spcPct val="100000"/>
              </a:lnSpc>
              <a:spcBef>
                <a:spcPts val="500"/>
              </a:spcBef>
              <a:buNone/>
            </a:pPr>
            <a:r>
              <a:rPr lang="en-GB" sz="1600" b="1" dirty="0" smtClean="0"/>
              <a:t>Planning </a:t>
            </a:r>
            <a:r>
              <a:rPr lang="en-GB" sz="1600" b="1" dirty="0"/>
              <a:t>and Design: Priority Actions #1 + 2 </a:t>
            </a:r>
            <a:endParaRPr lang="en-GB" sz="1600" b="1" dirty="0" smtClean="0"/>
          </a:p>
          <a:p>
            <a:pPr marL="0" indent="0">
              <a:lnSpc>
                <a:spcPct val="100000"/>
              </a:lnSpc>
              <a:spcBef>
                <a:spcPts val="500"/>
              </a:spcBef>
              <a:buNone/>
            </a:pPr>
            <a:r>
              <a:rPr lang="en-US" sz="1600" u="sng" dirty="0" smtClean="0"/>
              <a:t>Indicator</a:t>
            </a:r>
            <a:r>
              <a:rPr lang="en-US" sz="1600" dirty="0"/>
              <a:t>: </a:t>
            </a:r>
            <a:r>
              <a:rPr lang="en-GB" sz="1600" dirty="0" smtClean="0"/>
              <a:t># consultations </a:t>
            </a:r>
            <a:r>
              <a:rPr lang="en-GB" sz="1600" dirty="0"/>
              <a:t>with affected at-risk persons prior to </a:t>
            </a:r>
            <a:r>
              <a:rPr lang="en-GB" sz="1600" dirty="0" smtClean="0"/>
              <a:t>finalising </a:t>
            </a:r>
            <a:r>
              <a:rPr lang="en-GB" sz="1600" dirty="0"/>
              <a:t>of shelter </a:t>
            </a:r>
            <a:r>
              <a:rPr lang="en-GB" sz="1600" dirty="0" smtClean="0"/>
              <a:t>design.</a:t>
            </a:r>
          </a:p>
          <a:p>
            <a:pPr marL="0" indent="0">
              <a:lnSpc>
                <a:spcPct val="100000"/>
              </a:lnSpc>
              <a:buNone/>
            </a:pPr>
            <a:r>
              <a:rPr lang="en-GB" sz="1600" b="1" dirty="0" smtClean="0"/>
              <a:t>Implementation</a:t>
            </a:r>
            <a:r>
              <a:rPr lang="en-GB" sz="1600" b="1" dirty="0"/>
              <a:t>: Priority Actions #1, 2 + 4 - Ensure RRP indicators for Shelter &amp; NFI are disaggregated by gender, head of HH, age and at-risk groups</a:t>
            </a:r>
            <a:endParaRPr lang="en-GB" sz="1600" dirty="0"/>
          </a:p>
          <a:p>
            <a:pPr marL="87313" indent="0">
              <a:lnSpc>
                <a:spcPct val="100000"/>
              </a:lnSpc>
              <a:spcBef>
                <a:spcPts val="0"/>
              </a:spcBef>
              <a:buNone/>
            </a:pPr>
            <a:r>
              <a:rPr lang="en-GB" sz="1600" dirty="0" smtClean="0"/>
              <a:t># newly </a:t>
            </a:r>
            <a:r>
              <a:rPr lang="en-GB" sz="1600" dirty="0"/>
              <a:t>arrived refugee households receiving CRIs</a:t>
            </a:r>
          </a:p>
          <a:p>
            <a:pPr marL="87313" indent="0">
              <a:lnSpc>
                <a:spcPct val="100000"/>
              </a:lnSpc>
              <a:spcBef>
                <a:spcPts val="0"/>
              </a:spcBef>
              <a:buNone/>
            </a:pPr>
            <a:r>
              <a:rPr lang="en-GB" sz="1600" dirty="0"/>
              <a:t># of stabilised refugee HHs receiving MEB for basic needs</a:t>
            </a:r>
          </a:p>
          <a:p>
            <a:pPr marL="87313" indent="0">
              <a:lnSpc>
                <a:spcPct val="100000"/>
              </a:lnSpc>
              <a:spcBef>
                <a:spcPts val="0"/>
              </a:spcBef>
              <a:buNone/>
            </a:pPr>
            <a:r>
              <a:rPr lang="en-GB" sz="1600" dirty="0"/>
              <a:t># of refugee HHs receiving NFI cash assistance</a:t>
            </a:r>
          </a:p>
          <a:p>
            <a:pPr marL="87313" indent="0">
              <a:lnSpc>
                <a:spcPct val="100000"/>
              </a:lnSpc>
              <a:spcBef>
                <a:spcPts val="0"/>
              </a:spcBef>
              <a:buNone/>
            </a:pPr>
            <a:r>
              <a:rPr lang="en-GB" sz="1600" dirty="0" smtClean="0"/>
              <a:t># newly </a:t>
            </a:r>
            <a:r>
              <a:rPr lang="en-GB" sz="1600" dirty="0"/>
              <a:t>arrived refugee HH provided with emergency shelter support</a:t>
            </a:r>
          </a:p>
          <a:p>
            <a:pPr marL="87313" indent="0">
              <a:lnSpc>
                <a:spcPct val="100000"/>
              </a:lnSpc>
              <a:spcBef>
                <a:spcPts val="0"/>
              </a:spcBef>
              <a:buNone/>
            </a:pPr>
            <a:r>
              <a:rPr lang="en-GB" sz="1600" dirty="0"/>
              <a:t># of individuals (refugees &amp; hosts) trained and engaged in sustainable construction</a:t>
            </a:r>
          </a:p>
          <a:p>
            <a:pPr marL="87313" indent="0">
              <a:lnSpc>
                <a:spcPct val="100000"/>
              </a:lnSpc>
              <a:spcBef>
                <a:spcPts val="0"/>
              </a:spcBef>
              <a:buNone/>
            </a:pPr>
            <a:r>
              <a:rPr lang="en-GB" sz="1600" dirty="0"/>
              <a:t># of refugee households with specific needs assisted with semi-permanent </a:t>
            </a:r>
            <a:r>
              <a:rPr lang="en-GB" sz="1600" dirty="0" smtClean="0"/>
              <a:t>shelters</a:t>
            </a:r>
            <a:endParaRPr lang="en-GB" sz="1600" dirty="0"/>
          </a:p>
          <a:p>
            <a:pPr marL="0" indent="0">
              <a:lnSpc>
                <a:spcPct val="100000"/>
              </a:lnSpc>
              <a:spcBef>
                <a:spcPts val="500"/>
              </a:spcBef>
              <a:buNone/>
            </a:pPr>
            <a:r>
              <a:rPr lang="en-GB" sz="1600" b="1" dirty="0" smtClean="0"/>
              <a:t>Implementation:</a:t>
            </a:r>
            <a:r>
              <a:rPr lang="en-GB" sz="1600" dirty="0"/>
              <a:t> </a:t>
            </a:r>
            <a:r>
              <a:rPr lang="en-GB" sz="1600" b="1" dirty="0" smtClean="0"/>
              <a:t>Priority </a:t>
            </a:r>
            <a:r>
              <a:rPr lang="en-GB" sz="1600" b="1" dirty="0"/>
              <a:t>Actions #3 - Link community members to technical support and </a:t>
            </a:r>
            <a:r>
              <a:rPr lang="en-GB" sz="1600" b="1" dirty="0" smtClean="0"/>
              <a:t>materials</a:t>
            </a:r>
          </a:p>
          <a:p>
            <a:pPr marL="0" indent="0">
              <a:lnSpc>
                <a:spcPct val="100000"/>
              </a:lnSpc>
              <a:spcBef>
                <a:spcPts val="500"/>
              </a:spcBef>
              <a:buNone/>
            </a:pPr>
            <a:r>
              <a:rPr lang="en-US" sz="1600" u="sng" dirty="0"/>
              <a:t>Indicator</a:t>
            </a:r>
            <a:r>
              <a:rPr lang="en-US" sz="1600" dirty="0"/>
              <a:t>: </a:t>
            </a:r>
            <a:r>
              <a:rPr lang="en-GB" sz="1600" dirty="0" smtClean="0"/>
              <a:t># community </a:t>
            </a:r>
            <a:r>
              <a:rPr lang="en-GB" sz="1600" dirty="0"/>
              <a:t>outreach activities that include key shelter </a:t>
            </a:r>
            <a:r>
              <a:rPr lang="en-GB" sz="1600" dirty="0" smtClean="0"/>
              <a:t>info for </a:t>
            </a:r>
            <a:r>
              <a:rPr lang="en-GB" sz="1600" dirty="0"/>
              <a:t>referrals &amp; tech support</a:t>
            </a:r>
          </a:p>
        </p:txBody>
      </p:sp>
      <p:sp>
        <p:nvSpPr>
          <p:cNvPr id="5" name="Title 1"/>
          <p:cNvSpPr txBox="1">
            <a:spLocks/>
          </p:cNvSpPr>
          <p:nvPr/>
        </p:nvSpPr>
        <p:spPr>
          <a:xfrm>
            <a:off x="628650" y="0"/>
            <a:ext cx="8613322" cy="158931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spc="-150" dirty="0" smtClean="0">
                <a:solidFill>
                  <a:schemeClr val="accent1">
                    <a:lumMod val="75000"/>
                  </a:schemeClr>
                </a:solidFill>
                <a:effectLst>
                  <a:outerShdw blurRad="38100" dist="38100" dir="2700000" algn="tl">
                    <a:srgbClr val="000000">
                      <a:alpha val="43137"/>
                    </a:srgbClr>
                  </a:outerShdw>
                </a:effectLst>
              </a:rPr>
              <a:t>NATIONAL ACTION PLAN: SGBV PREVENTION, RISK MITIGATION &amp; RESPONSE MAINSTREAMING</a:t>
            </a:r>
            <a:endParaRPr lang="en-GB" sz="3700" b="1" spc="-150" dirty="0"/>
          </a:p>
        </p:txBody>
      </p:sp>
    </p:spTree>
    <p:extLst>
      <p:ext uri="{BB962C8B-B14F-4D97-AF65-F5344CB8AC3E}">
        <p14:creationId xmlns:p14="http://schemas.microsoft.com/office/powerpoint/2010/main" val="7646855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2105892"/>
            <a:ext cx="9144000" cy="453579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6600" b="1" dirty="0" smtClean="0">
                <a:solidFill>
                  <a:schemeClr val="accent1">
                    <a:lumMod val="75000"/>
                  </a:schemeClr>
                </a:solidFill>
                <a:effectLst>
                  <a:outerShdw blurRad="38100" dist="38100" dir="2700000" algn="tl">
                    <a:srgbClr val="000000">
                      <a:alpha val="43137"/>
                    </a:srgbClr>
                  </a:outerShdw>
                </a:effectLst>
              </a:rPr>
              <a:t>AOB?</a:t>
            </a:r>
          </a:p>
          <a:p>
            <a:endParaRPr lang="en-US" sz="6600" b="1" dirty="0">
              <a:solidFill>
                <a:schemeClr val="accent1">
                  <a:lumMod val="75000"/>
                </a:schemeClr>
              </a:solidFill>
              <a:effectLst>
                <a:outerShdw blurRad="38100" dist="38100" dir="2700000" algn="tl">
                  <a:srgbClr val="000000">
                    <a:alpha val="43137"/>
                  </a:srgbClr>
                </a:outerShdw>
              </a:effectLst>
            </a:endParaRPr>
          </a:p>
          <a:p>
            <a:endParaRPr lang="en-US" sz="4600" b="1" dirty="0" smtClean="0">
              <a:latin typeface="+mn-lt"/>
            </a:endParaRPr>
          </a:p>
          <a:p>
            <a:endParaRPr lang="en-US" sz="4600" b="1" dirty="0" smtClean="0">
              <a:latin typeface="+mn-lt"/>
            </a:endParaRPr>
          </a:p>
          <a:p>
            <a:endParaRPr lang="en-US" sz="6600" b="1" dirty="0" smtClean="0">
              <a:solidFill>
                <a:schemeClr val="accent1">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106207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843379"/>
            <a:ext cx="8515350" cy="6247534"/>
          </a:xfrm>
        </p:spPr>
        <p:txBody>
          <a:bodyPr>
            <a:normAutofit lnSpcReduction="10000"/>
          </a:bodyPr>
          <a:lstStyle/>
          <a:p>
            <a:pPr lvl="0">
              <a:lnSpc>
                <a:spcPct val="100000"/>
              </a:lnSpc>
              <a:spcAft>
                <a:spcPts val="500"/>
              </a:spcAft>
            </a:pPr>
            <a:r>
              <a:rPr lang="en-GB" dirty="0"/>
              <a:t>Welcome and Introductions </a:t>
            </a:r>
          </a:p>
          <a:p>
            <a:pPr lvl="0">
              <a:lnSpc>
                <a:spcPct val="100000"/>
              </a:lnSpc>
              <a:spcAft>
                <a:spcPts val="500"/>
              </a:spcAft>
            </a:pPr>
            <a:r>
              <a:rPr lang="en-GB" dirty="0" smtClean="0"/>
              <a:t>Updates </a:t>
            </a:r>
            <a:r>
              <a:rPr lang="en-GB" dirty="0"/>
              <a:t>from the field </a:t>
            </a:r>
          </a:p>
          <a:p>
            <a:pPr lvl="0">
              <a:lnSpc>
                <a:spcPct val="100000"/>
              </a:lnSpc>
              <a:spcAft>
                <a:spcPts val="500"/>
              </a:spcAft>
            </a:pPr>
            <a:r>
              <a:rPr lang="en-US" dirty="0" smtClean="0"/>
              <a:t>Updates </a:t>
            </a:r>
            <a:r>
              <a:rPr lang="en-US" dirty="0"/>
              <a:t>on the </a:t>
            </a:r>
            <a:r>
              <a:rPr lang="en-US" b="1" dirty="0"/>
              <a:t>Shelter </a:t>
            </a:r>
            <a:r>
              <a:rPr lang="en-US" b="1" dirty="0" smtClean="0"/>
              <a:t>Implementation Action </a:t>
            </a:r>
            <a:r>
              <a:rPr lang="en-US" b="1" dirty="0"/>
              <a:t>Plan </a:t>
            </a:r>
            <a:r>
              <a:rPr lang="en-US" dirty="0"/>
              <a:t>and next steps </a:t>
            </a:r>
            <a:r>
              <a:rPr lang="en-US" dirty="0" smtClean="0"/>
              <a:t>for semi-permanent shelter </a:t>
            </a:r>
            <a:r>
              <a:rPr lang="en-US" dirty="0"/>
              <a:t>programming in </a:t>
            </a:r>
            <a:r>
              <a:rPr lang="en-US" dirty="0" smtClean="0"/>
              <a:t>settlements</a:t>
            </a:r>
          </a:p>
          <a:p>
            <a:pPr lvl="0">
              <a:lnSpc>
                <a:spcPct val="100000"/>
              </a:lnSpc>
              <a:spcAft>
                <a:spcPts val="500"/>
              </a:spcAft>
            </a:pPr>
            <a:r>
              <a:rPr lang="en-US" b="1" dirty="0" smtClean="0"/>
              <a:t>Post-Construction Monitoring</a:t>
            </a:r>
            <a:r>
              <a:rPr lang="en-US" dirty="0" smtClean="0"/>
              <a:t> Assessment on semi-permanent PSN shelters – REACH support</a:t>
            </a:r>
            <a:endParaRPr lang="en-GB" dirty="0"/>
          </a:p>
          <a:p>
            <a:pPr lvl="0">
              <a:lnSpc>
                <a:spcPct val="100000"/>
              </a:lnSpc>
              <a:spcAft>
                <a:spcPts val="500"/>
              </a:spcAft>
            </a:pPr>
            <a:r>
              <a:rPr lang="en-US" dirty="0"/>
              <a:t>Update on SGBV Action Plan </a:t>
            </a:r>
            <a:endParaRPr lang="en-US" dirty="0" smtClean="0"/>
          </a:p>
          <a:p>
            <a:pPr lvl="0">
              <a:lnSpc>
                <a:spcPct val="100000"/>
              </a:lnSpc>
              <a:spcAft>
                <a:spcPts val="500"/>
              </a:spcAft>
            </a:pPr>
            <a:r>
              <a:rPr lang="en-US" dirty="0" err="1" smtClean="0"/>
              <a:t>ActivityINFO</a:t>
            </a:r>
            <a:r>
              <a:rPr lang="en-US" dirty="0" smtClean="0"/>
              <a:t> </a:t>
            </a:r>
            <a:r>
              <a:rPr lang="en-US" dirty="0"/>
              <a:t>data and how we can improve SSNFI reporting in Q2 </a:t>
            </a:r>
          </a:p>
          <a:p>
            <a:pPr lvl="0">
              <a:lnSpc>
                <a:spcPct val="100000"/>
              </a:lnSpc>
              <a:spcAft>
                <a:spcPts val="500"/>
              </a:spcAft>
            </a:pPr>
            <a:r>
              <a:rPr lang="en-GB" dirty="0" smtClean="0"/>
              <a:t>AOB </a:t>
            </a:r>
            <a:endParaRPr lang="en-US" sz="1300" dirty="0"/>
          </a:p>
          <a:p>
            <a:pPr marL="0" lvl="0" indent="0">
              <a:buNone/>
            </a:pPr>
            <a:r>
              <a:rPr lang="en-US" sz="2400" i="1" dirty="0" smtClean="0"/>
              <a:t>All documents will be shared after meeting + uploaded on </a:t>
            </a:r>
            <a:r>
              <a:rPr lang="en-US" sz="2400" i="1" dirty="0" smtClean="0">
                <a:hlinkClick r:id="rId2"/>
              </a:rPr>
              <a:t>portal</a:t>
            </a:r>
            <a:r>
              <a:rPr lang="en-US" sz="2400" i="1" dirty="0" smtClean="0"/>
              <a:t>. </a:t>
            </a:r>
            <a:endParaRPr lang="en-GB" sz="2400" i="1" dirty="0"/>
          </a:p>
        </p:txBody>
      </p:sp>
      <p:sp>
        <p:nvSpPr>
          <p:cNvPr id="5" name="Title 1"/>
          <p:cNvSpPr txBox="1">
            <a:spLocks/>
          </p:cNvSpPr>
          <p:nvPr/>
        </p:nvSpPr>
        <p:spPr>
          <a:xfrm>
            <a:off x="628649" y="0"/>
            <a:ext cx="9110573" cy="8433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200" b="1" dirty="0" smtClean="0">
                <a:solidFill>
                  <a:schemeClr val="accent1">
                    <a:lumMod val="75000"/>
                  </a:schemeClr>
                </a:solidFill>
                <a:effectLst>
                  <a:outerShdw blurRad="38100" dist="38100" dir="2700000" algn="tl">
                    <a:srgbClr val="000000">
                      <a:alpha val="43137"/>
                    </a:srgbClr>
                  </a:outerShdw>
                </a:effectLst>
              </a:rPr>
              <a:t>AGENDA</a:t>
            </a:r>
            <a:endParaRPr lang="en-GB" sz="4200" b="1" dirty="0"/>
          </a:p>
        </p:txBody>
      </p:sp>
    </p:spTree>
    <p:extLst>
      <p:ext uri="{BB962C8B-B14F-4D97-AF65-F5344CB8AC3E}">
        <p14:creationId xmlns:p14="http://schemas.microsoft.com/office/powerpoint/2010/main" val="9848442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843379"/>
            <a:ext cx="8515350" cy="6014621"/>
          </a:xfrm>
        </p:spPr>
        <p:txBody>
          <a:bodyPr>
            <a:normAutofit fontScale="92500"/>
          </a:bodyPr>
          <a:lstStyle/>
          <a:p>
            <a:pPr marL="0" indent="0">
              <a:buNone/>
            </a:pPr>
            <a:r>
              <a:rPr lang="en-US" b="1" u="sng" dirty="0"/>
              <a:t>GOAL</a:t>
            </a:r>
            <a:r>
              <a:rPr lang="en-US" b="1" dirty="0"/>
              <a:t>:</a:t>
            </a:r>
            <a:r>
              <a:rPr lang="en-US" dirty="0"/>
              <a:t> Through a light and bottom-up approach to encourage self-sufficiency, shelter</a:t>
            </a:r>
            <a:r>
              <a:rPr lang="en-GB" dirty="0"/>
              <a:t> actors provide material/financial and technical support to facilitate either;</a:t>
            </a:r>
          </a:p>
          <a:p>
            <a:pPr lvl="0"/>
            <a:r>
              <a:rPr lang="en-GB" dirty="0"/>
              <a:t>physically-able extremely vulnerable households to construct their own homes, or </a:t>
            </a:r>
          </a:p>
          <a:p>
            <a:pPr lvl="0"/>
            <a:r>
              <a:rPr lang="en-GB" dirty="0"/>
              <a:t>external labour to construct homes for non-abled extremely vulnerable households. </a:t>
            </a:r>
          </a:p>
          <a:p>
            <a:pPr marL="0" indent="0">
              <a:buNone/>
            </a:pPr>
            <a:endParaRPr lang="en-GB" sz="1600" dirty="0"/>
          </a:p>
          <a:p>
            <a:pPr marL="0" indent="0">
              <a:buNone/>
            </a:pPr>
            <a:r>
              <a:rPr lang="en-GB" b="1" dirty="0"/>
              <a:t>A home</a:t>
            </a:r>
            <a:r>
              <a:rPr lang="en-GB" dirty="0"/>
              <a:t> = a semi-permanent shelter and a separate semi-permanent latrine (with bathing cubicle) that has </a:t>
            </a:r>
            <a:r>
              <a:rPr lang="en-US" dirty="0"/>
              <a:t>a durability of up to 5 years. Both structures are built matching local vernacular typologies with most materials available on/near the </a:t>
            </a:r>
            <a:r>
              <a:rPr lang="en-US" dirty="0" smtClean="0"/>
              <a:t>site.</a:t>
            </a:r>
            <a:endParaRPr lang="en-GB" dirty="0"/>
          </a:p>
          <a:p>
            <a:pPr marL="0" indent="0">
              <a:buNone/>
            </a:pPr>
            <a:r>
              <a:rPr lang="en-US" dirty="0" smtClean="0"/>
              <a:t>The </a:t>
            </a:r>
            <a:r>
              <a:rPr lang="en-US" dirty="0"/>
              <a:t>t</a:t>
            </a:r>
            <a:r>
              <a:rPr lang="en-GB" dirty="0" err="1"/>
              <a:t>otal</a:t>
            </a:r>
            <a:r>
              <a:rPr lang="en-GB" dirty="0"/>
              <a:t> cost per household (HH) ‘home’ package </a:t>
            </a:r>
            <a:r>
              <a:rPr lang="en-GB" b="1" dirty="0"/>
              <a:t>cannot exceed $550 USD </a:t>
            </a:r>
            <a:r>
              <a:rPr lang="en-GB" dirty="0"/>
              <a:t>(including latrine and all overheads).</a:t>
            </a:r>
          </a:p>
        </p:txBody>
      </p:sp>
      <p:sp>
        <p:nvSpPr>
          <p:cNvPr id="5" name="Title 1"/>
          <p:cNvSpPr txBox="1">
            <a:spLocks/>
          </p:cNvSpPr>
          <p:nvPr/>
        </p:nvSpPr>
        <p:spPr>
          <a:xfrm>
            <a:off x="628649" y="0"/>
            <a:ext cx="9110573" cy="8433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200" b="1" spc="-150" dirty="0" smtClean="0">
                <a:solidFill>
                  <a:schemeClr val="accent1">
                    <a:lumMod val="75000"/>
                  </a:schemeClr>
                </a:solidFill>
                <a:effectLst>
                  <a:outerShdw blurRad="38100" dist="38100" dir="2700000" algn="tl">
                    <a:srgbClr val="000000">
                      <a:alpha val="43137"/>
                    </a:srgbClr>
                  </a:outerShdw>
                </a:effectLst>
              </a:rPr>
              <a:t>SHELTER IMPLEMENTATION ACTION PLAN</a:t>
            </a:r>
            <a:endParaRPr lang="en-GB" sz="4200" b="1" spc="-150" dirty="0"/>
          </a:p>
        </p:txBody>
      </p:sp>
    </p:spTree>
    <p:extLst>
      <p:ext uri="{BB962C8B-B14F-4D97-AF65-F5344CB8AC3E}">
        <p14:creationId xmlns:p14="http://schemas.microsoft.com/office/powerpoint/2010/main" val="7022453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843379"/>
            <a:ext cx="8515350" cy="6247534"/>
          </a:xfrm>
        </p:spPr>
        <p:txBody>
          <a:bodyPr>
            <a:normAutofit/>
          </a:bodyPr>
          <a:lstStyle/>
          <a:p>
            <a:pPr marL="0" indent="0">
              <a:buNone/>
            </a:pPr>
            <a:r>
              <a:rPr lang="en-US" b="1" dirty="0" smtClean="0"/>
              <a:t>Step by Step Process to Achieve Goal:</a:t>
            </a:r>
          </a:p>
          <a:p>
            <a:pPr marL="514350" indent="-514350">
              <a:lnSpc>
                <a:spcPct val="100000"/>
              </a:lnSpc>
              <a:buAutoNum type="arabicPeriod"/>
            </a:pPr>
            <a:r>
              <a:rPr lang="en-US" sz="2400" dirty="0" smtClean="0"/>
              <a:t>Shelter actor selection + budget allocation</a:t>
            </a:r>
          </a:p>
          <a:p>
            <a:pPr marL="514350" indent="-514350">
              <a:lnSpc>
                <a:spcPct val="100000"/>
              </a:lnSpc>
              <a:buAutoNum type="arabicPeriod"/>
            </a:pPr>
            <a:r>
              <a:rPr lang="en-US" sz="2400" dirty="0" smtClean="0"/>
              <a:t>Selection of beneficiaries</a:t>
            </a:r>
          </a:p>
          <a:p>
            <a:pPr marL="514350" indent="-514350">
              <a:lnSpc>
                <a:spcPct val="100000"/>
              </a:lnSpc>
              <a:buAutoNum type="arabicPeriod"/>
            </a:pPr>
            <a:r>
              <a:rPr lang="en-US" sz="2400" dirty="0" smtClean="0"/>
              <a:t>Scope and methodology of works</a:t>
            </a:r>
          </a:p>
          <a:p>
            <a:pPr marL="971550" lvl="1" indent="-514350">
              <a:lnSpc>
                <a:spcPct val="100000"/>
              </a:lnSpc>
              <a:spcBef>
                <a:spcPts val="1000"/>
              </a:spcBef>
              <a:buFont typeface="+mj-lt"/>
              <a:buAutoNum type="romanLcPeriod"/>
            </a:pPr>
            <a:r>
              <a:rPr lang="en-US" sz="2000" dirty="0" smtClean="0"/>
              <a:t>Scope of works</a:t>
            </a:r>
          </a:p>
          <a:p>
            <a:pPr marL="971550" lvl="1" indent="-514350">
              <a:lnSpc>
                <a:spcPct val="100000"/>
              </a:lnSpc>
              <a:spcBef>
                <a:spcPts val="1000"/>
              </a:spcBef>
              <a:buFont typeface="+mj-lt"/>
              <a:buAutoNum type="romanLcPeriod"/>
            </a:pPr>
            <a:r>
              <a:rPr lang="en-US" sz="2000" dirty="0" smtClean="0"/>
              <a:t>Methodology of works</a:t>
            </a:r>
          </a:p>
          <a:p>
            <a:pPr marL="971550" lvl="1" indent="-514350">
              <a:lnSpc>
                <a:spcPct val="100000"/>
              </a:lnSpc>
              <a:spcBef>
                <a:spcPts val="1000"/>
              </a:spcBef>
              <a:buFont typeface="+mj-lt"/>
              <a:buAutoNum type="romanLcPeriod"/>
            </a:pPr>
            <a:r>
              <a:rPr lang="en-US" sz="2000" dirty="0" smtClean="0"/>
              <a:t>Cash-based implementation modalities</a:t>
            </a:r>
          </a:p>
          <a:p>
            <a:pPr marL="971550" lvl="1" indent="-514350">
              <a:lnSpc>
                <a:spcPct val="100000"/>
              </a:lnSpc>
              <a:spcBef>
                <a:spcPts val="1000"/>
              </a:spcBef>
              <a:buFont typeface="+mj-lt"/>
              <a:buAutoNum type="romanLcPeriod"/>
            </a:pPr>
            <a:r>
              <a:rPr lang="en-US" sz="2000" dirty="0" smtClean="0"/>
              <a:t>Implementation roles &amp; responsibilities</a:t>
            </a:r>
          </a:p>
          <a:p>
            <a:pPr marL="971550" lvl="1" indent="-514350">
              <a:lnSpc>
                <a:spcPct val="100000"/>
              </a:lnSpc>
              <a:spcBef>
                <a:spcPts val="1000"/>
              </a:spcBef>
              <a:buFont typeface="+mj-lt"/>
              <a:buAutoNum type="romanLcPeriod"/>
            </a:pPr>
            <a:r>
              <a:rPr lang="en-US" sz="2000" dirty="0" smtClean="0"/>
              <a:t>Communications campaign</a:t>
            </a:r>
          </a:p>
          <a:p>
            <a:pPr marL="457200" lvl="1" indent="-457200">
              <a:lnSpc>
                <a:spcPct val="100000"/>
              </a:lnSpc>
              <a:spcBef>
                <a:spcPts val="1000"/>
              </a:spcBef>
              <a:buFont typeface="+mj-lt"/>
              <a:buAutoNum type="arabicPeriod" startAt="4"/>
            </a:pPr>
            <a:r>
              <a:rPr lang="en-US" dirty="0" smtClean="0"/>
              <a:t>Payments</a:t>
            </a:r>
          </a:p>
          <a:p>
            <a:pPr marL="457200" lvl="1" indent="-457200">
              <a:lnSpc>
                <a:spcPct val="100000"/>
              </a:lnSpc>
              <a:spcBef>
                <a:spcPts val="1000"/>
              </a:spcBef>
              <a:buFont typeface="+mj-lt"/>
              <a:buAutoNum type="arabicPeriod" startAt="4"/>
            </a:pPr>
            <a:r>
              <a:rPr lang="en-US" dirty="0" smtClean="0"/>
              <a:t>Monitoring and evaluation</a:t>
            </a:r>
          </a:p>
          <a:p>
            <a:pPr marL="457200" lvl="1" indent="-457200">
              <a:lnSpc>
                <a:spcPct val="100000"/>
              </a:lnSpc>
              <a:spcBef>
                <a:spcPts val="1000"/>
              </a:spcBef>
              <a:buFont typeface="+mj-lt"/>
              <a:buAutoNum type="arabicPeriod" startAt="4"/>
            </a:pPr>
            <a:r>
              <a:rPr lang="en-US" dirty="0" smtClean="0"/>
              <a:t>Closure and completion</a:t>
            </a:r>
          </a:p>
          <a:p>
            <a:pPr marL="0" lvl="1" indent="0">
              <a:buNone/>
            </a:pPr>
            <a:endParaRPr lang="en-US" dirty="0" smtClean="0"/>
          </a:p>
          <a:p>
            <a:pPr marL="84138" lvl="1" indent="0">
              <a:buNone/>
            </a:pPr>
            <a:endParaRPr lang="en-US" dirty="0"/>
          </a:p>
          <a:p>
            <a:pPr marL="971550" lvl="1" indent="-514350">
              <a:buAutoNum type="romanLcPeriod"/>
            </a:pPr>
            <a:endParaRPr lang="en-US" dirty="0"/>
          </a:p>
        </p:txBody>
      </p:sp>
      <p:sp>
        <p:nvSpPr>
          <p:cNvPr id="4" name="Title 1"/>
          <p:cNvSpPr txBox="1">
            <a:spLocks/>
          </p:cNvSpPr>
          <p:nvPr/>
        </p:nvSpPr>
        <p:spPr>
          <a:xfrm>
            <a:off x="628649" y="0"/>
            <a:ext cx="9110573" cy="8433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200" b="1" spc="-150" dirty="0" smtClean="0">
                <a:solidFill>
                  <a:schemeClr val="accent1">
                    <a:lumMod val="75000"/>
                  </a:schemeClr>
                </a:solidFill>
                <a:effectLst>
                  <a:outerShdw blurRad="38100" dist="38100" dir="2700000" algn="tl">
                    <a:srgbClr val="000000">
                      <a:alpha val="43137"/>
                    </a:srgbClr>
                  </a:outerShdw>
                </a:effectLst>
              </a:rPr>
              <a:t>SHELTER IMPLEMENTATION ACTION PLAN</a:t>
            </a:r>
            <a:endParaRPr lang="en-GB" sz="4200" b="1" spc="-150" dirty="0"/>
          </a:p>
        </p:txBody>
      </p:sp>
    </p:spTree>
    <p:extLst>
      <p:ext uri="{BB962C8B-B14F-4D97-AF65-F5344CB8AC3E}">
        <p14:creationId xmlns:p14="http://schemas.microsoft.com/office/powerpoint/2010/main" val="8096781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843379"/>
            <a:ext cx="8515350" cy="6447758"/>
          </a:xfrm>
        </p:spPr>
        <p:txBody>
          <a:bodyPr>
            <a:normAutofit fontScale="70000" lnSpcReduction="20000"/>
          </a:bodyPr>
          <a:lstStyle/>
          <a:p>
            <a:pPr marL="0" indent="0">
              <a:lnSpc>
                <a:spcPct val="120000"/>
              </a:lnSpc>
              <a:buNone/>
            </a:pPr>
            <a:r>
              <a:rPr lang="en-US" sz="3400" b="1" dirty="0"/>
              <a:t>Beneficiary selection criteria </a:t>
            </a:r>
            <a:r>
              <a:rPr lang="en-US" dirty="0"/>
              <a:t>= </a:t>
            </a:r>
            <a:r>
              <a:rPr lang="en-US" sz="3100" dirty="0"/>
              <a:t>target the most vulnerable and isolated refugees at risk, with the following minimum eligibility criteria per household (HH); </a:t>
            </a:r>
            <a:endParaRPr lang="en-GB" sz="3100" dirty="0"/>
          </a:p>
          <a:p>
            <a:pPr lvl="0">
              <a:lnSpc>
                <a:spcPct val="120000"/>
              </a:lnSpc>
            </a:pPr>
            <a:r>
              <a:rPr lang="en-US" sz="3100" dirty="0"/>
              <a:t>Currently living in very unsatisfactory shelter conditions that pose health, safety and/or protection risks to the inhabitants. </a:t>
            </a:r>
            <a:endParaRPr lang="en-GB" sz="3100" dirty="0"/>
          </a:p>
          <a:p>
            <a:pPr lvl="0">
              <a:lnSpc>
                <a:spcPct val="120000"/>
              </a:lnSpc>
            </a:pPr>
            <a:r>
              <a:rPr lang="en-US" sz="3100" dirty="0"/>
              <a:t>No external support networks beyond the members of the household – no friends, extended relatives of members of the community who are present/willing to assist. </a:t>
            </a:r>
            <a:endParaRPr lang="en-GB" sz="3100" dirty="0"/>
          </a:p>
          <a:p>
            <a:pPr lvl="0">
              <a:lnSpc>
                <a:spcPct val="120000"/>
              </a:lnSpc>
            </a:pPr>
            <a:r>
              <a:rPr lang="en-US" sz="3100" dirty="0"/>
              <a:t>Contains at least one PSN from one/all of the following categories; single parent/caregiver, woman at risk, disability or serious medical condition. </a:t>
            </a:r>
            <a:endParaRPr lang="en-GB" sz="3100" dirty="0"/>
          </a:p>
          <a:p>
            <a:pPr lvl="0">
              <a:lnSpc>
                <a:spcPct val="120000"/>
              </a:lnSpc>
            </a:pPr>
            <a:r>
              <a:rPr lang="en-US" sz="3100" dirty="0"/>
              <a:t>Proven </a:t>
            </a:r>
            <a:r>
              <a:rPr lang="en-GB" sz="3100" dirty="0"/>
              <a:t> </a:t>
            </a:r>
            <a:r>
              <a:rPr lang="en-US" sz="3100" dirty="0"/>
              <a:t>inability for all HH members &gt;18 years old to earn any income to address shelter needs. </a:t>
            </a:r>
            <a:endParaRPr lang="en-GB" sz="3100" dirty="0"/>
          </a:p>
          <a:p>
            <a:pPr marL="0" indent="0">
              <a:lnSpc>
                <a:spcPct val="120000"/>
              </a:lnSpc>
              <a:buNone/>
            </a:pPr>
            <a:r>
              <a:rPr lang="en-US" sz="2900" i="1" dirty="0"/>
              <a:t>Criteria source = Inter-agency SSNFI WG + Protection WG. </a:t>
            </a:r>
            <a:endParaRPr lang="en-GB" sz="2900" i="1" dirty="0"/>
          </a:p>
          <a:p>
            <a:pPr marL="0" indent="0">
              <a:lnSpc>
                <a:spcPct val="120000"/>
              </a:lnSpc>
              <a:buNone/>
            </a:pPr>
            <a:r>
              <a:rPr lang="en-US" sz="2900" i="1" dirty="0"/>
              <a:t>NB - Criteria is not static and may require revisions once tested in the field. </a:t>
            </a:r>
            <a:endParaRPr lang="en-GB" sz="2900" i="1" dirty="0"/>
          </a:p>
        </p:txBody>
      </p:sp>
      <p:sp>
        <p:nvSpPr>
          <p:cNvPr id="4" name="Title 1"/>
          <p:cNvSpPr txBox="1">
            <a:spLocks/>
          </p:cNvSpPr>
          <p:nvPr/>
        </p:nvSpPr>
        <p:spPr>
          <a:xfrm>
            <a:off x="628649" y="0"/>
            <a:ext cx="9110573" cy="8433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200" b="1" spc="-150" dirty="0" smtClean="0">
                <a:solidFill>
                  <a:schemeClr val="accent1">
                    <a:lumMod val="75000"/>
                  </a:schemeClr>
                </a:solidFill>
                <a:effectLst>
                  <a:outerShdw blurRad="38100" dist="38100" dir="2700000" algn="tl">
                    <a:srgbClr val="000000">
                      <a:alpha val="43137"/>
                    </a:srgbClr>
                  </a:outerShdw>
                </a:effectLst>
              </a:rPr>
              <a:t>SHELTER IMPLEMENTATION ACTION PLAN</a:t>
            </a:r>
            <a:endParaRPr lang="en-GB" sz="4200" b="1" spc="-150" dirty="0"/>
          </a:p>
        </p:txBody>
      </p:sp>
    </p:spTree>
    <p:extLst>
      <p:ext uri="{BB962C8B-B14F-4D97-AF65-F5344CB8AC3E}">
        <p14:creationId xmlns:p14="http://schemas.microsoft.com/office/powerpoint/2010/main" val="32098435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843379"/>
            <a:ext cx="8515350" cy="6249083"/>
          </a:xfrm>
        </p:spPr>
        <p:txBody>
          <a:bodyPr>
            <a:normAutofit fontScale="62500" lnSpcReduction="20000"/>
          </a:bodyPr>
          <a:lstStyle/>
          <a:p>
            <a:pPr marL="0" indent="0">
              <a:buNone/>
            </a:pPr>
            <a:r>
              <a:rPr lang="en-US" sz="3800" b="1" dirty="0" smtClean="0"/>
              <a:t>UNHCR IMPLEMENTING PARTNERS:</a:t>
            </a:r>
            <a:endParaRPr lang="en-GB" sz="3800" b="1" dirty="0" smtClean="0"/>
          </a:p>
          <a:p>
            <a:pPr marL="514350" indent="-514350">
              <a:lnSpc>
                <a:spcPct val="120000"/>
              </a:lnSpc>
              <a:spcBef>
                <a:spcPts val="500"/>
              </a:spcBef>
              <a:buFont typeface="+mj-lt"/>
              <a:buAutoNum type="arabicPeriod"/>
            </a:pPr>
            <a:r>
              <a:rPr lang="en-GB" sz="3400" dirty="0" smtClean="0"/>
              <a:t>No direct </a:t>
            </a:r>
            <a:r>
              <a:rPr lang="en-GB" sz="3400" dirty="0"/>
              <a:t>procurement </a:t>
            </a:r>
            <a:r>
              <a:rPr lang="en-GB" sz="3400" dirty="0" smtClean="0"/>
              <a:t>of </a:t>
            </a:r>
            <a:r>
              <a:rPr lang="en-GB" sz="3400" dirty="0"/>
              <a:t>corrugated iron sheeting for roofing. This is in an effort to align with local vernacular construction methods. </a:t>
            </a:r>
            <a:endParaRPr lang="en-GB" sz="3400" dirty="0" smtClean="0"/>
          </a:p>
          <a:p>
            <a:pPr marL="514350" indent="-514350">
              <a:lnSpc>
                <a:spcPct val="120000"/>
              </a:lnSpc>
              <a:spcBef>
                <a:spcPts val="500"/>
              </a:spcBef>
              <a:buFont typeface="+mj-lt"/>
              <a:buAutoNum type="arabicPeriod"/>
            </a:pPr>
            <a:endParaRPr lang="en-GB" sz="1600" dirty="0"/>
          </a:p>
          <a:p>
            <a:pPr marL="514350" indent="-514350">
              <a:lnSpc>
                <a:spcPct val="120000"/>
              </a:lnSpc>
              <a:spcBef>
                <a:spcPts val="500"/>
              </a:spcBef>
              <a:buFont typeface="+mj-lt"/>
              <a:buAutoNum type="arabicPeriod"/>
            </a:pPr>
            <a:r>
              <a:rPr lang="en-GB" sz="3400" dirty="0" smtClean="0"/>
              <a:t>Each partner to pilot a total of 10 </a:t>
            </a:r>
            <a:r>
              <a:rPr lang="en-GB" sz="3400" dirty="0"/>
              <a:t>households </a:t>
            </a:r>
            <a:r>
              <a:rPr lang="en-GB" sz="3400" dirty="0" smtClean="0"/>
              <a:t>across settlements where they are active. To test with flexibility, average </a:t>
            </a:r>
            <a:r>
              <a:rPr lang="en-GB" sz="3400" dirty="0"/>
              <a:t>HH unit ceiling </a:t>
            </a:r>
            <a:r>
              <a:rPr lang="en-GB" sz="3400" dirty="0" smtClean="0"/>
              <a:t>cost increased to $700 </a:t>
            </a:r>
            <a:r>
              <a:rPr lang="en-GB" sz="3400" dirty="0"/>
              <a:t>USD (inclusive of latrines</a:t>
            </a:r>
            <a:r>
              <a:rPr lang="en-GB" sz="3400" dirty="0" smtClean="0"/>
              <a:t>) for these pilots.</a:t>
            </a:r>
          </a:p>
          <a:p>
            <a:pPr marL="514350" indent="-514350">
              <a:lnSpc>
                <a:spcPct val="120000"/>
              </a:lnSpc>
              <a:spcBef>
                <a:spcPts val="500"/>
              </a:spcBef>
              <a:buFont typeface="+mj-lt"/>
              <a:buAutoNum type="arabicPeriod"/>
            </a:pPr>
            <a:endParaRPr lang="en-GB" sz="1600" dirty="0"/>
          </a:p>
          <a:p>
            <a:pPr marL="514350" indent="-514350">
              <a:lnSpc>
                <a:spcPct val="120000"/>
              </a:lnSpc>
              <a:spcBef>
                <a:spcPts val="500"/>
              </a:spcBef>
              <a:buFont typeface="+mj-lt"/>
              <a:buAutoNum type="arabicPeriod"/>
            </a:pPr>
            <a:r>
              <a:rPr lang="en-GB" sz="3400" dirty="0" smtClean="0"/>
              <a:t>Pilot </a:t>
            </a:r>
            <a:r>
              <a:rPr lang="en-GB" sz="3400" dirty="0"/>
              <a:t>projects shall endeavour to adhere to </a:t>
            </a:r>
            <a:r>
              <a:rPr lang="en-GB" sz="3400" dirty="0" smtClean="0"/>
              <a:t>Shelter </a:t>
            </a:r>
            <a:r>
              <a:rPr lang="en-GB" sz="3400" dirty="0"/>
              <a:t>Implementation Action Plan to </a:t>
            </a:r>
            <a:r>
              <a:rPr lang="en-GB" sz="3400" dirty="0" smtClean="0"/>
              <a:t>extent </a:t>
            </a:r>
            <a:r>
              <a:rPr lang="en-GB" sz="3400" dirty="0"/>
              <a:t>feasible and appropriate per settlement, without hindering our core protection mandate and ‘do no harm’ principles. </a:t>
            </a:r>
            <a:endParaRPr lang="en-GB" sz="3400" dirty="0" smtClean="0"/>
          </a:p>
          <a:p>
            <a:pPr marL="514350" indent="-514350">
              <a:lnSpc>
                <a:spcPct val="120000"/>
              </a:lnSpc>
              <a:spcBef>
                <a:spcPts val="500"/>
              </a:spcBef>
              <a:buFont typeface="+mj-lt"/>
              <a:buAutoNum type="arabicPeriod"/>
            </a:pPr>
            <a:endParaRPr lang="en-GB" sz="1600" dirty="0"/>
          </a:p>
          <a:p>
            <a:pPr marL="514350" indent="-514350">
              <a:lnSpc>
                <a:spcPct val="120000"/>
              </a:lnSpc>
              <a:spcBef>
                <a:spcPts val="500"/>
              </a:spcBef>
              <a:buFont typeface="+mj-lt"/>
              <a:buAutoNum type="arabicPeriod"/>
            </a:pPr>
            <a:r>
              <a:rPr lang="en-GB" sz="3400" dirty="0" smtClean="0"/>
              <a:t>Full scale </a:t>
            </a:r>
            <a:r>
              <a:rPr lang="en-GB" sz="3400" dirty="0"/>
              <a:t>semi-permanent shelter response cannot proceed until the pilot projects have been completed and the final unit costs are agreed </a:t>
            </a:r>
            <a:r>
              <a:rPr lang="en-GB" sz="3400" dirty="0" smtClean="0"/>
              <a:t>between implementing partners and UNHCR. </a:t>
            </a:r>
          </a:p>
          <a:p>
            <a:pPr marL="514350" indent="-514350">
              <a:lnSpc>
                <a:spcPct val="120000"/>
              </a:lnSpc>
              <a:spcBef>
                <a:spcPts val="500"/>
              </a:spcBef>
              <a:buFont typeface="+mj-lt"/>
              <a:buAutoNum type="arabicPeriod"/>
            </a:pPr>
            <a:endParaRPr lang="en-GB" sz="1600" dirty="0"/>
          </a:p>
          <a:p>
            <a:pPr marL="514350" indent="-514350">
              <a:lnSpc>
                <a:spcPct val="120000"/>
              </a:lnSpc>
              <a:spcBef>
                <a:spcPts val="500"/>
              </a:spcBef>
              <a:buFont typeface="+mj-lt"/>
              <a:buAutoNum type="arabicPeriod"/>
            </a:pPr>
            <a:r>
              <a:rPr lang="en-GB" sz="3400" dirty="0" smtClean="0"/>
              <a:t>If </a:t>
            </a:r>
            <a:r>
              <a:rPr lang="en-GB" sz="3400" dirty="0"/>
              <a:t>necessary, the activities may alter in scope to ensure that the most prioritised refugee needs are met. </a:t>
            </a:r>
          </a:p>
        </p:txBody>
      </p:sp>
      <p:sp>
        <p:nvSpPr>
          <p:cNvPr id="4" name="Title 1"/>
          <p:cNvSpPr txBox="1">
            <a:spLocks/>
          </p:cNvSpPr>
          <p:nvPr/>
        </p:nvSpPr>
        <p:spPr>
          <a:xfrm>
            <a:off x="628649" y="0"/>
            <a:ext cx="9110573" cy="8433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200" b="1" spc="-150" dirty="0" smtClean="0">
                <a:solidFill>
                  <a:schemeClr val="accent1">
                    <a:lumMod val="75000"/>
                  </a:schemeClr>
                </a:solidFill>
                <a:effectLst>
                  <a:outerShdw blurRad="38100" dist="38100" dir="2700000" algn="tl">
                    <a:srgbClr val="000000">
                      <a:alpha val="43137"/>
                    </a:srgbClr>
                  </a:outerShdw>
                </a:effectLst>
              </a:rPr>
              <a:t>SHELTER IMPLEMENTATION ACTION PLAN</a:t>
            </a:r>
            <a:endParaRPr lang="en-GB" sz="4200" b="1" spc="-150" dirty="0"/>
          </a:p>
        </p:txBody>
      </p:sp>
    </p:spTree>
    <p:extLst>
      <p:ext uri="{BB962C8B-B14F-4D97-AF65-F5344CB8AC3E}">
        <p14:creationId xmlns:p14="http://schemas.microsoft.com/office/powerpoint/2010/main" val="13611885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453660491"/>
              </p:ext>
            </p:extLst>
          </p:nvPr>
        </p:nvGraphicFramePr>
        <p:xfrm>
          <a:off x="0" y="843379"/>
          <a:ext cx="9144000" cy="6085647"/>
        </p:xfrm>
        <a:graphic>
          <a:graphicData uri="http://schemas.openxmlformats.org/drawingml/2006/table">
            <a:tbl>
              <a:tblPr firstRow="1" firstCol="1" bandRow="1">
                <a:tableStyleId>{FABFCF23-3B69-468F-B69F-88F6DE6A72F2}</a:tableStyleId>
              </a:tblPr>
              <a:tblGrid>
                <a:gridCol w="5900057"/>
                <a:gridCol w="3243943"/>
              </a:tblGrid>
              <a:tr h="0">
                <a:tc>
                  <a:txBody>
                    <a:bodyPr/>
                    <a:lstStyle/>
                    <a:p>
                      <a:pPr>
                        <a:lnSpc>
                          <a:spcPct val="107000"/>
                        </a:lnSpc>
                        <a:spcAft>
                          <a:spcPts val="0"/>
                        </a:spcAft>
                      </a:pPr>
                      <a:r>
                        <a:rPr lang="en-GB" sz="1800" dirty="0">
                          <a:effectLst/>
                        </a:rPr>
                        <a:t>Physically-able </a:t>
                      </a:r>
                      <a:r>
                        <a:rPr lang="en-GB" sz="1800" dirty="0" smtClean="0">
                          <a:effectLst/>
                        </a:rPr>
                        <a:t>vulnerable </a:t>
                      </a:r>
                      <a:r>
                        <a:rPr lang="en-GB" sz="1800" dirty="0">
                          <a:effectLst/>
                        </a:rPr>
                        <a:t>HHs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800" dirty="0">
                          <a:effectLst/>
                        </a:rPr>
                        <a:t>Non-abled </a:t>
                      </a:r>
                      <a:r>
                        <a:rPr lang="en-GB" sz="1800" dirty="0" smtClean="0">
                          <a:effectLst/>
                        </a:rPr>
                        <a:t>vulnerable </a:t>
                      </a:r>
                      <a:r>
                        <a:rPr lang="en-GB" sz="1800" dirty="0">
                          <a:effectLst/>
                        </a:rPr>
                        <a:t>HHs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948308">
                <a:tc>
                  <a:txBody>
                    <a:bodyPr/>
                    <a:lstStyle/>
                    <a:p>
                      <a:pPr>
                        <a:lnSpc>
                          <a:spcPct val="107000"/>
                        </a:lnSpc>
                        <a:spcAft>
                          <a:spcPts val="0"/>
                        </a:spcAft>
                      </a:pPr>
                      <a:r>
                        <a:rPr lang="en-US" sz="1600" b="0" u="sng" dirty="0">
                          <a:effectLst/>
                        </a:rPr>
                        <a:t>Beneficiaries</a:t>
                      </a:r>
                      <a:r>
                        <a:rPr lang="en-US" sz="1600" b="0" dirty="0">
                          <a:effectLst/>
                        </a:rPr>
                        <a:t> </a:t>
                      </a:r>
                      <a:r>
                        <a:rPr lang="en-GB" sz="1600" b="0" dirty="0">
                          <a:effectLst/>
                        </a:rPr>
                        <a:t>contribute their labour to the shelter construction process for their own shelter from the start to the end. For example, site clearance, digging foundations, making mud-bricks, smearing walls etc.</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rowSpan="2">
                  <a:txBody>
                    <a:bodyPr/>
                    <a:lstStyle/>
                    <a:p>
                      <a:pPr>
                        <a:lnSpc>
                          <a:spcPct val="107000"/>
                        </a:lnSpc>
                        <a:spcAft>
                          <a:spcPts val="0"/>
                        </a:spcAft>
                      </a:pPr>
                      <a:r>
                        <a:rPr lang="en-GB" sz="1600" b="0" u="sng" dirty="0">
                          <a:effectLst/>
                        </a:rPr>
                        <a:t>Beneficiaries</a:t>
                      </a:r>
                      <a:r>
                        <a:rPr lang="en-GB" sz="1600" b="0" dirty="0">
                          <a:effectLst/>
                        </a:rPr>
                        <a:t> will receive cash-based assistance to hire labour for the construction process or </a:t>
                      </a:r>
                      <a:r>
                        <a:rPr lang="en-GB" sz="1600" b="0" u="sng" dirty="0">
                          <a:effectLst/>
                        </a:rPr>
                        <a:t>community-based groups of labourers</a:t>
                      </a:r>
                      <a:r>
                        <a:rPr lang="en-GB" sz="1600" b="0" dirty="0">
                          <a:effectLst/>
                        </a:rPr>
                        <a:t> (50:50 refugee: host ratio) will receive conditional cash grants from the </a:t>
                      </a:r>
                      <a:r>
                        <a:rPr lang="en-GB" sz="1600" b="0" u="sng" dirty="0">
                          <a:effectLst/>
                        </a:rPr>
                        <a:t>Shelter Actor</a:t>
                      </a:r>
                      <a:r>
                        <a:rPr lang="en-GB" sz="1600" b="0" dirty="0">
                          <a:effectLst/>
                        </a:rPr>
                        <a:t>.</a:t>
                      </a:r>
                    </a:p>
                    <a:p>
                      <a:pPr>
                        <a:lnSpc>
                          <a:spcPct val="107000"/>
                        </a:lnSpc>
                        <a:spcAft>
                          <a:spcPts val="0"/>
                        </a:spcAft>
                      </a:pPr>
                      <a:r>
                        <a:rPr lang="en-GB" sz="1600" b="0" dirty="0">
                          <a:effectLst/>
                        </a:rPr>
                        <a:t> </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1427801">
                <a:tc>
                  <a:txBody>
                    <a:bodyPr/>
                    <a:lstStyle/>
                    <a:p>
                      <a:pPr>
                        <a:lnSpc>
                          <a:spcPct val="107000"/>
                        </a:lnSpc>
                        <a:spcAft>
                          <a:spcPts val="0"/>
                        </a:spcAft>
                      </a:pPr>
                      <a:r>
                        <a:rPr lang="en-GB" sz="1600" b="0" dirty="0">
                          <a:effectLst/>
                        </a:rPr>
                        <a:t>Where certain technical skills are required for key tasks &amp; HHs lack the experience, either;</a:t>
                      </a:r>
                    </a:p>
                    <a:p>
                      <a:pPr>
                        <a:lnSpc>
                          <a:spcPct val="107000"/>
                        </a:lnSpc>
                        <a:spcAft>
                          <a:spcPts val="0"/>
                        </a:spcAft>
                      </a:pPr>
                      <a:r>
                        <a:rPr lang="en-GB" sz="1600" b="0" dirty="0">
                          <a:effectLst/>
                        </a:rPr>
                        <a:t>- willing </a:t>
                      </a:r>
                      <a:r>
                        <a:rPr lang="en-GB" sz="1600" b="0" u="sng" dirty="0">
                          <a:effectLst/>
                        </a:rPr>
                        <a:t>beneficiaries</a:t>
                      </a:r>
                      <a:r>
                        <a:rPr lang="en-GB" sz="1600" b="0" dirty="0">
                          <a:effectLst/>
                        </a:rPr>
                        <a:t> will be trained to implement themselves or</a:t>
                      </a:r>
                    </a:p>
                    <a:p>
                      <a:pPr>
                        <a:lnSpc>
                          <a:spcPct val="107000"/>
                        </a:lnSpc>
                        <a:spcAft>
                          <a:spcPts val="0"/>
                        </a:spcAft>
                      </a:pPr>
                      <a:r>
                        <a:rPr lang="en-GB" sz="1600" b="0" dirty="0">
                          <a:effectLst/>
                        </a:rPr>
                        <a:t>- </a:t>
                      </a:r>
                      <a:r>
                        <a:rPr lang="en-GB" sz="1600" b="0" u="sng" dirty="0">
                          <a:effectLst/>
                        </a:rPr>
                        <a:t>beneficiaries</a:t>
                      </a:r>
                      <a:r>
                        <a:rPr lang="en-GB" sz="1600" b="0" dirty="0">
                          <a:effectLst/>
                        </a:rPr>
                        <a:t> will receive conditional cash to hire skilled labour or</a:t>
                      </a:r>
                    </a:p>
                    <a:p>
                      <a:pPr>
                        <a:lnSpc>
                          <a:spcPct val="107000"/>
                        </a:lnSpc>
                        <a:spcAft>
                          <a:spcPts val="0"/>
                        </a:spcAft>
                      </a:pPr>
                      <a:r>
                        <a:rPr lang="en-GB" sz="1600" b="0" dirty="0">
                          <a:effectLst/>
                        </a:rPr>
                        <a:t>- </a:t>
                      </a:r>
                      <a:r>
                        <a:rPr lang="en-GB" sz="1600" b="0" u="sng" dirty="0">
                          <a:effectLst/>
                        </a:rPr>
                        <a:t>community-based groups of labourers</a:t>
                      </a:r>
                      <a:r>
                        <a:rPr lang="en-GB" sz="1600" b="0" dirty="0">
                          <a:effectLst/>
                        </a:rPr>
                        <a:t> (50:50 refugee: host ratio) will receive conditional cash grants from the </a:t>
                      </a:r>
                      <a:r>
                        <a:rPr lang="en-GB" sz="1600" b="0" u="sng" dirty="0">
                          <a:effectLst/>
                        </a:rPr>
                        <a:t>Shelter Actor</a:t>
                      </a:r>
                      <a:r>
                        <a:rPr lang="en-GB" sz="1600" b="0" dirty="0">
                          <a:effectLst/>
                        </a:rPr>
                        <a:t>.</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vMerge="1">
                  <a:txBody>
                    <a:bodyPr/>
                    <a:lstStyle/>
                    <a:p>
                      <a:endParaRPr lang="en-GB"/>
                    </a:p>
                  </a:txBody>
                  <a:tcPr/>
                </a:tc>
              </a:tr>
              <a:tr h="1667546">
                <a:tc gridSpan="2">
                  <a:txBody>
                    <a:bodyPr/>
                    <a:lstStyle/>
                    <a:p>
                      <a:pPr>
                        <a:lnSpc>
                          <a:spcPct val="107000"/>
                        </a:lnSpc>
                        <a:spcAft>
                          <a:spcPts val="0"/>
                        </a:spcAft>
                      </a:pPr>
                      <a:r>
                        <a:rPr lang="en-GB" sz="1600" b="0" u="sng" dirty="0">
                          <a:effectLst/>
                        </a:rPr>
                        <a:t>Beneficiaries</a:t>
                      </a:r>
                      <a:r>
                        <a:rPr lang="en-GB" sz="1600" b="0" dirty="0">
                          <a:effectLst/>
                        </a:rPr>
                        <a:t> (or designated proxies) will receive conditional or restricted cash for the construction materials &amp; shared tools. Restrictions will be placed on environmentally-sensitive materials such as the following; wood products, burnt clay bricks, bamboo</a:t>
                      </a:r>
                      <a:r>
                        <a:rPr lang="en-GB" sz="1600" b="0" dirty="0" smtClean="0">
                          <a:effectLst/>
                        </a:rPr>
                        <a:t>.</a:t>
                      </a:r>
                      <a:endParaRPr lang="en-GB" sz="1600" b="0" dirty="0">
                        <a:effectLst/>
                      </a:endParaRPr>
                    </a:p>
                    <a:p>
                      <a:pPr>
                        <a:lnSpc>
                          <a:spcPct val="107000"/>
                        </a:lnSpc>
                        <a:spcAft>
                          <a:spcPts val="0"/>
                        </a:spcAft>
                      </a:pPr>
                      <a:r>
                        <a:rPr lang="en-GB" sz="1600" b="0" dirty="0">
                          <a:effectLst/>
                        </a:rPr>
                        <a:t>For beneficiary HHs who do not wish to control cash nor designate proxies, either;</a:t>
                      </a:r>
                    </a:p>
                    <a:p>
                      <a:pPr>
                        <a:lnSpc>
                          <a:spcPct val="107000"/>
                        </a:lnSpc>
                        <a:spcAft>
                          <a:spcPts val="0"/>
                        </a:spcAft>
                      </a:pPr>
                      <a:r>
                        <a:rPr lang="en-GB" sz="1600" b="0" dirty="0">
                          <a:effectLst/>
                        </a:rPr>
                        <a:t>- </a:t>
                      </a:r>
                      <a:r>
                        <a:rPr lang="en-GB" sz="1600" b="0" u="sng" dirty="0">
                          <a:effectLst/>
                        </a:rPr>
                        <a:t>community-based labour groups</a:t>
                      </a:r>
                      <a:r>
                        <a:rPr lang="en-GB" sz="1600" b="0" dirty="0">
                          <a:effectLst/>
                        </a:rPr>
                        <a:t> to be tasked with sourcing &amp; supplying all materials &amp; tools, or</a:t>
                      </a:r>
                    </a:p>
                    <a:p>
                      <a:pPr>
                        <a:lnSpc>
                          <a:spcPct val="107000"/>
                        </a:lnSpc>
                        <a:spcAft>
                          <a:spcPts val="0"/>
                        </a:spcAft>
                      </a:pPr>
                      <a:r>
                        <a:rPr lang="en-GB" sz="1600" b="0" dirty="0">
                          <a:effectLst/>
                        </a:rPr>
                        <a:t>- </a:t>
                      </a:r>
                      <a:r>
                        <a:rPr lang="en-GB" sz="1600" b="0" u="sng" dirty="0">
                          <a:effectLst/>
                        </a:rPr>
                        <a:t>Shelter Actor</a:t>
                      </a:r>
                      <a:r>
                        <a:rPr lang="en-GB" sz="1600" b="0" dirty="0">
                          <a:effectLst/>
                        </a:rPr>
                        <a:t> shall incentivise </a:t>
                      </a:r>
                      <a:r>
                        <a:rPr lang="en-GB" sz="1600" b="0" u="sng" dirty="0">
                          <a:effectLst/>
                        </a:rPr>
                        <a:t>Refugee Welfare Committees</a:t>
                      </a:r>
                      <a:r>
                        <a:rPr lang="en-GB" sz="1600" b="0" dirty="0">
                          <a:effectLst/>
                        </a:rPr>
                        <a:t> (or equivalent) to take on the responsibility (with close monitoring). For example, give RWC tools. </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GB"/>
                    </a:p>
                  </a:txBody>
                  <a:tcPr/>
                </a:tc>
              </a:tr>
              <a:tr h="1356484">
                <a:tc gridSpan="2">
                  <a:txBody>
                    <a:bodyPr/>
                    <a:lstStyle/>
                    <a:p>
                      <a:pPr>
                        <a:lnSpc>
                          <a:spcPct val="107000"/>
                        </a:lnSpc>
                        <a:spcAft>
                          <a:spcPts val="0"/>
                        </a:spcAft>
                      </a:pPr>
                      <a:r>
                        <a:rPr lang="en-GB" sz="1600" b="0" dirty="0">
                          <a:effectLst/>
                        </a:rPr>
                        <a:t>Throughout the construction implementation, the </a:t>
                      </a:r>
                      <a:r>
                        <a:rPr lang="en-GB" sz="1600" b="0" u="sng" dirty="0">
                          <a:effectLst/>
                        </a:rPr>
                        <a:t>Shelter Actor</a:t>
                      </a:r>
                      <a:r>
                        <a:rPr lang="en-GB" sz="1600" b="0" dirty="0">
                          <a:effectLst/>
                        </a:rPr>
                        <a:t> shall;</a:t>
                      </a:r>
                    </a:p>
                    <a:p>
                      <a:pPr>
                        <a:lnSpc>
                          <a:spcPct val="107000"/>
                        </a:lnSpc>
                        <a:spcAft>
                          <a:spcPts val="0"/>
                        </a:spcAft>
                      </a:pPr>
                      <a:r>
                        <a:rPr lang="en-GB" sz="1600" b="0" dirty="0">
                          <a:effectLst/>
                        </a:rPr>
                        <a:t>- provide any necessary technical guidance or facilitate on job skills training, </a:t>
                      </a:r>
                    </a:p>
                    <a:p>
                      <a:pPr>
                        <a:lnSpc>
                          <a:spcPct val="107000"/>
                        </a:lnSpc>
                        <a:spcAft>
                          <a:spcPts val="0"/>
                        </a:spcAft>
                      </a:pPr>
                      <a:r>
                        <a:rPr lang="en-GB" sz="1600" b="0" dirty="0">
                          <a:effectLst/>
                        </a:rPr>
                        <a:t>- delegate trained focal points to monitor structural integrity &amp; technical quality of constructions</a:t>
                      </a:r>
                    </a:p>
                    <a:p>
                      <a:pPr>
                        <a:lnSpc>
                          <a:spcPct val="107000"/>
                        </a:lnSpc>
                        <a:spcAft>
                          <a:spcPts val="0"/>
                        </a:spcAft>
                      </a:pPr>
                      <a:r>
                        <a:rPr lang="en-GB" sz="1600" b="0" dirty="0">
                          <a:effectLst/>
                        </a:rPr>
                        <a:t>- only release cash instalments once progress targets are achieved to the standards required.  </a:t>
                      </a:r>
                      <a:endParaRPr lang="en-GB"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GB"/>
                    </a:p>
                  </a:txBody>
                  <a:tcPr/>
                </a:tc>
              </a:tr>
            </a:tbl>
          </a:graphicData>
        </a:graphic>
      </p:graphicFrame>
      <p:sp>
        <p:nvSpPr>
          <p:cNvPr id="5" name="Title 1"/>
          <p:cNvSpPr txBox="1">
            <a:spLocks/>
          </p:cNvSpPr>
          <p:nvPr/>
        </p:nvSpPr>
        <p:spPr>
          <a:xfrm>
            <a:off x="628649" y="0"/>
            <a:ext cx="9110573" cy="8433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200" b="1" spc="-150" dirty="0" smtClean="0">
                <a:solidFill>
                  <a:schemeClr val="accent1">
                    <a:lumMod val="75000"/>
                  </a:schemeClr>
                </a:solidFill>
                <a:effectLst>
                  <a:outerShdw blurRad="38100" dist="38100" dir="2700000" algn="tl">
                    <a:srgbClr val="000000">
                      <a:alpha val="43137"/>
                    </a:srgbClr>
                  </a:outerShdw>
                </a:effectLst>
              </a:rPr>
              <a:t>SHELTER IMPLEMENTATION ACTION PLAN</a:t>
            </a:r>
            <a:endParaRPr lang="en-GB" sz="4200" b="1" spc="-150" dirty="0"/>
          </a:p>
        </p:txBody>
      </p:sp>
    </p:spTree>
    <p:extLst>
      <p:ext uri="{BB962C8B-B14F-4D97-AF65-F5344CB8AC3E}">
        <p14:creationId xmlns:p14="http://schemas.microsoft.com/office/powerpoint/2010/main" val="9269771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589314"/>
            <a:ext cx="8515350" cy="5268686"/>
          </a:xfrm>
        </p:spPr>
        <p:txBody>
          <a:bodyPr>
            <a:noAutofit/>
          </a:bodyPr>
          <a:lstStyle/>
          <a:p>
            <a:pPr marL="0" indent="0">
              <a:lnSpc>
                <a:spcPct val="100000"/>
              </a:lnSpc>
              <a:spcBef>
                <a:spcPts val="500"/>
              </a:spcBef>
              <a:buNone/>
            </a:pPr>
            <a:r>
              <a:rPr lang="en-US" sz="1800" b="1" u="sng" dirty="0"/>
              <a:t>GOAL</a:t>
            </a:r>
            <a:r>
              <a:rPr lang="en-US" sz="1800" b="1" dirty="0"/>
              <a:t>:</a:t>
            </a:r>
            <a:r>
              <a:rPr lang="en-US" sz="1800" dirty="0"/>
              <a:t> </a:t>
            </a:r>
            <a:r>
              <a:rPr lang="en-US" sz="1800" dirty="0" smtClean="0"/>
              <a:t>To attain an evidence-based understanding of the level of </a:t>
            </a:r>
            <a:r>
              <a:rPr lang="en-GB" sz="1800" dirty="0" smtClean="0"/>
              <a:t>acceptance</a:t>
            </a:r>
            <a:r>
              <a:rPr lang="en-GB" sz="1800" dirty="0"/>
              <a:t>, quality and appropriateness of the semi-permanent shelters built by humanitarian actors to </a:t>
            </a:r>
            <a:r>
              <a:rPr lang="en-GB" sz="1800" dirty="0" smtClean="0"/>
              <a:t>date.</a:t>
            </a:r>
            <a:endParaRPr lang="en-US" sz="1800" dirty="0" smtClean="0"/>
          </a:p>
          <a:p>
            <a:pPr marL="0" indent="0">
              <a:lnSpc>
                <a:spcPct val="100000"/>
              </a:lnSpc>
              <a:spcBef>
                <a:spcPts val="500"/>
              </a:spcBef>
              <a:buNone/>
            </a:pPr>
            <a:r>
              <a:rPr lang="en-US" sz="1600" b="1" u="sng" dirty="0" smtClean="0"/>
              <a:t>ACHIEVEMENTS TO DATE </a:t>
            </a:r>
          </a:p>
          <a:p>
            <a:pPr marL="0" indent="0">
              <a:lnSpc>
                <a:spcPct val="100000"/>
              </a:lnSpc>
              <a:spcBef>
                <a:spcPts val="500"/>
              </a:spcBef>
              <a:buNone/>
            </a:pPr>
            <a:r>
              <a:rPr lang="en-US" sz="1600" dirty="0" smtClean="0"/>
              <a:t>Final draft of HH questionnaire for WG review and endorsement;</a:t>
            </a:r>
          </a:p>
          <a:p>
            <a:pPr>
              <a:lnSpc>
                <a:spcPct val="100000"/>
              </a:lnSpc>
              <a:spcBef>
                <a:spcPts val="500"/>
              </a:spcBef>
            </a:pPr>
            <a:r>
              <a:rPr lang="en-US" sz="1600" dirty="0" smtClean="0"/>
              <a:t>58 questions in total, of which 11 are pure observations &amp; 5 are related to Energy &amp; Environment. </a:t>
            </a:r>
          </a:p>
          <a:p>
            <a:pPr>
              <a:lnSpc>
                <a:spcPct val="100000"/>
              </a:lnSpc>
              <a:spcBef>
                <a:spcPts val="500"/>
              </a:spcBef>
            </a:pPr>
            <a:r>
              <a:rPr lang="en-US" sz="1600" dirty="0" smtClean="0"/>
              <a:t>Questions cover shelter location, age, design, specifications, adequacy &amp; function,  maintenance &amp; repairs, safety, user satisfaction.</a:t>
            </a:r>
          </a:p>
          <a:p>
            <a:pPr>
              <a:lnSpc>
                <a:spcPct val="100000"/>
              </a:lnSpc>
              <a:spcBef>
                <a:spcPts val="500"/>
              </a:spcBef>
            </a:pPr>
            <a:r>
              <a:rPr lang="en-US" sz="1600" dirty="0" smtClean="0"/>
              <a:t>E &amp; E = live boundary fencing, tree species on HH plot, kitchen space &amp; type of stoves for cooking. </a:t>
            </a:r>
            <a:endParaRPr lang="en-US" sz="1600" dirty="0"/>
          </a:p>
          <a:p>
            <a:pPr marL="0" indent="0">
              <a:lnSpc>
                <a:spcPct val="100000"/>
              </a:lnSpc>
              <a:spcBef>
                <a:spcPts val="500"/>
              </a:spcBef>
              <a:buNone/>
            </a:pPr>
            <a:r>
              <a:rPr lang="en-US" sz="1600" b="1" u="sng" dirty="0" smtClean="0"/>
              <a:t>ROLE OF REACH:</a:t>
            </a:r>
            <a:endParaRPr lang="en-GB" sz="1600" b="1" u="sng" dirty="0"/>
          </a:p>
          <a:p>
            <a:pPr lvl="0">
              <a:lnSpc>
                <a:spcPct val="100000"/>
              </a:lnSpc>
              <a:spcBef>
                <a:spcPts val="500"/>
              </a:spcBef>
            </a:pPr>
            <a:r>
              <a:rPr lang="en-US" sz="1600" dirty="0" smtClean="0"/>
              <a:t>Creation of KOBO form from excel list of final WG approved questions.</a:t>
            </a:r>
            <a:endParaRPr lang="en-US" sz="1600" dirty="0"/>
          </a:p>
          <a:p>
            <a:pPr lvl="0">
              <a:lnSpc>
                <a:spcPct val="100000"/>
              </a:lnSpc>
              <a:spcBef>
                <a:spcPts val="500"/>
              </a:spcBef>
            </a:pPr>
            <a:r>
              <a:rPr lang="en-US" sz="1600" dirty="0" smtClean="0"/>
              <a:t>Kampala-based </a:t>
            </a:r>
            <a:r>
              <a:rPr lang="en-US" sz="1600" dirty="0"/>
              <a:t>“training of </a:t>
            </a:r>
            <a:r>
              <a:rPr lang="en-US" sz="1600" dirty="0" smtClean="0"/>
              <a:t>trainers” on </a:t>
            </a:r>
            <a:r>
              <a:rPr lang="en-US" sz="1600" dirty="0"/>
              <a:t>data collection and tools, as well as data checking </a:t>
            </a:r>
            <a:r>
              <a:rPr lang="en-US" sz="1600" dirty="0" smtClean="0"/>
              <a:t>for quality control.</a:t>
            </a:r>
            <a:endParaRPr lang="en-GB" sz="1600" dirty="0"/>
          </a:p>
          <a:p>
            <a:pPr lvl="0">
              <a:lnSpc>
                <a:spcPct val="100000"/>
              </a:lnSpc>
              <a:spcBef>
                <a:spcPts val="500"/>
              </a:spcBef>
            </a:pPr>
            <a:r>
              <a:rPr lang="en-US" sz="1600" dirty="0" smtClean="0"/>
              <a:t>Post-data collection, the cleaning and analysis of data.</a:t>
            </a:r>
            <a:endParaRPr lang="en-GB" sz="1600" dirty="0"/>
          </a:p>
          <a:p>
            <a:pPr marL="0" indent="0">
              <a:lnSpc>
                <a:spcPct val="100000"/>
              </a:lnSpc>
              <a:spcBef>
                <a:spcPts val="500"/>
              </a:spcBef>
              <a:buNone/>
            </a:pPr>
            <a:r>
              <a:rPr lang="en-GB" sz="1600" b="1" u="sng" dirty="0" smtClean="0">
                <a:solidFill>
                  <a:srgbClr val="FF0000"/>
                </a:solidFill>
              </a:rPr>
              <a:t>SSNFI WG members’ involvement;</a:t>
            </a:r>
          </a:p>
          <a:p>
            <a:pPr>
              <a:lnSpc>
                <a:spcPct val="100000"/>
              </a:lnSpc>
              <a:spcBef>
                <a:spcPts val="500"/>
              </a:spcBef>
            </a:pPr>
            <a:r>
              <a:rPr lang="en-GB" sz="1600" dirty="0" smtClean="0">
                <a:solidFill>
                  <a:srgbClr val="FF0000"/>
                </a:solidFill>
              </a:rPr>
              <a:t>Delegate key staff for REACH’s “training of trainers” on data collection. </a:t>
            </a:r>
            <a:endParaRPr lang="en-GB" sz="1600" dirty="0">
              <a:solidFill>
                <a:srgbClr val="FF0000"/>
              </a:solidFill>
            </a:endParaRPr>
          </a:p>
          <a:p>
            <a:pPr>
              <a:lnSpc>
                <a:spcPct val="100000"/>
              </a:lnSpc>
              <a:spcBef>
                <a:spcPts val="500"/>
              </a:spcBef>
            </a:pPr>
            <a:r>
              <a:rPr lang="en-GB" sz="1600" dirty="0" smtClean="0">
                <a:solidFill>
                  <a:srgbClr val="FF0000"/>
                </a:solidFill>
              </a:rPr>
              <a:t>Mobilise staff (&amp;/or community volunteers) to receive training and then conduct HH surveys in settlements where agency is present. </a:t>
            </a:r>
            <a:endParaRPr lang="en-GB" sz="1600" dirty="0">
              <a:solidFill>
                <a:srgbClr val="FF0000"/>
              </a:solidFill>
            </a:endParaRPr>
          </a:p>
        </p:txBody>
      </p:sp>
      <p:sp>
        <p:nvSpPr>
          <p:cNvPr id="5" name="Title 1"/>
          <p:cNvSpPr txBox="1">
            <a:spLocks/>
          </p:cNvSpPr>
          <p:nvPr/>
        </p:nvSpPr>
        <p:spPr>
          <a:xfrm>
            <a:off x="628649" y="0"/>
            <a:ext cx="9110573" cy="1589314"/>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200" b="1" spc="-150" dirty="0" smtClean="0">
                <a:solidFill>
                  <a:schemeClr val="accent1">
                    <a:lumMod val="75000"/>
                  </a:schemeClr>
                </a:solidFill>
                <a:effectLst>
                  <a:outerShdw blurRad="38100" dist="38100" dir="2700000" algn="tl">
                    <a:srgbClr val="000000">
                      <a:alpha val="43137"/>
                    </a:srgbClr>
                  </a:outerShdw>
                </a:effectLst>
              </a:rPr>
              <a:t>POST-CONSTRUCTION MONITORING ASSESSMENT OF SEMI-PERMANENT SHELTERS</a:t>
            </a:r>
            <a:endParaRPr lang="en-GB" sz="4200" b="1" spc="-150" dirty="0"/>
          </a:p>
        </p:txBody>
      </p:sp>
    </p:spTree>
    <p:extLst>
      <p:ext uri="{BB962C8B-B14F-4D97-AF65-F5344CB8AC3E}">
        <p14:creationId xmlns:p14="http://schemas.microsoft.com/office/powerpoint/2010/main" val="8960850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589314"/>
            <a:ext cx="8515350" cy="5268686"/>
          </a:xfrm>
        </p:spPr>
        <p:txBody>
          <a:bodyPr>
            <a:noAutofit/>
          </a:bodyPr>
          <a:lstStyle/>
          <a:p>
            <a:pPr marL="0" indent="0">
              <a:lnSpc>
                <a:spcPct val="100000"/>
              </a:lnSpc>
              <a:spcBef>
                <a:spcPts val="500"/>
              </a:spcBef>
              <a:buNone/>
            </a:pPr>
            <a:r>
              <a:rPr lang="en-US" sz="1800" b="1" i="1" u="sng" dirty="0" smtClean="0"/>
              <a:t>OBJECTIVE: </a:t>
            </a:r>
            <a:r>
              <a:rPr lang="en-GB" sz="1800" b="1" i="1" dirty="0"/>
              <a:t>The Operation will increase meaningful access to household shelter construction materials and non-food items (NFIs) for refugees and host communities in order to mitigate the risk of SGBV. </a:t>
            </a:r>
            <a:endParaRPr lang="en-US" sz="1800" b="1" i="1" u="sng" dirty="0" smtClean="0"/>
          </a:p>
          <a:p>
            <a:pPr marL="342900" indent="-342900">
              <a:lnSpc>
                <a:spcPct val="100000"/>
              </a:lnSpc>
              <a:spcBef>
                <a:spcPts val="500"/>
              </a:spcBef>
              <a:buAutoNum type="arabicPeriod"/>
            </a:pPr>
            <a:r>
              <a:rPr lang="en-US" sz="2000" b="1" u="sng" dirty="0" smtClean="0"/>
              <a:t>ASSESSMENT &amp; ANALYSIS</a:t>
            </a:r>
            <a:r>
              <a:rPr lang="en-US" sz="2000" b="1" dirty="0" smtClean="0"/>
              <a:t>:</a:t>
            </a:r>
          </a:p>
          <a:p>
            <a:pPr marL="0" indent="0">
              <a:lnSpc>
                <a:spcPct val="100000"/>
              </a:lnSpc>
              <a:spcBef>
                <a:spcPts val="500"/>
              </a:spcBef>
              <a:buNone/>
            </a:pPr>
            <a:r>
              <a:rPr lang="en-GB" sz="1800" b="1" u="sng" dirty="0"/>
              <a:t>Priority action 1:</a:t>
            </a:r>
            <a:r>
              <a:rPr lang="en-GB" sz="1800" b="1" dirty="0"/>
              <a:t> </a:t>
            </a:r>
            <a:r>
              <a:rPr lang="en-GB" sz="1800" dirty="0"/>
              <a:t>Prepare desk review to identify participation of at-risk groups in existing assessments. Review reports including AGD Participatory Assessment, PSN Assessment, PDM reports, annual reports on NFI and emergency shelter kit distributions to identify risks, needs, challenges and recommendations. </a:t>
            </a:r>
            <a:endParaRPr lang="en-GB" sz="1800" dirty="0" smtClean="0"/>
          </a:p>
          <a:p>
            <a:pPr marL="0" indent="0">
              <a:lnSpc>
                <a:spcPct val="100000"/>
              </a:lnSpc>
              <a:spcBef>
                <a:spcPts val="500"/>
              </a:spcBef>
              <a:buNone/>
            </a:pPr>
            <a:r>
              <a:rPr lang="en-GB" sz="1800" b="1" u="sng" dirty="0"/>
              <a:t>Priority action 2:</a:t>
            </a:r>
            <a:r>
              <a:rPr lang="en-GB" sz="1800" b="1" dirty="0"/>
              <a:t> </a:t>
            </a:r>
            <a:r>
              <a:rPr lang="en-GB" sz="1800" dirty="0"/>
              <a:t>Analyse SGBV risks with the delivery mechanisms of providing emergency shelter and NFI kits to new refugee arrivals. </a:t>
            </a:r>
            <a:endParaRPr lang="en-GB" sz="1800" dirty="0" smtClean="0"/>
          </a:p>
          <a:p>
            <a:pPr marL="0" indent="0">
              <a:lnSpc>
                <a:spcPct val="100000"/>
              </a:lnSpc>
              <a:spcBef>
                <a:spcPts val="500"/>
              </a:spcBef>
              <a:buNone/>
            </a:pPr>
            <a:r>
              <a:rPr lang="en-GB" sz="1800" b="1" u="sng" dirty="0"/>
              <a:t>Priority action 3:</a:t>
            </a:r>
            <a:r>
              <a:rPr lang="en-GB" sz="1800" b="1" dirty="0"/>
              <a:t> </a:t>
            </a:r>
            <a:r>
              <a:rPr lang="en-GB" sz="1800" dirty="0"/>
              <a:t>Consult with women, men, girls, boys, transgender and intersex people to assess the ‘user’ satisfaction and level of success of humanitarian-built semi-permanent PSN shelters. Ensure to address issues around the shelter’s ability to cater to specific needs (e.g. ramps, handle bars), safety, privacy and cultural appropriateness. Assess the designs’ level of safety in terms of SGBV risks (sustainability, quality, market supply and lifecycle of construction materials that are being provided, review of minimum BOQs for shelter design including locks, privacy layout, size etc</a:t>
            </a:r>
            <a:r>
              <a:rPr lang="en-GB" sz="1800" dirty="0" smtClean="0"/>
              <a:t>.).</a:t>
            </a:r>
            <a:r>
              <a:rPr lang="en-US" sz="1800" dirty="0" smtClean="0"/>
              <a:t> </a:t>
            </a:r>
            <a:endParaRPr lang="en-GB" sz="1600" dirty="0">
              <a:solidFill>
                <a:srgbClr val="FF0000"/>
              </a:solidFill>
            </a:endParaRPr>
          </a:p>
        </p:txBody>
      </p:sp>
      <p:sp>
        <p:nvSpPr>
          <p:cNvPr id="5" name="Title 1"/>
          <p:cNvSpPr txBox="1">
            <a:spLocks/>
          </p:cNvSpPr>
          <p:nvPr/>
        </p:nvSpPr>
        <p:spPr>
          <a:xfrm>
            <a:off x="628650" y="0"/>
            <a:ext cx="8613322" cy="158931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spc="-150" dirty="0" smtClean="0">
                <a:solidFill>
                  <a:schemeClr val="accent1">
                    <a:lumMod val="75000"/>
                  </a:schemeClr>
                </a:solidFill>
                <a:effectLst>
                  <a:outerShdw blurRad="38100" dist="38100" dir="2700000" algn="tl">
                    <a:srgbClr val="000000">
                      <a:alpha val="43137"/>
                    </a:srgbClr>
                  </a:outerShdw>
                </a:effectLst>
              </a:rPr>
              <a:t>NATIONAL ACTION PLAN: SGBV PREVENTION, RISK MITIGATION &amp; RESPONSE MAINSTREAMING</a:t>
            </a:r>
            <a:endParaRPr lang="en-GB" sz="3700" b="1" spc="-150" dirty="0"/>
          </a:p>
        </p:txBody>
      </p:sp>
    </p:spTree>
    <p:extLst>
      <p:ext uri="{BB962C8B-B14F-4D97-AF65-F5344CB8AC3E}">
        <p14:creationId xmlns:p14="http://schemas.microsoft.com/office/powerpoint/2010/main" val="391796712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1801</TotalTime>
  <Words>1657</Words>
  <Application>Microsoft Office PowerPoint</Application>
  <PresentationFormat>On-screen Show (4:3)</PresentationFormat>
  <Paragraphs>127</Paragraphs>
  <Slides>13</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13</vt:i4>
      </vt:variant>
    </vt:vector>
  </HeadingPairs>
  <TitlesOfParts>
    <vt:vector size="20" baseType="lpstr">
      <vt:lpstr>ＭＳ Ｐゴシック</vt:lpstr>
      <vt:lpstr>Arial</vt:lpstr>
      <vt:lpstr>Calibri</vt:lpstr>
      <vt:lpstr>Calibri Light</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UNHCR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Phoebe Goodwin</dc:creator>
  <cp:lastModifiedBy>Phoebe Goodwin</cp:lastModifiedBy>
  <cp:revision>83</cp:revision>
  <dcterms:created xsi:type="dcterms:W3CDTF">2018-05-28T14:17:25Z</dcterms:created>
  <dcterms:modified xsi:type="dcterms:W3CDTF">2019-06-06T15:15:03Z</dcterms:modified>
</cp:coreProperties>
</file>