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521" r:id="rId2"/>
    <p:sldId id="523" r:id="rId3"/>
    <p:sldId id="525" r:id="rId4"/>
    <p:sldId id="263" r:id="rId5"/>
    <p:sldId id="531" r:id="rId6"/>
    <p:sldId id="544" r:id="rId7"/>
    <p:sldId id="546" r:id="rId8"/>
    <p:sldId id="545" r:id="rId9"/>
    <p:sldId id="538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319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6979B"/>
    <a:srgbClr val="CA1E27"/>
    <a:srgbClr val="C00C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14" autoAdjust="0"/>
    <p:restoredTop sz="94700"/>
  </p:normalViewPr>
  <p:slideViewPr>
    <p:cSldViewPr snapToGrid="0" snapToObjects="1">
      <p:cViewPr>
        <p:scale>
          <a:sx n="87" d="100"/>
          <a:sy n="87" d="100"/>
        </p:scale>
        <p:origin x="-1498" y="-58"/>
      </p:cViewPr>
      <p:guideLst>
        <p:guide orient="horz" pos="4319"/>
        <p:guide pos="2880"/>
      </p:guideLst>
    </p:cSldViewPr>
  </p:slideViewPr>
  <p:notesTextViewPr>
    <p:cViewPr>
      <p:scale>
        <a:sx n="114" d="100"/>
        <a:sy n="114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9" d="100"/>
          <a:sy n="89" d="100"/>
        </p:scale>
        <p:origin x="2520" y="17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8E1944-97E5-264B-A7B5-90C951C05A87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3553E5-177F-B94F-8043-42DD140C0B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72917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E89C50-BDC9-2A48-BA50-D2635C5A8D28}" type="datetimeFigureOut">
              <a:rPr lang="en-US" smtClean="0"/>
              <a:t>11/19/2019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7E846-99FA-8546-92CB-D510E516CCB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5347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for Village </a:t>
            </a:r>
            <a:r>
              <a:rPr lang="en-US" dirty="0" err="1" smtClean="0"/>
              <a:t>Entreprise</a:t>
            </a:r>
            <a:r>
              <a:rPr lang="en-US" dirty="0" smtClean="0"/>
              <a:t> (vulnerable)</a:t>
            </a:r>
          </a:p>
          <a:p>
            <a:r>
              <a:rPr lang="en-US" dirty="0" smtClean="0"/>
              <a:t>One for existing businesses, less vulnerable</a:t>
            </a:r>
          </a:p>
          <a:p>
            <a:r>
              <a:rPr lang="en-US" dirty="0" smtClean="0"/>
              <a:t>Assessments</a:t>
            </a:r>
            <a:r>
              <a:rPr lang="en-US" baseline="0" dirty="0" smtClean="0"/>
              <a:t> – KIIs, </a:t>
            </a:r>
            <a:r>
              <a:rPr lang="en-US" baseline="0" dirty="0" err="1" smtClean="0"/>
              <a:t>etc</a:t>
            </a:r>
            <a:endParaRPr lang="en-US" baseline="0" dirty="0" smtClean="0"/>
          </a:p>
          <a:p>
            <a:r>
              <a:rPr lang="en-US" baseline="0" dirty="0" smtClean="0"/>
              <a:t>Competitive selection process</a:t>
            </a:r>
          </a:p>
          <a:p>
            <a:r>
              <a:rPr lang="en-US" baseline="0" dirty="0" smtClean="0"/>
              <a:t>Equal spread of participants across zones</a:t>
            </a:r>
          </a:p>
          <a:p>
            <a:r>
              <a:rPr lang="en-US" baseline="0" dirty="0" smtClean="0"/>
              <a:t>Applications, interviews, Business development training, business plan submitted, business plan selection</a:t>
            </a:r>
          </a:p>
          <a:p>
            <a:r>
              <a:rPr lang="en-US" baseline="0" dirty="0" smtClean="0"/>
              <a:t>Those selected – received cash grants and mobile phones</a:t>
            </a:r>
          </a:p>
          <a:p>
            <a:r>
              <a:rPr lang="en-US" baseline="0" dirty="0" smtClean="0"/>
              <a:t>Coaching and mentoring (from V/W)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E846-99FA-8546-92CB-D510E516CCB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2835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Nb</a:t>
            </a:r>
            <a:r>
              <a:rPr lang="en-US" dirty="0" smtClean="0"/>
              <a:t> – village </a:t>
            </a:r>
            <a:r>
              <a:rPr lang="en-US" dirty="0" err="1" smtClean="0"/>
              <a:t>entreprise</a:t>
            </a:r>
            <a:r>
              <a:rPr lang="en-US" dirty="0" smtClean="0"/>
              <a:t> – only in 2 villages</a:t>
            </a:r>
          </a:p>
          <a:p>
            <a:r>
              <a:rPr lang="en-US" dirty="0" err="1" smtClean="0"/>
              <a:t>Palorinya</a:t>
            </a:r>
            <a:r>
              <a:rPr lang="en-US" dirty="0" smtClean="0"/>
              <a:t> zone 2 – big market – </a:t>
            </a:r>
            <a:r>
              <a:rPr lang="en-US" dirty="0" err="1" smtClean="0"/>
              <a:t>opps</a:t>
            </a:r>
            <a:r>
              <a:rPr lang="en-US" dirty="0" smtClean="0"/>
              <a:t> are different from other areas – so migration</a:t>
            </a:r>
            <a:r>
              <a:rPr lang="en-US" baseline="0" dirty="0" smtClean="0"/>
              <a:t> – business ideas may no longer work etc.</a:t>
            </a:r>
          </a:p>
          <a:p>
            <a:r>
              <a:rPr lang="en-US" baseline="0" dirty="0" smtClean="0"/>
              <a:t>Financial inclusion  -on this program we did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C7E846-99FA-8546-92CB-D510E516CCB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878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BRAND/11.%20Final%20Logo%20Files/MCbrand_Logo_Horizontal/Digital/MCbrand_Logo_Horizontal_White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file://localhost/Users/mmarosz/Desktop/GoGoGo/MC_NEW_BRAND/11.%20Final%20Logo%20Files/Horizontal/Digital/MCbrand_Logo_Horizontal_PMS_186_PC.png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file://localhost/Users/mmarosz/Desktop/GoGoGo/MC_NEW_BRAND/11.%20Final%20Logo%20Files/Horizontal/Digital/MCbrand_Logo_Horizontal_PMS_186_PC.png" TargetMode="Externa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White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MC_NEW_BRAND/11.%20Final%20Logo%20Files/Horizontal/Digital/MCbrand_Logo_Horizontal_PMS_186_PC.png" TargetMode="External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/Clo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9144000" cy="6858000"/>
          </a:xfrm>
          <a:solidFill>
            <a:schemeClr val="bg1">
              <a:lumMod val="95000"/>
            </a:schemeClr>
          </a:solidFill>
          <a:ln>
            <a:noFill/>
          </a:ln>
        </p:spPr>
        <p:txBody>
          <a:bodyPr/>
          <a:lstStyle>
            <a:lvl1pPr marL="0" indent="0">
              <a:buFont typeface="Arial" charset="0"/>
              <a:buNone/>
              <a:defRPr/>
            </a:lvl1pPr>
          </a:lstStyle>
          <a:p>
            <a:r>
              <a:rPr lang="en-US" dirty="0"/>
              <a:t>Insert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6731"/>
            <a:ext cx="8229600" cy="1021541"/>
          </a:xfrm>
        </p:spPr>
        <p:txBody>
          <a:bodyPr/>
          <a:lstStyle>
            <a:lvl1pPr algn="ctr">
              <a:defRPr sz="13000" b="1" i="1" cap="none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5" name="MCbrand_Logo_Horizontal_White.png" descr="/Users/mmarosz/Desktop/GoGoGo/MC_BRAND/11. Final Logo Files/MCbrand_Logo_Horizontal/Digital/MCbrand_Logo_Horizontal_White.png"/>
          <p:cNvPicPr>
            <a:picLocks noChangeAspect="1"/>
          </p:cNvPicPr>
          <p:nvPr userDrawn="1"/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7445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9938"/>
            <a:ext cx="3941445" cy="3941762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0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754880" y="2039938"/>
            <a:ext cx="3931920" cy="3941762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2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8229600" cy="103398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8229600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37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2 Columns/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9938"/>
            <a:ext cx="3941445" cy="3941762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0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4"/>
          </p:nvPr>
        </p:nvSpPr>
        <p:spPr>
          <a:xfrm>
            <a:off x="4754880" y="2039938"/>
            <a:ext cx="3931920" cy="3941762"/>
          </a:xfr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none"/>
        </p:style>
        <p:txBody>
          <a:bodyPr lIns="182880" tIns="182880" rIns="182880" bIns="182880" anchor="ctr" anchorCtr="0">
            <a:noAutofit/>
          </a:bodyPr>
          <a:lstStyle>
            <a:lvl1pPr marL="0" indent="0">
              <a:spcBef>
                <a:spcPts val="1200"/>
              </a:spcBef>
              <a:buSzPct val="120000"/>
              <a:buFontTx/>
              <a:buNone/>
              <a:defRPr sz="2400" b="1" i="1">
                <a:solidFill>
                  <a:schemeClr val="tx1"/>
                </a:solidFill>
                <a:latin typeface="Times New Roman"/>
                <a:cs typeface="Times New Roman"/>
              </a:defRPr>
            </a:lvl1pPr>
            <a:lvl2pPr marL="287338" indent="0">
              <a:buFontTx/>
              <a:buNone/>
              <a:tabLst/>
              <a:defRPr b="1" i="1">
                <a:latin typeface="Times New Roman"/>
                <a:cs typeface="Times New Roman"/>
              </a:defRPr>
            </a:lvl2pPr>
            <a:lvl3pPr marL="628650" indent="0">
              <a:buFontTx/>
              <a:buNone/>
              <a:tabLst/>
              <a:defRPr b="1" i="1">
                <a:latin typeface="Times New Roman"/>
                <a:cs typeface="Times New Roman"/>
              </a:defRPr>
            </a:lvl3pPr>
            <a:lvl4pPr marL="981075" indent="0">
              <a:buFontTx/>
              <a:buNone/>
              <a:tabLst/>
              <a:defRPr b="1" i="1">
                <a:latin typeface="Times New Roman"/>
                <a:cs typeface="Times New Roman"/>
              </a:defRPr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8229600" cy="103398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3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8229600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rgbClr val="8F95A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91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 with 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2039938"/>
            <a:ext cx="4419600" cy="3942292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0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8229600" cy="105938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8229600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rgbClr val="8F95A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6"/>
          </p:nvPr>
        </p:nvSpPr>
        <p:spPr>
          <a:xfrm>
            <a:off x="5148263" y="2039937"/>
            <a:ext cx="3538537" cy="1998663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14" name="Picture Placeholder 3"/>
          <p:cNvSpPr>
            <a:spLocks noGrp="1"/>
          </p:cNvSpPr>
          <p:nvPr>
            <p:ph type="pic" sz="quarter" idx="17"/>
          </p:nvPr>
        </p:nvSpPr>
        <p:spPr>
          <a:xfrm>
            <a:off x="5148264" y="4191000"/>
            <a:ext cx="1642003" cy="163966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  <p:sp>
        <p:nvSpPr>
          <p:cNvPr id="15" name="Picture Placeholder 3"/>
          <p:cNvSpPr>
            <a:spLocks noGrp="1"/>
          </p:cNvSpPr>
          <p:nvPr>
            <p:ph type="pic" sz="quarter" idx="18"/>
          </p:nvPr>
        </p:nvSpPr>
        <p:spPr>
          <a:xfrm>
            <a:off x="6951133" y="4191000"/>
            <a:ext cx="1735667" cy="1639665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12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256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Wide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/>
          <p:cNvSpPr>
            <a:spLocks noGrp="1"/>
          </p:cNvSpPr>
          <p:nvPr>
            <p:ph type="pic" sz="quarter" idx="20"/>
          </p:nvPr>
        </p:nvSpPr>
        <p:spPr>
          <a:xfrm>
            <a:off x="4017432" y="0"/>
            <a:ext cx="5126568" cy="6858000"/>
          </a:xfrm>
          <a:custGeom>
            <a:avLst/>
            <a:gdLst>
              <a:gd name="connsiteX0" fmla="*/ 0 w 5126568"/>
              <a:gd name="connsiteY0" fmla="*/ 0 h 6858000"/>
              <a:gd name="connsiteX1" fmla="*/ 2535768 w 5126568"/>
              <a:gd name="connsiteY1" fmla="*/ 0 h 6858000"/>
              <a:gd name="connsiteX2" fmla="*/ 4114800 w 5126568"/>
              <a:gd name="connsiteY2" fmla="*/ 0 h 6858000"/>
              <a:gd name="connsiteX3" fmla="*/ 5126568 w 5126568"/>
              <a:gd name="connsiteY3" fmla="*/ 0 h 6858000"/>
              <a:gd name="connsiteX4" fmla="*/ 5126568 w 5126568"/>
              <a:gd name="connsiteY4" fmla="*/ 6858000 h 6858000"/>
              <a:gd name="connsiteX5" fmla="*/ 4114800 w 5126568"/>
              <a:gd name="connsiteY5" fmla="*/ 6858000 h 6858000"/>
              <a:gd name="connsiteX6" fmla="*/ 2535768 w 5126568"/>
              <a:gd name="connsiteY6" fmla="*/ 6858000 h 6858000"/>
              <a:gd name="connsiteX7" fmla="*/ 0 w 5126568"/>
              <a:gd name="connsiteY7" fmla="*/ 6858000 h 6858000"/>
              <a:gd name="connsiteX8" fmla="*/ 1061832 w 5126568"/>
              <a:gd name="connsiteY8" fmla="*/ 34290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26568" h="6858000">
                <a:moveTo>
                  <a:pt x="0" y="0"/>
                </a:moveTo>
                <a:lnTo>
                  <a:pt x="2535768" y="0"/>
                </a:lnTo>
                <a:lnTo>
                  <a:pt x="4114800" y="0"/>
                </a:lnTo>
                <a:lnTo>
                  <a:pt x="5126568" y="0"/>
                </a:lnTo>
                <a:lnTo>
                  <a:pt x="5126568" y="6858000"/>
                </a:lnTo>
                <a:lnTo>
                  <a:pt x="4114800" y="6858000"/>
                </a:lnTo>
                <a:lnTo>
                  <a:pt x="2535768" y="6858000"/>
                </a:lnTo>
                <a:lnTo>
                  <a:pt x="0" y="6858000"/>
                </a:lnTo>
                <a:lnTo>
                  <a:pt x="1061832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Font typeface="Arial" charset="0"/>
              <a:buNone/>
              <a:defRPr/>
            </a:lvl1pPr>
          </a:lstStyle>
          <a:p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7200" y="2039938"/>
            <a:ext cx="3941445" cy="3941762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0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3941445" cy="103398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11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3581400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rgbClr val="8F95A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95340" y="615624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1450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Narrow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20"/>
          </p:nvPr>
        </p:nvSpPr>
        <p:spPr>
          <a:xfrm>
            <a:off x="6929614" y="0"/>
            <a:ext cx="2214386" cy="6858000"/>
          </a:xfrm>
          <a:custGeom>
            <a:avLst/>
            <a:gdLst>
              <a:gd name="connsiteX0" fmla="*/ 0 w 2214386"/>
              <a:gd name="connsiteY0" fmla="*/ 0 h 6858000"/>
              <a:gd name="connsiteX1" fmla="*/ 2214386 w 2214386"/>
              <a:gd name="connsiteY1" fmla="*/ 0 h 6858000"/>
              <a:gd name="connsiteX2" fmla="*/ 2214386 w 2214386"/>
              <a:gd name="connsiteY2" fmla="*/ 6858000 h 6858000"/>
              <a:gd name="connsiteX3" fmla="*/ 0 w 2214386"/>
              <a:gd name="connsiteY3" fmla="*/ 6858000 h 6858000"/>
              <a:gd name="connsiteX4" fmla="*/ 1061832 w 2214386"/>
              <a:gd name="connsiteY4" fmla="*/ 3429001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4386" h="6858000">
                <a:moveTo>
                  <a:pt x="0" y="0"/>
                </a:moveTo>
                <a:lnTo>
                  <a:pt x="2214386" y="0"/>
                </a:lnTo>
                <a:lnTo>
                  <a:pt x="2214386" y="6858000"/>
                </a:lnTo>
                <a:lnTo>
                  <a:pt x="0" y="6858000"/>
                </a:lnTo>
                <a:lnTo>
                  <a:pt x="1061832" y="342900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>
            <a:lvl1pPr marL="0" indent="0">
              <a:buFont typeface="Arial" charset="0"/>
              <a:buNone/>
              <a:defRPr/>
            </a:lvl1pPr>
          </a:lstStyle>
          <a:p>
            <a:endParaRPr lang="en-US"/>
          </a:p>
        </p:txBody>
      </p:sp>
      <p:sp>
        <p:nvSpPr>
          <p:cNvPr id="20" name="Content Placeholder 2"/>
          <p:cNvSpPr>
            <a:spLocks noGrp="1"/>
          </p:cNvSpPr>
          <p:nvPr>
            <p:ph idx="1"/>
          </p:nvPr>
        </p:nvSpPr>
        <p:spPr>
          <a:xfrm>
            <a:off x="457200" y="2039938"/>
            <a:ext cx="6236566" cy="3941762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0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21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6236566" cy="103398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22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6236566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rgbClr val="8F95A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0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17282" y="615624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974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losing Slide Red 1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2916371"/>
            <a:ext cx="8229600" cy="1021541"/>
          </a:xfrm>
        </p:spPr>
        <p:txBody>
          <a:bodyPr anchor="ctr"/>
          <a:lstStyle>
            <a:lvl1pPr algn="ctr">
              <a:defRPr sz="8000" b="1" i="1" cap="none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r>
              <a:rPr lang="en-US" dirty="0"/>
              <a:t>Closing</a:t>
            </a:r>
          </a:p>
        </p:txBody>
      </p:sp>
    </p:spTree>
    <p:extLst>
      <p:ext uri="{BB962C8B-B14F-4D97-AF65-F5344CB8AC3E}">
        <p14:creationId xmlns:p14="http://schemas.microsoft.com/office/powerpoint/2010/main" val="10832260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Red 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-1195580" y="0"/>
            <a:ext cx="2670586" cy="6858000"/>
          </a:xfrm>
          <a:custGeom>
            <a:avLst/>
            <a:gdLst>
              <a:gd name="connsiteX0" fmla="*/ 0 w 2670586"/>
              <a:gd name="connsiteY0" fmla="*/ 0 h 6858000"/>
              <a:gd name="connsiteX1" fmla="*/ 263095 w 2670586"/>
              <a:gd name="connsiteY1" fmla="*/ 0 h 6858000"/>
              <a:gd name="connsiteX2" fmla="*/ 273543 w 2670586"/>
              <a:gd name="connsiteY2" fmla="*/ 0 h 6858000"/>
              <a:gd name="connsiteX3" fmla="*/ 537606 w 2670586"/>
              <a:gd name="connsiteY3" fmla="*/ 0 h 6858000"/>
              <a:gd name="connsiteX4" fmla="*/ 1608754 w 2670586"/>
              <a:gd name="connsiteY4" fmla="*/ 0 h 6858000"/>
              <a:gd name="connsiteX5" fmla="*/ 2670586 w 2670586"/>
              <a:gd name="connsiteY5" fmla="*/ 3429001 h 6858000"/>
              <a:gd name="connsiteX6" fmla="*/ 1608754 w 2670586"/>
              <a:gd name="connsiteY6" fmla="*/ 6858000 h 6858000"/>
              <a:gd name="connsiteX7" fmla="*/ 537606 w 2670586"/>
              <a:gd name="connsiteY7" fmla="*/ 6858000 h 6858000"/>
              <a:gd name="connsiteX8" fmla="*/ 273543 w 2670586"/>
              <a:gd name="connsiteY8" fmla="*/ 6858000 h 6858000"/>
              <a:gd name="connsiteX9" fmla="*/ 263095 w 2670586"/>
              <a:gd name="connsiteY9" fmla="*/ 6858000 h 6858000"/>
              <a:gd name="connsiteX10" fmla="*/ 0 w 2670586"/>
              <a:gd name="connsiteY10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70586" h="6858000">
                <a:moveTo>
                  <a:pt x="0" y="0"/>
                </a:moveTo>
                <a:lnTo>
                  <a:pt x="263095" y="0"/>
                </a:lnTo>
                <a:lnTo>
                  <a:pt x="273543" y="0"/>
                </a:lnTo>
                <a:lnTo>
                  <a:pt x="537606" y="0"/>
                </a:lnTo>
                <a:lnTo>
                  <a:pt x="1608754" y="0"/>
                </a:lnTo>
                <a:lnTo>
                  <a:pt x="2670586" y="3429001"/>
                </a:lnTo>
                <a:lnTo>
                  <a:pt x="1608754" y="6858000"/>
                </a:lnTo>
                <a:lnTo>
                  <a:pt x="537606" y="6858000"/>
                </a:lnTo>
                <a:lnTo>
                  <a:pt x="273543" y="6858000"/>
                </a:lnTo>
                <a:lnTo>
                  <a:pt x="26309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2032000" y="2798756"/>
            <a:ext cx="6654799" cy="1265244"/>
          </a:xfrm>
        </p:spPr>
        <p:txBody>
          <a:bodyPr anchor="t"/>
          <a:lstStyle>
            <a:lvl1pPr algn="ctr">
              <a:lnSpc>
                <a:spcPct val="90000"/>
              </a:lnSpc>
              <a:defRPr sz="8000" b="1" i="1" cap="none" baseline="0">
                <a:solidFill>
                  <a:schemeClr val="tx2"/>
                </a:solidFill>
                <a:latin typeface="Times New Roman"/>
                <a:cs typeface="Times New Roman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5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1535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entagon 1"/>
          <p:cNvSpPr/>
          <p:nvPr userDrawn="1"/>
        </p:nvSpPr>
        <p:spPr>
          <a:xfrm>
            <a:off x="0" y="0"/>
            <a:ext cx="5074920" cy="6873240"/>
          </a:xfrm>
          <a:custGeom>
            <a:avLst/>
            <a:gdLst>
              <a:gd name="connsiteX0" fmla="*/ 0 w 4008120"/>
              <a:gd name="connsiteY0" fmla="*/ 0 h 6858000"/>
              <a:gd name="connsiteX1" fmla="*/ 2004060 w 4008120"/>
              <a:gd name="connsiteY1" fmla="*/ 0 h 6858000"/>
              <a:gd name="connsiteX2" fmla="*/ 4008120 w 4008120"/>
              <a:gd name="connsiteY2" fmla="*/ 3429000 h 6858000"/>
              <a:gd name="connsiteX3" fmla="*/ 2004060 w 4008120"/>
              <a:gd name="connsiteY3" fmla="*/ 6858000 h 6858000"/>
              <a:gd name="connsiteX4" fmla="*/ 0 w 4008120"/>
              <a:gd name="connsiteY4" fmla="*/ 6858000 h 6858000"/>
              <a:gd name="connsiteX5" fmla="*/ 0 w 4008120"/>
              <a:gd name="connsiteY5" fmla="*/ 0 h 6858000"/>
              <a:gd name="connsiteX0" fmla="*/ 0 w 5074920"/>
              <a:gd name="connsiteY0" fmla="*/ 0 h 6858000"/>
              <a:gd name="connsiteX1" fmla="*/ 2004060 w 5074920"/>
              <a:gd name="connsiteY1" fmla="*/ 0 h 6858000"/>
              <a:gd name="connsiteX2" fmla="*/ 5074920 w 5074920"/>
              <a:gd name="connsiteY2" fmla="*/ 3444240 h 6858000"/>
              <a:gd name="connsiteX3" fmla="*/ 2004060 w 5074920"/>
              <a:gd name="connsiteY3" fmla="*/ 6858000 h 6858000"/>
              <a:gd name="connsiteX4" fmla="*/ 0 w 5074920"/>
              <a:gd name="connsiteY4" fmla="*/ 6858000 h 6858000"/>
              <a:gd name="connsiteX5" fmla="*/ 0 w 5074920"/>
              <a:gd name="connsiteY5" fmla="*/ 0 h 6858000"/>
              <a:gd name="connsiteX0" fmla="*/ 0 w 5074920"/>
              <a:gd name="connsiteY0" fmla="*/ 0 h 6858000"/>
              <a:gd name="connsiteX1" fmla="*/ 4015740 w 5074920"/>
              <a:gd name="connsiteY1" fmla="*/ 15240 h 6858000"/>
              <a:gd name="connsiteX2" fmla="*/ 5074920 w 5074920"/>
              <a:gd name="connsiteY2" fmla="*/ 3444240 h 6858000"/>
              <a:gd name="connsiteX3" fmla="*/ 2004060 w 5074920"/>
              <a:gd name="connsiteY3" fmla="*/ 6858000 h 6858000"/>
              <a:gd name="connsiteX4" fmla="*/ 0 w 5074920"/>
              <a:gd name="connsiteY4" fmla="*/ 6858000 h 6858000"/>
              <a:gd name="connsiteX5" fmla="*/ 0 w 5074920"/>
              <a:gd name="connsiteY5" fmla="*/ 0 h 6858000"/>
              <a:gd name="connsiteX0" fmla="*/ 0 w 5074920"/>
              <a:gd name="connsiteY0" fmla="*/ 0 h 6873240"/>
              <a:gd name="connsiteX1" fmla="*/ 4015740 w 5074920"/>
              <a:gd name="connsiteY1" fmla="*/ 15240 h 6873240"/>
              <a:gd name="connsiteX2" fmla="*/ 5074920 w 5074920"/>
              <a:gd name="connsiteY2" fmla="*/ 3444240 h 6873240"/>
              <a:gd name="connsiteX3" fmla="*/ 4015740 w 5074920"/>
              <a:gd name="connsiteY3" fmla="*/ 6873240 h 6873240"/>
              <a:gd name="connsiteX4" fmla="*/ 0 w 5074920"/>
              <a:gd name="connsiteY4" fmla="*/ 6858000 h 6873240"/>
              <a:gd name="connsiteX5" fmla="*/ 0 w 5074920"/>
              <a:gd name="connsiteY5" fmla="*/ 0 h 687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74920" h="6873240">
                <a:moveTo>
                  <a:pt x="0" y="0"/>
                </a:moveTo>
                <a:lnTo>
                  <a:pt x="4015740" y="15240"/>
                </a:lnTo>
                <a:lnTo>
                  <a:pt x="5074920" y="3444240"/>
                </a:lnTo>
                <a:lnTo>
                  <a:pt x="4015740" y="687324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MCbrand_Logo_Vertical_PMS_186_PC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184" y="2012979"/>
            <a:ext cx="1541541" cy="1987521"/>
          </a:xfrm>
          <a:prstGeom prst="rect">
            <a:avLst/>
          </a:prstGeom>
        </p:spPr>
      </p:pic>
      <p:sp>
        <p:nvSpPr>
          <p:cNvPr id="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61948" y="4656525"/>
            <a:ext cx="4038013" cy="321874"/>
          </a:xfr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sz="1400" b="1" cap="all" spc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Contact Name</a:t>
            </a:r>
          </a:p>
        </p:txBody>
      </p:sp>
      <p:sp>
        <p:nvSpPr>
          <p:cNvPr id="6" name="Text Placeholder 41"/>
          <p:cNvSpPr>
            <a:spLocks noGrp="1"/>
          </p:cNvSpPr>
          <p:nvPr>
            <p:ph type="body" sz="quarter" idx="19" hasCustomPrompt="1"/>
          </p:nvPr>
        </p:nvSpPr>
        <p:spPr>
          <a:xfrm>
            <a:off x="4861836" y="4978399"/>
            <a:ext cx="4038236" cy="119380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Font typeface="Arial" charset="0"/>
              <a:buNone/>
              <a:defRPr sz="1200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 err="1"/>
              <a:t>email@mercycorps.org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3420056"/>
      </p:ext>
    </p:extLst>
  </p:cSld>
  <p:clrMapOvr>
    <a:masterClrMapping/>
  </p:clrMapOvr>
  <p:transition spd="slow"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1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5057819" cy="6858000"/>
          </a:xfrm>
          <a:custGeom>
            <a:avLst/>
            <a:gdLst>
              <a:gd name="connsiteX0" fmla="*/ 0 w 5057819"/>
              <a:gd name="connsiteY0" fmla="*/ 0 h 6858000"/>
              <a:gd name="connsiteX1" fmla="*/ 764166 w 5057819"/>
              <a:gd name="connsiteY1" fmla="*/ 0 h 6858000"/>
              <a:gd name="connsiteX2" fmla="*/ 1589628 w 5057819"/>
              <a:gd name="connsiteY2" fmla="*/ 0 h 6858000"/>
              <a:gd name="connsiteX3" fmla="*/ 1618548 w 5057819"/>
              <a:gd name="connsiteY3" fmla="*/ 0 h 6858000"/>
              <a:gd name="connsiteX4" fmla="*/ 1646238 w 5057819"/>
              <a:gd name="connsiteY4" fmla="*/ 0 h 6858000"/>
              <a:gd name="connsiteX5" fmla="*/ 2660776 w 5057819"/>
              <a:gd name="connsiteY5" fmla="*/ 0 h 6858000"/>
              <a:gd name="connsiteX6" fmla="*/ 2924839 w 5057819"/>
              <a:gd name="connsiteY6" fmla="*/ 0 h 6858000"/>
              <a:gd name="connsiteX7" fmla="*/ 3995987 w 5057819"/>
              <a:gd name="connsiteY7" fmla="*/ 0 h 6858000"/>
              <a:gd name="connsiteX8" fmla="*/ 5057819 w 5057819"/>
              <a:gd name="connsiteY8" fmla="*/ 3429001 h 6858000"/>
              <a:gd name="connsiteX9" fmla="*/ 3995987 w 5057819"/>
              <a:gd name="connsiteY9" fmla="*/ 6858000 h 6858000"/>
              <a:gd name="connsiteX10" fmla="*/ 2924839 w 5057819"/>
              <a:gd name="connsiteY10" fmla="*/ 6858000 h 6858000"/>
              <a:gd name="connsiteX11" fmla="*/ 2660776 w 5057819"/>
              <a:gd name="connsiteY11" fmla="*/ 6858000 h 6858000"/>
              <a:gd name="connsiteX12" fmla="*/ 1646238 w 5057819"/>
              <a:gd name="connsiteY12" fmla="*/ 6858000 h 6858000"/>
              <a:gd name="connsiteX13" fmla="*/ 1618548 w 5057819"/>
              <a:gd name="connsiteY13" fmla="*/ 6858000 h 6858000"/>
              <a:gd name="connsiteX14" fmla="*/ 1589628 w 5057819"/>
              <a:gd name="connsiteY14" fmla="*/ 6858000 h 6858000"/>
              <a:gd name="connsiteX15" fmla="*/ 764166 w 5057819"/>
              <a:gd name="connsiteY15" fmla="*/ 6858000 h 6858000"/>
              <a:gd name="connsiteX16" fmla="*/ 0 w 5057819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057819" h="6858000">
                <a:moveTo>
                  <a:pt x="0" y="0"/>
                </a:moveTo>
                <a:lnTo>
                  <a:pt x="764166" y="0"/>
                </a:lnTo>
                <a:lnTo>
                  <a:pt x="1589628" y="0"/>
                </a:lnTo>
                <a:lnTo>
                  <a:pt x="1618548" y="0"/>
                </a:lnTo>
                <a:lnTo>
                  <a:pt x="1646238" y="0"/>
                </a:lnTo>
                <a:lnTo>
                  <a:pt x="2660776" y="0"/>
                </a:lnTo>
                <a:lnTo>
                  <a:pt x="2924839" y="0"/>
                </a:lnTo>
                <a:lnTo>
                  <a:pt x="3995987" y="0"/>
                </a:lnTo>
                <a:lnTo>
                  <a:pt x="5057819" y="3429001"/>
                </a:lnTo>
                <a:lnTo>
                  <a:pt x="3995987" y="6858000"/>
                </a:lnTo>
                <a:lnTo>
                  <a:pt x="2924839" y="6858000"/>
                </a:lnTo>
                <a:lnTo>
                  <a:pt x="2660776" y="6858000"/>
                </a:lnTo>
                <a:lnTo>
                  <a:pt x="1646238" y="6858000"/>
                </a:lnTo>
                <a:lnTo>
                  <a:pt x="1618548" y="6858000"/>
                </a:lnTo>
                <a:lnTo>
                  <a:pt x="1589628" y="6858000"/>
                </a:lnTo>
                <a:lnTo>
                  <a:pt x="76416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 algn="l">
              <a:buFont typeface="Arial" charset="0"/>
              <a:buNone/>
              <a:defRPr/>
            </a:lvl1pPr>
          </a:lstStyle>
          <a:p>
            <a:r>
              <a:rPr lang="en-US"/>
              <a:t>Drag picture to placeholder or click icon to add</a:t>
            </a:r>
          </a:p>
        </p:txBody>
      </p:sp>
      <p:pic>
        <p:nvPicPr>
          <p:cNvPr id="6" name="Picture 5" descr="MCbrand_Logo_Vertical_PMS_186_PC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0184" y="2012979"/>
            <a:ext cx="1541541" cy="1987521"/>
          </a:xfrm>
          <a:prstGeom prst="rect">
            <a:avLst/>
          </a:prstGeom>
        </p:spPr>
      </p:pic>
      <p:sp>
        <p:nvSpPr>
          <p:cNvPr id="7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861948" y="4656525"/>
            <a:ext cx="4038013" cy="321874"/>
          </a:xfrm>
        </p:spPr>
        <p:txBody>
          <a:bodyPr>
            <a:normAutofit/>
          </a:bodyPr>
          <a:lstStyle>
            <a:lvl1pPr marL="0" indent="0" algn="ctr">
              <a:lnSpc>
                <a:spcPct val="90000"/>
              </a:lnSpc>
              <a:buNone/>
              <a:defRPr sz="1400" b="1" cap="all" spc="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Contact Name</a:t>
            </a:r>
          </a:p>
        </p:txBody>
      </p:sp>
      <p:sp>
        <p:nvSpPr>
          <p:cNvPr id="8" name="Text Placeholder 41"/>
          <p:cNvSpPr>
            <a:spLocks noGrp="1"/>
          </p:cNvSpPr>
          <p:nvPr>
            <p:ph type="body" sz="quarter" idx="19" hasCustomPrompt="1"/>
          </p:nvPr>
        </p:nvSpPr>
        <p:spPr>
          <a:xfrm>
            <a:off x="4861836" y="4978399"/>
            <a:ext cx="4038236" cy="1193801"/>
          </a:xfrm>
        </p:spPr>
        <p:txBody>
          <a:bodyPr>
            <a:noAutofit/>
          </a:bodyPr>
          <a:lstStyle>
            <a:lvl1pPr marL="0" indent="0" algn="ctr">
              <a:spcBef>
                <a:spcPts val="0"/>
              </a:spcBef>
              <a:buFont typeface="Arial" charset="0"/>
              <a:buNone/>
              <a:defRPr sz="1200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  <a:p>
            <a:pPr lvl="0"/>
            <a:r>
              <a:rPr lang="en-US" dirty="0" err="1"/>
              <a:t>email@mercycorps.org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262803"/>
      </p:ext>
    </p:extLst>
  </p:cSld>
  <p:clrMapOvr>
    <a:masterClrMapping/>
  </p:clrMapOvr>
  <p:transition spd="slow"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9"/>
          </p:nvPr>
        </p:nvSpPr>
        <p:spPr>
          <a:xfrm>
            <a:off x="1665625" y="2132472"/>
            <a:ext cx="6659226" cy="1593851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200" b="1" i="1">
                <a:solidFill>
                  <a:schemeClr val="tx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1" y="2132473"/>
            <a:ext cx="552450" cy="1593850"/>
          </a:xfrm>
          <a:prstGeom prst="rect">
            <a:avLst/>
          </a:prstGeom>
        </p:spPr>
      </p:pic>
      <p:sp>
        <p:nvSpPr>
          <p:cNvPr id="15" name="Text Placeholder 41"/>
          <p:cNvSpPr>
            <a:spLocks noGrp="1"/>
          </p:cNvSpPr>
          <p:nvPr>
            <p:ph type="body" sz="quarter" idx="20" hasCustomPrompt="1"/>
          </p:nvPr>
        </p:nvSpPr>
        <p:spPr>
          <a:xfrm>
            <a:off x="1665625" y="3886200"/>
            <a:ext cx="6659226" cy="22860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100" baseline="0">
                <a:solidFill>
                  <a:srgbClr val="96979B"/>
                </a:solidFill>
              </a:defRPr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Attribution here</a:t>
            </a:r>
          </a:p>
        </p:txBody>
      </p:sp>
      <p:pic>
        <p:nvPicPr>
          <p:cNvPr id="7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089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35"/>
          <p:cNvSpPr>
            <a:spLocks noGrp="1"/>
          </p:cNvSpPr>
          <p:nvPr>
            <p:ph type="pic" sz="quarter" idx="17" hasCustomPrompt="1"/>
          </p:nvPr>
        </p:nvSpPr>
        <p:spPr>
          <a:xfrm>
            <a:off x="0" y="0"/>
            <a:ext cx="2846797" cy="6858000"/>
          </a:xfrm>
          <a:custGeom>
            <a:avLst/>
            <a:gdLst>
              <a:gd name="connsiteX0" fmla="*/ 0 w 2846797"/>
              <a:gd name="connsiteY0" fmla="*/ 0 h 6858000"/>
              <a:gd name="connsiteX1" fmla="*/ 449754 w 2846797"/>
              <a:gd name="connsiteY1" fmla="*/ 0 h 6858000"/>
              <a:gd name="connsiteX2" fmla="*/ 713817 w 2846797"/>
              <a:gd name="connsiteY2" fmla="*/ 0 h 6858000"/>
              <a:gd name="connsiteX3" fmla="*/ 1784965 w 2846797"/>
              <a:gd name="connsiteY3" fmla="*/ 0 h 6858000"/>
              <a:gd name="connsiteX4" fmla="*/ 2846797 w 2846797"/>
              <a:gd name="connsiteY4" fmla="*/ 3429001 h 6858000"/>
              <a:gd name="connsiteX5" fmla="*/ 1784965 w 2846797"/>
              <a:gd name="connsiteY5" fmla="*/ 6858000 h 6858000"/>
              <a:gd name="connsiteX6" fmla="*/ 713817 w 2846797"/>
              <a:gd name="connsiteY6" fmla="*/ 6858000 h 6858000"/>
              <a:gd name="connsiteX7" fmla="*/ 449754 w 2846797"/>
              <a:gd name="connsiteY7" fmla="*/ 6858000 h 6858000"/>
              <a:gd name="connsiteX8" fmla="*/ 0 w 2846797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46797" h="6858000">
                <a:moveTo>
                  <a:pt x="0" y="0"/>
                </a:moveTo>
                <a:lnTo>
                  <a:pt x="449754" y="0"/>
                </a:lnTo>
                <a:lnTo>
                  <a:pt x="713817" y="0"/>
                </a:lnTo>
                <a:lnTo>
                  <a:pt x="1784965" y="0"/>
                </a:lnTo>
                <a:lnTo>
                  <a:pt x="2846797" y="3429001"/>
                </a:lnTo>
                <a:lnTo>
                  <a:pt x="1784965" y="6858000"/>
                </a:lnTo>
                <a:lnTo>
                  <a:pt x="713817" y="6858000"/>
                </a:lnTo>
                <a:lnTo>
                  <a:pt x="449754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wrap="square">
            <a:noAutofit/>
          </a:bodyPr>
          <a:lstStyle>
            <a:lvl1pPr marL="0" indent="0" algn="l">
              <a:buFont typeface="Arial" charset="0"/>
              <a:buNone/>
              <a:defRPr/>
            </a:lvl1pPr>
          </a:lstStyle>
          <a:p>
            <a:r>
              <a:rPr lang="en-US"/>
              <a:t>picture</a:t>
            </a:r>
            <a:endParaRPr lang="en-US" dirty="0"/>
          </a:p>
        </p:txBody>
      </p:sp>
      <p:sp>
        <p:nvSpPr>
          <p:cNvPr id="14" name="Title 1"/>
          <p:cNvSpPr txBox="1">
            <a:spLocks/>
          </p:cNvSpPr>
          <p:nvPr userDrawn="1"/>
        </p:nvSpPr>
        <p:spPr>
          <a:xfrm>
            <a:off x="3288324" y="1723290"/>
            <a:ext cx="6433189" cy="1622095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 cap="none" spc="100" baseline="0">
                <a:solidFill>
                  <a:schemeClr val="tx1"/>
                </a:solidFill>
                <a:latin typeface="Arial Black"/>
                <a:ea typeface="Arial Black" charset="0"/>
                <a:cs typeface="Arial Black"/>
              </a:defRPr>
            </a:lvl1pPr>
          </a:lstStyle>
          <a:p>
            <a:endParaRPr lang="en-US" dirty="0">
              <a:solidFill>
                <a:srgbClr val="D01D2B"/>
              </a:solidFill>
            </a:endParaRPr>
          </a:p>
        </p:txBody>
      </p:sp>
      <p:sp>
        <p:nvSpPr>
          <p:cNvPr id="15" name="Subtitle 2"/>
          <p:cNvSpPr txBox="1">
            <a:spLocks/>
          </p:cNvSpPr>
          <p:nvPr userDrawn="1"/>
        </p:nvSpPr>
        <p:spPr>
          <a:xfrm>
            <a:off x="3288325" y="3552089"/>
            <a:ext cx="6433188" cy="1338263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SzPct val="100000"/>
              <a:buFontTx/>
              <a:buNone/>
              <a:tabLst/>
              <a:defRPr sz="3200" b="0" i="0" kern="1200" cap="none" spc="0" baseline="0">
                <a:solidFill>
                  <a:schemeClr val="tx1"/>
                </a:solidFill>
                <a:latin typeface="Times New Roman"/>
                <a:ea typeface="+mn-ea"/>
                <a:cs typeface="Times New Roman"/>
              </a:defRPr>
            </a:lvl1pPr>
            <a:lvl2pPr marL="457200" indent="0" algn="ctr" defTabSz="457200" rtl="0" eaLnBrk="1" latinLnBrk="0" hangingPunct="1">
              <a:spcBef>
                <a:spcPts val="600"/>
              </a:spcBef>
              <a:buFont typeface="Arial"/>
              <a:buNone/>
              <a:tabLst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16" name="Text Placeholder 41"/>
          <p:cNvSpPr>
            <a:spLocks noGrp="1"/>
          </p:cNvSpPr>
          <p:nvPr>
            <p:ph type="body" sz="quarter" idx="19" hasCustomPrompt="1"/>
          </p:nvPr>
        </p:nvSpPr>
        <p:spPr>
          <a:xfrm>
            <a:off x="3288325" y="4878358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b="1" cap="none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8" name="Title 1"/>
          <p:cNvSpPr>
            <a:spLocks noGrp="1"/>
          </p:cNvSpPr>
          <p:nvPr>
            <p:ph type="ctrTitle" hasCustomPrompt="1"/>
          </p:nvPr>
        </p:nvSpPr>
        <p:spPr>
          <a:xfrm>
            <a:off x="3288326" y="1672488"/>
            <a:ext cx="5684656" cy="1622095"/>
          </a:xfrm>
        </p:spPr>
        <p:txBody>
          <a:bodyPr anchor="b"/>
          <a:lstStyle>
            <a:lvl1pPr>
              <a:lnSpc>
                <a:spcPct val="90000"/>
              </a:lnSpc>
              <a:defRPr sz="4400" b="1" i="0" cap="all" baseline="0">
                <a:solidFill>
                  <a:srgbClr val="D01D2B"/>
                </a:solidFill>
                <a:latin typeface="Arial Black"/>
                <a:ea typeface="Arial Black" charset="0"/>
                <a:cs typeface="Arial Black"/>
              </a:defRPr>
            </a:lvl1pPr>
          </a:lstStyle>
          <a:p>
            <a:r>
              <a:rPr lang="en-US" dirty="0"/>
              <a:t>PRESENTATION TITLE TITLE</a:t>
            </a:r>
          </a:p>
        </p:txBody>
      </p:sp>
      <p:sp>
        <p:nvSpPr>
          <p:cNvPr id="19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88326" y="3501287"/>
            <a:ext cx="5684656" cy="1155123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200" b="0" i="0" cap="none" spc="0" baseline="0">
                <a:solidFill>
                  <a:schemeClr val="tx1"/>
                </a:solidFill>
                <a:latin typeface="Times New Roman"/>
                <a:cs typeface="Times New Roman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Presentation Subtitle</a:t>
            </a:r>
          </a:p>
        </p:txBody>
      </p:sp>
      <p:sp>
        <p:nvSpPr>
          <p:cNvPr id="20" name="Text Placeholder 41"/>
          <p:cNvSpPr>
            <a:spLocks noGrp="1"/>
          </p:cNvSpPr>
          <p:nvPr>
            <p:ph type="body" sz="quarter" idx="20" hasCustomPrompt="1"/>
          </p:nvPr>
        </p:nvSpPr>
        <p:spPr>
          <a:xfrm>
            <a:off x="3288325" y="5140700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200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pic>
        <p:nvPicPr>
          <p:cNvPr id="10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  <p:sp>
        <p:nvSpPr>
          <p:cNvPr id="11" name="Text Placeholder 41"/>
          <p:cNvSpPr>
            <a:spLocks noGrp="1"/>
          </p:cNvSpPr>
          <p:nvPr>
            <p:ph type="body" sz="quarter" idx="21" hasCustomPrompt="1"/>
          </p:nvPr>
        </p:nvSpPr>
        <p:spPr>
          <a:xfrm>
            <a:off x="3288325" y="5572502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b="1" cap="none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1"/>
          <p:cNvSpPr>
            <a:spLocks noGrp="1"/>
          </p:cNvSpPr>
          <p:nvPr>
            <p:ph type="body" sz="quarter" idx="22" hasCustomPrompt="1"/>
          </p:nvPr>
        </p:nvSpPr>
        <p:spPr>
          <a:xfrm>
            <a:off x="3288325" y="5834844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200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48335350"/>
      </p:ext>
    </p:extLst>
  </p:cSld>
  <p:clrMapOvr>
    <a:masterClrMapping/>
  </p:clrMapOvr>
  <p:transition spd="slow"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5625" y="2335670"/>
            <a:ext cx="6299054" cy="1101797"/>
          </a:xfrm>
        </p:spPr>
        <p:txBody>
          <a:bodyPr anchor="ctr">
            <a:normAutofit/>
          </a:bodyPr>
          <a:lstStyle>
            <a:lvl1pPr marL="0" indent="0">
              <a:buNone/>
              <a:defRPr sz="1800" i="0">
                <a:solidFill>
                  <a:schemeClr val="tx1"/>
                </a:solidFill>
                <a:latin typeface="+mn-lt"/>
                <a:ea typeface="Times New Roman" charset="0"/>
                <a:cs typeface="Times New Roman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667" y="2335670"/>
            <a:ext cx="381898" cy="1101797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3"/>
          </p:nvPr>
        </p:nvSpPr>
        <p:spPr>
          <a:xfrm>
            <a:off x="1665625" y="762000"/>
            <a:ext cx="6299054" cy="1101797"/>
          </a:xfrm>
        </p:spPr>
        <p:txBody>
          <a:bodyPr anchor="ctr">
            <a:normAutofit/>
          </a:bodyPr>
          <a:lstStyle>
            <a:lvl1pPr marL="0" indent="0">
              <a:buNone/>
              <a:defRPr sz="2400" b="1" i="1">
                <a:solidFill>
                  <a:schemeClr val="tx1"/>
                </a:solidFill>
                <a:latin typeface="Times New Roman"/>
                <a:ea typeface="Times New Roman" charset="0"/>
                <a:cs typeface="Times New Roman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>
          <a:xfrm>
            <a:off x="1665625" y="4191000"/>
            <a:ext cx="6299054" cy="1101797"/>
          </a:xfrm>
        </p:spPr>
        <p:txBody>
          <a:bodyPr anchor="ctr">
            <a:normAutofit/>
          </a:bodyPr>
          <a:lstStyle>
            <a:lvl1pPr marL="0" indent="0">
              <a:buNone/>
              <a:defRPr sz="1800" i="0">
                <a:solidFill>
                  <a:schemeClr val="tx1"/>
                </a:solidFill>
                <a:latin typeface="+mn-lt"/>
                <a:ea typeface="Times New Roman" charset="0"/>
                <a:cs typeface="Times New Roman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3667" y="4191000"/>
            <a:ext cx="381898" cy="1101797"/>
          </a:xfrm>
          <a:prstGeom prst="rect">
            <a:avLst/>
          </a:prstGeom>
        </p:spPr>
      </p:pic>
      <p:pic>
        <p:nvPicPr>
          <p:cNvPr id="12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3" r:link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542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410596-639D-46EB-84E3-1A3E5D0411C8}" type="datetimeFigureOut">
              <a:rPr lang="en-GB" smtClean="0"/>
              <a:t>19/11/2019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E4A7F-B34F-4B25-B49A-55D201B7456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8477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1986731"/>
            <a:ext cx="8229600" cy="1021541"/>
          </a:xfrm>
        </p:spPr>
        <p:txBody>
          <a:bodyPr/>
          <a:lstStyle>
            <a:lvl1pPr algn="ctr">
              <a:defRPr sz="13000" b="1" i="1" cap="none">
                <a:solidFill>
                  <a:schemeClr val="bg1"/>
                </a:solidFill>
                <a:latin typeface="Times New Roman" charset="0"/>
                <a:ea typeface="Times New Roman" charset="0"/>
                <a:cs typeface="Times New Roman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pic>
        <p:nvPicPr>
          <p:cNvPr id="5" name="MCbrand_Logo_Horizontal_White.png" descr="/Users/mmarosz/Desktop/GoGoGo/MC_NEW_BRAND/11. Final Logo Files/Horizontal/Digital/MCbrand_Logo_Horizontal_White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86964" y="4346219"/>
            <a:ext cx="3370072" cy="1189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2910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2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1" y="0"/>
            <a:ext cx="1473997" cy="6858000"/>
          </a:xfrm>
          <a:custGeom>
            <a:avLst/>
            <a:gdLst>
              <a:gd name="connsiteX0" fmla="*/ 0 w 1473997"/>
              <a:gd name="connsiteY0" fmla="*/ 0 h 6858000"/>
              <a:gd name="connsiteX1" fmla="*/ 412165 w 1473997"/>
              <a:gd name="connsiteY1" fmla="*/ 0 h 6858000"/>
              <a:gd name="connsiteX2" fmla="*/ 1473997 w 1473997"/>
              <a:gd name="connsiteY2" fmla="*/ 3429001 h 6858000"/>
              <a:gd name="connsiteX3" fmla="*/ 412165 w 1473997"/>
              <a:gd name="connsiteY3" fmla="*/ 6858000 h 6858000"/>
              <a:gd name="connsiteX4" fmla="*/ 0 w 1473997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73997" h="6858000">
                <a:moveTo>
                  <a:pt x="0" y="0"/>
                </a:moveTo>
                <a:lnTo>
                  <a:pt x="412165" y="0"/>
                </a:lnTo>
                <a:lnTo>
                  <a:pt x="1473997" y="3429001"/>
                </a:lnTo>
                <a:lnTo>
                  <a:pt x="412165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4" name="Title 1"/>
          <p:cNvSpPr>
            <a:spLocks noGrp="1"/>
          </p:cNvSpPr>
          <p:nvPr>
            <p:ph type="ctrTitle" hasCustomPrompt="1"/>
          </p:nvPr>
        </p:nvSpPr>
        <p:spPr>
          <a:xfrm>
            <a:off x="2041944" y="1723290"/>
            <a:ext cx="6931038" cy="1622095"/>
          </a:xfrm>
        </p:spPr>
        <p:txBody>
          <a:bodyPr anchor="b"/>
          <a:lstStyle>
            <a:lvl1pPr>
              <a:lnSpc>
                <a:spcPct val="90000"/>
              </a:lnSpc>
              <a:defRPr sz="4400" b="1" i="0" cap="all" baseline="0">
                <a:solidFill>
                  <a:schemeClr val="tx1"/>
                </a:solidFill>
                <a:latin typeface="Arial Black"/>
                <a:ea typeface="Arial Black" charset="0"/>
                <a:cs typeface="Arial Black"/>
              </a:defRPr>
            </a:lvl1pPr>
          </a:lstStyle>
          <a:p>
            <a:r>
              <a:rPr lang="en-US" dirty="0"/>
              <a:t>PRESENTATION </a:t>
            </a:r>
            <a:br>
              <a:rPr lang="en-US" dirty="0"/>
            </a:br>
            <a:r>
              <a:rPr lang="en-US" dirty="0"/>
              <a:t>TITLE TITLE</a:t>
            </a:r>
          </a:p>
        </p:txBody>
      </p:sp>
      <p:sp>
        <p:nvSpPr>
          <p:cNvPr id="15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041944" y="3552090"/>
            <a:ext cx="6931037" cy="1164794"/>
          </a:xfrm>
        </p:spPr>
        <p:txBody>
          <a:bodyPr>
            <a:normAutofit/>
          </a:bodyPr>
          <a:lstStyle>
            <a:lvl1pPr marL="0" marR="0" indent="0" algn="l" defTabSz="4572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Tx/>
              <a:buSzPct val="100000"/>
              <a:buFontTx/>
              <a:buNone/>
              <a:tabLst/>
              <a:defRPr sz="3200" b="0" i="0" cap="none" spc="0" baseline="0">
                <a:solidFill>
                  <a:schemeClr val="tx1"/>
                </a:solidFill>
                <a:latin typeface="Times New Roman"/>
                <a:cs typeface="Times New Roman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Presentation Subtitle</a:t>
            </a:r>
          </a:p>
        </p:txBody>
      </p:sp>
      <p:pic>
        <p:nvPicPr>
          <p:cNvPr id="8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  <p:sp>
        <p:nvSpPr>
          <p:cNvPr id="9" name="Text Placeholder 41"/>
          <p:cNvSpPr>
            <a:spLocks noGrp="1"/>
          </p:cNvSpPr>
          <p:nvPr>
            <p:ph type="body" sz="quarter" idx="21" hasCustomPrompt="1"/>
          </p:nvPr>
        </p:nvSpPr>
        <p:spPr>
          <a:xfrm>
            <a:off x="2041945" y="4878358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b="1" cap="none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0" name="Text Placeholder 41"/>
          <p:cNvSpPr>
            <a:spLocks noGrp="1"/>
          </p:cNvSpPr>
          <p:nvPr>
            <p:ph type="body" sz="quarter" idx="22" hasCustomPrompt="1"/>
          </p:nvPr>
        </p:nvSpPr>
        <p:spPr>
          <a:xfrm>
            <a:off x="2041945" y="5140700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200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11" name="Text Placeholder 41"/>
          <p:cNvSpPr>
            <a:spLocks noGrp="1"/>
          </p:cNvSpPr>
          <p:nvPr>
            <p:ph type="body" sz="quarter" idx="23" hasCustomPrompt="1"/>
          </p:nvPr>
        </p:nvSpPr>
        <p:spPr>
          <a:xfrm>
            <a:off x="2041945" y="5572502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b="1" cap="none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NAME</a:t>
            </a:r>
          </a:p>
        </p:txBody>
      </p:sp>
      <p:sp>
        <p:nvSpPr>
          <p:cNvPr id="13" name="Text Placeholder 41"/>
          <p:cNvSpPr>
            <a:spLocks noGrp="1"/>
          </p:cNvSpPr>
          <p:nvPr>
            <p:ph type="body" sz="quarter" idx="24" hasCustomPrompt="1"/>
          </p:nvPr>
        </p:nvSpPr>
        <p:spPr>
          <a:xfrm>
            <a:off x="2041945" y="5834844"/>
            <a:ext cx="4018408" cy="253877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200" baseline="0"/>
            </a:lvl1pPr>
            <a:lvl2pPr marL="9525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953460079"/>
      </p:ext>
    </p:extLst>
  </p:cSld>
  <p:clrMapOvr>
    <a:masterClrMapping/>
  </p:clrMapOvr>
  <p:transition spd="slow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9144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Font typeface="Arial" charset="0"/>
              <a:buNone/>
              <a:defRPr/>
            </a:lvl1pPr>
          </a:lstStyle>
          <a:p>
            <a:r>
              <a:rPr lang="en-US" dirty="0"/>
              <a:t>Drag picture to placeholder or click icon to add</a:t>
            </a:r>
          </a:p>
        </p:txBody>
      </p:sp>
    </p:spTree>
    <p:extLst>
      <p:ext uri="{BB962C8B-B14F-4D97-AF65-F5344CB8AC3E}">
        <p14:creationId xmlns:p14="http://schemas.microsoft.com/office/powerpoint/2010/main" val="69446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hevr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5"/>
          <p:cNvSpPr>
            <a:spLocks noGrp="1"/>
          </p:cNvSpPr>
          <p:nvPr>
            <p:ph type="pic" sz="quarter" idx="20"/>
          </p:nvPr>
        </p:nvSpPr>
        <p:spPr>
          <a:xfrm>
            <a:off x="0" y="0"/>
            <a:ext cx="8227739" cy="6858000"/>
          </a:xfrm>
          <a:custGeom>
            <a:avLst/>
            <a:gdLst>
              <a:gd name="connsiteX0" fmla="*/ 0 w 8227739"/>
              <a:gd name="connsiteY0" fmla="*/ 0 h 6858000"/>
              <a:gd name="connsiteX1" fmla="*/ 764166 w 8227739"/>
              <a:gd name="connsiteY1" fmla="*/ 0 h 6858000"/>
              <a:gd name="connsiteX2" fmla="*/ 1589628 w 8227739"/>
              <a:gd name="connsiteY2" fmla="*/ 0 h 6858000"/>
              <a:gd name="connsiteX3" fmla="*/ 1618548 w 8227739"/>
              <a:gd name="connsiteY3" fmla="*/ 0 h 6858000"/>
              <a:gd name="connsiteX4" fmla="*/ 1646238 w 8227739"/>
              <a:gd name="connsiteY4" fmla="*/ 0 h 6858000"/>
              <a:gd name="connsiteX5" fmla="*/ 2660776 w 8227739"/>
              <a:gd name="connsiteY5" fmla="*/ 0 h 6858000"/>
              <a:gd name="connsiteX6" fmla="*/ 2924839 w 8227739"/>
              <a:gd name="connsiteY6" fmla="*/ 0 h 6858000"/>
              <a:gd name="connsiteX7" fmla="*/ 3169920 w 8227739"/>
              <a:gd name="connsiteY7" fmla="*/ 0 h 6858000"/>
              <a:gd name="connsiteX8" fmla="*/ 3934086 w 8227739"/>
              <a:gd name="connsiteY8" fmla="*/ 0 h 6858000"/>
              <a:gd name="connsiteX9" fmla="*/ 3995987 w 8227739"/>
              <a:gd name="connsiteY9" fmla="*/ 0 h 6858000"/>
              <a:gd name="connsiteX10" fmla="*/ 4759548 w 8227739"/>
              <a:gd name="connsiteY10" fmla="*/ 0 h 6858000"/>
              <a:gd name="connsiteX11" fmla="*/ 4788468 w 8227739"/>
              <a:gd name="connsiteY11" fmla="*/ 0 h 6858000"/>
              <a:gd name="connsiteX12" fmla="*/ 4816158 w 8227739"/>
              <a:gd name="connsiteY12" fmla="*/ 0 h 6858000"/>
              <a:gd name="connsiteX13" fmla="*/ 5830696 w 8227739"/>
              <a:gd name="connsiteY13" fmla="*/ 0 h 6858000"/>
              <a:gd name="connsiteX14" fmla="*/ 6094759 w 8227739"/>
              <a:gd name="connsiteY14" fmla="*/ 0 h 6858000"/>
              <a:gd name="connsiteX15" fmla="*/ 7165907 w 8227739"/>
              <a:gd name="connsiteY15" fmla="*/ 0 h 6858000"/>
              <a:gd name="connsiteX16" fmla="*/ 8227739 w 8227739"/>
              <a:gd name="connsiteY16" fmla="*/ 3429001 h 6858000"/>
              <a:gd name="connsiteX17" fmla="*/ 7165907 w 8227739"/>
              <a:gd name="connsiteY17" fmla="*/ 6858000 h 6858000"/>
              <a:gd name="connsiteX18" fmla="*/ 6094759 w 8227739"/>
              <a:gd name="connsiteY18" fmla="*/ 6858000 h 6858000"/>
              <a:gd name="connsiteX19" fmla="*/ 5830696 w 8227739"/>
              <a:gd name="connsiteY19" fmla="*/ 6858000 h 6858000"/>
              <a:gd name="connsiteX20" fmla="*/ 4816158 w 8227739"/>
              <a:gd name="connsiteY20" fmla="*/ 6858000 h 6858000"/>
              <a:gd name="connsiteX21" fmla="*/ 4788468 w 8227739"/>
              <a:gd name="connsiteY21" fmla="*/ 6858000 h 6858000"/>
              <a:gd name="connsiteX22" fmla="*/ 4759548 w 8227739"/>
              <a:gd name="connsiteY22" fmla="*/ 6858000 h 6858000"/>
              <a:gd name="connsiteX23" fmla="*/ 3995987 w 8227739"/>
              <a:gd name="connsiteY23" fmla="*/ 6858000 h 6858000"/>
              <a:gd name="connsiteX24" fmla="*/ 3934086 w 8227739"/>
              <a:gd name="connsiteY24" fmla="*/ 6858000 h 6858000"/>
              <a:gd name="connsiteX25" fmla="*/ 3169920 w 8227739"/>
              <a:gd name="connsiteY25" fmla="*/ 6858000 h 6858000"/>
              <a:gd name="connsiteX26" fmla="*/ 2924839 w 8227739"/>
              <a:gd name="connsiteY26" fmla="*/ 6858000 h 6858000"/>
              <a:gd name="connsiteX27" fmla="*/ 2660776 w 8227739"/>
              <a:gd name="connsiteY27" fmla="*/ 6858000 h 6858000"/>
              <a:gd name="connsiteX28" fmla="*/ 1646238 w 8227739"/>
              <a:gd name="connsiteY28" fmla="*/ 6858000 h 6858000"/>
              <a:gd name="connsiteX29" fmla="*/ 1618548 w 8227739"/>
              <a:gd name="connsiteY29" fmla="*/ 6858000 h 6858000"/>
              <a:gd name="connsiteX30" fmla="*/ 1589628 w 8227739"/>
              <a:gd name="connsiteY30" fmla="*/ 6858000 h 6858000"/>
              <a:gd name="connsiteX31" fmla="*/ 764166 w 8227739"/>
              <a:gd name="connsiteY31" fmla="*/ 6858000 h 6858000"/>
              <a:gd name="connsiteX32" fmla="*/ 0 w 8227739"/>
              <a:gd name="connsiteY3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8227739" h="6858000">
                <a:moveTo>
                  <a:pt x="0" y="0"/>
                </a:moveTo>
                <a:lnTo>
                  <a:pt x="764166" y="0"/>
                </a:lnTo>
                <a:lnTo>
                  <a:pt x="1589628" y="0"/>
                </a:lnTo>
                <a:lnTo>
                  <a:pt x="1618548" y="0"/>
                </a:lnTo>
                <a:lnTo>
                  <a:pt x="1646238" y="0"/>
                </a:lnTo>
                <a:lnTo>
                  <a:pt x="2660776" y="0"/>
                </a:lnTo>
                <a:lnTo>
                  <a:pt x="2924839" y="0"/>
                </a:lnTo>
                <a:lnTo>
                  <a:pt x="3169920" y="0"/>
                </a:lnTo>
                <a:lnTo>
                  <a:pt x="3934086" y="0"/>
                </a:lnTo>
                <a:lnTo>
                  <a:pt x="3995987" y="0"/>
                </a:lnTo>
                <a:lnTo>
                  <a:pt x="4759548" y="0"/>
                </a:lnTo>
                <a:lnTo>
                  <a:pt x="4788468" y="0"/>
                </a:lnTo>
                <a:lnTo>
                  <a:pt x="4816158" y="0"/>
                </a:lnTo>
                <a:lnTo>
                  <a:pt x="5830696" y="0"/>
                </a:lnTo>
                <a:lnTo>
                  <a:pt x="6094759" y="0"/>
                </a:lnTo>
                <a:lnTo>
                  <a:pt x="7165907" y="0"/>
                </a:lnTo>
                <a:lnTo>
                  <a:pt x="8227739" y="3429001"/>
                </a:lnTo>
                <a:lnTo>
                  <a:pt x="7165907" y="6858000"/>
                </a:lnTo>
                <a:lnTo>
                  <a:pt x="6094759" y="6858000"/>
                </a:lnTo>
                <a:lnTo>
                  <a:pt x="5830696" y="6858000"/>
                </a:lnTo>
                <a:lnTo>
                  <a:pt x="4816158" y="6858000"/>
                </a:lnTo>
                <a:lnTo>
                  <a:pt x="4788468" y="6858000"/>
                </a:lnTo>
                <a:lnTo>
                  <a:pt x="4759548" y="6858000"/>
                </a:lnTo>
                <a:lnTo>
                  <a:pt x="3995987" y="6858000"/>
                </a:lnTo>
                <a:lnTo>
                  <a:pt x="3934086" y="6858000"/>
                </a:lnTo>
                <a:lnTo>
                  <a:pt x="3169920" y="6858000"/>
                </a:lnTo>
                <a:lnTo>
                  <a:pt x="2924839" y="6858000"/>
                </a:lnTo>
                <a:lnTo>
                  <a:pt x="2660776" y="6858000"/>
                </a:lnTo>
                <a:lnTo>
                  <a:pt x="1646238" y="6858000"/>
                </a:lnTo>
                <a:lnTo>
                  <a:pt x="1618548" y="6858000"/>
                </a:lnTo>
                <a:lnTo>
                  <a:pt x="1589628" y="6858000"/>
                </a:lnTo>
                <a:lnTo>
                  <a:pt x="764166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Font typeface="Arial" charset="0"/>
              <a:buNone/>
              <a:defRPr/>
            </a:lvl1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pic>
        <p:nvPicPr>
          <p:cNvPr id="6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9883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8229600" cy="103398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39938"/>
            <a:ext cx="8229600" cy="3941762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defRPr sz="1800"/>
            </a:lvl1pPr>
            <a:lvl2pPr marL="522288" indent="-234950">
              <a:buFont typeface="Arial" charset="0"/>
              <a:buChar char="•"/>
              <a:tabLst/>
              <a:defRPr sz="1600"/>
            </a:lvl2pPr>
            <a:lvl3pPr marL="863600" indent="-234950">
              <a:tabLst/>
              <a:defRPr sz="1600"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8229600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rgbClr val="8F95A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3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67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Titl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8229600" cy="1033986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8229600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rgbClr val="8F95A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149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with Intro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3941445" cy="3238500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0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4"/>
          </p:nvPr>
        </p:nvSpPr>
        <p:spPr>
          <a:xfrm>
            <a:off x="4754880" y="2743200"/>
            <a:ext cx="3931920" cy="3238500"/>
          </a:xfrm>
        </p:spPr>
        <p:txBody>
          <a:bodyPr>
            <a:noAutofit/>
          </a:bodyPr>
          <a:lstStyle>
            <a:lvl1pPr marL="228600" indent="-228600">
              <a:spcBef>
                <a:spcPts val="1200"/>
              </a:spcBef>
              <a:buSzPct val="120000"/>
              <a:defRPr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794814"/>
            <a:ext cx="8229600" cy="517519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Slide Title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57200" y="491619"/>
            <a:ext cx="8229600" cy="212725"/>
          </a:xfrm>
        </p:spPr>
        <p:txBody>
          <a:bodyPr anchor="b">
            <a:noAutofit/>
          </a:bodyPr>
          <a:lstStyle>
            <a:lvl1pPr marL="0" indent="0">
              <a:spcBef>
                <a:spcPts val="0"/>
              </a:spcBef>
              <a:buFont typeface="Arial" charset="0"/>
              <a:buNone/>
              <a:defRPr sz="1400" cap="all" baseline="0">
                <a:solidFill>
                  <a:srgbClr val="8F95A1"/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Content Placeholder 2"/>
          <p:cNvSpPr>
            <a:spLocks noGrp="1"/>
          </p:cNvSpPr>
          <p:nvPr>
            <p:ph idx="15"/>
          </p:nvPr>
        </p:nvSpPr>
        <p:spPr>
          <a:xfrm>
            <a:off x="457200" y="1532467"/>
            <a:ext cx="8229600" cy="1134533"/>
          </a:xfrm>
        </p:spPr>
        <p:txBody>
          <a:bodyPr>
            <a:noAutofit/>
          </a:bodyPr>
          <a:lstStyle>
            <a:lvl1pPr marL="0" indent="0">
              <a:spcBef>
                <a:spcPts val="1200"/>
              </a:spcBef>
              <a:buSzPct val="100000"/>
              <a:buFontTx/>
              <a:buNone/>
              <a:defRPr b="1"/>
            </a:lvl1pPr>
            <a:lvl2pPr marL="522288" indent="-234950">
              <a:buFont typeface="Arial" charset="0"/>
              <a:buChar char="•"/>
              <a:tabLst/>
              <a:defRPr/>
            </a:lvl2pPr>
            <a:lvl3pPr marL="863600" indent="-234950">
              <a:tabLst/>
              <a:defRPr/>
            </a:lvl3pPr>
            <a:lvl4pPr marL="1204913" indent="-223838">
              <a:tabLst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MCbrand_Logo_Horizontal_PMS_186_PC.png" descr="/Users/mmarosz/Desktop/GoGoGo/MC_NEW_BRAND/11. Final Logo Files/Horizontal/Digital/MCbrand_Logo_Horizontal_PMS_186_PC.png"/>
          <p:cNvPicPr>
            <a:picLocks noChangeAspect="1"/>
          </p:cNvPicPr>
          <p:nvPr userDrawn="1"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44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807259"/>
            <a:ext cx="8229600" cy="1021541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en-US" dirty="0"/>
              <a:t>Page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039938"/>
            <a:ext cx="8229600" cy="3941761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492505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88" r:id="rId3"/>
    <p:sldLayoutId id="2147483675" r:id="rId4"/>
    <p:sldLayoutId id="2147483694" r:id="rId5"/>
    <p:sldLayoutId id="2147483671" r:id="rId6"/>
    <p:sldLayoutId id="2147483692" r:id="rId7"/>
    <p:sldLayoutId id="2147483693" r:id="rId8"/>
    <p:sldLayoutId id="2147483649" r:id="rId9"/>
    <p:sldLayoutId id="2147483689" r:id="rId10"/>
    <p:sldLayoutId id="2147483690" r:id="rId11"/>
    <p:sldLayoutId id="2147483691" r:id="rId12"/>
    <p:sldLayoutId id="2147483696" r:id="rId13"/>
    <p:sldLayoutId id="2147483676" r:id="rId14"/>
    <p:sldLayoutId id="2147483703" r:id="rId15"/>
    <p:sldLayoutId id="2147483699" r:id="rId16"/>
    <p:sldLayoutId id="2147483698" r:id="rId17"/>
    <p:sldLayoutId id="2147483697" r:id="rId18"/>
    <p:sldLayoutId id="2147483700" r:id="rId19"/>
    <p:sldLayoutId id="2147483701" r:id="rId20"/>
    <p:sldLayoutId id="2147483704" r:id="rId21"/>
  </p:sldLayoutIdLst>
  <p:hf hdr="0" ftr="0" dt="0"/>
  <p:txStyles>
    <p:titleStyle>
      <a:lvl1pPr algn="l" defTabSz="457200" rtl="0" eaLnBrk="1" latinLnBrk="0" hangingPunct="1">
        <a:lnSpc>
          <a:spcPct val="80000"/>
        </a:lnSpc>
        <a:spcBef>
          <a:spcPct val="0"/>
        </a:spcBef>
        <a:buNone/>
        <a:defRPr sz="4400" b="1" i="0" kern="1200" cap="none" spc="100" baseline="0">
          <a:solidFill>
            <a:schemeClr val="tx2"/>
          </a:solidFill>
          <a:latin typeface="Times New Roman" charset="0"/>
          <a:ea typeface="Times New Roman" charset="0"/>
          <a:cs typeface="Times New Roman" charset="0"/>
        </a:defRPr>
      </a:lvl1pPr>
    </p:titleStyle>
    <p:bodyStyle>
      <a:lvl1pPr marL="233363" indent="-233363" algn="l" defTabSz="457200" rtl="0" eaLnBrk="1" latinLnBrk="0" hangingPunct="1">
        <a:spcBef>
          <a:spcPts val="1200"/>
        </a:spcBef>
        <a:spcAft>
          <a:spcPts val="0"/>
        </a:spcAft>
        <a:buSzPct val="100000"/>
        <a:buFontTx/>
        <a:buBlip>
          <a:blip r:embed="rId23"/>
        </a:buBlip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566738" algn="l" defTabSz="457200" rtl="0" eaLnBrk="1" latinLnBrk="0" hangingPunct="1">
        <a:spcBef>
          <a:spcPts val="600"/>
        </a:spcBef>
        <a:buFont typeface="Arial"/>
        <a:buChar char="–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300"/>
        </a:spcBef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300"/>
        </a:spcBef>
        <a:buFont typeface="Arial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300"/>
        </a:spcBef>
        <a:buFont typeface="Arial"/>
        <a:buChar char="»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2880" userDrawn="1">
          <p15:clr>
            <a:srgbClr val="F26B43"/>
          </p15:clr>
        </p15:guide>
        <p15:guide id="3" pos="288" userDrawn="1">
          <p15:clr>
            <a:srgbClr val="F26B43"/>
          </p15:clr>
        </p15:guide>
        <p15:guide id="4" pos="5472" userDrawn="1">
          <p15:clr>
            <a:srgbClr val="F26B43"/>
          </p15:clr>
        </p15:guide>
        <p15:guide id="5" orient="horz" pos="312" userDrawn="1">
          <p15:clr>
            <a:srgbClr val="F26B43"/>
          </p15:clr>
        </p15:guide>
        <p15:guide id="6" orient="horz" pos="3768" userDrawn="1">
          <p15:clr>
            <a:srgbClr val="F26B43"/>
          </p15:clr>
        </p15:guide>
        <p15:guide id="7" pos="582" userDrawn="1">
          <p15:clr>
            <a:srgbClr val="F26B43"/>
          </p15:clr>
        </p15:guide>
        <p15:guide id="8" pos="5184" userDrawn="1">
          <p15:clr>
            <a:srgbClr val="F26B43"/>
          </p15:clr>
        </p15:guide>
        <p15:guide id="9" orient="horz" pos="447" userDrawn="1">
          <p15:clr>
            <a:srgbClr val="F26B43"/>
          </p15:clr>
        </p15:guide>
        <p15:guide id="10" orient="horz" pos="1152" userDrawn="1">
          <p15:clr>
            <a:srgbClr val="F26B43"/>
          </p15:clr>
        </p15:guide>
        <p15:guide id="11" orient="horz" pos="1410" userDrawn="1">
          <p15:clr>
            <a:srgbClr val="F26B43"/>
          </p15:clr>
        </p15:guide>
        <p15:guide id="12" pos="1519" userDrawn="1">
          <p15:clr>
            <a:srgbClr val="F26B43"/>
          </p15:clr>
        </p15:guide>
        <p15:guide id="13" pos="1110" userDrawn="1">
          <p15:clr>
            <a:srgbClr val="F26B43"/>
          </p15:clr>
        </p15:guide>
        <p15:guide id="14" orient="horz" pos="3147" userDrawn="1">
          <p15:clr>
            <a:srgbClr val="F26B43"/>
          </p15:clr>
        </p15:guide>
        <p15:guide id="15" pos="993" userDrawn="1">
          <p15:clr>
            <a:srgbClr val="F26B43"/>
          </p15:clr>
        </p15:guide>
        <p15:guide id="16" orient="horz" pos="1803" userDrawn="1">
          <p15:clr>
            <a:srgbClr val="F26B43"/>
          </p15:clr>
        </p15:guide>
        <p15:guide id="17" orient="horz" pos="504" userDrawn="1">
          <p15:clr>
            <a:srgbClr val="F26B43"/>
          </p15:clr>
        </p15:guide>
        <p15:guide id="18" orient="horz" pos="1285" userDrawn="1">
          <p15:clr>
            <a:srgbClr val="F26B43"/>
          </p15:clr>
        </p15:guide>
        <p15:guide id="19" pos="254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IN_PROGRESS/MC_PPT_Template/MC_PPT_Template_012716_FINAL/Photos/CAR-201208-ssheridan-0952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file://localhost/Users/mmarosz/Desktop/GoGoGo/MC_BRAND/11.%20Final%20Logo%20Files/MCbrand_Logo_Horizontal/Digital/MCbrand_Logo_Horizontal_White.png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IN_PROGRESS/MC_PPT_Template/MC_PPT_Template_012716_FINAL/Photos/CAR-201208-ssheridan-0952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file://localhost/Users/mmarosz/Desktop/GoGoGo/IN_PROGRESS/MC_PPT_Template/MC_PPT_Template_012716_FINAL/Photos/niger-201402-ssheridan-1684.JPG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IN_PROGRESS/MC_PPT_Template/MC_PPT_Template_012716_FINAL/Photos/nicaragua-200703-msamper-0202.JPG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IN_PROGRESS/MC_PPT_Template/MC_PPT_Template_012716_FINAL/Photos/Full%20Frame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5.xml"/><Relationship Id="rId5" Type="http://schemas.openxmlformats.org/officeDocument/2006/relationships/image" Target="file://localhost/Users/mmarosz/Desktop/GoGoGo/MC_BRAND/11.%20Final%20Logo%20Files/MCbrand_Logo_Horizontal/Digital/MCbrand_Logo_Horizontal_White.png" TargetMode="Externa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file://localhost/Users/mmarosz/Desktop/GoGoGo/IN_PROGRESS/MC_PPT_Template/MC_PPT_Template_012716_FINAL/Photos/CAR-201208-ssheridan-0952.jpg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Relationship Id="rId5" Type="http://schemas.openxmlformats.org/officeDocument/2006/relationships/image" Target="file://localhost/Users/mmarosz/Desktop/GoGoGo/MC_BRAND/11.%20Final%20Logo%20Files/MCbrand_Logo_Horizontal/Digital/MCbrand_Logo_Horizontal_White.png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CAR-201208-ssheridan-0952.jpg" descr="/Users/mmarosz/Desktop/GoGoGo/IN_PROGRESS/MC_PPT_Template/MC_PPT_Template_012716_FINAL/Photos/CAR-201208-ssheridan-0952.jpg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44" b="9154"/>
          <a:stretch/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Welcome</a:t>
            </a:r>
          </a:p>
        </p:txBody>
      </p:sp>
      <p:pic>
        <p:nvPicPr>
          <p:cNvPr id="5" name="MCbrand_Logo_Horizontal_White.png" descr="/Users/mmarosz/Desktop/GoGoGo/MC_BRAND/11. Final Logo Files/MCbrand_Logo_Horizontal/Digital/MCbrand_Logo_Horizontal_White.png"/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969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9"/>
          </p:nvPr>
        </p:nvSpPr>
        <p:spPr/>
        <p:txBody>
          <a:bodyPr>
            <a:normAutofit/>
          </a:bodyPr>
          <a:lstStyle/>
          <a:p>
            <a:r>
              <a:rPr lang="en-US" dirty="0"/>
              <a:t>Carron Beaumont</a:t>
            </a:r>
          </a:p>
        </p:txBody>
      </p:sp>
      <p:sp>
        <p:nvSpPr>
          <p:cNvPr id="3" name="Tit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IGA strategy </a:t>
            </a: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 West-Nile refugee settlements</a:t>
            </a: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20"/>
          </p:nvPr>
        </p:nvSpPr>
        <p:spPr/>
        <p:txBody>
          <a:bodyPr>
            <a:normAutofit/>
          </a:bodyPr>
          <a:lstStyle/>
          <a:p>
            <a:r>
              <a:rPr lang="en-US" dirty="0"/>
              <a:t>Deputy Country Director Mercy Corps</a:t>
            </a:r>
          </a:p>
        </p:txBody>
      </p:sp>
      <p:pic>
        <p:nvPicPr>
          <p:cNvPr id="12" name="CAR-201208-ssheridan-0952.jpg" descr="/Users/mmarosz/Desktop/GoGoGo/IN_PROGRESS/MC_PPT_Template/MC_PPT_Template_012716_FINAL/Photos/CAR-201208-ssheridan-0952.jpg"/>
          <p:cNvPicPr>
            <a:picLocks noGrp="1" noChangeAspect="1"/>
          </p:cNvPicPr>
          <p:nvPr>
            <p:ph type="pic" sz="quarter" idx="17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1" r="1881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75398553"/>
      </p:ext>
    </p:extLst>
  </p:cSld>
  <p:clrMapOvr>
    <a:masterClrMapping/>
  </p:clrMapOvr>
  <p:transition spd="slow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277177" y="1559492"/>
            <a:ext cx="3941445" cy="394176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Objective: </a:t>
            </a:r>
          </a:p>
          <a:p>
            <a:pPr marL="0" indent="0">
              <a:buNone/>
            </a:pPr>
            <a:r>
              <a:rPr lang="en-US" dirty="0"/>
              <a:t>Identify high potential businesses per area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Identify businesses that have:</a:t>
            </a:r>
          </a:p>
          <a:p>
            <a:pPr>
              <a:buFontTx/>
              <a:buChar char="-"/>
            </a:pPr>
            <a:r>
              <a:rPr lang="en-US" dirty="0"/>
              <a:t>High demand</a:t>
            </a:r>
          </a:p>
          <a:p>
            <a:pPr>
              <a:buFontTx/>
              <a:buChar char="-"/>
            </a:pPr>
            <a:r>
              <a:rPr lang="en-US" dirty="0"/>
              <a:t>Gaps in the market</a:t>
            </a:r>
          </a:p>
          <a:p>
            <a:pPr>
              <a:buFontTx/>
              <a:buChar char="-"/>
            </a:pPr>
            <a:r>
              <a:rPr lang="en-US" dirty="0"/>
              <a:t>Opportunities per area/village</a:t>
            </a:r>
          </a:p>
          <a:p>
            <a:pPr>
              <a:buFontTx/>
              <a:buChar char="-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66594" y="855148"/>
            <a:ext cx="3941445" cy="615306"/>
          </a:xfrm>
        </p:spPr>
        <p:txBody>
          <a:bodyPr/>
          <a:lstStyle/>
          <a:p>
            <a:r>
              <a:rPr lang="en-US" sz="3600" dirty="0"/>
              <a:t>Market assessment</a:t>
            </a:r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pic>
        <p:nvPicPr>
          <p:cNvPr id="5" name="niger-201402-ssheridan-1684.JPG" descr="/Users/mmarosz/Desktop/GoGoGo/IN_PROGRESS/MC_PPT_Template/MC_PPT_Template_012716_FINAL/Photos/niger-201402-ssheridan-1684.JPG"/>
          <p:cNvPicPr>
            <a:picLocks noGrp="1" noChangeAspect="1"/>
          </p:cNvPicPr>
          <p:nvPr>
            <p:ph type="pic" sz="quarter" idx="20"/>
          </p:nvPr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28" r="251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511574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Project Design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3729" y="1761776"/>
            <a:ext cx="7581666" cy="507831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35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Improved sustainable livelihoods for South Sudanese refugees and/or nationals in three refugee settlements in West-Nile Uganda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3729" y="3632280"/>
            <a:ext cx="1357630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Cash-grants transfer via Mobile Money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150077" y="3637254"/>
            <a:ext cx="1470454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Business Development Support training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122461" y="3646225"/>
            <a:ext cx="1121774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Coaching and mentoring</a:t>
            </a:r>
          </a:p>
          <a:p>
            <a:endParaRPr lang="en-GB" sz="1200" dirty="0"/>
          </a:p>
        </p:txBody>
      </p:sp>
      <p:sp>
        <p:nvSpPr>
          <p:cNvPr id="12" name="Right Arrow 11"/>
          <p:cNvSpPr/>
          <p:nvPr/>
        </p:nvSpPr>
        <p:spPr>
          <a:xfrm rot="16200000">
            <a:off x="892840" y="3230408"/>
            <a:ext cx="318168" cy="285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3" name="Right Arrow 12"/>
          <p:cNvSpPr/>
          <p:nvPr/>
        </p:nvSpPr>
        <p:spPr>
          <a:xfrm rot="16200000">
            <a:off x="2700558" y="3249216"/>
            <a:ext cx="318168" cy="285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4" name="Right Arrow 13"/>
          <p:cNvSpPr/>
          <p:nvPr/>
        </p:nvSpPr>
        <p:spPr>
          <a:xfrm rot="16200000">
            <a:off x="4499550" y="3264523"/>
            <a:ext cx="318168" cy="285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6" name="TextBox 15"/>
          <p:cNvSpPr txBox="1"/>
          <p:nvPr/>
        </p:nvSpPr>
        <p:spPr>
          <a:xfrm>
            <a:off x="363729" y="2782721"/>
            <a:ext cx="7581666" cy="30008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350" dirty="0"/>
              <a:t>Established profitable businesses owned by selected refugees and/or nationals  </a:t>
            </a:r>
          </a:p>
        </p:txBody>
      </p:sp>
      <p:sp>
        <p:nvSpPr>
          <p:cNvPr id="17" name="Right Arrow 16"/>
          <p:cNvSpPr/>
          <p:nvPr/>
        </p:nvSpPr>
        <p:spPr>
          <a:xfrm rot="16200000">
            <a:off x="3813060" y="2393110"/>
            <a:ext cx="318168" cy="285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18" name="TextBox 17"/>
          <p:cNvSpPr txBox="1"/>
          <p:nvPr/>
        </p:nvSpPr>
        <p:spPr>
          <a:xfrm>
            <a:off x="363728" y="4904221"/>
            <a:ext cx="7581667" cy="30008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350" dirty="0"/>
              <a:t>Motivated, experienced and skilled refugees and / or nationals (potential entrepreneurs)</a:t>
            </a:r>
          </a:p>
        </p:txBody>
      </p:sp>
      <p:sp>
        <p:nvSpPr>
          <p:cNvPr id="19" name="Right Arrow 18"/>
          <p:cNvSpPr/>
          <p:nvPr/>
        </p:nvSpPr>
        <p:spPr>
          <a:xfrm rot="16200000">
            <a:off x="3939434" y="4437165"/>
            <a:ext cx="318168" cy="285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  <p:sp>
        <p:nvSpPr>
          <p:cNvPr id="22" name="TextBox 21"/>
          <p:cNvSpPr txBox="1"/>
          <p:nvPr/>
        </p:nvSpPr>
        <p:spPr>
          <a:xfrm>
            <a:off x="5815169" y="3628035"/>
            <a:ext cx="1361094" cy="646331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1200" dirty="0"/>
              <a:t>Information acquired through smartphones</a:t>
            </a:r>
          </a:p>
        </p:txBody>
      </p:sp>
      <p:sp>
        <p:nvSpPr>
          <p:cNvPr id="23" name="Right Arrow 22"/>
          <p:cNvSpPr/>
          <p:nvPr/>
        </p:nvSpPr>
        <p:spPr>
          <a:xfrm rot="16200000">
            <a:off x="6270197" y="3249217"/>
            <a:ext cx="318168" cy="2853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350"/>
          </a:p>
        </p:txBody>
      </p:sp>
    </p:spTree>
    <p:extLst>
      <p:ext uri="{BB962C8B-B14F-4D97-AF65-F5344CB8AC3E}">
        <p14:creationId xmlns:p14="http://schemas.microsoft.com/office/powerpoint/2010/main" val="41756297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457200" y="1458119"/>
            <a:ext cx="6660292" cy="3941762"/>
          </a:xfrm>
        </p:spPr>
        <p:txBody>
          <a:bodyPr/>
          <a:lstStyle/>
          <a:p>
            <a:pPr marL="0" lvl="0" indent="0">
              <a:buNone/>
            </a:pPr>
            <a:r>
              <a:rPr lang="en-US" sz="1400" b="1" dirty="0"/>
              <a:t>Target group: </a:t>
            </a:r>
          </a:p>
          <a:p>
            <a:pPr lvl="0"/>
            <a:r>
              <a:rPr lang="en-US" sz="1400" dirty="0"/>
              <a:t>Participants went through a competitive selection process where motivation, entrepreneurship skills and business plans were the main criteria for selection</a:t>
            </a:r>
          </a:p>
          <a:p>
            <a:pPr lvl="0"/>
            <a:r>
              <a:rPr lang="en-US" sz="1400" dirty="0"/>
              <a:t>Focus on experienced individual business owners with the right skill set that have business ideas that meet market demands in the area (according to market assessment).</a:t>
            </a:r>
          </a:p>
          <a:p>
            <a:pPr lvl="0"/>
            <a:r>
              <a:rPr lang="en-US" sz="1400" dirty="0"/>
              <a:t>Spread across the three refugee settlements in West-Nile – equally spread per zone. </a:t>
            </a:r>
          </a:p>
          <a:p>
            <a:pPr marL="0" lvl="0" indent="0">
              <a:buNone/>
            </a:pPr>
            <a:endParaRPr lang="en-US" sz="1400" dirty="0"/>
          </a:p>
          <a:p>
            <a:pPr marL="0" lvl="0" indent="0">
              <a:buNone/>
            </a:pPr>
            <a:r>
              <a:rPr lang="en-US" sz="1400" b="1" dirty="0"/>
              <a:t>Reasons behind:</a:t>
            </a:r>
          </a:p>
          <a:p>
            <a:pPr lvl="0"/>
            <a:r>
              <a:rPr lang="en-US" sz="1400" dirty="0"/>
              <a:t>No funding available to give participants relevant technical skills</a:t>
            </a:r>
          </a:p>
          <a:p>
            <a:pPr lvl="0"/>
            <a:r>
              <a:rPr lang="en-US" sz="1400" dirty="0"/>
              <a:t>Success rate is higher when individuals have already some experience in managing a business of have technical skills</a:t>
            </a:r>
          </a:p>
          <a:p>
            <a:pPr lvl="0"/>
            <a:r>
              <a:rPr lang="en-US" sz="1400" dirty="0"/>
              <a:t>Group-based IGAs are more difficult to manage due to difficulties of group dynamics, difference in interest and trust issues.</a:t>
            </a: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794814"/>
            <a:ext cx="6236566" cy="490289"/>
          </a:xfrm>
        </p:spPr>
        <p:txBody>
          <a:bodyPr/>
          <a:lstStyle/>
          <a:p>
            <a:r>
              <a:rPr lang="en-US" sz="3600" dirty="0"/>
              <a:t>Target Group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</a:p>
        </p:txBody>
      </p:sp>
      <p:pic>
        <p:nvPicPr>
          <p:cNvPr id="5" name="nicaragua-200703-msamper-0202.JPG" descr="/Users/mmarosz/Desktop/GoGoGo/IN_PROGRESS/MC_PPT_Template/MC_PPT_Template_012716_FINAL/Photos/nicaragua-200703-msamper-0202.JPG"/>
          <p:cNvPicPr>
            <a:picLocks noGrp="1" noChangeAspect="1"/>
          </p:cNvPicPr>
          <p:nvPr>
            <p:ph type="pic" sz="quarter" idx="20"/>
          </p:nvPr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2" r="34146"/>
          <a:stretch/>
        </p:blipFill>
        <p:spPr/>
      </p:pic>
    </p:spTree>
    <p:extLst>
      <p:ext uri="{BB962C8B-B14F-4D97-AF65-F5344CB8AC3E}">
        <p14:creationId xmlns:p14="http://schemas.microsoft.com/office/powerpoint/2010/main" val="17378064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186CAD7-4702-1B46-BBAB-A751053BE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learnings and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894C086-2AAA-0B43-8A46-531ED39CBC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81592"/>
            <a:ext cx="8229600" cy="3941762"/>
          </a:xfrm>
        </p:spPr>
        <p:txBody>
          <a:bodyPr/>
          <a:lstStyle/>
          <a:p>
            <a:r>
              <a:rPr lang="en-GB" dirty="0"/>
              <a:t>Spread interventions equally per zone/village to reduce conflicts</a:t>
            </a:r>
          </a:p>
          <a:p>
            <a:r>
              <a:rPr lang="en-GB" dirty="0"/>
              <a:t>Ensure longer term follow up to make sure grants are spend the right way</a:t>
            </a:r>
          </a:p>
          <a:p>
            <a:r>
              <a:rPr lang="en-GB" dirty="0"/>
              <a:t>High failure rate when IGA’s are not selected well or no proper follow up </a:t>
            </a:r>
          </a:p>
          <a:p>
            <a:r>
              <a:rPr lang="en-GB" dirty="0"/>
              <a:t>High illiteracy rate of participants</a:t>
            </a:r>
          </a:p>
          <a:p>
            <a:r>
              <a:rPr lang="en-GB" dirty="0"/>
              <a:t>Migration of participants to nearby towns or other areas</a:t>
            </a:r>
          </a:p>
          <a:p>
            <a:r>
              <a:rPr lang="en-GB" dirty="0"/>
              <a:t>70% (139 out of 200) of the supported businesses are still active a year after receiving training and cash grant</a:t>
            </a:r>
          </a:p>
          <a:p>
            <a:r>
              <a:rPr lang="en-GB" dirty="0"/>
              <a:t>Business opportunities can vary between settlement/zone/village</a:t>
            </a:r>
          </a:p>
          <a:p>
            <a:r>
              <a:rPr lang="en-GB" dirty="0"/>
              <a:t>Market distortion due to food distributions</a:t>
            </a:r>
          </a:p>
          <a:p>
            <a:endParaRPr lang="en-GB" dirty="0"/>
          </a:p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B1B36431-9B77-1C4C-88FD-F786C6C16A3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8564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Full Frame.jpg" descr="/Users/mmarosz/Desktop/GoGoGo/IN_PROGRESS/MC_PPT_Template/MC_PPT_Template_012716_FINAL/Photos/Full Frame.jpg"/>
          <p:cNvPicPr>
            <a:picLocks noGrp="1" noChangeAspect="1"/>
          </p:cNvPicPr>
          <p:nvPr>
            <p:ph type="pic" sz="quarter" idx="12"/>
          </p:nvPr>
        </p:nvPicPr>
        <p:blipFill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4" name="MCbrand_Logo_Horizontal_White.png" descr="/Users/mmarosz/Desktop/GoGoGo/MC_BRAND/11. Final Logo Files/MCbrand_Logo_Horizontal/Digital/MCbrand_Logo_Horizontal_White.png"/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18944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0E2439D-EB8B-C240-95F3-95FF61D196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Private Sector Engagement (BRIDGE)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C8A76FD-1932-6C46-BEB3-46CECFB808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C994459D-7CC9-4345-8540-5A5A79D9EC9E}"/>
              </a:ext>
            </a:extLst>
          </p:cNvPr>
          <p:cNvSpPr txBox="1"/>
          <p:nvPr/>
        </p:nvSpPr>
        <p:spPr>
          <a:xfrm>
            <a:off x="457200" y="1655805"/>
            <a:ext cx="8229600" cy="41242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Partnership with private sector: </a:t>
            </a:r>
            <a:r>
              <a:rPr lang="en-GB" sz="1600" dirty="0" err="1"/>
              <a:t>Gulu</a:t>
            </a:r>
            <a:r>
              <a:rPr lang="en-GB" sz="1600" dirty="0"/>
              <a:t> Agricultural Development Company (GADC)</a:t>
            </a:r>
          </a:p>
          <a:p>
            <a:endParaRPr lang="en-GB" b="1" dirty="0"/>
          </a:p>
          <a:p>
            <a:r>
              <a:rPr lang="en-GB" sz="1400" b="1" dirty="0"/>
              <a:t>Improve </a:t>
            </a:r>
            <a:r>
              <a:rPr lang="en-GB" sz="1400" b="1" dirty="0" err="1"/>
              <a:t>agro</a:t>
            </a:r>
            <a:r>
              <a:rPr lang="en-GB" sz="1400" b="1" dirty="0"/>
              <a:t>-agent network </a:t>
            </a:r>
          </a:p>
          <a:p>
            <a:pPr marL="285750" indent="-285750">
              <a:buFontTx/>
              <a:buChar char="-"/>
            </a:pPr>
            <a:r>
              <a:rPr lang="en-GB" sz="1400" dirty="0"/>
              <a:t>GADC selects 24 </a:t>
            </a:r>
            <a:r>
              <a:rPr lang="en-GB" sz="1400" dirty="0" err="1"/>
              <a:t>agro</a:t>
            </a:r>
            <a:r>
              <a:rPr lang="en-GB" sz="1400" dirty="0"/>
              <a:t>-agents in 3 settlements</a:t>
            </a:r>
          </a:p>
          <a:p>
            <a:pPr marL="285750" indent="-285750">
              <a:buFontTx/>
              <a:buChar char="-"/>
            </a:pPr>
            <a:r>
              <a:rPr lang="en-GB" sz="1400" dirty="0" err="1"/>
              <a:t>Agro</a:t>
            </a:r>
            <a:r>
              <a:rPr lang="en-GB" sz="1400" dirty="0"/>
              <a:t>-agents receive seeds (maize, </a:t>
            </a:r>
            <a:r>
              <a:rPr lang="en-GB" sz="1400" dirty="0" err="1"/>
              <a:t>gnuts</a:t>
            </a:r>
            <a:r>
              <a:rPr lang="en-GB" sz="1400" dirty="0"/>
              <a:t>, sesame and </a:t>
            </a:r>
            <a:r>
              <a:rPr lang="en-GB" sz="1400" dirty="0" err="1"/>
              <a:t>cottong</a:t>
            </a:r>
            <a:r>
              <a:rPr lang="en-GB" sz="1400" dirty="0"/>
              <a:t>) from GADC to be sold for a subsidized price to farmers via vouchers (Mercy Corps)</a:t>
            </a:r>
          </a:p>
          <a:p>
            <a:pPr marL="285750" indent="-285750">
              <a:buFontTx/>
              <a:buChar char="-"/>
            </a:pPr>
            <a:r>
              <a:rPr lang="en-GB" sz="1400" dirty="0"/>
              <a:t>Mercy Corps trains </a:t>
            </a:r>
            <a:r>
              <a:rPr lang="en-GB" sz="1400" dirty="0" err="1"/>
              <a:t>agro</a:t>
            </a:r>
            <a:r>
              <a:rPr lang="en-GB" sz="1400" dirty="0"/>
              <a:t>-agents on BDS and disburse cash grants to improve and expand their business</a:t>
            </a:r>
          </a:p>
          <a:p>
            <a:pPr marL="285750" indent="-285750">
              <a:buFontTx/>
              <a:buChar char="-"/>
            </a:pPr>
            <a:r>
              <a:rPr lang="en-GB" sz="1400" dirty="0"/>
              <a:t>GADC selects best agents and provide them with credit to offtake produce from farmers for a market price</a:t>
            </a:r>
          </a:p>
          <a:p>
            <a:pPr marL="285750" indent="-285750">
              <a:buFontTx/>
              <a:buChar char="-"/>
            </a:pPr>
            <a:r>
              <a:rPr lang="en-GB" sz="1400" dirty="0"/>
              <a:t>Mercy Corp follows provide coaching and mentoring to support the </a:t>
            </a:r>
            <a:r>
              <a:rPr lang="en-GB" sz="1400" dirty="0" err="1"/>
              <a:t>agro</a:t>
            </a:r>
            <a:r>
              <a:rPr lang="en-GB" sz="1400" dirty="0"/>
              <a:t>-agents business. </a:t>
            </a:r>
          </a:p>
          <a:p>
            <a:pPr marL="285750" indent="-285750">
              <a:buFontTx/>
              <a:buChar char="-"/>
            </a:pPr>
            <a:endParaRPr lang="en-GB" sz="1400" dirty="0"/>
          </a:p>
          <a:p>
            <a:r>
              <a:rPr lang="en-GB" sz="1400" b="1" dirty="0"/>
              <a:t>Increase produce for farmers:</a:t>
            </a:r>
          </a:p>
          <a:p>
            <a:pPr marL="285750" indent="-285750">
              <a:buFontTx/>
              <a:buChar char="-"/>
            </a:pPr>
            <a:r>
              <a:rPr lang="en-GB" sz="1400" dirty="0"/>
              <a:t>Farmers buy subsidized seeds from </a:t>
            </a:r>
            <a:r>
              <a:rPr lang="en-GB" sz="1400" dirty="0" err="1"/>
              <a:t>agro</a:t>
            </a:r>
            <a:r>
              <a:rPr lang="en-GB" sz="1400" dirty="0"/>
              <a:t>-agents via vouchers (Mercy Corps)</a:t>
            </a:r>
          </a:p>
          <a:p>
            <a:pPr marL="285750" indent="-285750">
              <a:buFontTx/>
              <a:buChar char="-"/>
            </a:pPr>
            <a:r>
              <a:rPr lang="en-GB" sz="1400" dirty="0"/>
              <a:t>Farmers are trained by GADC on different modules including post-harvest handling and making organic pesticides</a:t>
            </a:r>
          </a:p>
          <a:p>
            <a:pPr marL="285750" indent="-285750">
              <a:buFontTx/>
              <a:buChar char="-"/>
            </a:pPr>
            <a:r>
              <a:rPr lang="en-GB" sz="1400" dirty="0"/>
              <a:t>Farmers sell produce to GADC agents for a market price</a:t>
            </a:r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135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AR-201208-ssheridan-0952.jpg" descr="/Users/mmarosz/Desktop/GoGoGo/IN_PROGRESS/MC_PPT_Template/MC_PPT_Template_012716_FINAL/Photos/CAR-201208-ssheridan-0952.jpg"/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 r:link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29" b="8969"/>
          <a:stretch/>
        </p:blipFill>
        <p:spPr/>
      </p:pic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8000" dirty="0"/>
              <a:t>Thank You!</a:t>
            </a:r>
          </a:p>
        </p:txBody>
      </p:sp>
      <p:pic>
        <p:nvPicPr>
          <p:cNvPr id="5" name="MCbrand_Logo_Horizontal_White.png" descr="/Users/mmarosz/Desktop/GoGoGo/MC_BRAND/11. Final Logo Files/MCbrand_Logo_Horizontal/Digital/MCbrand_Logo_Horizontal_White.png"/>
          <p:cNvPicPr>
            <a:picLocks noChangeAspect="1"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0135" y="6141425"/>
            <a:ext cx="1187934" cy="419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989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Mercy Corps Colors sampled">
      <a:dk1>
        <a:srgbClr val="4C515A"/>
      </a:dk1>
      <a:lt1>
        <a:srgbClr val="FFFFFF"/>
      </a:lt1>
      <a:dk2>
        <a:srgbClr val="D01D2B"/>
      </a:dk2>
      <a:lt2>
        <a:srgbClr val="FFFFFF"/>
      </a:lt2>
      <a:accent1>
        <a:srgbClr val="13A8A2"/>
      </a:accent1>
      <a:accent2>
        <a:srgbClr val="69AA43"/>
      </a:accent2>
      <a:accent3>
        <a:srgbClr val="FEC709"/>
      </a:accent3>
      <a:accent4>
        <a:srgbClr val="494E55"/>
      </a:accent4>
      <a:accent5>
        <a:srgbClr val="868A90"/>
      </a:accent5>
      <a:accent6>
        <a:srgbClr val="E5E6E9"/>
      </a:accent6>
      <a:hlink>
        <a:srgbClr val="D01D2B"/>
      </a:hlink>
      <a:folHlink>
        <a:srgbClr val="96999F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18411</TotalTime>
  <Words>559</Words>
  <Application>Microsoft Office PowerPoint</Application>
  <PresentationFormat>On-screen Show (4:3)</PresentationFormat>
  <Paragraphs>71</Paragraphs>
  <Slides>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Welcome</vt:lpstr>
      <vt:lpstr>IGA strategy </vt:lpstr>
      <vt:lpstr>Market assessment</vt:lpstr>
      <vt:lpstr>Project Design</vt:lpstr>
      <vt:lpstr>Target Group</vt:lpstr>
      <vt:lpstr>Key learnings and challenges</vt:lpstr>
      <vt:lpstr>PowerPoint Presentation</vt:lpstr>
      <vt:lpstr>Private Sector Engagement (BRIDGE)</vt:lpstr>
      <vt:lpstr>Thank You!</vt:lpstr>
    </vt:vector>
  </TitlesOfParts>
  <Company>Mercy Corps</Company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Arial</dc:title>
  <dc:creator>Stuart Iwasaki</dc:creator>
  <cp:lastModifiedBy>mercy corps</cp:lastModifiedBy>
  <cp:revision>406</cp:revision>
  <dcterms:created xsi:type="dcterms:W3CDTF">2015-10-12T23:01:29Z</dcterms:created>
  <dcterms:modified xsi:type="dcterms:W3CDTF">2019-11-19T09:34:47Z</dcterms:modified>
</cp:coreProperties>
</file>