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61" r:id="rId2"/>
    <p:sldId id="256" r:id="rId3"/>
    <p:sldId id="257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en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982A65-A29D-428E-B2B5-A12CF9F66E1D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L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D06C02-1F25-4274-9AF2-768DB077FBB5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50459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989C6-5079-43A2-B5D7-9BD4BD04F9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2760F6-F226-48F8-8650-487FD20369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D6DC17-0A46-4243-BB18-FFB56F9DF9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37BF4B-C735-43A4-838D-9C8EC4FF93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5E97CD-2786-4C42-B1DE-5B11E7404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787414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36E051-749B-4ADE-8DC8-A7E34932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9A58441-A6E1-4DDB-9651-21A46F9256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506575-7926-4CCB-A599-C7FB2C23CC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5A6A638-2D2D-49AD-B205-74C2F1696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198437-30A2-4BC1-8197-5F3AE3A8C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9866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3077E9-21BA-445A-91F5-7E2A49E86CF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D5CBEF7-6BA5-4599-B87A-801CC383F8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B36912-55E6-4210-9982-0CEAA3EBC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1676C8-8A46-46BE-AFCF-E0C53D363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BAE5E5-4588-46F2-8C72-75F54E2B7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6334746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5F7539-FB6B-4F96-BED4-B631186E04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CF258-E0D5-4880-BA5B-6728EA45B7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9628F-8D78-410D-9C01-A974E73638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9AD3B-1D2D-4903-8947-60544B5FA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19D517-709A-46A6-8939-F739F8415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755949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4E0471-33A1-4185-AE5A-35DE7EFC2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FB7B2A-4D7E-429D-9084-FE3DE4089E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9077E7-EB6E-4894-863A-A5A4B26BCA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B45972-CC58-46F8-B90D-3C86EFD635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2BFCF8-C1C2-4EAB-8C4B-47E421165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3676023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C417B6-B172-4D35-9042-11FA568EB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6A1477-3F95-47B4-9B5A-F6218845EF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688C32-C02C-4120-A47F-8C17D9B63E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551EBE-C4A7-47A1-A701-9883BF0ED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549098-4E9A-408B-A1C9-6ED796F31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570B5-FF2F-4E36-8DA6-E40565193D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066438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D0052D-E51D-4B73-A5C4-A5CF8D9FFD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5EBA4A-663F-430E-8D96-814A790FA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AD0383-6C73-42A9-BF7C-32A10A5C96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DD34CC-3124-4271-9430-DB5B36B7C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947D760-C895-47B2-AC43-384BE171514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E24D176-0201-4621-8A49-B3389EFFC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7428AA-375A-4C2C-9301-89608CFDF8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89DAA69-39DD-42BA-8B91-5E82D7E37C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2377698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FBE7ED-ECFB-4425-81BA-1090514CA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F101CE-7BC4-4CCC-991A-765023F1A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1097AC-DAF7-4FD8-877A-0D6FECF58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8E35BA-CE93-4A2E-84BF-09F7D9AEF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402198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A124CA-F19E-4B48-840A-393B0A596E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D08975-908B-4C31-9518-B833894E4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C230D5-229B-42D7-A63B-BD01D1C734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79709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BE0D-B136-4C8F-9478-D8EA54D7AD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488799-FAF8-426C-8E2C-C953511421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78E79-95D3-4414-9F98-0F1C4DBC6D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92759C9-9B8B-4F5C-B5E7-0598A24F70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1C80D-AD01-4447-8273-0B622B077E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797446A-223F-4BFC-861D-E6BEC5A32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585538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05E48-B6E5-439E-9006-F2B6DA36D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C5B8C4-B148-4583-AD0F-FED31D0921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9A7F3-ECAA-4B4F-A268-A6557D27DA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C20873-C0D5-45A0-9E15-49D84EF0F5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524CDF-2447-4484-88C7-8E74C6E8D7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856723-6E5D-43C2-AB88-E1455731B4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97607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EA7CC9F-4D97-48A0-BF5E-91B712A036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51F4B-5CFC-4BBD-BEC6-C65A24F4ED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C12D9-EC50-4A8E-A222-EC7B55E0B92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F2D139-F5FC-4A6A-BC25-40391EB8E604}" type="datetimeFigureOut">
              <a:rPr lang="en-NL" smtClean="0"/>
              <a:t>19-11-2019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7ACA5-B3E1-4F28-A74E-9CB2453312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368F3D-0832-4C70-8E42-9A4B78F140F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E822E-652D-48EB-92B2-65CC2F099FF9}" type="slidenum">
              <a:rPr lang="en-NL" smtClean="0"/>
              <a:t>‹#›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629597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352BBF3-37B8-461E-BB72-DC67068FA4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9334" b="15666"/>
          <a:stretch/>
        </p:blipFill>
        <p:spPr>
          <a:xfrm>
            <a:off x="20" y="13262"/>
            <a:ext cx="12191980" cy="6857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149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3360FF-CD75-459B-98F1-E33BAEF9BA4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226" y="716377"/>
            <a:ext cx="9144000" cy="688353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sz="4000" b="1" dirty="0">
                <a:solidFill>
                  <a:srgbClr val="FF0000"/>
                </a:solidFill>
              </a:rPr>
              <a:t>Targeting  IGA Ben.</a:t>
            </a:r>
            <a:endParaRPr lang="en-NL" sz="4000" b="1" dirty="0">
              <a:solidFill>
                <a:srgbClr val="FF0000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3BB760F-D013-416A-9E9A-402AAEA605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1550504"/>
            <a:ext cx="9144000" cy="4916557"/>
          </a:xfrm>
        </p:spPr>
        <p:txBody>
          <a:bodyPr>
            <a:normAutofit/>
          </a:bodyPr>
          <a:lstStyle/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Beneficiaries are selected from existing groups or form new groups (Criteria) 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 ERI (Enabling Rural Innovation) training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Competitive support - (40%)  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Skill training of winners based on the selected IGA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sz="3200" dirty="0"/>
              <a:t>Start up kits is given (30% contribution in kind) (reason support procurement of the groups &amp; avoiding cash for immediate use)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US" sz="3200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endParaRPr lang="en-NL" sz="3200" dirty="0"/>
          </a:p>
        </p:txBody>
      </p:sp>
    </p:spTree>
    <p:extLst>
      <p:ext uri="{BB962C8B-B14F-4D97-AF65-F5344CB8AC3E}">
        <p14:creationId xmlns:p14="http://schemas.microsoft.com/office/powerpoint/2010/main" val="342971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6E7F46-2A10-4726-834D-1782E0E74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74562"/>
          </a:xfr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/>
              <a:t>Pros &amp; cons of group enterprises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A68735-02BA-4BB9-AD0A-BE64962357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9688"/>
            <a:ext cx="10515600" cy="5037275"/>
          </a:xfrm>
        </p:spPr>
        <p:txBody>
          <a:bodyPr/>
          <a:lstStyle/>
          <a:p>
            <a:pPr marL="0" indent="0">
              <a:buNone/>
            </a:pPr>
            <a:r>
              <a:rPr lang="en-US" b="1" u="sng" dirty="0"/>
              <a:t>Pros</a:t>
            </a:r>
          </a:p>
          <a:p>
            <a:pPr lvl="1"/>
            <a:r>
              <a:rPr lang="en-US" sz="2800" dirty="0"/>
              <a:t>It brings capital together </a:t>
            </a:r>
          </a:p>
          <a:p>
            <a:pPr lvl="1"/>
            <a:r>
              <a:rPr lang="en-US" sz="2800" dirty="0"/>
              <a:t>Economy of scale (output – transaction costs)</a:t>
            </a:r>
          </a:p>
          <a:p>
            <a:pPr lvl="1"/>
            <a:r>
              <a:rPr lang="en-US" sz="2800" dirty="0"/>
              <a:t>Collective marketing (collective action)</a:t>
            </a:r>
          </a:p>
          <a:p>
            <a:pPr lvl="1"/>
            <a:r>
              <a:rPr lang="en-US" sz="2800" dirty="0"/>
              <a:t> Refugees &amp; hosts doing business together</a:t>
            </a:r>
          </a:p>
          <a:p>
            <a:pPr marL="0" indent="0">
              <a:buNone/>
            </a:pPr>
            <a:r>
              <a:rPr lang="en-US" b="1" u="sng" dirty="0"/>
              <a:t>Cons</a:t>
            </a:r>
            <a:r>
              <a:rPr lang="en-US" dirty="0"/>
              <a:t> </a:t>
            </a:r>
          </a:p>
          <a:p>
            <a:pPr lvl="1"/>
            <a:r>
              <a:rPr lang="en-US" sz="2800" dirty="0"/>
              <a:t>Conflict </a:t>
            </a:r>
          </a:p>
          <a:p>
            <a:pPr lvl="1"/>
            <a:r>
              <a:rPr lang="en-US" sz="2800" dirty="0"/>
              <a:t> Transparency (leadership manages the IGA – records, financial statement)</a:t>
            </a:r>
          </a:p>
          <a:p>
            <a:pPr lvl="1"/>
            <a:r>
              <a:rPr lang="en-US" sz="2800" dirty="0"/>
              <a:t>Profit sharing </a:t>
            </a:r>
          </a:p>
          <a:p>
            <a:pPr lvl="1"/>
            <a:r>
              <a:rPr lang="en-US" sz="2800" dirty="0"/>
              <a:t>Handling a leaving person </a:t>
            </a:r>
          </a:p>
          <a:p>
            <a:pPr lvl="1"/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557829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5F006-6238-4FB6-8B0B-F68E9FFF6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052858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en-US" dirty="0"/>
              <a:t>	 Refugees &amp; Market Linkage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2592E8-DA4A-4AC9-A97F-36928B0D69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984"/>
            <a:ext cx="10515600" cy="475897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</a:p>
          <a:p>
            <a:r>
              <a:rPr lang="en-US" dirty="0"/>
              <a:t>ERI module 3 (participatory market research)  </a:t>
            </a:r>
          </a:p>
          <a:p>
            <a:r>
              <a:rPr lang="en-US" dirty="0"/>
              <a:t> Challenges face by refugee </a:t>
            </a:r>
          </a:p>
          <a:p>
            <a:pPr lvl="1"/>
            <a:r>
              <a:rPr lang="en-US" dirty="0"/>
              <a:t> </a:t>
            </a:r>
            <a:r>
              <a:rPr lang="en-US" sz="2800" dirty="0"/>
              <a:t>Access capital &amp;  lack of skills to engage in sustainable market </a:t>
            </a:r>
          </a:p>
          <a:p>
            <a:pPr lvl="1"/>
            <a:r>
              <a:rPr lang="en-US" sz="2800" dirty="0"/>
              <a:t>Land is also small to engage in profitable marketing  </a:t>
            </a:r>
          </a:p>
          <a:p>
            <a:pPr lvl="1"/>
            <a:r>
              <a:rPr lang="en-US" sz="2800" dirty="0"/>
              <a:t>Distance, lack of storage and structures is also hindering bulking and collective marketing  </a:t>
            </a:r>
          </a:p>
          <a:p>
            <a:pPr lvl="1"/>
            <a:r>
              <a:rPr lang="en-US" sz="2800" dirty="0"/>
              <a:t>Private sector existence and working with refugees</a:t>
            </a:r>
          </a:p>
          <a:p>
            <a:endParaRPr lang="en-US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3079398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07F385-B81F-48AE-B3A8-AD3645EC7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99849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b="1" dirty="0"/>
              <a:t>Roles of private sector &amp; financial inclusion</a:t>
            </a:r>
            <a:endParaRPr lang="en-NL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DE2686-6C8D-45F4-BC09-6D395A61CC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3513"/>
            <a:ext cx="10515600" cy="45734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/>
              <a:t>Financial inclusion</a:t>
            </a:r>
          </a:p>
          <a:p>
            <a:r>
              <a:rPr lang="en-US" dirty="0"/>
              <a:t>Loans &amp; pay outs are used to expand the IGAs</a:t>
            </a:r>
          </a:p>
          <a:p>
            <a:r>
              <a:rPr lang="en-US" dirty="0"/>
              <a:t> Saving Groups are also used for profit sharing </a:t>
            </a:r>
          </a:p>
          <a:p>
            <a:r>
              <a:rPr lang="en-US" dirty="0"/>
              <a:t>Saving groups used as a path way to linkage to formal finance (we have some groups working with Bank of Africa &amp; possibly with </a:t>
            </a:r>
            <a:r>
              <a:rPr lang="en-US" dirty="0" err="1"/>
              <a:t>VisionFund</a:t>
            </a:r>
            <a:r>
              <a:rPr lang="en-US" dirty="0"/>
              <a:t> in the future)</a:t>
            </a:r>
          </a:p>
          <a:p>
            <a:pPr marL="0" indent="0">
              <a:buNone/>
            </a:pPr>
            <a:r>
              <a:rPr lang="en-US" b="1" dirty="0"/>
              <a:t>Private sector</a:t>
            </a:r>
          </a:p>
          <a:p>
            <a:r>
              <a:rPr lang="en-US" dirty="0"/>
              <a:t>Private sector are used in skill training (in addition to ENABEL)</a:t>
            </a:r>
          </a:p>
          <a:p>
            <a:r>
              <a:rPr lang="en-US" dirty="0"/>
              <a:t>Private sector linkage was one of the activities (for input &amp; output market)</a:t>
            </a:r>
          </a:p>
        </p:txBody>
      </p:sp>
    </p:spTree>
    <p:extLst>
      <p:ext uri="{BB962C8B-B14F-4D97-AF65-F5344CB8AC3E}">
        <p14:creationId xmlns:p14="http://schemas.microsoft.com/office/powerpoint/2010/main" val="991309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19462-A222-4EA2-8683-17318B9FA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27571"/>
          </a:xfr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r>
              <a:rPr lang="en-US" dirty="0"/>
              <a:t>Lessons learned</a:t>
            </a:r>
            <a:endParaRPr lang="en-NL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8F2A50-B18E-45D7-AA23-07A5954625C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7983"/>
            <a:ext cx="10515600" cy="4758980"/>
          </a:xfrm>
        </p:spPr>
        <p:txBody>
          <a:bodyPr/>
          <a:lstStyle/>
          <a:p>
            <a:r>
              <a:rPr lang="en-US" dirty="0"/>
              <a:t>Most refugees focus on off-farm IGAs (off land activities) – implication for future IGA programming    </a:t>
            </a:r>
          </a:p>
          <a:p>
            <a:r>
              <a:rPr lang="en-US" dirty="0"/>
              <a:t>  People have different potentials and capacities (not every one becomes commercial farmer) -  Future programs use different  approaches/pathways to beneficiaries with different potentials and capacities </a:t>
            </a:r>
          </a:p>
          <a:p>
            <a:r>
              <a:rPr lang="en-US" dirty="0"/>
              <a:t>Vegetable IGAs are effective when combined with small scale irrigation </a:t>
            </a:r>
          </a:p>
          <a:p>
            <a:r>
              <a:rPr lang="en-US" dirty="0"/>
              <a:t>Participatory selection of IGA is good but need to be guided as well.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NL" dirty="0"/>
          </a:p>
        </p:txBody>
      </p:sp>
    </p:spTree>
    <p:extLst>
      <p:ext uri="{BB962C8B-B14F-4D97-AF65-F5344CB8AC3E}">
        <p14:creationId xmlns:p14="http://schemas.microsoft.com/office/powerpoint/2010/main" val="27744312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337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Targeting  IGA Ben.</vt:lpstr>
      <vt:lpstr>Pros &amp; cons of group enterprises</vt:lpstr>
      <vt:lpstr>  Refugees &amp; Market Linkage</vt:lpstr>
      <vt:lpstr>Roles of private sector &amp; financial inclusion</vt:lpstr>
      <vt:lpstr>Lessons learned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Mesele Fitsum - ZOA Uganda</dc:creator>
  <cp:lastModifiedBy>Mesele Fitsum - ZOA Uganda</cp:lastModifiedBy>
  <cp:revision>3</cp:revision>
  <dcterms:created xsi:type="dcterms:W3CDTF">2019-11-19T06:43:00Z</dcterms:created>
  <dcterms:modified xsi:type="dcterms:W3CDTF">2019-11-19T06:54:34Z</dcterms:modified>
</cp:coreProperties>
</file>