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  <p:sldMasterId id="2147483669" r:id="rId4"/>
    <p:sldMasterId id="2147483673" r:id="rId5"/>
  </p:sldMasterIdLst>
  <p:notesMasterIdLst>
    <p:notesMasterId r:id="rId53"/>
  </p:notesMasterIdLst>
  <p:sldIdLst>
    <p:sldId id="257" r:id="rId6"/>
    <p:sldId id="325" r:id="rId7"/>
    <p:sldId id="25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94" r:id="rId23"/>
    <p:sldId id="296" r:id="rId24"/>
    <p:sldId id="297" r:id="rId25"/>
    <p:sldId id="298" r:id="rId26"/>
    <p:sldId id="290" r:id="rId27"/>
    <p:sldId id="301" r:id="rId28"/>
    <p:sldId id="300" r:id="rId29"/>
    <p:sldId id="324" r:id="rId30"/>
    <p:sldId id="302" r:id="rId31"/>
    <p:sldId id="306" r:id="rId32"/>
    <p:sldId id="304" r:id="rId33"/>
    <p:sldId id="307" r:id="rId34"/>
    <p:sldId id="311" r:id="rId35"/>
    <p:sldId id="308" r:id="rId36"/>
    <p:sldId id="312" r:id="rId37"/>
    <p:sldId id="309" r:id="rId38"/>
    <p:sldId id="310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260" r:id="rId49"/>
    <p:sldId id="322" r:id="rId50"/>
    <p:sldId id="323" r:id="rId51"/>
    <p:sldId id="27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519F-5080-46D5-8A6E-9C17F2911F3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F99EF-2605-49F7-B67B-700FFC97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“Assessing Mental Health and Psychosocial Needs and Resources: Toolkit for Major Humanitarian Crises.”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F99EF-2605-49F7-B67B-700FFC975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F99EF-2605-49F7-B67B-700FFC9757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3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23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73050" y="1403201"/>
          <a:ext cx="793819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640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4518" y="965200"/>
            <a:ext cx="59711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9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48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73050" y="1403201"/>
          <a:ext cx="793819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640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4518" y="965200"/>
            <a:ext cx="59711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7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6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63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73050" y="1403201"/>
          <a:ext cx="793819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640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4518" y="965200"/>
            <a:ext cx="59711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16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23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73050" y="1403201"/>
          <a:ext cx="793819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640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4518" y="965200"/>
            <a:ext cx="5971116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D387-F92C-4066-90E4-AA3F01DDE8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87B7-EAA3-45C2-BE65-D1CC4AA8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44450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5" y="982199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3051" y="972237"/>
            <a:ext cx="1170728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75298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Powered by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5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44450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5" y="982199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3051" y="972237"/>
            <a:ext cx="1170728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75298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Powered by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5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44450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5" y="982199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3051" y="972237"/>
            <a:ext cx="1170728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75298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Powered by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5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44450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5" y="982199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3051" y="972237"/>
            <a:ext cx="1170728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75298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Powered by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5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394364"/>
            <a:ext cx="10515600" cy="17179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</a:t>
            </a:r>
            <a:r>
              <a:rPr lang="en-US" b="1" dirty="0">
                <a:latin typeface="Maiandra GD" panose="020E0502030308020204" pitchFamily="34" charset="0"/>
              </a:rPr>
              <a:t>MHPSS KAPS SURVEY </a:t>
            </a:r>
            <a:r>
              <a:rPr lang="en-US" b="1" dirty="0" smtClean="0">
                <a:latin typeface="Maiandra GD" panose="020E0502030308020204" pitchFamily="34" charset="0"/>
              </a:rPr>
              <a:t/>
            </a:r>
            <a:br>
              <a:rPr lang="en-US" b="1" dirty="0" smtClean="0">
                <a:latin typeface="Maiandra GD" panose="020E0502030308020204" pitchFamily="34" charset="0"/>
              </a:rPr>
            </a:br>
            <a:r>
              <a:rPr lang="en-US" b="1" dirty="0" smtClean="0">
                <a:latin typeface="Maiandra GD" panose="020E0502030308020204" pitchFamily="34" charset="0"/>
              </a:rPr>
              <a:t>KYAKA </a:t>
            </a:r>
            <a:r>
              <a:rPr lang="en-US" b="1" dirty="0">
                <a:latin typeface="Maiandra GD" panose="020E0502030308020204" pitchFamily="34" charset="0"/>
              </a:rPr>
              <a:t>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65" y="1177637"/>
            <a:ext cx="7353110" cy="20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Current Relationship Status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1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418" y="1967345"/>
            <a:ext cx="7206484" cy="42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Maiandra GD" panose="020E0502030308020204" pitchFamily="34" charset="0"/>
              </a:rPr>
              <a:t>Current Relationship Status Disaggregated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227" y="2549236"/>
            <a:ext cx="8952199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Number of children in house hold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1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455" y="2401091"/>
            <a:ext cx="8243453" cy="39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No of children disaggregated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54" y="2479965"/>
            <a:ext cx="8430319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Religion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1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695" y="1690688"/>
            <a:ext cx="7398609" cy="39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Religion disaggregated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884" y="2305218"/>
            <a:ext cx="8684254" cy="25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Level of education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1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604" y="2053341"/>
            <a:ext cx="7190791" cy="38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Level of Education disaggregated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014" y="2759232"/>
            <a:ext cx="8343723" cy="28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iandra GD" panose="020E0502030308020204" pitchFamily="34" charset="0"/>
              </a:rPr>
              <a:t>How long have you stayed in Kyaaka II?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1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309" y="1690688"/>
            <a:ext cx="7851447" cy="46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iandra GD" panose="020E0502030308020204" pitchFamily="34" charset="0"/>
              </a:rPr>
              <a:t>How long have you been in Kyaaka II?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99" y="2329739"/>
            <a:ext cx="9628348" cy="33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Background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Maiandra GD" panose="020E0502030308020204" pitchFamily="34" charset="0"/>
              </a:rPr>
              <a:t>Survey Objectives 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GB" dirty="0" smtClean="0">
                <a:latin typeface="Maiandra GD" panose="020E0502030308020204" pitchFamily="34" charset="0"/>
              </a:rPr>
              <a:t>To </a:t>
            </a:r>
            <a:r>
              <a:rPr lang="en-GB" dirty="0">
                <a:latin typeface="Maiandra GD" panose="020E0502030308020204" pitchFamily="34" charset="0"/>
              </a:rPr>
              <a:t>establish the knowledge, attitudes, and practices of persons of concern in Kyaaka II and </a:t>
            </a:r>
            <a:r>
              <a:rPr lang="en-GB" dirty="0" smtClean="0">
                <a:latin typeface="Maiandra GD" panose="020E0502030308020204" pitchFamily="34" charset="0"/>
              </a:rPr>
              <a:t>neighbouring </a:t>
            </a:r>
            <a:r>
              <a:rPr lang="en-GB" dirty="0">
                <a:latin typeface="Maiandra GD" panose="020E0502030308020204" pitchFamily="34" charset="0"/>
              </a:rPr>
              <a:t>communities in relation to MHPSS services. </a:t>
            </a:r>
            <a:endParaRPr lang="en-GB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Maiandra GD" panose="020E0502030308020204" pitchFamily="34" charset="0"/>
              </a:rPr>
              <a:t>Specific Objectives</a:t>
            </a:r>
            <a:endParaRPr lang="en-US" b="1" dirty="0">
              <a:latin typeface="Maiandra GD" panose="020E0502030308020204" pitchFamily="34" charset="0"/>
            </a:endParaRPr>
          </a:p>
          <a:p>
            <a:r>
              <a:rPr lang="en-GB" dirty="0" smtClean="0">
                <a:latin typeface="Maiandra GD" panose="020E0502030308020204" pitchFamily="34" charset="0"/>
              </a:rPr>
              <a:t>To </a:t>
            </a:r>
            <a:r>
              <a:rPr lang="en-GB" dirty="0">
                <a:latin typeface="Maiandra GD" panose="020E0502030308020204" pitchFamily="34" charset="0"/>
              </a:rPr>
              <a:t>establish the numerous causes of psychosocial problems with in the settlement. </a:t>
            </a:r>
          </a:p>
          <a:p>
            <a:r>
              <a:rPr lang="en-GB" dirty="0" smtClean="0">
                <a:latin typeface="Maiandra GD" panose="020E0502030308020204" pitchFamily="34" charset="0"/>
              </a:rPr>
              <a:t>Establish </a:t>
            </a:r>
            <a:r>
              <a:rPr lang="en-GB" dirty="0">
                <a:latin typeface="Maiandra GD" panose="020E0502030308020204" pitchFamily="34" charset="0"/>
              </a:rPr>
              <a:t>capacity gaps in the service delivery of mental health services in </a:t>
            </a:r>
            <a:r>
              <a:rPr lang="en-GB" dirty="0" err="1">
                <a:latin typeface="Maiandra GD" panose="020E0502030308020204" pitchFamily="34" charset="0"/>
              </a:rPr>
              <a:t>Kyaka</a:t>
            </a:r>
            <a:r>
              <a:rPr lang="en-GB" dirty="0">
                <a:latin typeface="Maiandra GD" panose="020E0502030308020204" pitchFamily="34" charset="0"/>
              </a:rPr>
              <a:t>. </a:t>
            </a:r>
          </a:p>
          <a:p>
            <a:r>
              <a:rPr lang="en-GB" dirty="0" smtClean="0">
                <a:latin typeface="Maiandra GD" panose="020E0502030308020204" pitchFamily="34" charset="0"/>
              </a:rPr>
              <a:t>Assess </a:t>
            </a:r>
            <a:r>
              <a:rPr lang="en-GB" dirty="0">
                <a:latin typeface="Maiandra GD" panose="020E0502030308020204" pitchFamily="34" charset="0"/>
              </a:rPr>
              <a:t>available opportunities for capacity building. </a:t>
            </a:r>
          </a:p>
          <a:p>
            <a:r>
              <a:rPr lang="en-GB" dirty="0" smtClean="0">
                <a:latin typeface="Maiandra GD" panose="020E0502030308020204" pitchFamily="34" charset="0"/>
              </a:rPr>
              <a:t>To </a:t>
            </a:r>
            <a:r>
              <a:rPr lang="en-GB" dirty="0">
                <a:latin typeface="Maiandra GD" panose="020E0502030308020204" pitchFamily="34" charset="0"/>
              </a:rPr>
              <a:t>find out the prevalence of symptoms of mental illness and the coping mechanisms </a:t>
            </a:r>
            <a:endParaRPr lang="en-GB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Maiandra GD" panose="020E0502030308020204" pitchFamily="34" charset="0"/>
            </a:endParaRPr>
          </a:p>
          <a:p>
            <a:r>
              <a:rPr lang="en-GB" b="1" dirty="0" smtClean="0">
                <a:latin typeface="Maiandra GD" panose="020E0502030308020204" pitchFamily="34" charset="0"/>
              </a:rPr>
              <a:t>Approach: </a:t>
            </a:r>
            <a:r>
              <a:rPr lang="en-GB" dirty="0" smtClean="0">
                <a:latin typeface="Maiandra GD" panose="020E0502030308020204" pitchFamily="34" charset="0"/>
              </a:rPr>
              <a:t>Both qualitative and Quantitative. </a:t>
            </a:r>
            <a:endParaRPr lang="en-GB" dirty="0">
              <a:latin typeface="Maiandra GD" panose="020E0502030308020204" pitchFamily="34" charset="0"/>
            </a:endParaRPr>
          </a:p>
          <a:p>
            <a:r>
              <a:rPr lang="en-GB" b="1" dirty="0" smtClean="0">
                <a:latin typeface="Maiandra GD" panose="020E0502030308020204" pitchFamily="34" charset="0"/>
              </a:rPr>
              <a:t>Tools: </a:t>
            </a:r>
            <a:r>
              <a:rPr lang="en-GB" dirty="0" smtClean="0">
                <a:latin typeface="Maiandra GD" panose="020E0502030308020204" pitchFamily="34" charset="0"/>
              </a:rPr>
              <a:t>Adapted from WHO/UNHCR</a:t>
            </a:r>
            <a:r>
              <a:rPr lang="en-GB" dirty="0">
                <a:latin typeface="Maiandra GD" panose="020E0502030308020204" pitchFamily="34" charset="0"/>
              </a:rPr>
              <a:t>, (2012</a:t>
            </a:r>
            <a:r>
              <a:rPr lang="en-GB" dirty="0" smtClean="0">
                <a:latin typeface="Maiandra GD" panose="020E0502030308020204" pitchFamily="34" charset="0"/>
              </a:rPr>
              <a:t>) </a:t>
            </a:r>
            <a:r>
              <a:rPr lang="en-GB" dirty="0">
                <a:latin typeface="Maiandra GD" panose="020E0502030308020204" pitchFamily="34" charset="0"/>
              </a:rPr>
              <a:t>MHPSS Assessment Guide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I will read some statements about mental health that you may agree or disagree with .Please tell me if you Agree , strongly agree ,disagree or strongly disagree</a:t>
            </a:r>
            <a:endParaRPr lang="en-US" sz="3600" b="1" dirty="0"/>
          </a:p>
        </p:txBody>
      </p:sp>
      <p:pic>
        <p:nvPicPr>
          <p:cNvPr id="4" name="Content Placeholder 3" descr="chart27199380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2" y="2515391"/>
            <a:ext cx="7924800" cy="40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000" dirty="0" smtClean="0">
                <a:latin typeface="Maiandra GD" panose="020E0502030308020204" pitchFamily="34" charset="0"/>
              </a:rPr>
              <a:t>I </a:t>
            </a:r>
            <a:r>
              <a:rPr sz="2000" dirty="0">
                <a:latin typeface="Maiandra GD" panose="020E0502030308020204" pitchFamily="34" charset="0"/>
              </a:rPr>
              <a:t>will read some statements about mental health that you may agree or disagree </a:t>
            </a:r>
            <a:r>
              <a:rPr sz="2000" dirty="0" smtClean="0">
                <a:latin typeface="Maiandra GD" panose="020E0502030308020204" pitchFamily="34" charset="0"/>
              </a:rPr>
              <a:t>with</a:t>
            </a:r>
            <a:r>
              <a:rPr lang="en-US" sz="2000" dirty="0" smtClean="0">
                <a:latin typeface="Maiandra GD" panose="020E0502030308020204" pitchFamily="34" charset="0"/>
              </a:rPr>
              <a:t>. </a:t>
            </a:r>
            <a:r>
              <a:rPr sz="2000" dirty="0" smtClean="0">
                <a:latin typeface="Maiandra GD" panose="020E0502030308020204" pitchFamily="34" charset="0"/>
              </a:rPr>
              <a:t>Please </a:t>
            </a:r>
            <a:r>
              <a:rPr sz="2000" dirty="0">
                <a:latin typeface="Maiandra GD" panose="020E0502030308020204" pitchFamily="34" charset="0"/>
              </a:rPr>
              <a:t>tell me if you Agree , strongly agree ,disagree or strongly disagree</a:t>
            </a:r>
          </a:p>
        </p:txBody>
      </p:sp>
      <p:pic>
        <p:nvPicPr>
          <p:cNvPr id="4" name="Picture 3" descr="table2719938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81" y="966204"/>
            <a:ext cx="6900604" cy="150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iandra GD" panose="020E0502030308020204" pitchFamily="34" charset="0"/>
              </a:rPr>
              <a:t>How difficult is this in your life right now?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7711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528" y="2133600"/>
            <a:ext cx="7750042" cy="42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>
                <a:latin typeface="Maiandra GD" panose="020E0502030308020204" pitchFamily="34" charset="0"/>
              </a:rPr>
              <a:t>How </a:t>
            </a:r>
            <a:r>
              <a:rPr dirty="0">
                <a:latin typeface="Maiandra GD" panose="020E0502030308020204" pitchFamily="34" charset="0"/>
              </a:rPr>
              <a:t>difficult is this in your life right now?</a:t>
            </a:r>
          </a:p>
        </p:txBody>
      </p:sp>
      <p:pic>
        <p:nvPicPr>
          <p:cNvPr id="4" name="Picture 3" descr="table2719771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07" y="1239762"/>
            <a:ext cx="7269237" cy="112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Is there something else that I have not mentioned that causes you most stress right now?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pic>
        <p:nvPicPr>
          <p:cNvPr id="5" name="Content Placeholder 4" descr="chart271944440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2036" y="2538251"/>
            <a:ext cx="6719737" cy="36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Other causes of stress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>
                <a:latin typeface="Maiandra GD" panose="020E0502030308020204" pitchFamily="34" charset="0"/>
              </a:rPr>
              <a:t>“I lost my husband from Congo that is why I am having Sleeplessness nights. I don't have an appetite; I lack work that causes me to think more about my life. I am almost like a mad person. I am seeing images that nobody else is not seeing.” </a:t>
            </a:r>
            <a:endParaRPr lang="en-GB" dirty="0">
              <a:latin typeface="Maiandra GD" panose="020E0502030308020204" pitchFamily="34" charset="0"/>
            </a:endParaRPr>
          </a:p>
          <a:p>
            <a:r>
              <a:rPr lang="en-GB" i="1" dirty="0">
                <a:latin typeface="Maiandra GD" panose="020E0502030308020204" pitchFamily="34" charset="0"/>
              </a:rPr>
              <a:t>“The most problems are about living with hopelessness and children are not studying.” </a:t>
            </a:r>
            <a:endParaRPr lang="en-GB" dirty="0">
              <a:latin typeface="Maiandra GD" panose="020E0502030308020204" pitchFamily="34" charset="0"/>
            </a:endParaRPr>
          </a:p>
          <a:p>
            <a:r>
              <a:rPr lang="en-GB" i="1" dirty="0">
                <a:latin typeface="Maiandra GD" panose="020E0502030308020204" pitchFamily="34" charset="0"/>
              </a:rPr>
              <a:t>“The most problem is my health; I don't get good treatment. If you go to the hospital they tell you that you're looking for resettlement, we are not on the good condition of life.” </a:t>
            </a:r>
            <a:endParaRPr lang="en-GB" dirty="0">
              <a:latin typeface="Maiandra GD" panose="020E0502030308020204" pitchFamily="34" charset="0"/>
            </a:endParaRPr>
          </a:p>
          <a:p>
            <a:r>
              <a:rPr lang="en-GB" i="1" dirty="0">
                <a:latin typeface="Maiandra GD" panose="020E0502030308020204" pitchFamily="34" charset="0"/>
              </a:rPr>
              <a:t>“What makes me think more is I cannot go back to Congo and I can't get out of this place. It is very stressing.” </a:t>
            </a:r>
            <a:endParaRPr lang="en-GB" dirty="0">
              <a:latin typeface="Maiandra GD" panose="020E0502030308020204" pitchFamily="34" charset="0"/>
            </a:endParaRPr>
          </a:p>
          <a:p>
            <a:r>
              <a:rPr lang="en-GB" i="1" dirty="0">
                <a:latin typeface="Maiandra GD" panose="020E0502030308020204" pitchFamily="34" charset="0"/>
              </a:rPr>
              <a:t>“My problem is about when going to the office of resettlement I never got service.” </a:t>
            </a: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How much have these symptoms </a:t>
            </a:r>
            <a:r>
              <a:rPr lang="en-GB" dirty="0" smtClean="0">
                <a:latin typeface="Maiandra GD" panose="020E0502030308020204" pitchFamily="34" charset="0"/>
              </a:rPr>
              <a:t>disturbed </a:t>
            </a:r>
            <a:r>
              <a:rPr lang="en-GB" dirty="0">
                <a:latin typeface="Maiandra GD" panose="020E0502030308020204" pitchFamily="34" charset="0"/>
              </a:rPr>
              <a:t>you in the last two </a:t>
            </a:r>
            <a:r>
              <a:rPr lang="en-GB" dirty="0" smtClean="0">
                <a:latin typeface="Maiandra GD" panose="020E0502030308020204" pitchFamily="34" charset="0"/>
              </a:rPr>
              <a:t>weeks?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8328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5" y="2242652"/>
            <a:ext cx="7342909" cy="40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4" y="444508"/>
            <a:ext cx="11165649" cy="521696"/>
          </a:xfrm>
        </p:spPr>
        <p:txBody>
          <a:bodyPr>
            <a:normAutofit/>
          </a:bodyPr>
          <a:lstStyle/>
          <a:p>
            <a:r>
              <a:rPr dirty="0" smtClean="0">
                <a:latin typeface="Maiandra GD" panose="020E0502030308020204" pitchFamily="34" charset="0"/>
              </a:rPr>
              <a:t>How </a:t>
            </a:r>
            <a:r>
              <a:rPr dirty="0">
                <a:latin typeface="Maiandra GD" panose="020E0502030308020204" pitchFamily="34" charset="0"/>
              </a:rPr>
              <a:t>much have these symptoms </a:t>
            </a:r>
            <a:r>
              <a:rPr dirty="0" smtClean="0">
                <a:latin typeface="Maiandra GD" panose="020E0502030308020204" pitchFamily="34" charset="0"/>
              </a:rPr>
              <a:t>disturbed </a:t>
            </a:r>
            <a:r>
              <a:rPr dirty="0">
                <a:latin typeface="Maiandra GD" panose="020E0502030308020204" pitchFamily="34" charset="0"/>
              </a:rPr>
              <a:t>you in the last two </a:t>
            </a:r>
            <a:r>
              <a:rPr dirty="0" smtClean="0">
                <a:latin typeface="Maiandra GD" panose="020E0502030308020204" pitchFamily="34" charset="0"/>
              </a:rPr>
              <a:t>weeks</a:t>
            </a:r>
            <a:r>
              <a:rPr lang="en-US" dirty="0" smtClean="0">
                <a:latin typeface="Maiandra GD" panose="020E0502030308020204" pitchFamily="34" charset="0"/>
              </a:rPr>
              <a:t>?</a:t>
            </a:r>
            <a:endParaRPr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table2719832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07" y="966204"/>
            <a:ext cx="7184571" cy="102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Maiandra GD" panose="020E0502030308020204" pitchFamily="34" charset="0"/>
              </a:rPr>
              <a:t>Do you experience chronic pain in your body?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5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538250"/>
            <a:ext cx="6373373" cy="3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latin typeface="Maiandra GD" panose="020E0502030308020204" pitchFamily="34" charset="0"/>
              </a:rPr>
              <a:t>If </a:t>
            </a:r>
            <a:r>
              <a:rPr dirty="0">
                <a:latin typeface="Maiandra GD" panose="020E0502030308020204" pitchFamily="34" charset="0"/>
              </a:rPr>
              <a:t>yes on a scale of 0 to 10 where zero is no pain at all and 10 is the most  pain possible, how much pain have you felt in the last week?</a:t>
            </a:r>
          </a:p>
        </p:txBody>
      </p:sp>
      <p:pic>
        <p:nvPicPr>
          <p:cNvPr id="4" name="Picture 3" descr="chart2719444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4" y="1997989"/>
            <a:ext cx="7184571" cy="30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Background Continued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aiandra GD" panose="020E0502030308020204" pitchFamily="34" charset="0"/>
              </a:rPr>
              <a:t>Sampled 05 villages (</a:t>
            </a:r>
            <a:r>
              <a:rPr lang="en-US" dirty="0" err="1" smtClean="0">
                <a:latin typeface="Maiandra GD" panose="020E0502030308020204" pitchFamily="34" charset="0"/>
              </a:rPr>
              <a:t>Mukondo</a:t>
            </a:r>
            <a:r>
              <a:rPr lang="en-US" dirty="0" smtClean="0">
                <a:latin typeface="Maiandra GD" panose="020E0502030308020204" pitchFamily="34" charset="0"/>
              </a:rPr>
              <a:t>, </a:t>
            </a:r>
            <a:r>
              <a:rPr lang="en-US" dirty="0" err="1" smtClean="0">
                <a:latin typeface="Maiandra GD" panose="020E0502030308020204" pitchFamily="34" charset="0"/>
              </a:rPr>
              <a:t>Sweswe</a:t>
            </a:r>
            <a:r>
              <a:rPr lang="en-US" dirty="0" smtClean="0">
                <a:latin typeface="Maiandra GD" panose="020E0502030308020204" pitchFamily="34" charset="0"/>
              </a:rPr>
              <a:t>, </a:t>
            </a:r>
            <a:r>
              <a:rPr lang="en-US" dirty="0" err="1" smtClean="0">
                <a:latin typeface="Maiandra GD" panose="020E0502030308020204" pitchFamily="34" charset="0"/>
              </a:rPr>
              <a:t>Bukere</a:t>
            </a:r>
            <a:r>
              <a:rPr lang="en-US" dirty="0" smtClean="0">
                <a:latin typeface="Maiandra GD" panose="020E0502030308020204" pitchFamily="34" charset="0"/>
              </a:rPr>
              <a:t>, </a:t>
            </a:r>
            <a:r>
              <a:rPr lang="en-US" dirty="0" err="1" smtClean="0">
                <a:latin typeface="Maiandra GD" panose="020E0502030308020204" pitchFamily="34" charset="0"/>
              </a:rPr>
              <a:t>Koborogota</a:t>
            </a:r>
            <a:r>
              <a:rPr lang="en-US" dirty="0" smtClean="0">
                <a:latin typeface="Maiandra GD" panose="020E0502030308020204" pitchFamily="34" charset="0"/>
              </a:rPr>
              <a:t> and </a:t>
            </a:r>
            <a:r>
              <a:rPr lang="en-US" dirty="0" err="1" smtClean="0">
                <a:latin typeface="Maiandra GD" panose="020E0502030308020204" pitchFamily="34" charset="0"/>
              </a:rPr>
              <a:t>Itambabiniga</a:t>
            </a:r>
            <a:r>
              <a:rPr lang="en-US" dirty="0" smtClean="0">
                <a:latin typeface="Maiandra GD" panose="020E0502030308020204" pitchFamily="34" charset="0"/>
              </a:rPr>
              <a:t>)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515 Total complete responses</a:t>
            </a:r>
          </a:p>
          <a:p>
            <a:r>
              <a:rPr lang="en-GB" dirty="0" smtClean="0">
                <a:latin typeface="Maiandra GD" panose="020E0502030308020204" pitchFamily="34" charset="0"/>
              </a:rPr>
              <a:t>Survey Monkey: Created on Monday</a:t>
            </a:r>
            <a:r>
              <a:rPr lang="en-GB" dirty="0">
                <a:latin typeface="Maiandra GD" panose="020E0502030308020204" pitchFamily="34" charset="0"/>
              </a:rPr>
              <a:t>, May 06, </a:t>
            </a:r>
            <a:r>
              <a:rPr lang="en-GB" dirty="0" smtClean="0">
                <a:latin typeface="Maiandra GD" panose="020E0502030308020204" pitchFamily="34" charset="0"/>
              </a:rPr>
              <a:t>2019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b="1" dirty="0" smtClean="0">
                <a:latin typeface="Maiandra GD" panose="020E0502030308020204" pitchFamily="34" charset="0"/>
              </a:rPr>
              <a:t>Data Collection</a:t>
            </a:r>
          </a:p>
          <a:p>
            <a:r>
              <a:rPr lang="en-GB" dirty="0" smtClean="0">
                <a:latin typeface="Maiandra GD" panose="020E0502030308020204" pitchFamily="34" charset="0"/>
              </a:rPr>
              <a:t>Pilot done in </a:t>
            </a:r>
            <a:r>
              <a:rPr lang="en-GB" dirty="0" err="1" smtClean="0">
                <a:latin typeface="Maiandra GD" panose="020E0502030308020204" pitchFamily="34" charset="0"/>
              </a:rPr>
              <a:t>Bujubuli</a:t>
            </a:r>
            <a:endParaRPr lang="en-GB" dirty="0" smtClean="0">
              <a:latin typeface="Maiandra GD" panose="020E0502030308020204" pitchFamily="34" charset="0"/>
            </a:endParaRPr>
          </a:p>
          <a:p>
            <a:r>
              <a:rPr lang="en-GB" dirty="0" smtClean="0">
                <a:latin typeface="Maiandra GD" panose="020E0502030308020204" pitchFamily="34" charset="0"/>
              </a:rPr>
              <a:t>All five data collectors were residents of the settlement.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1" y="484908"/>
            <a:ext cx="10267333" cy="8866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Have you ever had uncontrolled convulsions in your body that you can’t remember?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3" y="2232782"/>
            <a:ext cx="6826014" cy="36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4" y="444507"/>
            <a:ext cx="11179503" cy="9409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Maiandra GD" panose="020E0502030308020204" pitchFamily="34" charset="0"/>
              </a:rPr>
              <a:t>On </a:t>
            </a:r>
            <a:r>
              <a:rPr lang="en-GB" dirty="0">
                <a:latin typeface="Maiandra GD" panose="020E0502030308020204" pitchFamily="34" charset="0"/>
              </a:rPr>
              <a:t>a day where you felt very sad, anxious, or overwhelmed, what did you do to help yourself deal with these emotions?  Am going to read a list of things you might do and you can tell me if you do them or don’t do them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17" y="1997253"/>
            <a:ext cx="8404882" cy="39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Coping strategies continued….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table2719444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13" y="1314451"/>
            <a:ext cx="7678706" cy="50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5" y="444507"/>
            <a:ext cx="10972800" cy="8439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Do you feel </a:t>
            </a:r>
            <a:r>
              <a:rPr lang="en-GB" dirty="0" smtClean="0">
                <a:latin typeface="Maiandra GD" panose="020E0502030308020204" pitchFamily="34" charset="0"/>
              </a:rPr>
              <a:t>symptoms of mental </a:t>
            </a:r>
            <a:r>
              <a:rPr lang="en-GB" dirty="0">
                <a:latin typeface="Maiandra GD" panose="020E0502030308020204" pitchFamily="34" charset="0"/>
              </a:rPr>
              <a:t>health problems like stress , depression ,or anxiety cause trouble in your daily functioning?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43618"/>
            <a:ext cx="6936849" cy="37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15" y="458361"/>
            <a:ext cx="10972800" cy="91323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Which organisation or agency can you go to </a:t>
            </a:r>
            <a:r>
              <a:rPr lang="en-GB" dirty="0" smtClean="0">
                <a:latin typeface="Maiandra GD" panose="020E0502030308020204" pitchFamily="34" charset="0"/>
              </a:rPr>
              <a:t>receive </a:t>
            </a:r>
            <a:r>
              <a:rPr lang="en-GB" dirty="0">
                <a:latin typeface="Maiandra GD" panose="020E0502030308020204" pitchFamily="34" charset="0"/>
              </a:rPr>
              <a:t>mental health or psycho social support services in </a:t>
            </a:r>
            <a:r>
              <a:rPr lang="en-GB" dirty="0" err="1">
                <a:latin typeface="Maiandra GD" panose="020E0502030308020204" pitchFamily="34" charset="0"/>
              </a:rPr>
              <a:t>Kyaka</a:t>
            </a:r>
            <a:r>
              <a:rPr lang="en-GB" dirty="0">
                <a:latin typeface="Maiandra GD" panose="020E0502030308020204" pitchFamily="34" charset="0"/>
              </a:rPr>
              <a:t> II? (</a:t>
            </a:r>
            <a:r>
              <a:rPr lang="en-GB" dirty="0" err="1">
                <a:latin typeface="Maiandra GD" panose="020E0502030308020204" pitchFamily="34" charset="0"/>
              </a:rPr>
              <a:t>dont</a:t>
            </a:r>
            <a:r>
              <a:rPr lang="en-GB" dirty="0">
                <a:latin typeface="Maiandra GD" panose="020E0502030308020204" pitchFamily="34" charset="0"/>
              </a:rPr>
              <a:t> mention the organisations)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84" y="1678599"/>
            <a:ext cx="8523833" cy="40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2719444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21" y="471054"/>
            <a:ext cx="7941942" cy="58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14" y="387927"/>
            <a:ext cx="11331903" cy="595745"/>
          </a:xfrm>
        </p:spPr>
        <p:txBody>
          <a:bodyPr>
            <a:normAutofit/>
          </a:bodyPr>
          <a:lstStyle/>
          <a:p>
            <a:r>
              <a:rPr lang="en-GB" dirty="0">
                <a:latin typeface="Maiandra GD" panose="020E0502030308020204" pitchFamily="34" charset="0"/>
              </a:rPr>
              <a:t>What are some of the reason why you </a:t>
            </a:r>
            <a:r>
              <a:rPr lang="en-GB" dirty="0" smtClean="0">
                <a:latin typeface="Maiandra GD" panose="020E0502030308020204" pitchFamily="34" charset="0"/>
              </a:rPr>
              <a:t>don't access </a:t>
            </a:r>
            <a:r>
              <a:rPr lang="en-GB" dirty="0">
                <a:latin typeface="Maiandra GD" panose="020E0502030308020204" pitchFamily="34" charset="0"/>
              </a:rPr>
              <a:t>mental health services?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8662378" cy="40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Reasons for not seeking services cont’d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table2719444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0"/>
            <a:ext cx="9452087" cy="45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5" y="444507"/>
            <a:ext cx="10972800" cy="78854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What kind of help have you received from NGOs or other service providers in the past month ?  (don’t </a:t>
            </a:r>
            <a:r>
              <a:rPr lang="en-GB" dirty="0" smtClean="0">
                <a:latin typeface="Maiandra GD" panose="020E0502030308020204" pitchFamily="34" charset="0"/>
              </a:rPr>
              <a:t>read)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0"/>
            <a:ext cx="9036451" cy="42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Services sought in past one month continued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table2719444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57" y="1314451"/>
            <a:ext cx="8163615" cy="4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Maiandra GD" panose="020E0502030308020204" pitchFamily="34" charset="0"/>
              </a:rPr>
              <a:t>A</a:t>
            </a:r>
            <a:r>
              <a:rPr lang="en-GB" b="1" dirty="0" smtClean="0">
                <a:latin typeface="Maiandra GD" panose="020E0502030308020204" pitchFamily="34" charset="0"/>
              </a:rPr>
              <a:t>ge </a:t>
            </a:r>
            <a:r>
              <a:rPr lang="en-GB" b="1" dirty="0">
                <a:latin typeface="Maiandra GD" panose="020E0502030308020204" pitchFamily="34" charset="0"/>
              </a:rPr>
              <a:t>range</a:t>
            </a:r>
            <a:endParaRPr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chart271944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62" y="2746135"/>
            <a:ext cx="7184571" cy="30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5" y="277091"/>
            <a:ext cx="10972800" cy="969817"/>
          </a:xfrm>
        </p:spPr>
        <p:txBody>
          <a:bodyPr>
            <a:normAutofit/>
          </a:bodyPr>
          <a:lstStyle/>
          <a:p>
            <a:r>
              <a:rPr lang="en-GB" dirty="0">
                <a:latin typeface="Maiandra GD" panose="020E0502030308020204" pitchFamily="34" charset="0"/>
              </a:rPr>
              <a:t>How do you get information about available </a:t>
            </a:r>
            <a:r>
              <a:rPr lang="en-GB" dirty="0" smtClean="0">
                <a:latin typeface="Maiandra GD" panose="020E0502030308020204" pitchFamily="34" charset="0"/>
              </a:rPr>
              <a:t>services? </a:t>
            </a:r>
            <a:r>
              <a:rPr lang="en-GB" dirty="0">
                <a:latin typeface="Maiandra GD" panose="020E0502030308020204" pitchFamily="34" charset="0"/>
              </a:rPr>
              <a:t>(don’t read options select all that apply</a:t>
            </a:r>
            <a:r>
              <a:rPr lang="en-GB" dirty="0" smtClean="0">
                <a:latin typeface="Maiandra GD" panose="020E0502030308020204" pitchFamily="34" charset="0"/>
              </a:rPr>
              <a:t>)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719444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9008742" cy="42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Maiandra GD" panose="020E0502030308020204" pitchFamily="34" charset="0"/>
              </a:rPr>
              <a:t>Information Sources cont’d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table2719444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9673760" cy="43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What are the different types of gender based violence that you aware of in your community ?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chart2833500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1"/>
            <a:ext cx="9756887" cy="45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Known types of Gender Based Violence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table2833500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10234542" cy="38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iandra GD" panose="020E0502030308020204" pitchFamily="34" charset="0"/>
              </a:rPr>
              <a:t>Observations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aiandra GD" panose="020E0502030308020204" pitchFamily="34" charset="0"/>
              </a:rPr>
              <a:t>Strengthen awareness on GBV related topics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Distant service points hindering service utilization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More awareness creation on how disabling mental health issues are.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r>
              <a:rPr lang="en-US" b="1" dirty="0" smtClean="0">
                <a:latin typeface="Maiandra GD" panose="020E0502030308020204" pitchFamily="34" charset="0"/>
              </a:rPr>
              <a:t>Any that you have noted?</a:t>
            </a:r>
          </a:p>
        </p:txBody>
      </p:sp>
    </p:spTree>
    <p:extLst>
      <p:ext uri="{BB962C8B-B14F-4D97-AF65-F5344CB8AC3E}">
        <p14:creationId xmlns:p14="http://schemas.microsoft.com/office/powerpoint/2010/main" val="26509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aiandra GD" panose="020E0502030308020204" pitchFamily="34" charset="0"/>
              </a:rPr>
              <a:t>General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Availing Psychological First Aid for communities especially new arrivals.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Partnerships with local and available structures like traditional healers, religious leaders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Linking GBV and MHPSS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Strengthening family ties and cohesion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Linking child protection and MHPSS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Strengthening referral pathway (new arrivals)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Mainstreaming MHPSS in other sectors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Recommendations cont’d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Medium for disseminating information-awareness sessions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Materials for IEC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Addressing the topic of “Resettlement”.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Trained personnel for MHPSS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Coordination amongst MHPSS partners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MHPSS in primary health care.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Demystify myths surrounding Epilepsy and convulsions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Strongly consider inclusion and participation of minority groups</a:t>
            </a: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b="1" dirty="0" smtClean="0">
                <a:latin typeface="Maiandra GD" panose="020E0502030308020204" pitchFamily="34" charset="0"/>
              </a:rPr>
              <a:t>ASANTE….!</a:t>
            </a:r>
            <a:endParaRPr lang="en-US" sz="6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Age range broken down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1" y="2353708"/>
            <a:ext cx="7938653" cy="43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Country of Origin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8803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018" y="2538250"/>
            <a:ext cx="7675418" cy="41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Country of Origin-Disaggregated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8803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305" y="2364931"/>
            <a:ext cx="8133422" cy="36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Gender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chart27194441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2075652"/>
            <a:ext cx="7869381" cy="42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Gender disaggregated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4" name="Content Placeholder 3" descr="table27194441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355" y="2646218"/>
            <a:ext cx="7617290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813</Words>
  <Application>Microsoft Office PowerPoint</Application>
  <PresentationFormat>Widescreen</PresentationFormat>
  <Paragraphs>93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Helvetica Neue</vt:lpstr>
      <vt:lpstr>Maiandra GD</vt:lpstr>
      <vt:lpstr>Office Theme</vt:lpstr>
      <vt:lpstr>Data slides</vt:lpstr>
      <vt:lpstr>1_Data slides</vt:lpstr>
      <vt:lpstr>2_Data slides</vt:lpstr>
      <vt:lpstr>3_Data slides</vt:lpstr>
      <vt:lpstr>           MHPSS KAPS SURVEY  KYAKA II</vt:lpstr>
      <vt:lpstr>Background</vt:lpstr>
      <vt:lpstr>Background Continued</vt:lpstr>
      <vt:lpstr>Age range</vt:lpstr>
      <vt:lpstr>Age range broken down</vt:lpstr>
      <vt:lpstr>Country of Origin</vt:lpstr>
      <vt:lpstr>Country of Origin-Disaggregated</vt:lpstr>
      <vt:lpstr>Gender</vt:lpstr>
      <vt:lpstr>Gender disaggregated</vt:lpstr>
      <vt:lpstr>Current Relationship Status</vt:lpstr>
      <vt:lpstr>Current Relationship Status Disaggregated</vt:lpstr>
      <vt:lpstr>Number of children in house hold</vt:lpstr>
      <vt:lpstr>No of children disaggregated</vt:lpstr>
      <vt:lpstr>Religion</vt:lpstr>
      <vt:lpstr>Religion disaggregated</vt:lpstr>
      <vt:lpstr>Level of education</vt:lpstr>
      <vt:lpstr>Level of Education disaggregated</vt:lpstr>
      <vt:lpstr>How long have you stayed in Kyaaka II?</vt:lpstr>
      <vt:lpstr>How long have you been in Kyaaka II?</vt:lpstr>
      <vt:lpstr>I will read some statements about mental health that you may agree or disagree with .Please tell me if you Agree , strongly agree ,disagree or strongly disagree</vt:lpstr>
      <vt:lpstr>I will read some statements about mental health that you may agree or disagree with. Please tell me if you Agree , strongly agree ,disagree or strongly disagree</vt:lpstr>
      <vt:lpstr>How difficult is this in your life right now?</vt:lpstr>
      <vt:lpstr>How difficult is this in your life right now?</vt:lpstr>
      <vt:lpstr>Is there something else that I have not mentioned that causes you most stress right now?</vt:lpstr>
      <vt:lpstr>Other causes of stress</vt:lpstr>
      <vt:lpstr>How much have these symptoms disturbed you in the last two weeks?</vt:lpstr>
      <vt:lpstr>How much have these symptoms disturbed you in the last two weeks?</vt:lpstr>
      <vt:lpstr>Do you experience chronic pain in your body?</vt:lpstr>
      <vt:lpstr>If yes on a scale of 0 to 10 where zero is no pain at all and 10 is the most  pain possible, how much pain have you felt in the last week?</vt:lpstr>
      <vt:lpstr>Have you ever had uncontrolled convulsions in your body that you can’t remember?</vt:lpstr>
      <vt:lpstr>   On a day where you felt very sad, anxious, or overwhelmed, what did you do to help yourself deal with these emotions?  Am going to read a list of things you might do and you can tell me if you do them or don’t do them</vt:lpstr>
      <vt:lpstr>Coping strategies continued….</vt:lpstr>
      <vt:lpstr>Do you feel symptoms of mental health problems like stress , depression ,or anxiety cause trouble in your daily functioning?</vt:lpstr>
      <vt:lpstr>Which organisation or agency can you go to receive mental health or psycho social support services in Kyaka II? (dont mention the organisations)</vt:lpstr>
      <vt:lpstr>PowerPoint Presentation</vt:lpstr>
      <vt:lpstr>What are some of the reason why you don't access mental health services?</vt:lpstr>
      <vt:lpstr>Reasons for not seeking services cont’d</vt:lpstr>
      <vt:lpstr>What kind of help have you received from NGOs or other service providers in the past month ?  (don’t read)</vt:lpstr>
      <vt:lpstr>Services sought in past one month continued</vt:lpstr>
      <vt:lpstr>How do you get information about available services? (don’t read options select all that apply)</vt:lpstr>
      <vt:lpstr>Information Sources cont’d</vt:lpstr>
      <vt:lpstr>What are the different types of gender based violence that you aware of in your community ?</vt:lpstr>
      <vt:lpstr>Known types of Gender Based Violence</vt:lpstr>
      <vt:lpstr>Observations</vt:lpstr>
      <vt:lpstr>General Recommendations</vt:lpstr>
      <vt:lpstr>Recommendations cont’d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 Kudda Olgah</dc:creator>
  <cp:lastModifiedBy>Noume Bazinzi</cp:lastModifiedBy>
  <cp:revision>37</cp:revision>
  <dcterms:created xsi:type="dcterms:W3CDTF">2019-09-16T13:45:59Z</dcterms:created>
  <dcterms:modified xsi:type="dcterms:W3CDTF">2019-12-05T19:56:06Z</dcterms:modified>
</cp:coreProperties>
</file>